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06" r:id="rId2"/>
    <p:sldId id="307" r:id="rId3"/>
    <p:sldId id="308" r:id="rId4"/>
    <p:sldId id="309" r:id="rId5"/>
    <p:sldId id="310" r:id="rId6"/>
    <p:sldId id="311" r:id="rId7"/>
    <p:sldId id="312" r:id="rId8"/>
    <p:sldId id="313" r:id="rId9"/>
    <p:sldId id="314" r:id="rId10"/>
    <p:sldId id="315" r:id="rId11"/>
    <p:sldId id="316" r:id="rId12"/>
    <p:sldId id="317" r:id="rId13"/>
    <p:sldId id="318" r:id="rId14"/>
    <p:sldId id="319" r:id="rId15"/>
    <p:sldId id="320" r:id="rId16"/>
    <p:sldId id="321" r:id="rId17"/>
    <p:sldId id="322" r:id="rId18"/>
    <p:sldId id="323" r:id="rId19"/>
    <p:sldId id="324" r:id="rId20"/>
    <p:sldId id="325" r:id="rId21"/>
    <p:sldId id="326" r:id="rId22"/>
    <p:sldId id="327" r:id="rId23"/>
    <p:sldId id="328" r:id="rId24"/>
    <p:sldId id="329" r:id="rId25"/>
    <p:sldId id="33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9" autoAdjust="0"/>
    <p:restoredTop sz="94660"/>
  </p:normalViewPr>
  <p:slideViewPr>
    <p:cSldViewPr snapToGrid="0">
      <p:cViewPr varScale="1">
        <p:scale>
          <a:sx n="104" d="100"/>
          <a:sy n="104" d="100"/>
        </p:scale>
        <p:origin x="114"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11/7/2018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2335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8706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11/7/2018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11/7/2018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11/7/2018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11/7/2018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11/7/2018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333" dirty="0">
                <a:solidFill>
                  <a:schemeClr val="tx2"/>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buNone/>
            </a:pPr>
            <a:r>
              <a:rPr lang="en-US" sz="3733" dirty="0">
                <a:solidFill>
                  <a:schemeClr val="tx1">
                    <a:lumMod val="95000"/>
                    <a:lumOff val="5000"/>
                  </a:schemeClr>
                </a:solidFill>
                <a:latin typeface="Helvetica" pitchFamily="34" charset="0"/>
                <a:cs typeface="Helvetica" pitchFamily="34" charset="0"/>
              </a:rPr>
              <a:t>Welcome to</a:t>
            </a:r>
            <a:endParaRPr lang="en-US" sz="3733"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666" i="1" dirty="0">
                <a:solidFill>
                  <a:srgbClr val="C00000"/>
                </a:solidFill>
                <a:latin typeface="Helvetica" pitchFamily="34" charset="0"/>
                <a:cs typeface="Helvetica" pitchFamily="34" charset="0"/>
              </a:rPr>
              <a:t>The </a:t>
            </a:r>
            <a:r>
              <a:rPr lang="en-US" sz="10666" i="1" dirty="0" err="1">
                <a:solidFill>
                  <a:srgbClr val="C00000"/>
                </a:solidFill>
                <a:latin typeface="Helvetica" pitchFamily="34" charset="0"/>
                <a:cs typeface="Helvetica" pitchFamily="34" charset="0"/>
              </a:rPr>
              <a:t>Miqra</a:t>
            </a:r>
            <a:endParaRPr lang="en-US" sz="10666"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At the Upper Room Chapel</a:t>
            </a: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October 6, 2018</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37015803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accent2">
                    <a:lumMod val="50000"/>
                  </a:schemeClr>
                </a:solidFill>
                <a:latin typeface="Helvetica" pitchFamily="34" charset="0"/>
                <a:cs typeface="Helvetica" pitchFamily="34" charset="0"/>
              </a:rPr>
              <a:t>Ephesians 4:</a:t>
            </a:r>
            <a:r>
              <a:rPr lang="en-US" sz="5333" dirty="0">
                <a:solidFill>
                  <a:schemeClr val="bg1"/>
                </a:solidFill>
                <a:latin typeface="Helvetica" pitchFamily="34" charset="0"/>
                <a:cs typeface="Helvetica" pitchFamily="34" charset="0"/>
              </a:rPr>
              <a:t>  </a:t>
            </a: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 </a:t>
            </a:r>
            <a:r>
              <a:rPr lang="en-US" sz="5333" dirty="0">
                <a:solidFill>
                  <a:schemeClr val="accent2">
                    <a:lumMod val="50000"/>
                  </a:schemeClr>
                </a:solidFill>
                <a:latin typeface="Helvetica" pitchFamily="34" charset="0"/>
                <a:cs typeface="Helvetica" pitchFamily="34" charset="0"/>
              </a:rPr>
              <a:t>Our Response to the Inheritance We Have With Messiah</a:t>
            </a: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3733" dirty="0">
                <a:solidFill>
                  <a:schemeClr val="tx1">
                    <a:lumMod val="95000"/>
                    <a:lumOff val="5000"/>
                  </a:schemeClr>
                </a:solidFill>
                <a:latin typeface="Helvetica" pitchFamily="34" charset="0"/>
                <a:cs typeface="Helvetica" pitchFamily="34" charset="0"/>
              </a:rPr>
              <a:t>Walking in the Light of the Truth Revealed in Scripture</a:t>
            </a:r>
          </a:p>
        </p:txBody>
      </p:sp>
    </p:spTree>
    <p:extLst>
      <p:ext uri="{BB962C8B-B14F-4D97-AF65-F5344CB8AC3E}">
        <p14:creationId xmlns:p14="http://schemas.microsoft.com/office/powerpoint/2010/main" val="29404885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Mystery of His Will and Eternal Purpose of Elohim</a:t>
            </a:r>
            <a:endParaRPr lang="en-US" sz="4800" dirty="0"/>
          </a:p>
        </p:txBody>
      </p:sp>
      <p:sp>
        <p:nvSpPr>
          <p:cNvPr id="3" name="Content Placeholder 2"/>
          <p:cNvSpPr>
            <a:spLocks noGrp="1"/>
          </p:cNvSpPr>
          <p:nvPr>
            <p:ph idx="1"/>
          </p:nvPr>
        </p:nvSpPr>
        <p:spPr>
          <a:xfrm>
            <a:off x="609600" y="1625599"/>
            <a:ext cx="10972800" cy="5150680"/>
          </a:xfrm>
        </p:spPr>
        <p:txBody>
          <a:bodyPr>
            <a:normAutofit/>
          </a:bodyPr>
          <a:lstStyle/>
          <a:p>
            <a:pPr marL="0" indent="0">
              <a:buNone/>
            </a:pPr>
            <a:r>
              <a:rPr lang="en-US" dirty="0"/>
              <a:t> </a:t>
            </a:r>
            <a:r>
              <a:rPr lang="en-US" baseline="30000" dirty="0"/>
              <a:t>9</a:t>
            </a:r>
            <a:r>
              <a:rPr lang="en-US" dirty="0"/>
              <a:t> And he made known to us the mystery of his will according to his good pleasure, which he purposed in Messiah,</a:t>
            </a:r>
          </a:p>
          <a:p>
            <a:pPr marL="0" indent="0">
              <a:buNone/>
            </a:pPr>
            <a:r>
              <a:rPr lang="en-US" dirty="0"/>
              <a:t> </a:t>
            </a:r>
            <a:r>
              <a:rPr lang="en-US" baseline="30000" dirty="0"/>
              <a:t>10</a:t>
            </a:r>
            <a:r>
              <a:rPr lang="en-US" dirty="0"/>
              <a:t> to be put into effect when the times will have reached their fulfillment-- </a:t>
            </a:r>
            <a:r>
              <a:rPr lang="en-US" u="sng" dirty="0"/>
              <a:t>to bring all things in heaven and on earth together under one head, even Messiah</a:t>
            </a:r>
            <a:r>
              <a:rPr lang="en-US" dirty="0" smtClean="0"/>
              <a:t>. Ephesians 1</a:t>
            </a:r>
            <a:endParaRPr lang="en-US" dirty="0"/>
          </a:p>
          <a:p>
            <a:pPr marL="0" indent="0">
              <a:buNone/>
            </a:pPr>
            <a:endParaRPr lang="en-US" dirty="0"/>
          </a:p>
        </p:txBody>
      </p:sp>
    </p:spTree>
    <p:extLst>
      <p:ext uri="{BB962C8B-B14F-4D97-AF65-F5344CB8AC3E}">
        <p14:creationId xmlns:p14="http://schemas.microsoft.com/office/powerpoint/2010/main" val="6525143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These Gentiles Used to Be Far Away</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dirty="0"/>
              <a:t> </a:t>
            </a:r>
            <a:r>
              <a:rPr lang="en-US" baseline="30000" dirty="0"/>
              <a:t>11</a:t>
            </a:r>
            <a:r>
              <a:rPr lang="en-US" dirty="0"/>
              <a:t> Therefore, remember that formerly you who are Gentiles by birth and called "uncircumcised" by those who call themselves "the circumcision" (that done in the body by the hands of men)--</a:t>
            </a:r>
          </a:p>
          <a:p>
            <a:pPr marL="0" indent="0">
              <a:buNone/>
            </a:pPr>
            <a:r>
              <a:rPr lang="en-US" dirty="0"/>
              <a:t> </a:t>
            </a:r>
            <a:r>
              <a:rPr lang="en-US" baseline="30000" dirty="0"/>
              <a:t>12</a:t>
            </a:r>
            <a:r>
              <a:rPr lang="en-US" dirty="0"/>
              <a:t> remember that </a:t>
            </a:r>
            <a:r>
              <a:rPr lang="en-US" u="sng" dirty="0"/>
              <a:t>at that time</a:t>
            </a:r>
            <a:r>
              <a:rPr lang="en-US" dirty="0"/>
              <a:t> you were </a:t>
            </a:r>
            <a:r>
              <a:rPr lang="en-US" u="sng" dirty="0"/>
              <a:t>separate</a:t>
            </a:r>
            <a:r>
              <a:rPr lang="en-US" dirty="0"/>
              <a:t> from Messiah, </a:t>
            </a:r>
            <a:r>
              <a:rPr lang="en-US" u="sng" dirty="0"/>
              <a:t>excluded</a:t>
            </a:r>
            <a:r>
              <a:rPr lang="en-US" dirty="0"/>
              <a:t> from citizenship in </a:t>
            </a:r>
            <a:r>
              <a:rPr lang="en-US" dirty="0" err="1"/>
              <a:t>Yisrael</a:t>
            </a:r>
            <a:r>
              <a:rPr lang="en-US" dirty="0"/>
              <a:t> and </a:t>
            </a:r>
            <a:r>
              <a:rPr lang="en-US" u="sng" dirty="0"/>
              <a:t>foreigners</a:t>
            </a:r>
            <a:r>
              <a:rPr lang="en-US" dirty="0"/>
              <a:t> to the covenants of the promise, </a:t>
            </a:r>
            <a:r>
              <a:rPr lang="en-US" u="sng" dirty="0"/>
              <a:t>without</a:t>
            </a:r>
            <a:r>
              <a:rPr lang="en-US" dirty="0"/>
              <a:t> hope and without Elohim in the world</a:t>
            </a:r>
            <a:r>
              <a:rPr lang="en-US" dirty="0" smtClean="0"/>
              <a:t>. Ephesians 2</a:t>
            </a:r>
            <a:endParaRPr lang="en-US" dirty="0"/>
          </a:p>
          <a:p>
            <a:pPr marL="0" indent="0">
              <a:buNone/>
            </a:pPr>
            <a:endParaRPr lang="en-US" dirty="0"/>
          </a:p>
        </p:txBody>
      </p:sp>
    </p:spTree>
    <p:extLst>
      <p:ext uri="{BB962C8B-B14F-4D97-AF65-F5344CB8AC3E}">
        <p14:creationId xmlns:p14="http://schemas.microsoft.com/office/powerpoint/2010/main" val="40316940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Revelation of the Mystery Eph3</a:t>
            </a:r>
            <a:endParaRPr lang="en-US" sz="4800" dirty="0"/>
          </a:p>
        </p:txBody>
      </p:sp>
      <p:sp>
        <p:nvSpPr>
          <p:cNvPr id="3" name="Content Placeholder 2"/>
          <p:cNvSpPr>
            <a:spLocks noGrp="1"/>
          </p:cNvSpPr>
          <p:nvPr>
            <p:ph idx="1"/>
          </p:nvPr>
        </p:nvSpPr>
        <p:spPr>
          <a:xfrm>
            <a:off x="609600" y="1027612"/>
            <a:ext cx="10972800" cy="5098552"/>
          </a:xfrm>
        </p:spPr>
        <p:txBody>
          <a:bodyPr/>
          <a:lstStyle/>
          <a:p>
            <a:pPr marL="0" indent="0">
              <a:buNone/>
            </a:pPr>
            <a:r>
              <a:rPr lang="en-US" dirty="0"/>
              <a:t> </a:t>
            </a:r>
            <a:r>
              <a:rPr lang="en-US" baseline="30000" dirty="0"/>
              <a:t>4</a:t>
            </a:r>
            <a:r>
              <a:rPr lang="en-US" dirty="0"/>
              <a:t> In reading this, then, you will be able to understand my insight into the mystery of Messiah,</a:t>
            </a:r>
          </a:p>
          <a:p>
            <a:pPr marL="0" indent="0">
              <a:buNone/>
            </a:pPr>
            <a:r>
              <a:rPr lang="en-US" dirty="0"/>
              <a:t> </a:t>
            </a:r>
            <a:r>
              <a:rPr lang="en-US" baseline="30000" dirty="0"/>
              <a:t>5</a:t>
            </a:r>
            <a:r>
              <a:rPr lang="en-US" dirty="0"/>
              <a:t> which was not made known to men in other generations as it has now been revealed by the Spirit to Elohim's holy apostles and prophets.</a:t>
            </a:r>
          </a:p>
          <a:p>
            <a:pPr marL="0" indent="0">
              <a:buNone/>
            </a:pPr>
            <a:endParaRPr lang="en-US" dirty="0"/>
          </a:p>
        </p:txBody>
      </p:sp>
    </p:spTree>
    <p:extLst>
      <p:ext uri="{BB962C8B-B14F-4D97-AF65-F5344CB8AC3E}">
        <p14:creationId xmlns:p14="http://schemas.microsoft.com/office/powerpoint/2010/main" val="10887588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Gentiles are One With Israel</a:t>
            </a:r>
            <a:endParaRPr lang="en-US" sz="4800" dirty="0"/>
          </a:p>
        </p:txBody>
      </p:sp>
      <p:sp>
        <p:nvSpPr>
          <p:cNvPr id="3" name="Content Placeholder 2"/>
          <p:cNvSpPr>
            <a:spLocks noGrp="1"/>
          </p:cNvSpPr>
          <p:nvPr>
            <p:ph idx="1"/>
          </p:nvPr>
        </p:nvSpPr>
        <p:spPr>
          <a:xfrm>
            <a:off x="609600" y="1027612"/>
            <a:ext cx="10972800" cy="5098552"/>
          </a:xfrm>
        </p:spPr>
        <p:txBody>
          <a:bodyPr/>
          <a:lstStyle/>
          <a:p>
            <a:pPr marL="0" indent="0">
              <a:buNone/>
            </a:pPr>
            <a:r>
              <a:rPr lang="en-US" dirty="0"/>
              <a:t> </a:t>
            </a:r>
            <a:r>
              <a:rPr lang="en-US" baseline="30000" dirty="0"/>
              <a:t>6</a:t>
            </a:r>
            <a:r>
              <a:rPr lang="en-US" dirty="0"/>
              <a:t> </a:t>
            </a:r>
            <a:r>
              <a:rPr lang="en-US" dirty="0" smtClean="0"/>
              <a:t>That the </a:t>
            </a:r>
            <a:r>
              <a:rPr lang="en-US" dirty="0"/>
              <a:t>Gentiles are </a:t>
            </a:r>
            <a:r>
              <a:rPr lang="en-US" u="sng" dirty="0"/>
              <a:t>heirs </a:t>
            </a:r>
            <a:r>
              <a:rPr lang="en-US" u="sng" dirty="0" smtClean="0"/>
              <a:t>together</a:t>
            </a:r>
            <a:r>
              <a:rPr lang="en-US" dirty="0" smtClean="0"/>
              <a:t>, </a:t>
            </a:r>
            <a:r>
              <a:rPr lang="en-US" u="sng" dirty="0"/>
              <a:t>members together of one body</a:t>
            </a:r>
            <a:r>
              <a:rPr lang="en-US" dirty="0"/>
              <a:t>, and </a:t>
            </a:r>
            <a:r>
              <a:rPr lang="en-US" u="sng" dirty="0"/>
              <a:t>sharers together in the promise</a:t>
            </a:r>
            <a:r>
              <a:rPr lang="en-US" dirty="0"/>
              <a:t> in Messiah </a:t>
            </a:r>
            <a:r>
              <a:rPr lang="en-US" dirty="0" err="1" smtClean="0"/>
              <a:t>Yahusha</a:t>
            </a:r>
            <a:r>
              <a:rPr lang="en-US" dirty="0"/>
              <a:t> through the gospel .</a:t>
            </a:r>
          </a:p>
          <a:p>
            <a:pPr marL="0" indent="0">
              <a:buNone/>
            </a:pPr>
            <a:endParaRPr lang="en-US" dirty="0"/>
          </a:p>
        </p:txBody>
      </p:sp>
    </p:spTree>
    <p:extLst>
      <p:ext uri="{BB962C8B-B14F-4D97-AF65-F5344CB8AC3E}">
        <p14:creationId xmlns:p14="http://schemas.microsoft.com/office/powerpoint/2010/main" val="42553079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No Replacement Theology Here</a:t>
            </a:r>
            <a:endParaRPr lang="en-US" sz="4800" dirty="0"/>
          </a:p>
        </p:txBody>
      </p:sp>
      <p:sp>
        <p:nvSpPr>
          <p:cNvPr id="3" name="Content Placeholder 2"/>
          <p:cNvSpPr>
            <a:spLocks noGrp="1"/>
          </p:cNvSpPr>
          <p:nvPr>
            <p:ph idx="1"/>
          </p:nvPr>
        </p:nvSpPr>
        <p:spPr>
          <a:xfrm>
            <a:off x="609600" y="1027612"/>
            <a:ext cx="10972800" cy="5098552"/>
          </a:xfrm>
        </p:spPr>
        <p:txBody>
          <a:bodyPr/>
          <a:lstStyle/>
          <a:p>
            <a:pPr marL="0" indent="0">
              <a:buNone/>
            </a:pPr>
            <a:r>
              <a:rPr lang="en-US" dirty="0" smtClean="0"/>
              <a:t>The followers of Messiah do not replace Israel.</a:t>
            </a:r>
          </a:p>
          <a:p>
            <a:pPr marL="0" indent="0">
              <a:buNone/>
            </a:pPr>
            <a:r>
              <a:rPr lang="en-US" dirty="0" smtClean="0"/>
              <a:t>The followers of Messiah join the believing part of Israel as One Body.</a:t>
            </a:r>
          </a:p>
          <a:p>
            <a:pPr marL="0" indent="0">
              <a:buNone/>
            </a:pPr>
            <a:r>
              <a:rPr lang="en-US" dirty="0" smtClean="0"/>
              <a:t>The physical descendants but unbelieving part of Israel is not the true Israel according to the promise – they do not inherit</a:t>
            </a:r>
          </a:p>
          <a:p>
            <a:pPr marL="0" indent="0">
              <a:buNone/>
            </a:pPr>
            <a:r>
              <a:rPr lang="en-US" dirty="0" smtClean="0"/>
              <a:t>Those believing (obeying) are the inheritors</a:t>
            </a:r>
            <a:endParaRPr lang="en-US" dirty="0"/>
          </a:p>
        </p:txBody>
      </p:sp>
    </p:spTree>
    <p:extLst>
      <p:ext uri="{BB962C8B-B14F-4D97-AF65-F5344CB8AC3E}">
        <p14:creationId xmlns:p14="http://schemas.microsoft.com/office/powerpoint/2010/main" val="37109842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How Does That Work?</a:t>
            </a:r>
            <a:endParaRPr lang="en-US" sz="4800" dirty="0"/>
          </a:p>
        </p:txBody>
      </p:sp>
      <p:sp>
        <p:nvSpPr>
          <p:cNvPr id="3" name="Content Placeholder 2"/>
          <p:cNvSpPr>
            <a:spLocks noGrp="1"/>
          </p:cNvSpPr>
          <p:nvPr>
            <p:ph idx="1"/>
          </p:nvPr>
        </p:nvSpPr>
        <p:spPr>
          <a:xfrm>
            <a:off x="609600" y="1027612"/>
            <a:ext cx="10972800" cy="5571971"/>
          </a:xfrm>
        </p:spPr>
        <p:txBody>
          <a:bodyPr>
            <a:normAutofit/>
          </a:bodyPr>
          <a:lstStyle/>
          <a:p>
            <a:pPr marL="0" indent="0">
              <a:buNone/>
            </a:pPr>
            <a:r>
              <a:rPr lang="en-US" dirty="0"/>
              <a:t> </a:t>
            </a:r>
            <a:r>
              <a:rPr lang="en-US" baseline="30000" dirty="0"/>
              <a:t>7</a:t>
            </a:r>
            <a:r>
              <a:rPr lang="en-US" dirty="0"/>
              <a:t> </a:t>
            </a:r>
            <a:r>
              <a:rPr lang="en-US" dirty="0" smtClean="0"/>
              <a:t>…of which (gospel) I </a:t>
            </a:r>
            <a:r>
              <a:rPr lang="en-US" dirty="0"/>
              <a:t>became a servant </a:t>
            </a:r>
            <a:r>
              <a:rPr lang="en-US" dirty="0" smtClean="0"/>
              <a:t>by </a:t>
            </a:r>
            <a:r>
              <a:rPr lang="en-US" dirty="0"/>
              <a:t>the gift of Elohim's grace given me through the working of his power.</a:t>
            </a:r>
          </a:p>
          <a:p>
            <a:pPr marL="0" indent="0">
              <a:buNone/>
            </a:pPr>
            <a:r>
              <a:rPr lang="en-US" dirty="0"/>
              <a:t> </a:t>
            </a:r>
            <a:r>
              <a:rPr lang="en-US" baseline="30000" dirty="0"/>
              <a:t>8</a:t>
            </a:r>
            <a:r>
              <a:rPr lang="en-US" dirty="0"/>
              <a:t> Although I am less than the least of all </a:t>
            </a:r>
            <a:r>
              <a:rPr lang="en-US" dirty="0" smtClean="0"/>
              <a:t>the saints, </a:t>
            </a:r>
            <a:r>
              <a:rPr lang="en-US" dirty="0"/>
              <a:t>this grace was given me: to preach to the Gentiles the unsearchable riches of Messiah,</a:t>
            </a:r>
          </a:p>
          <a:p>
            <a:pPr marL="0" indent="0">
              <a:buNone/>
            </a:pPr>
            <a:r>
              <a:rPr lang="en-US" dirty="0"/>
              <a:t> </a:t>
            </a:r>
            <a:r>
              <a:rPr lang="en-US" baseline="30000" dirty="0"/>
              <a:t>9</a:t>
            </a:r>
            <a:r>
              <a:rPr lang="en-US" dirty="0"/>
              <a:t> and to make plain to everyone </a:t>
            </a:r>
            <a:r>
              <a:rPr lang="en-US" u="sng" dirty="0"/>
              <a:t>the administration of this mystery</a:t>
            </a:r>
            <a:r>
              <a:rPr lang="en-US" dirty="0"/>
              <a:t>, which for ages past </a:t>
            </a:r>
            <a:r>
              <a:rPr lang="en-US" u="sng" dirty="0"/>
              <a:t>was kept hidden </a:t>
            </a:r>
            <a:r>
              <a:rPr lang="en-US" dirty="0"/>
              <a:t>in Elohim, who created all things</a:t>
            </a:r>
            <a:r>
              <a:rPr lang="en-US" dirty="0" smtClean="0"/>
              <a:t>.</a:t>
            </a:r>
            <a:endParaRPr lang="en-US" dirty="0"/>
          </a:p>
        </p:txBody>
      </p:sp>
    </p:spTree>
    <p:extLst>
      <p:ext uri="{BB962C8B-B14F-4D97-AF65-F5344CB8AC3E}">
        <p14:creationId xmlns:p14="http://schemas.microsoft.com/office/powerpoint/2010/main" val="11318651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Angels Didn’t See This Coming!</a:t>
            </a:r>
            <a:endParaRPr lang="en-US" sz="4800" dirty="0"/>
          </a:p>
        </p:txBody>
      </p:sp>
      <p:sp>
        <p:nvSpPr>
          <p:cNvPr id="3" name="Content Placeholder 2"/>
          <p:cNvSpPr>
            <a:spLocks noGrp="1"/>
          </p:cNvSpPr>
          <p:nvPr>
            <p:ph idx="1"/>
          </p:nvPr>
        </p:nvSpPr>
        <p:spPr>
          <a:xfrm>
            <a:off x="609600" y="1027612"/>
            <a:ext cx="10972800" cy="5098552"/>
          </a:xfrm>
        </p:spPr>
        <p:txBody>
          <a:bodyPr/>
          <a:lstStyle/>
          <a:p>
            <a:pPr marL="0" indent="0">
              <a:buNone/>
            </a:pPr>
            <a:r>
              <a:rPr lang="en-US" dirty="0"/>
              <a:t> </a:t>
            </a:r>
            <a:r>
              <a:rPr lang="en-US" baseline="30000" dirty="0"/>
              <a:t>10</a:t>
            </a:r>
            <a:r>
              <a:rPr lang="en-US" dirty="0"/>
              <a:t> His intent was that now, through the assembly, the manifold wisdom of Elohim </a:t>
            </a:r>
            <a:r>
              <a:rPr lang="en-US" u="sng" dirty="0"/>
              <a:t>should be made known to the rulers and authorities in the heavenly realms</a:t>
            </a:r>
            <a:r>
              <a:rPr lang="en-US" dirty="0"/>
              <a:t>,</a:t>
            </a:r>
          </a:p>
          <a:p>
            <a:pPr marL="0" indent="0">
              <a:buNone/>
            </a:pPr>
            <a:r>
              <a:rPr lang="en-US" dirty="0"/>
              <a:t> </a:t>
            </a:r>
            <a:r>
              <a:rPr lang="en-US" baseline="30000" dirty="0"/>
              <a:t>11</a:t>
            </a:r>
            <a:r>
              <a:rPr lang="en-US" dirty="0"/>
              <a:t> </a:t>
            </a:r>
            <a:r>
              <a:rPr lang="en-US" u="sng" dirty="0"/>
              <a:t>according to his eternal purpose</a:t>
            </a:r>
            <a:r>
              <a:rPr lang="en-US" dirty="0"/>
              <a:t> which he accomplished in Messiah </a:t>
            </a:r>
            <a:r>
              <a:rPr lang="en-US" dirty="0" err="1"/>
              <a:t>Yahusha</a:t>
            </a:r>
            <a:r>
              <a:rPr lang="en-US" dirty="0"/>
              <a:t> our Master.</a:t>
            </a:r>
          </a:p>
          <a:p>
            <a:pPr marL="0" indent="0">
              <a:buNone/>
            </a:pPr>
            <a:endParaRPr lang="en-US" dirty="0"/>
          </a:p>
        </p:txBody>
      </p:sp>
    </p:spTree>
    <p:extLst>
      <p:ext uri="{BB962C8B-B14F-4D97-AF65-F5344CB8AC3E}">
        <p14:creationId xmlns:p14="http://schemas.microsoft.com/office/powerpoint/2010/main" val="33677306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Everyone Wanted to Know…</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baseline="30000" dirty="0"/>
              <a:t>10</a:t>
            </a:r>
            <a:r>
              <a:rPr lang="en-US" dirty="0"/>
              <a:t> Concerning this salvation, the prophets, who spoke of the grace that was to come to you, searched intently and with the greatest care,</a:t>
            </a:r>
          </a:p>
          <a:p>
            <a:pPr marL="0" indent="0">
              <a:buNone/>
            </a:pPr>
            <a:r>
              <a:rPr lang="en-US" dirty="0"/>
              <a:t> </a:t>
            </a:r>
            <a:r>
              <a:rPr lang="en-US" baseline="30000" dirty="0"/>
              <a:t>11</a:t>
            </a:r>
            <a:r>
              <a:rPr lang="en-US" dirty="0"/>
              <a:t> trying to find out the time and circumstances to which the Spirit of Messiah in them was pointing when he predicted the sufferings of Messiah and the glories that would follow.</a:t>
            </a:r>
          </a:p>
          <a:p>
            <a:pPr marL="0" indent="0">
              <a:buNone/>
            </a:pPr>
            <a:r>
              <a:rPr lang="en-US" dirty="0"/>
              <a:t> </a:t>
            </a:r>
            <a:r>
              <a:rPr lang="en-US" baseline="30000" dirty="0"/>
              <a:t>12</a:t>
            </a:r>
            <a:r>
              <a:rPr lang="en-US" dirty="0"/>
              <a:t> It was revealed to them that they were not serving themselves but you, when they spoke of the things that have now been told you by those who have preached the gospel to you by the Holy Spirit sent from heaven. </a:t>
            </a:r>
            <a:r>
              <a:rPr lang="en-US" u="sng" dirty="0"/>
              <a:t>Even angels long to look into these things</a:t>
            </a:r>
            <a:r>
              <a:rPr lang="en-US" dirty="0" smtClean="0"/>
              <a:t>. (1 Peter 1)</a:t>
            </a:r>
            <a:endParaRPr lang="en-US" dirty="0"/>
          </a:p>
        </p:txBody>
      </p:sp>
    </p:spTree>
    <p:extLst>
      <p:ext uri="{BB962C8B-B14F-4D97-AF65-F5344CB8AC3E}">
        <p14:creationId xmlns:p14="http://schemas.microsoft.com/office/powerpoint/2010/main" val="3113484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Freedom to Approach Elohim</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baseline="30000" dirty="0"/>
              <a:t>12</a:t>
            </a:r>
            <a:r>
              <a:rPr lang="en-US" dirty="0"/>
              <a:t> In him and through faith in him we may approach Elohim with freedom and confidence.</a:t>
            </a:r>
          </a:p>
          <a:p>
            <a:pPr marL="0" indent="0">
              <a:buNone/>
            </a:pPr>
            <a:r>
              <a:rPr lang="en-US" baseline="30000" dirty="0" smtClean="0"/>
              <a:t>13</a:t>
            </a:r>
            <a:r>
              <a:rPr lang="en-US" dirty="0" smtClean="0"/>
              <a:t> </a:t>
            </a:r>
            <a:r>
              <a:rPr lang="en-US" dirty="0"/>
              <a:t>I ask you, therefore, not to be discouraged because of my sufferings for you, which are your glory.</a:t>
            </a:r>
          </a:p>
        </p:txBody>
      </p:sp>
    </p:spTree>
    <p:extLst>
      <p:ext uri="{BB962C8B-B14F-4D97-AF65-F5344CB8AC3E}">
        <p14:creationId xmlns:p14="http://schemas.microsoft.com/office/powerpoint/2010/main" val="10991455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Paul’s Prayer…</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baseline="30000" dirty="0" smtClean="0"/>
              <a:t>14</a:t>
            </a:r>
            <a:r>
              <a:rPr lang="en-US" dirty="0" smtClean="0"/>
              <a:t> </a:t>
            </a:r>
            <a:r>
              <a:rPr lang="en-US" dirty="0"/>
              <a:t>For this reason I kneel before the Father,</a:t>
            </a:r>
          </a:p>
          <a:p>
            <a:pPr marL="0" indent="0">
              <a:buNone/>
            </a:pPr>
            <a:r>
              <a:rPr lang="en-US" baseline="30000" dirty="0" smtClean="0"/>
              <a:t>15</a:t>
            </a:r>
            <a:r>
              <a:rPr lang="en-US" dirty="0" smtClean="0"/>
              <a:t> </a:t>
            </a:r>
            <a:r>
              <a:rPr lang="en-US" dirty="0"/>
              <a:t>from whom his whole family in heaven and on earth derives its name.</a:t>
            </a:r>
          </a:p>
          <a:p>
            <a:pPr marL="0" indent="0">
              <a:buNone/>
            </a:pPr>
            <a:r>
              <a:rPr lang="en-US" baseline="30000" dirty="0" smtClean="0"/>
              <a:t>16</a:t>
            </a:r>
            <a:r>
              <a:rPr lang="en-US" dirty="0" smtClean="0"/>
              <a:t> </a:t>
            </a:r>
            <a:r>
              <a:rPr lang="en-US" dirty="0"/>
              <a:t>I pray that out of his glorious riches he may strengthen you </a:t>
            </a:r>
            <a:r>
              <a:rPr lang="en-US" u="sng" dirty="0"/>
              <a:t>with power</a:t>
            </a:r>
            <a:r>
              <a:rPr lang="en-US" dirty="0"/>
              <a:t> </a:t>
            </a:r>
            <a:r>
              <a:rPr lang="en-US" u="sng" dirty="0"/>
              <a:t>through his Spirit</a:t>
            </a:r>
            <a:r>
              <a:rPr lang="en-US" dirty="0"/>
              <a:t> in your inner being,</a:t>
            </a:r>
          </a:p>
          <a:p>
            <a:pPr marL="0" indent="0">
              <a:buNone/>
            </a:pPr>
            <a:r>
              <a:rPr lang="en-US" baseline="30000" dirty="0" smtClean="0"/>
              <a:t>17</a:t>
            </a:r>
            <a:r>
              <a:rPr lang="en-US" dirty="0" smtClean="0"/>
              <a:t> </a:t>
            </a:r>
            <a:r>
              <a:rPr lang="en-US" dirty="0"/>
              <a:t>so that Messiah may dwell in your hearts through faith. </a:t>
            </a:r>
          </a:p>
        </p:txBody>
      </p:sp>
    </p:spTree>
    <p:extLst>
      <p:ext uri="{BB962C8B-B14F-4D97-AF65-F5344CB8AC3E}">
        <p14:creationId xmlns:p14="http://schemas.microsoft.com/office/powerpoint/2010/main" val="17932150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Paul’s Prayer For Power in Ephesians 1</a:t>
            </a:r>
            <a:endParaRPr lang="en-US" sz="4800" dirty="0"/>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baseline="30000" dirty="0" smtClean="0"/>
              <a:t>17</a:t>
            </a:r>
            <a:r>
              <a:rPr lang="en-US" dirty="0" smtClean="0"/>
              <a:t> </a:t>
            </a:r>
            <a:r>
              <a:rPr lang="en-US" dirty="0"/>
              <a:t>I keep asking that the Elohim of our Master </a:t>
            </a:r>
            <a:r>
              <a:rPr lang="en-US" dirty="0" err="1"/>
              <a:t>Yahusha</a:t>
            </a:r>
            <a:r>
              <a:rPr lang="en-US" dirty="0"/>
              <a:t> Messiah, the glorious Father, may give you the Spirit of wisdom and revelation, so that you may know him better.</a:t>
            </a:r>
          </a:p>
          <a:p>
            <a:pPr marL="0" indent="0">
              <a:buNone/>
            </a:pPr>
            <a:r>
              <a:rPr lang="en-US" baseline="30000" dirty="0" smtClean="0"/>
              <a:t>18</a:t>
            </a:r>
            <a:r>
              <a:rPr lang="en-US" dirty="0" smtClean="0"/>
              <a:t> </a:t>
            </a:r>
            <a:r>
              <a:rPr lang="en-US" dirty="0"/>
              <a:t>I pray also that the eyes of your heart may be enlightened in order </a:t>
            </a:r>
            <a:r>
              <a:rPr lang="en-US" u="sng" dirty="0"/>
              <a:t>that you may know</a:t>
            </a:r>
            <a:r>
              <a:rPr lang="en-US" dirty="0"/>
              <a:t> the hope to which he has called you, the riches of his glorious inheritance in the saints,</a:t>
            </a:r>
          </a:p>
          <a:p>
            <a:pPr marL="0" indent="0">
              <a:buNone/>
            </a:pPr>
            <a:r>
              <a:rPr lang="en-US" baseline="30000" dirty="0" smtClean="0"/>
              <a:t>19</a:t>
            </a:r>
            <a:r>
              <a:rPr lang="en-US" dirty="0" smtClean="0"/>
              <a:t> </a:t>
            </a:r>
            <a:r>
              <a:rPr lang="en-US" dirty="0"/>
              <a:t>and </a:t>
            </a:r>
            <a:r>
              <a:rPr lang="en-US" u="sng" dirty="0"/>
              <a:t>his incomparably great power for us who believe</a:t>
            </a:r>
            <a:r>
              <a:rPr lang="en-US" dirty="0"/>
              <a:t>. That power is like the working of his mighty strength,</a:t>
            </a:r>
          </a:p>
          <a:p>
            <a:pPr marL="0" indent="0">
              <a:buNone/>
            </a:pPr>
            <a:r>
              <a:rPr lang="en-US" baseline="30000" dirty="0" smtClean="0"/>
              <a:t>20</a:t>
            </a:r>
            <a:r>
              <a:rPr lang="en-US" dirty="0" smtClean="0"/>
              <a:t> </a:t>
            </a:r>
            <a:r>
              <a:rPr lang="en-US" dirty="0"/>
              <a:t>which he exerted in Messiah when he raised him from the dead and seated him at his right hand in the heavenly realms,</a:t>
            </a:r>
          </a:p>
          <a:p>
            <a:pPr marL="0" indent="0">
              <a:buNone/>
            </a:pPr>
            <a:r>
              <a:rPr lang="en-US" baseline="30000" dirty="0" smtClean="0"/>
              <a:t>21</a:t>
            </a:r>
            <a:r>
              <a:rPr lang="en-US" dirty="0" smtClean="0"/>
              <a:t> </a:t>
            </a:r>
            <a:r>
              <a:rPr lang="en-US" dirty="0"/>
              <a:t>far above all rule and authority, power and dominion, and every title that can be given, not only in the present age but also in the one to come.</a:t>
            </a:r>
          </a:p>
        </p:txBody>
      </p:sp>
    </p:spTree>
    <p:extLst>
      <p:ext uri="{BB962C8B-B14F-4D97-AF65-F5344CB8AC3E}">
        <p14:creationId xmlns:p14="http://schemas.microsoft.com/office/powerpoint/2010/main" val="17406546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Additional Prayer</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dirty="0" smtClean="0"/>
              <a:t>…And </a:t>
            </a:r>
            <a:r>
              <a:rPr lang="en-US" dirty="0"/>
              <a:t>I pray that you, being rooted and established in love,</a:t>
            </a:r>
          </a:p>
          <a:p>
            <a:pPr marL="0" indent="0">
              <a:buNone/>
            </a:pPr>
            <a:r>
              <a:rPr lang="en-US" baseline="30000" dirty="0" smtClean="0"/>
              <a:t>18</a:t>
            </a:r>
            <a:r>
              <a:rPr lang="en-US" dirty="0" smtClean="0"/>
              <a:t> </a:t>
            </a:r>
            <a:r>
              <a:rPr lang="en-US" dirty="0"/>
              <a:t>may have </a:t>
            </a:r>
            <a:r>
              <a:rPr lang="en-US" u="sng" dirty="0"/>
              <a:t>power</a:t>
            </a:r>
            <a:r>
              <a:rPr lang="en-US" dirty="0"/>
              <a:t>, together with all the saints, to grasp how wide and long and high and deep is the love of Messiah,</a:t>
            </a:r>
          </a:p>
          <a:p>
            <a:pPr marL="0" indent="0">
              <a:buNone/>
            </a:pPr>
            <a:r>
              <a:rPr lang="en-US" baseline="30000" dirty="0" smtClean="0"/>
              <a:t>19</a:t>
            </a:r>
            <a:r>
              <a:rPr lang="en-US" dirty="0" smtClean="0"/>
              <a:t> </a:t>
            </a:r>
            <a:r>
              <a:rPr lang="en-US" dirty="0"/>
              <a:t>and to know this love that surpasses knowledge-- that you may be filled to the measure of all the fullness of Elohim.</a:t>
            </a:r>
          </a:p>
        </p:txBody>
      </p:sp>
    </p:spTree>
    <p:extLst>
      <p:ext uri="{BB962C8B-B14F-4D97-AF65-F5344CB8AC3E}">
        <p14:creationId xmlns:p14="http://schemas.microsoft.com/office/powerpoint/2010/main" val="18648884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Praise to Him</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baseline="30000" dirty="0"/>
              <a:t>20</a:t>
            </a:r>
            <a:r>
              <a:rPr lang="en-US" dirty="0"/>
              <a:t> Now to him who is able to do immeasurably more than all we ask or imagine, </a:t>
            </a:r>
            <a:r>
              <a:rPr lang="en-US" u="sng" dirty="0"/>
              <a:t>according to his power that is at work within us</a:t>
            </a:r>
            <a:r>
              <a:rPr lang="en-US" dirty="0"/>
              <a:t>,</a:t>
            </a:r>
          </a:p>
          <a:p>
            <a:pPr marL="0" indent="0">
              <a:buNone/>
            </a:pPr>
            <a:r>
              <a:rPr lang="en-US" baseline="30000" dirty="0" smtClean="0"/>
              <a:t>21</a:t>
            </a:r>
            <a:r>
              <a:rPr lang="en-US" dirty="0" smtClean="0"/>
              <a:t> </a:t>
            </a:r>
            <a:r>
              <a:rPr lang="en-US" dirty="0"/>
              <a:t>to him be glory in the assembly and in Messiah </a:t>
            </a:r>
            <a:r>
              <a:rPr lang="en-US" dirty="0" err="1"/>
              <a:t>Yahusha</a:t>
            </a:r>
            <a:r>
              <a:rPr lang="en-US" dirty="0"/>
              <a:t> throughout all generations, for ever and ever! Amen.</a:t>
            </a:r>
          </a:p>
        </p:txBody>
      </p:sp>
    </p:spTree>
    <p:extLst>
      <p:ext uri="{BB962C8B-B14F-4D97-AF65-F5344CB8AC3E}">
        <p14:creationId xmlns:p14="http://schemas.microsoft.com/office/powerpoint/2010/main" val="27781581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Living Worthy – Ephesians 4</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baseline="30000" dirty="0" smtClean="0"/>
              <a:t>1</a:t>
            </a:r>
            <a:r>
              <a:rPr lang="en-US" dirty="0" smtClean="0"/>
              <a:t> As </a:t>
            </a:r>
            <a:r>
              <a:rPr lang="en-US" dirty="0"/>
              <a:t>a prisoner for Yahuwah, then, I urge you to live a life worthy of the calling you have received.</a:t>
            </a:r>
          </a:p>
          <a:p>
            <a:pPr marL="0" indent="0">
              <a:buNone/>
            </a:pPr>
            <a:r>
              <a:rPr lang="en-US" baseline="30000" dirty="0" smtClean="0"/>
              <a:t>2</a:t>
            </a:r>
            <a:r>
              <a:rPr lang="en-US" dirty="0" smtClean="0"/>
              <a:t> </a:t>
            </a:r>
            <a:r>
              <a:rPr lang="en-US" dirty="0"/>
              <a:t>Be completely </a:t>
            </a:r>
            <a:r>
              <a:rPr lang="en-US" dirty="0" smtClean="0"/>
              <a:t>humble (Phil 2) </a:t>
            </a:r>
            <a:r>
              <a:rPr lang="en-US" dirty="0"/>
              <a:t>and gentle; be patient, bearing with one another in love.</a:t>
            </a:r>
          </a:p>
          <a:p>
            <a:pPr marL="0" indent="0">
              <a:buNone/>
            </a:pPr>
            <a:r>
              <a:rPr lang="en-US" baseline="30000" dirty="0" smtClean="0"/>
              <a:t>3</a:t>
            </a:r>
            <a:r>
              <a:rPr lang="en-US" dirty="0" smtClean="0"/>
              <a:t> </a:t>
            </a:r>
            <a:r>
              <a:rPr lang="en-US" dirty="0"/>
              <a:t>Make every effort to keep the unity of the Spirit through the bond of peace.</a:t>
            </a:r>
          </a:p>
        </p:txBody>
      </p:sp>
    </p:spTree>
    <p:extLst>
      <p:ext uri="{BB962C8B-B14F-4D97-AF65-F5344CB8AC3E}">
        <p14:creationId xmlns:p14="http://schemas.microsoft.com/office/powerpoint/2010/main" val="26232361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Oneness</a:t>
            </a:r>
            <a:endParaRPr lang="en-US" sz="4800" dirty="0"/>
          </a:p>
        </p:txBody>
      </p:sp>
      <p:sp>
        <p:nvSpPr>
          <p:cNvPr id="3" name="Content Placeholder 2"/>
          <p:cNvSpPr>
            <a:spLocks noGrp="1"/>
          </p:cNvSpPr>
          <p:nvPr>
            <p:ph idx="1"/>
          </p:nvPr>
        </p:nvSpPr>
        <p:spPr>
          <a:xfrm>
            <a:off x="609600" y="1027612"/>
            <a:ext cx="10972800" cy="5669153"/>
          </a:xfrm>
        </p:spPr>
        <p:txBody>
          <a:bodyPr>
            <a:normAutofit/>
          </a:bodyPr>
          <a:lstStyle/>
          <a:p>
            <a:pPr marL="0" indent="0">
              <a:buNone/>
            </a:pPr>
            <a:r>
              <a:rPr lang="en-US" baseline="30000" dirty="0" smtClean="0"/>
              <a:t>4</a:t>
            </a:r>
            <a:r>
              <a:rPr lang="en-US" dirty="0" smtClean="0"/>
              <a:t> </a:t>
            </a:r>
            <a:r>
              <a:rPr lang="en-US" dirty="0"/>
              <a:t>There is </a:t>
            </a:r>
            <a:r>
              <a:rPr lang="en-US" u="sng" dirty="0"/>
              <a:t>one body</a:t>
            </a:r>
            <a:r>
              <a:rPr lang="en-US" dirty="0"/>
              <a:t> and </a:t>
            </a:r>
            <a:r>
              <a:rPr lang="en-US" u="sng" dirty="0"/>
              <a:t>one Spirit</a:t>
            </a:r>
            <a:r>
              <a:rPr lang="en-US" dirty="0"/>
              <a:t>-- just as you were called to </a:t>
            </a:r>
            <a:r>
              <a:rPr lang="en-US" u="sng" dirty="0"/>
              <a:t>one hope</a:t>
            </a:r>
            <a:r>
              <a:rPr lang="en-US" dirty="0"/>
              <a:t> when you were called--</a:t>
            </a:r>
          </a:p>
          <a:p>
            <a:pPr marL="0" indent="0">
              <a:buNone/>
            </a:pPr>
            <a:r>
              <a:rPr lang="en-US" dirty="0"/>
              <a:t> </a:t>
            </a:r>
            <a:r>
              <a:rPr lang="en-US" baseline="30000" dirty="0"/>
              <a:t>5</a:t>
            </a:r>
            <a:r>
              <a:rPr lang="en-US" dirty="0"/>
              <a:t> </a:t>
            </a:r>
            <a:r>
              <a:rPr lang="en-US" u="sng" dirty="0"/>
              <a:t>one </a:t>
            </a:r>
            <a:r>
              <a:rPr lang="en-US" u="sng" dirty="0" smtClean="0"/>
              <a:t>Lord</a:t>
            </a:r>
            <a:r>
              <a:rPr lang="en-US" dirty="0" smtClean="0"/>
              <a:t>, </a:t>
            </a:r>
            <a:r>
              <a:rPr lang="en-US" u="sng" dirty="0"/>
              <a:t>one faith</a:t>
            </a:r>
            <a:r>
              <a:rPr lang="en-US" dirty="0"/>
              <a:t>, </a:t>
            </a:r>
            <a:r>
              <a:rPr lang="en-US" u="sng" dirty="0"/>
              <a:t>one baptism</a:t>
            </a:r>
            <a:r>
              <a:rPr lang="en-US" dirty="0"/>
              <a:t>;</a:t>
            </a:r>
          </a:p>
          <a:p>
            <a:pPr marL="0" indent="0">
              <a:buNone/>
            </a:pPr>
            <a:r>
              <a:rPr lang="en-US" dirty="0"/>
              <a:t> </a:t>
            </a:r>
            <a:r>
              <a:rPr lang="en-US" baseline="30000" dirty="0"/>
              <a:t>6</a:t>
            </a:r>
            <a:r>
              <a:rPr lang="en-US" dirty="0"/>
              <a:t> </a:t>
            </a:r>
            <a:r>
              <a:rPr lang="en-US" u="sng" dirty="0"/>
              <a:t>one Elohim and Father</a:t>
            </a:r>
            <a:r>
              <a:rPr lang="en-US" dirty="0"/>
              <a:t> of all, who is over all and through all and in all</a:t>
            </a:r>
            <a:r>
              <a:rPr lang="en-US" dirty="0" smtClean="0"/>
              <a:t>. (Ephesians 4)</a:t>
            </a:r>
            <a:endParaRPr lang="en-US" dirty="0"/>
          </a:p>
          <a:p>
            <a:pPr marL="0" indent="0">
              <a:buNone/>
            </a:pPr>
            <a:endParaRPr lang="en-US" dirty="0"/>
          </a:p>
        </p:txBody>
      </p:sp>
    </p:spTree>
    <p:extLst>
      <p:ext uri="{BB962C8B-B14F-4D97-AF65-F5344CB8AC3E}">
        <p14:creationId xmlns:p14="http://schemas.microsoft.com/office/powerpoint/2010/main" val="6352099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Everyone Wanted to Know…</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baseline="30000" dirty="0"/>
              <a:t>7</a:t>
            </a:r>
            <a:r>
              <a:rPr lang="en-US" dirty="0"/>
              <a:t> But to each one of us grace has been given as Messiah apportioned it.</a:t>
            </a:r>
          </a:p>
          <a:p>
            <a:pPr marL="0" indent="0">
              <a:buNone/>
            </a:pPr>
            <a:r>
              <a:rPr lang="en-US" baseline="30000" dirty="0" smtClean="0"/>
              <a:t>8</a:t>
            </a:r>
            <a:r>
              <a:rPr lang="en-US" dirty="0" smtClean="0"/>
              <a:t> </a:t>
            </a:r>
            <a:r>
              <a:rPr lang="en-US" dirty="0"/>
              <a:t>This is why it says: "When he ascended on high, he led captives in his train and gave gifts to men."</a:t>
            </a:r>
          </a:p>
          <a:p>
            <a:pPr marL="0" indent="0">
              <a:buNone/>
            </a:pPr>
            <a:r>
              <a:rPr lang="en-US" baseline="30000" dirty="0" smtClean="0"/>
              <a:t>9</a:t>
            </a:r>
            <a:r>
              <a:rPr lang="en-US" dirty="0" smtClean="0"/>
              <a:t> </a:t>
            </a:r>
            <a:r>
              <a:rPr lang="en-US" dirty="0"/>
              <a:t>(What does "he ascended" mean except that he also descended to the lower, earthly regions?</a:t>
            </a:r>
          </a:p>
          <a:p>
            <a:pPr marL="0" indent="0">
              <a:buNone/>
            </a:pPr>
            <a:r>
              <a:rPr lang="en-US" baseline="30000" dirty="0" smtClean="0"/>
              <a:t>10</a:t>
            </a:r>
            <a:r>
              <a:rPr lang="en-US" dirty="0" smtClean="0"/>
              <a:t> </a:t>
            </a:r>
            <a:r>
              <a:rPr lang="en-US" dirty="0"/>
              <a:t>He who descended is the very one who ascended higher than all the heavens, in order to fill the whole universe.)</a:t>
            </a:r>
          </a:p>
        </p:txBody>
      </p:sp>
    </p:spTree>
    <p:extLst>
      <p:ext uri="{BB962C8B-B14F-4D97-AF65-F5344CB8AC3E}">
        <p14:creationId xmlns:p14="http://schemas.microsoft.com/office/powerpoint/2010/main" val="24829830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Messiah Descending and Ascending</a:t>
            </a:r>
            <a:endParaRPr lang="en-US" sz="4800" dirty="0"/>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baseline="30000" dirty="0"/>
              <a:t>57</a:t>
            </a:r>
            <a:r>
              <a:rPr lang="en-US" dirty="0"/>
              <a:t> </a:t>
            </a:r>
            <a:r>
              <a:rPr lang="en-US" u="sng" dirty="0"/>
              <a:t>Just as the living Father sent me and I live because of the Father, so the one who feeds on me will live because of me</a:t>
            </a:r>
            <a:r>
              <a:rPr lang="en-US" dirty="0"/>
              <a:t>.</a:t>
            </a:r>
          </a:p>
          <a:p>
            <a:pPr marL="0" indent="0">
              <a:buNone/>
            </a:pPr>
            <a:r>
              <a:rPr lang="en-US" baseline="30000" dirty="0" smtClean="0"/>
              <a:t>58</a:t>
            </a:r>
            <a:r>
              <a:rPr lang="en-US" dirty="0" smtClean="0"/>
              <a:t> </a:t>
            </a:r>
            <a:r>
              <a:rPr lang="en-US" u="sng" dirty="0"/>
              <a:t>This is the bread that came down from heaven</a:t>
            </a:r>
            <a:r>
              <a:rPr lang="en-US" dirty="0"/>
              <a:t>. Your forefathers ate manna and died, but he who feeds on this bread will live forever."</a:t>
            </a:r>
          </a:p>
          <a:p>
            <a:pPr marL="0" indent="0">
              <a:buNone/>
            </a:pPr>
            <a:r>
              <a:rPr lang="en-US" baseline="30000" dirty="0" smtClean="0"/>
              <a:t>59</a:t>
            </a:r>
            <a:r>
              <a:rPr lang="en-US" dirty="0" smtClean="0"/>
              <a:t> </a:t>
            </a:r>
            <a:r>
              <a:rPr lang="en-US" dirty="0"/>
              <a:t>He said this while teaching in the synagogue in Capernaum.</a:t>
            </a:r>
          </a:p>
          <a:p>
            <a:pPr marL="0" indent="0">
              <a:buNone/>
            </a:pPr>
            <a:r>
              <a:rPr lang="en-US" baseline="30000" dirty="0" smtClean="0"/>
              <a:t>60</a:t>
            </a:r>
            <a:r>
              <a:rPr lang="en-US" dirty="0" smtClean="0"/>
              <a:t> </a:t>
            </a:r>
            <a:r>
              <a:rPr lang="en-US" dirty="0"/>
              <a:t>On hearing it, many of his disciples said, "This is a hard teaching. Who can accept it?"</a:t>
            </a:r>
          </a:p>
          <a:p>
            <a:pPr marL="0" indent="0">
              <a:buNone/>
            </a:pPr>
            <a:r>
              <a:rPr lang="en-US" dirty="0" smtClean="0"/>
              <a:t>4</a:t>
            </a:r>
            <a:r>
              <a:rPr lang="en-US" baseline="30000" dirty="0" smtClean="0"/>
              <a:t>th</a:t>
            </a:r>
            <a:r>
              <a:rPr lang="en-US" dirty="0" smtClean="0"/>
              <a:t> Gospel 6</a:t>
            </a:r>
            <a:endParaRPr lang="en-US" dirty="0"/>
          </a:p>
        </p:txBody>
      </p:sp>
    </p:spTree>
    <p:extLst>
      <p:ext uri="{BB962C8B-B14F-4D97-AF65-F5344CB8AC3E}">
        <p14:creationId xmlns:p14="http://schemas.microsoft.com/office/powerpoint/2010/main" val="8854086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Messiah Descending and Ascending</a:t>
            </a:r>
            <a:endParaRPr lang="en-US" sz="4800" dirty="0"/>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baseline="30000" dirty="0" smtClean="0"/>
              <a:t>61</a:t>
            </a:r>
            <a:r>
              <a:rPr lang="en-US" dirty="0" smtClean="0"/>
              <a:t> </a:t>
            </a:r>
            <a:r>
              <a:rPr lang="en-US" dirty="0"/>
              <a:t>Aware that his disciples were grumbling about this, </a:t>
            </a:r>
            <a:r>
              <a:rPr lang="en-US" dirty="0" err="1"/>
              <a:t>Yahusha</a:t>
            </a:r>
            <a:r>
              <a:rPr lang="en-US" dirty="0"/>
              <a:t> said to them, "Does this offend you?</a:t>
            </a:r>
          </a:p>
          <a:p>
            <a:pPr marL="0" indent="0">
              <a:buNone/>
            </a:pPr>
            <a:r>
              <a:rPr lang="en-US" baseline="30000" dirty="0" smtClean="0"/>
              <a:t>62</a:t>
            </a:r>
            <a:r>
              <a:rPr lang="en-US" dirty="0" smtClean="0"/>
              <a:t> </a:t>
            </a:r>
            <a:r>
              <a:rPr lang="en-US" u="sng" dirty="0"/>
              <a:t>What if you see the Son of Man ascend to where he was before</a:t>
            </a:r>
            <a:r>
              <a:rPr lang="en-US" dirty="0"/>
              <a:t>!</a:t>
            </a:r>
          </a:p>
          <a:p>
            <a:pPr marL="0" indent="0">
              <a:buNone/>
            </a:pPr>
            <a:r>
              <a:rPr lang="en-US" baseline="30000" dirty="0" smtClean="0"/>
              <a:t>63</a:t>
            </a:r>
            <a:r>
              <a:rPr lang="en-US" dirty="0" smtClean="0"/>
              <a:t> </a:t>
            </a:r>
            <a:r>
              <a:rPr lang="en-US" dirty="0"/>
              <a:t>The Spirit gives life; the flesh counts for nothing. The words I have spoken to you are spirit and they are life</a:t>
            </a:r>
            <a:r>
              <a:rPr lang="en-US" dirty="0" smtClean="0"/>
              <a:t>.  4</a:t>
            </a:r>
            <a:r>
              <a:rPr lang="en-US" baseline="30000" dirty="0" smtClean="0"/>
              <a:t>th</a:t>
            </a:r>
            <a:r>
              <a:rPr lang="en-US" dirty="0" smtClean="0"/>
              <a:t> Gospel 6</a:t>
            </a:r>
            <a:endParaRPr lang="en-US" dirty="0"/>
          </a:p>
        </p:txBody>
      </p:sp>
    </p:spTree>
    <p:extLst>
      <p:ext uri="{BB962C8B-B14F-4D97-AF65-F5344CB8AC3E}">
        <p14:creationId xmlns:p14="http://schemas.microsoft.com/office/powerpoint/2010/main" val="8325342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Callings For Training</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baseline="30000" dirty="0"/>
              <a:t>11</a:t>
            </a:r>
            <a:r>
              <a:rPr lang="en-US" dirty="0"/>
              <a:t> It was he who gave some to be apostles, some to be prophets, some to be evangelists, and some to be pastors and teachers,</a:t>
            </a:r>
          </a:p>
          <a:p>
            <a:pPr marL="0" indent="0">
              <a:buNone/>
            </a:pPr>
            <a:r>
              <a:rPr lang="en-US" baseline="30000" dirty="0" smtClean="0"/>
              <a:t>12</a:t>
            </a:r>
            <a:r>
              <a:rPr lang="en-US" dirty="0" smtClean="0"/>
              <a:t> </a:t>
            </a:r>
            <a:r>
              <a:rPr lang="en-US" dirty="0"/>
              <a:t>to prepare Elohim's people for works of service, so that the body of Messiah may be built up</a:t>
            </a:r>
          </a:p>
          <a:p>
            <a:pPr marL="0" indent="0">
              <a:buNone/>
            </a:pPr>
            <a:r>
              <a:rPr lang="en-US" baseline="30000" dirty="0" smtClean="0"/>
              <a:t>13</a:t>
            </a:r>
            <a:r>
              <a:rPr lang="en-US" dirty="0" smtClean="0"/>
              <a:t> </a:t>
            </a:r>
            <a:r>
              <a:rPr lang="en-US" dirty="0"/>
              <a:t>until we all reach unity in the faith and in the knowledge of the Son of Elohim and become mature, attaining to the whole measure of the fullness of Messiah.</a:t>
            </a:r>
          </a:p>
        </p:txBody>
      </p:sp>
    </p:spTree>
    <p:extLst>
      <p:ext uri="{BB962C8B-B14F-4D97-AF65-F5344CB8AC3E}">
        <p14:creationId xmlns:p14="http://schemas.microsoft.com/office/powerpoint/2010/main" val="16180678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Apostles</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b="1" dirty="0" err="1" smtClean="0">
                <a:latin typeface="Bwgrkn" panose="00000400000000000000" pitchFamily="2" charset="0"/>
              </a:rPr>
              <a:t>avpo,stoloj</a:t>
            </a:r>
            <a:r>
              <a:rPr lang="en-US" dirty="0" smtClean="0"/>
              <a:t> (</a:t>
            </a:r>
            <a:r>
              <a:rPr lang="en-US" dirty="0" err="1" smtClean="0"/>
              <a:t>apostolos</a:t>
            </a:r>
            <a:r>
              <a:rPr lang="en-US" dirty="0" smtClean="0"/>
              <a:t>) - </a:t>
            </a:r>
            <a:r>
              <a:rPr lang="en-US" i="1" dirty="0"/>
              <a:t>a delegate, messenger, one sent forth with </a:t>
            </a:r>
            <a:r>
              <a:rPr lang="en-US" i="1" dirty="0" smtClean="0"/>
              <a:t>orders, missionary, emissary </a:t>
            </a:r>
          </a:p>
          <a:p>
            <a:pPr marL="0" indent="0">
              <a:buNone/>
            </a:pPr>
            <a:r>
              <a:rPr lang="en-US" dirty="0"/>
              <a:t>the name is transferred to other eminent Christian teachers; as Barnabas, Acts 14:14, and perhaps also Timothy and Silvanus, 1 Thess. 2:7 (6), </a:t>
            </a:r>
            <a:endParaRPr lang="en-US" dirty="0" smtClean="0"/>
          </a:p>
          <a:p>
            <a:pPr marL="0" indent="0">
              <a:buNone/>
            </a:pPr>
            <a:r>
              <a:rPr lang="en-US" dirty="0" smtClean="0"/>
              <a:t>Hebrew </a:t>
            </a:r>
            <a:r>
              <a:rPr lang="en-US" dirty="0" smtClean="0">
                <a:latin typeface="Bwhebb" panose="00000400000000000000" pitchFamily="2" charset="0"/>
              </a:rPr>
              <a:t>x:yliv.) </a:t>
            </a:r>
            <a:endParaRPr lang="en-US" dirty="0">
              <a:latin typeface="Bwhebb" panose="00000400000000000000" pitchFamily="2" charset="0"/>
            </a:endParaRPr>
          </a:p>
        </p:txBody>
      </p:sp>
    </p:spTree>
    <p:extLst>
      <p:ext uri="{BB962C8B-B14F-4D97-AF65-F5344CB8AC3E}">
        <p14:creationId xmlns:p14="http://schemas.microsoft.com/office/powerpoint/2010/main" val="41330072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Prophets</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b="1" dirty="0" err="1" smtClean="0">
                <a:latin typeface="Bwgrkn" panose="00000400000000000000" pitchFamily="2" charset="0"/>
              </a:rPr>
              <a:t>profh,thj</a:t>
            </a:r>
            <a:r>
              <a:rPr lang="en-US" dirty="0">
                <a:latin typeface="Bwgrkn" panose="00000400000000000000" pitchFamily="2" charset="0"/>
              </a:rPr>
              <a:t>, </a:t>
            </a:r>
            <a:r>
              <a:rPr lang="en-US" dirty="0" smtClean="0"/>
              <a:t>(</a:t>
            </a:r>
            <a:r>
              <a:rPr lang="en-US" dirty="0" err="1" smtClean="0"/>
              <a:t>propheyteys</a:t>
            </a:r>
            <a:r>
              <a:rPr lang="en-US" dirty="0" smtClean="0"/>
              <a:t>) - </a:t>
            </a:r>
            <a:r>
              <a:rPr lang="en-US" dirty="0"/>
              <a:t>to speak forth, speak out; hence, properly, `one who speaks forth'; </a:t>
            </a:r>
            <a:r>
              <a:rPr lang="en-US" dirty="0" smtClean="0"/>
              <a:t>the </a:t>
            </a:r>
            <a:r>
              <a:rPr lang="en-US" dirty="0"/>
              <a:t>Septuagint for </a:t>
            </a:r>
            <a:r>
              <a:rPr lang="en-US" dirty="0" err="1">
                <a:latin typeface="Bwhebb" panose="00000400000000000000" pitchFamily="2" charset="0"/>
              </a:rPr>
              <a:t>aybin</a:t>
            </a:r>
            <a:r>
              <a:rPr lang="en-US" dirty="0">
                <a:latin typeface="Bwhebb" panose="00000400000000000000" pitchFamily="2" charset="0"/>
              </a:rPr>
              <a:t>"</a:t>
            </a:r>
            <a:r>
              <a:rPr lang="en-US" dirty="0"/>
              <a:t> (which comes from the same root as </a:t>
            </a:r>
            <a:r>
              <a:rPr lang="en-US" dirty="0" smtClean="0"/>
              <a:t>`</a:t>
            </a:r>
            <a:r>
              <a:rPr lang="en-US" dirty="0"/>
              <a:t>to divulge,' `make known,' `announce' )</a:t>
            </a:r>
            <a:endParaRPr lang="en-US" dirty="0" smtClean="0"/>
          </a:p>
          <a:p>
            <a:pPr marL="0" indent="0">
              <a:buNone/>
            </a:pPr>
            <a:r>
              <a:rPr lang="en-US" i="1" dirty="0"/>
              <a:t>an interpreter of </a:t>
            </a:r>
            <a:r>
              <a:rPr lang="en-US" i="1" dirty="0" smtClean="0"/>
              <a:t>oracles</a:t>
            </a:r>
            <a:r>
              <a:rPr lang="en-US" dirty="0" smtClean="0"/>
              <a:t>, </a:t>
            </a:r>
            <a:r>
              <a:rPr lang="en-US" i="1" dirty="0"/>
              <a:t>or of other hidden things</a:t>
            </a:r>
            <a:r>
              <a:rPr lang="en-US" dirty="0"/>
              <a:t>.</a:t>
            </a:r>
          </a:p>
        </p:txBody>
      </p:sp>
    </p:spTree>
    <p:extLst>
      <p:ext uri="{BB962C8B-B14F-4D97-AF65-F5344CB8AC3E}">
        <p14:creationId xmlns:p14="http://schemas.microsoft.com/office/powerpoint/2010/main" val="8721052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Evangelists</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b="1" dirty="0" err="1" smtClean="0">
                <a:latin typeface="Bwgrkn" panose="00000400000000000000" pitchFamily="2" charset="0"/>
              </a:rPr>
              <a:t>euvaggelisth,j</a:t>
            </a:r>
            <a:r>
              <a:rPr lang="en-US" dirty="0" smtClean="0"/>
              <a:t> - </a:t>
            </a:r>
            <a:r>
              <a:rPr lang="en-US" i="1" dirty="0"/>
              <a:t>a bringer of good tidings, an evangelist </a:t>
            </a:r>
            <a:endParaRPr lang="en-US" i="1" dirty="0" smtClean="0"/>
          </a:p>
          <a:p>
            <a:pPr marL="0" indent="0">
              <a:buNone/>
            </a:pPr>
            <a:r>
              <a:rPr lang="en-US" i="1" dirty="0" smtClean="0"/>
              <a:t>Acts 21:8 </a:t>
            </a:r>
            <a:r>
              <a:rPr lang="en-US" dirty="0" smtClean="0"/>
              <a:t> </a:t>
            </a:r>
            <a:r>
              <a:rPr lang="en-US" dirty="0"/>
              <a:t>Leaving the next day, we reached Caesarea and stayed at the house of Philip the evangelist, one of the Seven</a:t>
            </a:r>
            <a:r>
              <a:rPr lang="en-US" dirty="0" smtClean="0"/>
              <a:t>.</a:t>
            </a:r>
          </a:p>
          <a:p>
            <a:pPr marL="0" indent="0">
              <a:buNone/>
            </a:pPr>
            <a:r>
              <a:rPr lang="en-US" dirty="0" smtClean="0"/>
              <a:t>2 Tim 4:5 </a:t>
            </a:r>
            <a:r>
              <a:rPr lang="en-US" dirty="0"/>
              <a:t>But you, keep your head in all situations, endure hardship, do the work of an evangelist, discharge all the duties of your ministry.</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7897363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Pastors and Teachers</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b="1" dirty="0" err="1" smtClean="0">
                <a:latin typeface="Bwgrkn" panose="00000400000000000000" pitchFamily="2" charset="0"/>
              </a:rPr>
              <a:t>poimh,n</a:t>
            </a:r>
            <a:r>
              <a:rPr lang="en-US" dirty="0" smtClean="0"/>
              <a:t> - </a:t>
            </a:r>
            <a:r>
              <a:rPr lang="en-US" dirty="0"/>
              <a:t>literally, one who takes care of a group of animals </a:t>
            </a:r>
            <a:r>
              <a:rPr lang="en-US" i="1" dirty="0"/>
              <a:t>shepherd, sheep </a:t>
            </a:r>
            <a:r>
              <a:rPr lang="en-US" i="1" dirty="0" smtClean="0"/>
              <a:t>herder</a:t>
            </a:r>
            <a:r>
              <a:rPr lang="en-US" dirty="0" smtClean="0"/>
              <a:t>; </a:t>
            </a:r>
            <a:r>
              <a:rPr lang="en-US" dirty="0"/>
              <a:t>(2) metaphorically, one who assumes leadership over a group of believers; </a:t>
            </a:r>
            <a:r>
              <a:rPr lang="en-US" dirty="0" smtClean="0"/>
              <a:t>pastor</a:t>
            </a:r>
          </a:p>
          <a:p>
            <a:pPr marL="0" indent="0">
              <a:buNone/>
            </a:pPr>
            <a:r>
              <a:rPr lang="en-US" dirty="0" smtClean="0"/>
              <a:t>1 Peter 2:5 </a:t>
            </a:r>
            <a:r>
              <a:rPr lang="en-US" dirty="0"/>
              <a:t>For you were like sheep going astray, but now you have returned to the Shepherd and Overseer </a:t>
            </a:r>
            <a:r>
              <a:rPr lang="en-US" dirty="0" smtClean="0"/>
              <a:t>(</a:t>
            </a:r>
            <a:r>
              <a:rPr lang="en-US" i="1" dirty="0" err="1" smtClean="0"/>
              <a:t>episkopos</a:t>
            </a:r>
            <a:r>
              <a:rPr lang="en-US" dirty="0" smtClean="0"/>
              <a:t>, bishop, elder) of </a:t>
            </a:r>
            <a:r>
              <a:rPr lang="en-US" dirty="0"/>
              <a:t>your souls.</a:t>
            </a:r>
          </a:p>
          <a:p>
            <a:pPr marL="0" indent="0">
              <a:buNone/>
            </a:pPr>
            <a:endParaRPr lang="en-US" dirty="0"/>
          </a:p>
        </p:txBody>
      </p:sp>
    </p:spTree>
    <p:extLst>
      <p:ext uri="{BB962C8B-B14F-4D97-AF65-F5344CB8AC3E}">
        <p14:creationId xmlns:p14="http://schemas.microsoft.com/office/powerpoint/2010/main" val="12563232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1730</Words>
  <Application>Microsoft Office PowerPoint</Application>
  <PresentationFormat>Widescreen</PresentationFormat>
  <Paragraphs>103</Paragraphs>
  <Slides>25</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Bwgrkn</vt:lpstr>
      <vt:lpstr>Bwhebb</vt:lpstr>
      <vt:lpstr>Calibri</vt:lpstr>
      <vt:lpstr>Calibri Light</vt:lpstr>
      <vt:lpstr>Helvetica</vt:lpstr>
      <vt:lpstr>Office Theme</vt:lpstr>
      <vt:lpstr>PowerPoint Presentation</vt:lpstr>
      <vt:lpstr>PowerPoint Presentation</vt:lpstr>
      <vt:lpstr>The Mystery of His Will and Eternal Purpose of Elohim</vt:lpstr>
      <vt:lpstr>These Gentiles Used to Be Far Away</vt:lpstr>
      <vt:lpstr>The Revelation of the Mystery Eph3</vt:lpstr>
      <vt:lpstr>Gentiles are One With Israel</vt:lpstr>
      <vt:lpstr>No Replacement Theology Here</vt:lpstr>
      <vt:lpstr>How Does That Work?</vt:lpstr>
      <vt:lpstr>The Angels Didn’t See This Coming!</vt:lpstr>
      <vt:lpstr>Everyone Wanted to Know…</vt:lpstr>
      <vt:lpstr>Freedom to Approach Elohim</vt:lpstr>
      <vt:lpstr>Paul’s Prayer…</vt:lpstr>
      <vt:lpstr>Paul’s Prayer For Power in Ephesians 1</vt:lpstr>
      <vt:lpstr>Additional Prayer</vt:lpstr>
      <vt:lpstr>Praise to Him</vt:lpstr>
      <vt:lpstr>Living Worthy – Ephesians 4</vt:lpstr>
      <vt:lpstr>Oneness</vt:lpstr>
      <vt:lpstr>Everyone Wanted to Know…</vt:lpstr>
      <vt:lpstr>Messiah Descending and Ascending</vt:lpstr>
      <vt:lpstr>Messiah Descending and Ascending</vt:lpstr>
      <vt:lpstr>The Callings For Training</vt:lpstr>
      <vt:lpstr>Apostles</vt:lpstr>
      <vt:lpstr>Prophets</vt:lpstr>
      <vt:lpstr>Evangelists</vt:lpstr>
      <vt:lpstr>Pastors and Teachers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5</cp:revision>
  <dcterms:created xsi:type="dcterms:W3CDTF">2018-11-07T08:55:54Z</dcterms:created>
  <dcterms:modified xsi:type="dcterms:W3CDTF">2018-11-07T22:57:01Z</dcterms:modified>
</cp:coreProperties>
</file>