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925" r:id="rId1"/>
  </p:sldMasterIdLst>
  <p:notesMasterIdLst>
    <p:notesMasterId r:id="rId30"/>
  </p:notesMasterIdLst>
  <p:sldIdLst>
    <p:sldId id="1476" r:id="rId2"/>
    <p:sldId id="1477" r:id="rId3"/>
    <p:sldId id="1478" r:id="rId4"/>
    <p:sldId id="1479" r:id="rId5"/>
    <p:sldId id="1454" r:id="rId6"/>
    <p:sldId id="1468" r:id="rId7"/>
    <p:sldId id="1481" r:id="rId8"/>
    <p:sldId id="1483" r:id="rId9"/>
    <p:sldId id="1497" r:id="rId10"/>
    <p:sldId id="1480" r:id="rId11"/>
    <p:sldId id="1469" r:id="rId12"/>
    <p:sldId id="1482" r:id="rId13"/>
    <p:sldId id="1484" r:id="rId14"/>
    <p:sldId id="1496" r:id="rId15"/>
    <p:sldId id="1486" r:id="rId16"/>
    <p:sldId id="1455" r:id="rId17"/>
    <p:sldId id="1488" r:id="rId18"/>
    <p:sldId id="1498" r:id="rId19"/>
    <p:sldId id="1487" r:id="rId20"/>
    <p:sldId id="1485" r:id="rId21"/>
    <p:sldId id="1499" r:id="rId22"/>
    <p:sldId id="1456" r:id="rId23"/>
    <p:sldId id="1470" r:id="rId24"/>
    <p:sldId id="1457" r:id="rId25"/>
    <p:sldId id="1458" r:id="rId26"/>
    <p:sldId id="1459" r:id="rId27"/>
    <p:sldId id="1471" r:id="rId28"/>
    <p:sldId id="1241" r:id="rId2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0" autoAdjust="0"/>
    <p:restoredTop sz="94695" autoAdjust="0"/>
  </p:normalViewPr>
  <p:slideViewPr>
    <p:cSldViewPr snapToGrid="0" snapToObjects="1">
      <p:cViewPr varScale="1">
        <p:scale>
          <a:sx n="138" d="100"/>
          <a:sy n="138" d="100"/>
        </p:scale>
        <p:origin x="162" y="108"/>
      </p:cViewPr>
      <p:guideLst>
        <p:guide orient="horz" pos="1620"/>
        <p:guide pos="2880"/>
      </p:guideLst>
    </p:cSldViewPr>
  </p:slideViewPr>
  <p:outlineViewPr>
    <p:cViewPr>
      <p:scale>
        <a:sx n="33" d="100"/>
        <a:sy n="33" d="100"/>
      </p:scale>
      <p:origin x="0" y="-168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11/7/2018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dirty="0"/>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9494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76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3631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11/7/2018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11/7/2018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11/7/2018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11/7/2018</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fontScale="92500" lnSpcReduction="10000"/>
          </a:bodyPr>
          <a:lstStyle/>
          <a:p>
            <a:pPr algn="ctr">
              <a:buNone/>
            </a:pPr>
            <a:r>
              <a:rPr lang="en-US" sz="4000" dirty="0" smtClean="0">
                <a:solidFill>
                  <a:schemeClr val="tx2"/>
                </a:solidFill>
                <a:latin typeface="Helvetica" pitchFamily="34" charset="0"/>
                <a:cs typeface="Helvetica" pitchFamily="34" charset="0"/>
              </a:rPr>
              <a:t>Shabbat Shalom</a:t>
            </a:r>
          </a:p>
          <a:p>
            <a:pPr algn="ctr">
              <a:buNone/>
            </a:pPr>
            <a:r>
              <a:rPr lang="en-US" sz="1800" dirty="0" smtClean="0">
                <a:solidFill>
                  <a:schemeClr val="tx1">
                    <a:lumMod val="95000"/>
                    <a:lumOff val="5000"/>
                  </a:schemeClr>
                </a:solidFill>
                <a:latin typeface="Helvetica" pitchFamily="34" charset="0"/>
                <a:cs typeface="Helvetica" pitchFamily="34" charset="0"/>
              </a:rPr>
              <a:t>  </a:t>
            </a:r>
          </a:p>
          <a:p>
            <a:pPr algn="ctr">
              <a:buNone/>
            </a:pPr>
            <a:r>
              <a:rPr lang="en-US" sz="2800" dirty="0" smtClean="0">
                <a:solidFill>
                  <a:schemeClr val="tx1">
                    <a:lumMod val="95000"/>
                    <a:lumOff val="5000"/>
                  </a:schemeClr>
                </a:solidFill>
                <a:latin typeface="Helvetica" pitchFamily="34" charset="0"/>
                <a:cs typeface="Helvetica" pitchFamily="34" charset="0"/>
              </a:rPr>
              <a:t>Welcome to</a:t>
            </a:r>
            <a:endParaRPr lang="en-US" sz="2800" i="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8000" i="1" dirty="0" smtClean="0">
                <a:solidFill>
                  <a:srgbClr val="C00000"/>
                </a:solidFill>
                <a:latin typeface="Helvetica" pitchFamily="34" charset="0"/>
                <a:cs typeface="Helvetica" pitchFamily="34" charset="0"/>
              </a:rPr>
              <a:t>The </a:t>
            </a:r>
            <a:r>
              <a:rPr lang="en-US" sz="8000" i="1" dirty="0" err="1" smtClean="0">
                <a:solidFill>
                  <a:srgbClr val="C00000"/>
                </a:solidFill>
                <a:latin typeface="Helvetica" pitchFamily="34" charset="0"/>
                <a:cs typeface="Helvetica" pitchFamily="34" charset="0"/>
              </a:rPr>
              <a:t>Miqra</a:t>
            </a:r>
            <a:endParaRPr lang="en-US" sz="8000" i="1" dirty="0" smtClean="0">
              <a:solidFill>
                <a:srgbClr val="C00000"/>
              </a:solidFill>
              <a:latin typeface="Helvetica" pitchFamily="34" charset="0"/>
              <a:cs typeface="Helvetica" pitchFamily="34" charset="0"/>
            </a:endParaRPr>
          </a:p>
          <a:p>
            <a:pPr marL="0" indent="0" algn="ctr">
              <a:spcBef>
                <a:spcPts val="0"/>
              </a:spcBef>
              <a:buNone/>
            </a:pPr>
            <a:endParaRPr lang="en-US" sz="4000"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At the Home of Alan and Sandra</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October 13, 2018</a:t>
            </a:r>
          </a:p>
          <a:p>
            <a:pPr algn="ctr">
              <a:buNone/>
            </a:pPr>
            <a:endParaRPr lang="en-US" sz="2800"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31752084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503" y="449036"/>
            <a:ext cx="8961119"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a:t>
            </a:r>
            <a:r>
              <a:rPr lang="en-US" sz="4000" dirty="0">
                <a:solidFill>
                  <a:schemeClr val="accent2">
                    <a:lumMod val="50000"/>
                  </a:schemeClr>
                </a:solidFill>
                <a:latin typeface="Helvetica" pitchFamily="34" charset="0"/>
                <a:cs typeface="Helvetica" pitchFamily="34" charset="0"/>
              </a:rPr>
              <a:t>E</a:t>
            </a:r>
            <a:r>
              <a:rPr lang="en-US" sz="4000" dirty="0" smtClean="0">
                <a:solidFill>
                  <a:schemeClr val="accent2">
                    <a:lumMod val="50000"/>
                  </a:schemeClr>
                </a:solidFill>
                <a:latin typeface="Helvetica" pitchFamily="34" charset="0"/>
                <a:cs typeface="Helvetica" pitchFamily="34" charset="0"/>
              </a:rPr>
              <a:t>phesians 4:</a:t>
            </a:r>
          </a:p>
          <a:p>
            <a:pPr marL="0" indent="0" algn="ctr">
              <a:spcBef>
                <a:spcPts val="0"/>
              </a:spcBef>
              <a:buNone/>
            </a:pPr>
            <a:r>
              <a:rPr lang="en-US" sz="4000" dirty="0" smtClean="0">
                <a:solidFill>
                  <a:schemeClr val="accent2">
                    <a:lumMod val="50000"/>
                  </a:schemeClr>
                </a:solidFill>
                <a:latin typeface="Helvetica" pitchFamily="34" charset="0"/>
                <a:cs typeface="Helvetica" pitchFamily="34" charset="0"/>
              </a:rPr>
              <a:t>Unity and Diversity</a:t>
            </a:r>
          </a:p>
          <a:p>
            <a:pPr marL="0" indent="0" algn="ctr">
              <a:spcBef>
                <a:spcPts val="0"/>
              </a:spcBef>
              <a:buNone/>
            </a:pPr>
            <a:r>
              <a:rPr lang="en-US" sz="4000" dirty="0" smtClean="0">
                <a:solidFill>
                  <a:schemeClr val="accent2">
                    <a:lumMod val="50000"/>
                  </a:schemeClr>
                </a:solidFill>
                <a:latin typeface="Helvetica" pitchFamily="34" charset="0"/>
                <a:cs typeface="Helvetica" pitchFamily="34" charset="0"/>
              </a:rPr>
              <a:t> in the Body of Messiah</a:t>
            </a:r>
          </a:p>
          <a:p>
            <a:pPr algn="ctr">
              <a:buNone/>
            </a:pP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Understanding the Body Metaphor in Paul</a:t>
            </a:r>
          </a:p>
        </p:txBody>
      </p:sp>
    </p:spTree>
    <p:extLst>
      <p:ext uri="{BB962C8B-B14F-4D97-AF65-F5344CB8AC3E}">
        <p14:creationId xmlns:p14="http://schemas.microsoft.com/office/powerpoint/2010/main" val="2199906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Unity in the Body</a:t>
            </a:r>
            <a:endParaRPr lang="en-US" sz="3600" dirty="0"/>
          </a:p>
        </p:txBody>
      </p:sp>
      <p:sp>
        <p:nvSpPr>
          <p:cNvPr id="3" name="Content Placeholder 2"/>
          <p:cNvSpPr>
            <a:spLocks noGrp="1"/>
          </p:cNvSpPr>
          <p:nvPr>
            <p:ph idx="1"/>
          </p:nvPr>
        </p:nvSpPr>
        <p:spPr>
          <a:xfrm>
            <a:off x="457200" y="770708"/>
            <a:ext cx="8229600" cy="4251865"/>
          </a:xfrm>
        </p:spPr>
        <p:txBody>
          <a:bodyPr>
            <a:normAutofit/>
          </a:bodyPr>
          <a:lstStyle/>
          <a:p>
            <a:pPr marL="0" indent="0">
              <a:buNone/>
            </a:pPr>
            <a:r>
              <a:rPr lang="en-US" baseline="30000" dirty="0" smtClean="0"/>
              <a:t>4</a:t>
            </a:r>
            <a:r>
              <a:rPr lang="en-US" dirty="0" smtClean="0"/>
              <a:t> </a:t>
            </a:r>
            <a:r>
              <a:rPr lang="en-US" dirty="0"/>
              <a:t>There is </a:t>
            </a:r>
            <a:r>
              <a:rPr lang="en-US" u="sng" dirty="0"/>
              <a:t>one body</a:t>
            </a:r>
            <a:r>
              <a:rPr lang="en-US" dirty="0"/>
              <a:t> and </a:t>
            </a:r>
            <a:r>
              <a:rPr lang="en-US" u="sng" dirty="0"/>
              <a:t>one Spirit</a:t>
            </a:r>
            <a:r>
              <a:rPr lang="en-US" dirty="0"/>
              <a:t>-- just as you were called to </a:t>
            </a:r>
            <a:r>
              <a:rPr lang="en-US" u="sng" dirty="0"/>
              <a:t>one hope</a:t>
            </a:r>
            <a:r>
              <a:rPr lang="en-US" dirty="0"/>
              <a:t> when you were called--</a:t>
            </a:r>
          </a:p>
          <a:p>
            <a:pPr marL="0" indent="0">
              <a:buNone/>
            </a:pPr>
            <a:r>
              <a:rPr lang="en-US" dirty="0"/>
              <a:t> </a:t>
            </a:r>
            <a:r>
              <a:rPr lang="en-US" baseline="30000" dirty="0"/>
              <a:t>5</a:t>
            </a:r>
            <a:r>
              <a:rPr lang="en-US" dirty="0"/>
              <a:t> </a:t>
            </a:r>
            <a:r>
              <a:rPr lang="en-US" u="sng" dirty="0"/>
              <a:t>one </a:t>
            </a:r>
            <a:r>
              <a:rPr lang="en-US" u="sng" dirty="0" smtClean="0"/>
              <a:t>Lord</a:t>
            </a:r>
            <a:r>
              <a:rPr lang="en-US" dirty="0" smtClean="0"/>
              <a:t>, </a:t>
            </a:r>
            <a:r>
              <a:rPr lang="en-US" u="sng" dirty="0"/>
              <a:t>one faith</a:t>
            </a:r>
            <a:r>
              <a:rPr lang="en-US" dirty="0"/>
              <a:t>, </a:t>
            </a:r>
            <a:r>
              <a:rPr lang="en-US" u="sng" dirty="0"/>
              <a:t>one baptism</a:t>
            </a:r>
            <a:r>
              <a:rPr lang="en-US" dirty="0"/>
              <a:t>;</a:t>
            </a:r>
          </a:p>
          <a:p>
            <a:pPr marL="0" indent="0">
              <a:buNone/>
            </a:pPr>
            <a:r>
              <a:rPr lang="en-US" dirty="0"/>
              <a:t> </a:t>
            </a:r>
            <a:r>
              <a:rPr lang="en-US" baseline="30000" dirty="0"/>
              <a:t>6</a:t>
            </a:r>
            <a:r>
              <a:rPr lang="en-US" dirty="0"/>
              <a:t> </a:t>
            </a:r>
            <a:r>
              <a:rPr lang="en-US" u="sng" dirty="0"/>
              <a:t>one Elohim and Father</a:t>
            </a:r>
            <a:r>
              <a:rPr lang="en-US" dirty="0"/>
              <a:t> of all, who is over all and through all and in all</a:t>
            </a:r>
            <a:r>
              <a:rPr lang="en-US" dirty="0" smtClean="0"/>
              <a:t>. (Ephesians 4)</a:t>
            </a:r>
            <a:endParaRPr lang="en-US" dirty="0"/>
          </a:p>
          <a:p>
            <a:pPr marL="0" indent="0">
              <a:buNone/>
            </a:pPr>
            <a:endParaRPr lang="en-US" dirty="0"/>
          </a:p>
        </p:txBody>
      </p:sp>
    </p:spTree>
    <p:extLst>
      <p:ext uri="{BB962C8B-B14F-4D97-AF65-F5344CB8AC3E}">
        <p14:creationId xmlns:p14="http://schemas.microsoft.com/office/powerpoint/2010/main" val="21302247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Diversity in the Body</a:t>
            </a:r>
            <a:endParaRPr lang="en-US" sz="3600" dirty="0"/>
          </a:p>
        </p:txBody>
      </p:sp>
      <p:sp>
        <p:nvSpPr>
          <p:cNvPr id="3" name="Content Placeholder 2"/>
          <p:cNvSpPr>
            <a:spLocks noGrp="1"/>
          </p:cNvSpPr>
          <p:nvPr>
            <p:ph idx="1"/>
          </p:nvPr>
        </p:nvSpPr>
        <p:spPr>
          <a:xfrm>
            <a:off x="457200" y="770709"/>
            <a:ext cx="8229600" cy="3823914"/>
          </a:xfrm>
        </p:spPr>
        <p:txBody>
          <a:bodyPr>
            <a:normAutofit fontScale="92500" lnSpcReduction="20000"/>
          </a:bodyPr>
          <a:lstStyle/>
          <a:p>
            <a:pPr marL="0" indent="0">
              <a:buNone/>
            </a:pPr>
            <a:r>
              <a:rPr lang="en-US" baseline="30000" dirty="0"/>
              <a:t>11</a:t>
            </a:r>
            <a:r>
              <a:rPr lang="en-US" dirty="0"/>
              <a:t> It was he who gave some to be apostles, some to be prophets, some to be evangelists, and some to be pastors and teachers,</a:t>
            </a:r>
          </a:p>
          <a:p>
            <a:pPr marL="0" indent="0">
              <a:buNone/>
            </a:pPr>
            <a:r>
              <a:rPr lang="en-US" baseline="30000" dirty="0" smtClean="0"/>
              <a:t>12</a:t>
            </a:r>
            <a:r>
              <a:rPr lang="en-US" dirty="0" smtClean="0"/>
              <a:t> </a:t>
            </a:r>
            <a:r>
              <a:rPr lang="en-US" dirty="0"/>
              <a:t>to prepare Elohim's people for works of service, so that the body of Messiah may be built up</a:t>
            </a:r>
          </a:p>
          <a:p>
            <a:pPr marL="0" indent="0">
              <a:buNone/>
            </a:pPr>
            <a:r>
              <a:rPr lang="en-US" baseline="30000" dirty="0" smtClean="0"/>
              <a:t>13</a:t>
            </a:r>
            <a:r>
              <a:rPr lang="en-US" dirty="0" smtClean="0"/>
              <a:t> </a:t>
            </a:r>
            <a:r>
              <a:rPr lang="en-US" dirty="0"/>
              <a:t>until we all reach unity in the faith and in the knowledge of the Son of Elohim and become mature, attaining to the whole measure of the fullness of Messiah.</a:t>
            </a:r>
          </a:p>
        </p:txBody>
      </p:sp>
    </p:spTree>
    <p:extLst>
      <p:ext uri="{BB962C8B-B14F-4D97-AF65-F5344CB8AC3E}">
        <p14:creationId xmlns:p14="http://schemas.microsoft.com/office/powerpoint/2010/main" val="1009554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Body Growing Up</a:t>
            </a:r>
            <a:endParaRPr lang="en-US" sz="3600" dirty="0"/>
          </a:p>
        </p:txBody>
      </p:sp>
      <p:sp>
        <p:nvSpPr>
          <p:cNvPr id="3" name="Content Placeholder 2"/>
          <p:cNvSpPr>
            <a:spLocks noGrp="1"/>
          </p:cNvSpPr>
          <p:nvPr>
            <p:ph idx="1"/>
          </p:nvPr>
        </p:nvSpPr>
        <p:spPr>
          <a:xfrm>
            <a:off x="457200" y="770709"/>
            <a:ext cx="8229600" cy="3823914"/>
          </a:xfrm>
        </p:spPr>
        <p:txBody>
          <a:bodyPr>
            <a:normAutofit fontScale="85000" lnSpcReduction="10000"/>
          </a:bodyPr>
          <a:lstStyle/>
          <a:p>
            <a:pPr marL="0" indent="0">
              <a:buNone/>
            </a:pPr>
            <a:r>
              <a:rPr lang="en-US" baseline="30000" dirty="0"/>
              <a:t>14</a:t>
            </a:r>
            <a:r>
              <a:rPr lang="en-US" dirty="0"/>
              <a:t> Then we will no longer be infants, tossed back and forth by the waves, and blown here and there by every wind of teaching and by the cunning and craftiness of men in their deceitful scheming.</a:t>
            </a:r>
          </a:p>
          <a:p>
            <a:pPr marL="0" indent="0">
              <a:buNone/>
            </a:pPr>
            <a:r>
              <a:rPr lang="en-US" baseline="30000" dirty="0" smtClean="0"/>
              <a:t>15</a:t>
            </a:r>
            <a:r>
              <a:rPr lang="en-US" dirty="0" smtClean="0"/>
              <a:t> </a:t>
            </a:r>
            <a:r>
              <a:rPr lang="en-US" dirty="0"/>
              <a:t>Instead, speaking the truth in love, we will in all things grow up into him who is the Head, that is, Messiah.</a:t>
            </a:r>
          </a:p>
          <a:p>
            <a:pPr marL="0" indent="0">
              <a:buNone/>
            </a:pPr>
            <a:r>
              <a:rPr lang="en-US" baseline="30000" dirty="0" smtClean="0"/>
              <a:t>16</a:t>
            </a:r>
            <a:r>
              <a:rPr lang="en-US" dirty="0" smtClean="0"/>
              <a:t> </a:t>
            </a:r>
            <a:r>
              <a:rPr lang="en-US" dirty="0"/>
              <a:t>From him the whole body, joined and held together by every supporting ligament, grows and builds itself up in love, as each part does its work.</a:t>
            </a:r>
          </a:p>
        </p:txBody>
      </p:sp>
    </p:spTree>
    <p:extLst>
      <p:ext uri="{BB962C8B-B14F-4D97-AF65-F5344CB8AC3E}">
        <p14:creationId xmlns:p14="http://schemas.microsoft.com/office/powerpoint/2010/main" val="14030375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Gifts Given to His People</a:t>
            </a:r>
            <a:endParaRPr lang="en-US" sz="3600" dirty="0"/>
          </a:p>
        </p:txBody>
      </p:sp>
      <p:sp>
        <p:nvSpPr>
          <p:cNvPr id="3" name="Content Placeholder 2"/>
          <p:cNvSpPr>
            <a:spLocks noGrp="1"/>
          </p:cNvSpPr>
          <p:nvPr>
            <p:ph idx="1"/>
          </p:nvPr>
        </p:nvSpPr>
        <p:spPr>
          <a:xfrm>
            <a:off x="457200" y="770709"/>
            <a:ext cx="8229600" cy="4311500"/>
          </a:xfrm>
        </p:spPr>
        <p:txBody>
          <a:bodyPr>
            <a:normAutofit fontScale="92500" lnSpcReduction="20000"/>
          </a:bodyPr>
          <a:lstStyle/>
          <a:p>
            <a:pPr marL="0" indent="0" algn="ctr">
              <a:buNone/>
            </a:pPr>
            <a:r>
              <a:rPr lang="en-US" dirty="0"/>
              <a:t>1 Corinthians </a:t>
            </a:r>
            <a:r>
              <a:rPr lang="en-US" dirty="0" smtClean="0"/>
              <a:t>12 </a:t>
            </a:r>
          </a:p>
          <a:p>
            <a:pPr marL="0" indent="0">
              <a:buNone/>
            </a:pPr>
            <a:r>
              <a:rPr lang="en-US" baseline="30000" dirty="0" smtClean="0"/>
              <a:t>1</a:t>
            </a:r>
            <a:r>
              <a:rPr lang="en-US" dirty="0" smtClean="0"/>
              <a:t> </a:t>
            </a:r>
            <a:r>
              <a:rPr lang="en-US" dirty="0"/>
              <a:t>Now about spiritual gifts, brothers, I do not want you to be ignorant.</a:t>
            </a:r>
          </a:p>
          <a:p>
            <a:pPr marL="0" indent="0">
              <a:buNone/>
            </a:pPr>
            <a:r>
              <a:rPr lang="en-US" baseline="30000" dirty="0" smtClean="0"/>
              <a:t>2</a:t>
            </a:r>
            <a:r>
              <a:rPr lang="en-US" dirty="0" smtClean="0"/>
              <a:t> </a:t>
            </a:r>
            <a:r>
              <a:rPr lang="en-US" dirty="0"/>
              <a:t>You know that when you were </a:t>
            </a:r>
            <a:r>
              <a:rPr lang="en-US" dirty="0" smtClean="0"/>
              <a:t>“ethnos” (pagans, unbelievers, gentiles), to speechless idols you were led astray.</a:t>
            </a:r>
            <a:endParaRPr lang="en-US" dirty="0"/>
          </a:p>
          <a:p>
            <a:pPr marL="0" indent="0">
              <a:buNone/>
            </a:pPr>
            <a:r>
              <a:rPr lang="en-US" baseline="30000" dirty="0" smtClean="0"/>
              <a:t>3</a:t>
            </a:r>
            <a:r>
              <a:rPr lang="en-US" dirty="0" smtClean="0"/>
              <a:t> </a:t>
            </a:r>
            <a:r>
              <a:rPr lang="en-US" dirty="0"/>
              <a:t>Therefore I tell you that no one who is speaking by the Spirit of Elohim says, "</a:t>
            </a:r>
            <a:r>
              <a:rPr lang="en-US" dirty="0" err="1"/>
              <a:t>Yahusha</a:t>
            </a:r>
            <a:r>
              <a:rPr lang="en-US" dirty="0"/>
              <a:t> be cursed," and no one can say, "</a:t>
            </a:r>
            <a:r>
              <a:rPr lang="en-US" dirty="0" err="1"/>
              <a:t>Yahusha</a:t>
            </a:r>
            <a:r>
              <a:rPr lang="en-US" dirty="0"/>
              <a:t> is </a:t>
            </a:r>
            <a:r>
              <a:rPr lang="en-US" dirty="0" smtClean="0"/>
              <a:t>Master," </a:t>
            </a:r>
            <a:r>
              <a:rPr lang="en-US" dirty="0"/>
              <a:t>except by the Holy Spirit</a:t>
            </a:r>
            <a:r>
              <a:rPr lang="en-US" dirty="0" smtClean="0"/>
              <a:t>.</a:t>
            </a:r>
            <a:endParaRPr lang="en-US" dirty="0"/>
          </a:p>
        </p:txBody>
      </p:sp>
    </p:spTree>
    <p:extLst>
      <p:ext uri="{BB962C8B-B14F-4D97-AF65-F5344CB8AC3E}">
        <p14:creationId xmlns:p14="http://schemas.microsoft.com/office/powerpoint/2010/main" val="42488454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Gifts, Services, Workings</a:t>
            </a:r>
            <a:endParaRPr lang="en-US" sz="3600" dirty="0"/>
          </a:p>
        </p:txBody>
      </p:sp>
      <p:sp>
        <p:nvSpPr>
          <p:cNvPr id="3" name="Content Placeholder 2"/>
          <p:cNvSpPr>
            <a:spLocks noGrp="1"/>
          </p:cNvSpPr>
          <p:nvPr>
            <p:ph idx="1"/>
          </p:nvPr>
        </p:nvSpPr>
        <p:spPr>
          <a:xfrm>
            <a:off x="457200" y="770709"/>
            <a:ext cx="8229600" cy="4311500"/>
          </a:xfrm>
        </p:spPr>
        <p:txBody>
          <a:bodyPr>
            <a:normAutofit/>
          </a:bodyPr>
          <a:lstStyle/>
          <a:p>
            <a:pPr marL="0" indent="0" algn="ctr">
              <a:buNone/>
            </a:pPr>
            <a:r>
              <a:rPr lang="en-US" dirty="0"/>
              <a:t>1 Corinthians </a:t>
            </a:r>
            <a:r>
              <a:rPr lang="en-US" dirty="0" smtClean="0"/>
              <a:t>12 </a:t>
            </a:r>
          </a:p>
          <a:p>
            <a:pPr marL="0" indent="0">
              <a:buNone/>
            </a:pPr>
            <a:r>
              <a:rPr lang="en-US" baseline="30000" dirty="0" smtClean="0"/>
              <a:t>4</a:t>
            </a:r>
            <a:r>
              <a:rPr lang="en-US" dirty="0" smtClean="0"/>
              <a:t> </a:t>
            </a:r>
            <a:r>
              <a:rPr lang="en-US" dirty="0"/>
              <a:t>There are different kinds of </a:t>
            </a:r>
            <a:r>
              <a:rPr lang="en-US" u="sng" dirty="0"/>
              <a:t>gifts</a:t>
            </a:r>
            <a:r>
              <a:rPr lang="en-US" dirty="0"/>
              <a:t>, but the same Spirit.</a:t>
            </a:r>
          </a:p>
          <a:p>
            <a:pPr marL="0" indent="0">
              <a:buNone/>
            </a:pPr>
            <a:r>
              <a:rPr lang="en-US" baseline="30000" dirty="0" smtClean="0"/>
              <a:t>5</a:t>
            </a:r>
            <a:r>
              <a:rPr lang="en-US" dirty="0" smtClean="0"/>
              <a:t> </a:t>
            </a:r>
            <a:r>
              <a:rPr lang="en-US" dirty="0"/>
              <a:t>There are different kinds of </a:t>
            </a:r>
            <a:r>
              <a:rPr lang="en-US" u="sng" dirty="0" smtClean="0"/>
              <a:t>service (ministry)</a:t>
            </a:r>
            <a:r>
              <a:rPr lang="en-US" dirty="0" smtClean="0"/>
              <a:t>, </a:t>
            </a:r>
            <a:r>
              <a:rPr lang="en-US" dirty="0"/>
              <a:t>but the same </a:t>
            </a:r>
            <a:r>
              <a:rPr lang="en-US" dirty="0" smtClean="0"/>
              <a:t>Master.</a:t>
            </a:r>
            <a:endParaRPr lang="en-US" dirty="0"/>
          </a:p>
          <a:p>
            <a:pPr marL="0" indent="0">
              <a:buNone/>
            </a:pPr>
            <a:r>
              <a:rPr lang="en-US" baseline="30000" dirty="0" smtClean="0"/>
              <a:t>6</a:t>
            </a:r>
            <a:r>
              <a:rPr lang="en-US" dirty="0" smtClean="0"/>
              <a:t> </a:t>
            </a:r>
            <a:r>
              <a:rPr lang="en-US" dirty="0"/>
              <a:t>There are different kinds of </a:t>
            </a:r>
            <a:r>
              <a:rPr lang="en-US" u="sng" dirty="0" smtClean="0"/>
              <a:t>working (effect, operation)</a:t>
            </a:r>
            <a:r>
              <a:rPr lang="en-US" dirty="0" smtClean="0"/>
              <a:t>, </a:t>
            </a:r>
            <a:r>
              <a:rPr lang="en-US" dirty="0"/>
              <a:t>but the same Elohim works all of them in all men.</a:t>
            </a:r>
          </a:p>
        </p:txBody>
      </p:sp>
    </p:spTree>
    <p:extLst>
      <p:ext uri="{BB962C8B-B14F-4D97-AF65-F5344CB8AC3E}">
        <p14:creationId xmlns:p14="http://schemas.microsoft.com/office/powerpoint/2010/main" val="41000640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a:t>
            </a:r>
            <a:r>
              <a:rPr lang="en-US" sz="3600" dirty="0" err="1" smtClean="0"/>
              <a:t>Giftings</a:t>
            </a:r>
            <a:endParaRPr lang="en-US" sz="3600" dirty="0"/>
          </a:p>
        </p:txBody>
      </p:sp>
      <p:sp>
        <p:nvSpPr>
          <p:cNvPr id="3" name="Content Placeholder 2"/>
          <p:cNvSpPr>
            <a:spLocks noGrp="1"/>
          </p:cNvSpPr>
          <p:nvPr>
            <p:ph idx="1"/>
          </p:nvPr>
        </p:nvSpPr>
        <p:spPr>
          <a:xfrm>
            <a:off x="457200" y="770708"/>
            <a:ext cx="8229600" cy="4372791"/>
          </a:xfrm>
        </p:spPr>
        <p:txBody>
          <a:bodyPr>
            <a:normAutofit/>
          </a:bodyPr>
          <a:lstStyle/>
          <a:p>
            <a:pPr marL="0" indent="0">
              <a:buNone/>
            </a:pPr>
            <a:r>
              <a:rPr lang="en-US" baseline="30000" dirty="0" smtClean="0"/>
              <a:t>7</a:t>
            </a:r>
            <a:r>
              <a:rPr lang="en-US" dirty="0" smtClean="0"/>
              <a:t> </a:t>
            </a:r>
            <a:r>
              <a:rPr lang="en-US" dirty="0"/>
              <a:t>Now to each one the manifestation of the Spirit is given for the common good.</a:t>
            </a:r>
          </a:p>
          <a:p>
            <a:pPr marL="0" indent="0">
              <a:buNone/>
            </a:pPr>
            <a:r>
              <a:rPr lang="en-US" baseline="30000" dirty="0" smtClean="0"/>
              <a:t>8</a:t>
            </a:r>
            <a:r>
              <a:rPr lang="en-US" dirty="0" smtClean="0"/>
              <a:t> </a:t>
            </a:r>
            <a:r>
              <a:rPr lang="en-US" dirty="0"/>
              <a:t>To one there is given through the Spirit the message of wisdom, to another the message of knowledge by means of the same Spirit,</a:t>
            </a:r>
          </a:p>
          <a:p>
            <a:pPr marL="0" indent="0">
              <a:buNone/>
            </a:pPr>
            <a:r>
              <a:rPr lang="en-US" baseline="30000" dirty="0" smtClean="0"/>
              <a:t>9</a:t>
            </a:r>
            <a:r>
              <a:rPr lang="en-US" dirty="0" smtClean="0"/>
              <a:t> </a:t>
            </a:r>
            <a:r>
              <a:rPr lang="en-US" dirty="0"/>
              <a:t>to another faith by the same Spirit, to another gifts of healing by that one Spirit</a:t>
            </a:r>
            <a:r>
              <a:rPr lang="en-US" dirty="0" smtClean="0"/>
              <a:t>,</a:t>
            </a:r>
            <a:endParaRPr lang="en-US" dirty="0"/>
          </a:p>
          <a:p>
            <a:pPr marL="0" indent="0">
              <a:buNone/>
            </a:pPr>
            <a:endParaRPr lang="en-US" dirty="0"/>
          </a:p>
        </p:txBody>
      </p:sp>
    </p:spTree>
    <p:extLst>
      <p:ext uri="{BB962C8B-B14F-4D97-AF65-F5344CB8AC3E}">
        <p14:creationId xmlns:p14="http://schemas.microsoft.com/office/powerpoint/2010/main" val="42854145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a:t>
            </a:r>
            <a:r>
              <a:rPr lang="en-US" sz="3600" dirty="0" err="1" smtClean="0"/>
              <a:t>Giftings</a:t>
            </a:r>
            <a:endParaRPr lang="en-US" sz="3600" dirty="0"/>
          </a:p>
        </p:txBody>
      </p:sp>
      <p:sp>
        <p:nvSpPr>
          <p:cNvPr id="3" name="Content Placeholder 2"/>
          <p:cNvSpPr>
            <a:spLocks noGrp="1"/>
          </p:cNvSpPr>
          <p:nvPr>
            <p:ph idx="1"/>
          </p:nvPr>
        </p:nvSpPr>
        <p:spPr>
          <a:xfrm>
            <a:off x="457200" y="770708"/>
            <a:ext cx="8229600" cy="4372791"/>
          </a:xfrm>
        </p:spPr>
        <p:txBody>
          <a:bodyPr>
            <a:normAutofit/>
          </a:bodyPr>
          <a:lstStyle/>
          <a:p>
            <a:pPr marL="0" indent="0">
              <a:buNone/>
            </a:pPr>
            <a:r>
              <a:rPr lang="en-US" baseline="30000" dirty="0" smtClean="0"/>
              <a:t>10</a:t>
            </a:r>
            <a:r>
              <a:rPr lang="en-US" dirty="0" smtClean="0"/>
              <a:t> </a:t>
            </a:r>
            <a:r>
              <a:rPr lang="en-US" dirty="0"/>
              <a:t>to another miraculous powers, to another prophecy, to another distinguishing between spirits, to another speaking in different kinds of tongues, and to still another the interpretation of tongues</a:t>
            </a:r>
            <a:r>
              <a:rPr lang="en-US" dirty="0" smtClean="0"/>
              <a:t>.</a:t>
            </a:r>
          </a:p>
          <a:p>
            <a:pPr marL="0" indent="0">
              <a:buNone/>
            </a:pPr>
            <a:r>
              <a:rPr lang="en-US" dirty="0"/>
              <a:t> </a:t>
            </a:r>
            <a:r>
              <a:rPr lang="en-US" baseline="30000" dirty="0"/>
              <a:t>11</a:t>
            </a:r>
            <a:r>
              <a:rPr lang="en-US" dirty="0"/>
              <a:t> All these are the work of one and the same Spirit, and he gives them to each one, just as he determines.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091149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Body Metaphor - </a:t>
            </a:r>
            <a:r>
              <a:rPr lang="en-US" sz="3600" dirty="0"/>
              <a:t>1 Corinthians </a:t>
            </a:r>
            <a:r>
              <a:rPr lang="en-US" sz="3600" dirty="0" smtClean="0"/>
              <a:t>12</a:t>
            </a:r>
            <a:endParaRPr lang="en-US" sz="3600" dirty="0"/>
          </a:p>
        </p:txBody>
      </p:sp>
      <p:sp>
        <p:nvSpPr>
          <p:cNvPr id="3" name="Content Placeholder 2"/>
          <p:cNvSpPr>
            <a:spLocks noGrp="1"/>
          </p:cNvSpPr>
          <p:nvPr>
            <p:ph idx="1"/>
          </p:nvPr>
        </p:nvSpPr>
        <p:spPr>
          <a:xfrm>
            <a:off x="457200" y="770709"/>
            <a:ext cx="8229600" cy="4311500"/>
          </a:xfrm>
        </p:spPr>
        <p:txBody>
          <a:bodyPr>
            <a:normAutofit fontScale="85000" lnSpcReduction="10000"/>
          </a:bodyPr>
          <a:lstStyle/>
          <a:p>
            <a:pPr marL="0" indent="0">
              <a:buNone/>
            </a:pPr>
            <a:r>
              <a:rPr lang="en-US" baseline="30000" dirty="0"/>
              <a:t>12</a:t>
            </a:r>
            <a:r>
              <a:rPr lang="en-US" dirty="0"/>
              <a:t> The body is a unit, though it is made up of many parts; and though all its parts are many, they form one body. So it is with Messiah.</a:t>
            </a:r>
          </a:p>
          <a:p>
            <a:pPr marL="0" indent="0">
              <a:buNone/>
            </a:pPr>
            <a:r>
              <a:rPr lang="en-US" baseline="30000" dirty="0" smtClean="0"/>
              <a:t>13</a:t>
            </a:r>
            <a:r>
              <a:rPr lang="en-US" dirty="0" smtClean="0"/>
              <a:t> </a:t>
            </a:r>
            <a:r>
              <a:rPr lang="en-US" dirty="0"/>
              <a:t>For we were all baptized by one Spirit into one body-- whether </a:t>
            </a:r>
            <a:r>
              <a:rPr lang="en-US" dirty="0" err="1"/>
              <a:t>Yehudim</a:t>
            </a:r>
            <a:r>
              <a:rPr lang="en-US" dirty="0"/>
              <a:t> or Greeks, slave or free-- and we were all given </a:t>
            </a:r>
            <a:r>
              <a:rPr lang="en-US" u="sng" dirty="0"/>
              <a:t>the one Spirit to drink</a:t>
            </a:r>
            <a:r>
              <a:rPr lang="en-US" dirty="0" smtClean="0"/>
              <a:t>. (see 4</a:t>
            </a:r>
            <a:r>
              <a:rPr lang="en-US" baseline="30000" dirty="0" smtClean="0"/>
              <a:t>th</a:t>
            </a:r>
            <a:r>
              <a:rPr lang="en-US" dirty="0" smtClean="0"/>
              <a:t> Gospel 4)</a:t>
            </a:r>
            <a:endParaRPr lang="en-US" dirty="0"/>
          </a:p>
          <a:p>
            <a:pPr marL="0" indent="0">
              <a:buNone/>
            </a:pPr>
            <a:r>
              <a:rPr lang="en-US" baseline="30000" dirty="0" smtClean="0"/>
              <a:t>14</a:t>
            </a:r>
            <a:r>
              <a:rPr lang="en-US" dirty="0" smtClean="0"/>
              <a:t> </a:t>
            </a:r>
            <a:r>
              <a:rPr lang="en-US" dirty="0"/>
              <a:t>Now the body is not made up of one part but of many.</a:t>
            </a:r>
          </a:p>
          <a:p>
            <a:pPr marL="0" indent="0">
              <a:buNone/>
            </a:pPr>
            <a:r>
              <a:rPr lang="en-US" baseline="30000" dirty="0" smtClean="0"/>
              <a:t>15</a:t>
            </a:r>
            <a:r>
              <a:rPr lang="en-US" dirty="0" smtClean="0"/>
              <a:t> </a:t>
            </a:r>
            <a:r>
              <a:rPr lang="en-US" dirty="0"/>
              <a:t>If the foot should say, "Because I am not a hand, I do not belong to the body," it would not for that reason cease to be part of the body</a:t>
            </a:r>
            <a:r>
              <a:rPr lang="en-US" dirty="0" smtClean="0"/>
              <a:t>.</a:t>
            </a:r>
            <a:endParaRPr lang="en-US" dirty="0"/>
          </a:p>
        </p:txBody>
      </p:sp>
    </p:spTree>
    <p:extLst>
      <p:ext uri="{BB962C8B-B14F-4D97-AF65-F5344CB8AC3E}">
        <p14:creationId xmlns:p14="http://schemas.microsoft.com/office/powerpoint/2010/main" val="28514595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Body Metaphor</a:t>
            </a:r>
            <a:endParaRPr lang="en-US" sz="3600" dirty="0"/>
          </a:p>
        </p:txBody>
      </p:sp>
      <p:sp>
        <p:nvSpPr>
          <p:cNvPr id="3" name="Content Placeholder 2"/>
          <p:cNvSpPr>
            <a:spLocks noGrp="1"/>
          </p:cNvSpPr>
          <p:nvPr>
            <p:ph idx="1"/>
          </p:nvPr>
        </p:nvSpPr>
        <p:spPr>
          <a:xfrm>
            <a:off x="457200" y="770709"/>
            <a:ext cx="8229600" cy="4318126"/>
          </a:xfrm>
        </p:spPr>
        <p:txBody>
          <a:bodyPr>
            <a:normAutofit fontScale="85000" lnSpcReduction="10000"/>
          </a:bodyPr>
          <a:lstStyle/>
          <a:p>
            <a:pPr marL="0" indent="0">
              <a:buNone/>
            </a:pPr>
            <a:r>
              <a:rPr lang="en-US" baseline="30000" dirty="0" smtClean="0"/>
              <a:t>16</a:t>
            </a:r>
            <a:r>
              <a:rPr lang="en-US" dirty="0" smtClean="0"/>
              <a:t> </a:t>
            </a:r>
            <a:r>
              <a:rPr lang="en-US" dirty="0"/>
              <a:t>And if the ear should say, "Because I am not an eye, I do not belong to the body," it would not for that reason cease to be part of the body.</a:t>
            </a:r>
          </a:p>
          <a:p>
            <a:pPr marL="0" indent="0">
              <a:buNone/>
            </a:pPr>
            <a:r>
              <a:rPr lang="en-US" baseline="30000" dirty="0" smtClean="0"/>
              <a:t>17</a:t>
            </a:r>
            <a:r>
              <a:rPr lang="en-US" dirty="0" smtClean="0"/>
              <a:t> </a:t>
            </a:r>
            <a:r>
              <a:rPr lang="en-US" dirty="0"/>
              <a:t>If the whole body were an eye, where would the sense of hearing be? If the whole body were an ear, where would the sense of smell be?</a:t>
            </a:r>
          </a:p>
          <a:p>
            <a:pPr marL="0" indent="0">
              <a:buNone/>
            </a:pPr>
            <a:r>
              <a:rPr lang="en-US" baseline="30000" dirty="0" smtClean="0"/>
              <a:t>18</a:t>
            </a:r>
            <a:r>
              <a:rPr lang="en-US" dirty="0" smtClean="0"/>
              <a:t> </a:t>
            </a:r>
            <a:r>
              <a:rPr lang="en-US" dirty="0"/>
              <a:t>But in fact Elohim has arranged the parts in the body, every one of them, just as he wanted them to be.</a:t>
            </a:r>
          </a:p>
          <a:p>
            <a:pPr marL="0" indent="0">
              <a:buNone/>
            </a:pPr>
            <a:r>
              <a:rPr lang="en-US" baseline="30000" dirty="0" smtClean="0"/>
              <a:t>19</a:t>
            </a:r>
            <a:r>
              <a:rPr lang="en-US" dirty="0" smtClean="0"/>
              <a:t> </a:t>
            </a:r>
            <a:r>
              <a:rPr lang="en-US" dirty="0"/>
              <a:t>If they were all one part, where would the body be?</a:t>
            </a:r>
          </a:p>
          <a:p>
            <a:pPr marL="0" indent="0">
              <a:buNone/>
            </a:pPr>
            <a:r>
              <a:rPr lang="en-US" baseline="30000" dirty="0" smtClean="0"/>
              <a:t>20</a:t>
            </a:r>
            <a:r>
              <a:rPr lang="en-US" dirty="0" smtClean="0"/>
              <a:t> </a:t>
            </a:r>
            <a:r>
              <a:rPr lang="en-US" dirty="0"/>
              <a:t>As it is, there are many parts, but one body</a:t>
            </a:r>
            <a:r>
              <a:rPr lang="en-US" dirty="0" smtClean="0"/>
              <a:t>.  </a:t>
            </a:r>
            <a:endParaRPr lang="en-US" dirty="0"/>
          </a:p>
        </p:txBody>
      </p:sp>
    </p:spTree>
    <p:extLst>
      <p:ext uri="{BB962C8B-B14F-4D97-AF65-F5344CB8AC3E}">
        <p14:creationId xmlns:p14="http://schemas.microsoft.com/office/powerpoint/2010/main" val="15978062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No Division in The Body</a:t>
            </a:r>
            <a:endParaRPr lang="en-US" sz="3600" dirty="0"/>
          </a:p>
        </p:txBody>
      </p:sp>
      <p:sp>
        <p:nvSpPr>
          <p:cNvPr id="3" name="Content Placeholder 2"/>
          <p:cNvSpPr>
            <a:spLocks noGrp="1"/>
          </p:cNvSpPr>
          <p:nvPr>
            <p:ph idx="1"/>
          </p:nvPr>
        </p:nvSpPr>
        <p:spPr>
          <a:xfrm>
            <a:off x="457200" y="770709"/>
            <a:ext cx="8229600" cy="4311500"/>
          </a:xfrm>
        </p:spPr>
        <p:txBody>
          <a:bodyPr>
            <a:normAutofit fontScale="77500" lnSpcReduction="20000"/>
          </a:bodyPr>
          <a:lstStyle/>
          <a:p>
            <a:pPr marL="0" indent="0">
              <a:buNone/>
            </a:pPr>
            <a:r>
              <a:rPr lang="en-US" baseline="30000" dirty="0" smtClean="0"/>
              <a:t>21</a:t>
            </a:r>
            <a:r>
              <a:rPr lang="en-US" dirty="0" smtClean="0"/>
              <a:t> </a:t>
            </a:r>
            <a:r>
              <a:rPr lang="en-US" dirty="0"/>
              <a:t>The eye cannot say to the hand, "I don't need you!" And the head cannot say to the feet, "I don't need you!"</a:t>
            </a:r>
          </a:p>
          <a:p>
            <a:pPr marL="0" indent="0">
              <a:buNone/>
            </a:pPr>
            <a:r>
              <a:rPr lang="en-US" baseline="30000" dirty="0" smtClean="0"/>
              <a:t>22</a:t>
            </a:r>
            <a:r>
              <a:rPr lang="en-US" dirty="0" smtClean="0"/>
              <a:t> </a:t>
            </a:r>
            <a:r>
              <a:rPr lang="en-US" dirty="0"/>
              <a:t>On the contrary, those parts of the body that seem to be weaker are indispensable,</a:t>
            </a:r>
          </a:p>
          <a:p>
            <a:pPr marL="0" indent="0">
              <a:buNone/>
            </a:pPr>
            <a:r>
              <a:rPr lang="en-US" baseline="30000" dirty="0" smtClean="0"/>
              <a:t>23</a:t>
            </a:r>
            <a:r>
              <a:rPr lang="en-US" dirty="0" smtClean="0"/>
              <a:t> </a:t>
            </a:r>
            <a:r>
              <a:rPr lang="en-US" dirty="0"/>
              <a:t>and the parts that we think are less honorable we treat with special honor. And the parts that are unpresentable are treated with special modesty,</a:t>
            </a:r>
          </a:p>
          <a:p>
            <a:pPr marL="0" indent="0">
              <a:buNone/>
            </a:pPr>
            <a:r>
              <a:rPr lang="en-US" baseline="30000" dirty="0" smtClean="0"/>
              <a:t>24</a:t>
            </a:r>
            <a:r>
              <a:rPr lang="en-US" dirty="0" smtClean="0"/>
              <a:t> </a:t>
            </a:r>
            <a:r>
              <a:rPr lang="en-US" dirty="0"/>
              <a:t>while our presentable parts need no special treatment. But Elohim has combined the members of the body and has given greater honor to the parts that lacked it,</a:t>
            </a:r>
          </a:p>
          <a:p>
            <a:pPr marL="0" indent="0">
              <a:buNone/>
            </a:pPr>
            <a:r>
              <a:rPr lang="en-US" baseline="30000" dirty="0" smtClean="0"/>
              <a:t>25</a:t>
            </a:r>
            <a:r>
              <a:rPr lang="en-US" dirty="0" smtClean="0"/>
              <a:t> </a:t>
            </a:r>
            <a:r>
              <a:rPr lang="en-US" u="sng" dirty="0"/>
              <a:t>so that there should be no division in the body</a:t>
            </a:r>
            <a:r>
              <a:rPr lang="en-US" dirty="0"/>
              <a:t>, but that its parts should have equal concern for each other.</a:t>
            </a:r>
          </a:p>
        </p:txBody>
      </p:sp>
    </p:spTree>
    <p:extLst>
      <p:ext uri="{BB962C8B-B14F-4D97-AF65-F5344CB8AC3E}">
        <p14:creationId xmlns:p14="http://schemas.microsoft.com/office/powerpoint/2010/main" val="22918544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We Each Have a Part</a:t>
            </a:r>
            <a:endParaRPr lang="en-US" sz="3600" dirty="0"/>
          </a:p>
        </p:txBody>
      </p:sp>
      <p:sp>
        <p:nvSpPr>
          <p:cNvPr id="3" name="Content Placeholder 2"/>
          <p:cNvSpPr>
            <a:spLocks noGrp="1"/>
          </p:cNvSpPr>
          <p:nvPr>
            <p:ph idx="1"/>
          </p:nvPr>
        </p:nvSpPr>
        <p:spPr>
          <a:xfrm>
            <a:off x="457200" y="770709"/>
            <a:ext cx="8229600" cy="4311500"/>
          </a:xfrm>
        </p:spPr>
        <p:txBody>
          <a:bodyPr>
            <a:normAutofit/>
          </a:bodyPr>
          <a:lstStyle/>
          <a:p>
            <a:pPr marL="0" indent="0">
              <a:buNone/>
            </a:pPr>
            <a:r>
              <a:rPr lang="en-US" baseline="30000" dirty="0" smtClean="0"/>
              <a:t>26</a:t>
            </a:r>
            <a:r>
              <a:rPr lang="en-US" dirty="0" smtClean="0"/>
              <a:t> </a:t>
            </a:r>
            <a:r>
              <a:rPr lang="en-US" dirty="0"/>
              <a:t>If one part suffers, every part suffers with it; if one part is honored, every part rejoices with it.</a:t>
            </a:r>
          </a:p>
          <a:p>
            <a:pPr marL="0" indent="0">
              <a:buNone/>
            </a:pPr>
            <a:r>
              <a:rPr lang="en-US" baseline="30000" dirty="0" smtClean="0"/>
              <a:t>27</a:t>
            </a:r>
            <a:r>
              <a:rPr lang="en-US" dirty="0" smtClean="0"/>
              <a:t> </a:t>
            </a:r>
            <a:r>
              <a:rPr lang="en-US" dirty="0"/>
              <a:t>Now you are the body of Messiah, and each one of you is a part of it.</a:t>
            </a:r>
          </a:p>
          <a:p>
            <a:pPr marL="0" indent="0">
              <a:buNone/>
            </a:pPr>
            <a:endParaRPr lang="en-US" dirty="0"/>
          </a:p>
        </p:txBody>
      </p:sp>
    </p:spTree>
    <p:extLst>
      <p:ext uri="{BB962C8B-B14F-4D97-AF65-F5344CB8AC3E}">
        <p14:creationId xmlns:p14="http://schemas.microsoft.com/office/powerpoint/2010/main" val="10863168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Body Metaphor</a:t>
            </a:r>
            <a:endParaRPr lang="en-US" sz="3600" dirty="0"/>
          </a:p>
        </p:txBody>
      </p:sp>
      <p:sp>
        <p:nvSpPr>
          <p:cNvPr id="3" name="Content Placeholder 2"/>
          <p:cNvSpPr>
            <a:spLocks noGrp="1"/>
          </p:cNvSpPr>
          <p:nvPr>
            <p:ph idx="1"/>
          </p:nvPr>
        </p:nvSpPr>
        <p:spPr>
          <a:xfrm>
            <a:off x="457200" y="770709"/>
            <a:ext cx="8229600" cy="4311500"/>
          </a:xfrm>
        </p:spPr>
        <p:txBody>
          <a:bodyPr>
            <a:normAutofit fontScale="85000" lnSpcReduction="20000"/>
          </a:bodyPr>
          <a:lstStyle/>
          <a:p>
            <a:pPr marL="0" indent="0">
              <a:buNone/>
            </a:pPr>
            <a:r>
              <a:rPr lang="en-US" baseline="30000" dirty="0" smtClean="0"/>
              <a:t>28</a:t>
            </a:r>
            <a:r>
              <a:rPr lang="en-US" dirty="0" smtClean="0"/>
              <a:t> </a:t>
            </a:r>
            <a:r>
              <a:rPr lang="en-US" dirty="0"/>
              <a:t>And in the assembly Elohim has appointed first of all apostles, second prophets, third teachers, then workers of miracles, also those having gifts of healing, those able to help others, those with gifts of </a:t>
            </a:r>
            <a:r>
              <a:rPr lang="en-US" dirty="0" smtClean="0"/>
              <a:t>administration (governing, steering), </a:t>
            </a:r>
            <a:r>
              <a:rPr lang="en-US" dirty="0"/>
              <a:t>and those speaking in different kinds of tongues.</a:t>
            </a:r>
          </a:p>
          <a:p>
            <a:pPr marL="0" indent="0">
              <a:buNone/>
            </a:pPr>
            <a:r>
              <a:rPr lang="en-US" baseline="30000" dirty="0" smtClean="0"/>
              <a:t>29</a:t>
            </a:r>
            <a:r>
              <a:rPr lang="en-US" dirty="0" smtClean="0"/>
              <a:t> </a:t>
            </a:r>
            <a:r>
              <a:rPr lang="en-US" dirty="0"/>
              <a:t>Are all apostles? Are all prophets? Are all teachers? Do all work miracles?</a:t>
            </a:r>
          </a:p>
          <a:p>
            <a:pPr marL="0" indent="0">
              <a:buNone/>
            </a:pPr>
            <a:r>
              <a:rPr lang="en-US" baseline="30000" dirty="0" smtClean="0"/>
              <a:t>30</a:t>
            </a:r>
            <a:r>
              <a:rPr lang="en-US" dirty="0" smtClean="0"/>
              <a:t> </a:t>
            </a:r>
            <a:r>
              <a:rPr lang="en-US" dirty="0"/>
              <a:t>Do all have gifts of healing? Do all speak in tongues? Do all interpret?</a:t>
            </a:r>
          </a:p>
          <a:p>
            <a:pPr marL="0" indent="0">
              <a:buNone/>
            </a:pPr>
            <a:r>
              <a:rPr lang="en-US" baseline="30000" dirty="0" smtClean="0"/>
              <a:t>31</a:t>
            </a:r>
            <a:r>
              <a:rPr lang="en-US" dirty="0" smtClean="0"/>
              <a:t> </a:t>
            </a:r>
            <a:r>
              <a:rPr lang="en-US" dirty="0"/>
              <a:t>But eagerly desire the greater gifts. And now I will show you the most excellent way.</a:t>
            </a:r>
          </a:p>
          <a:p>
            <a:pPr marL="0" indent="0">
              <a:buNone/>
            </a:pPr>
            <a:endParaRPr lang="en-US" dirty="0"/>
          </a:p>
        </p:txBody>
      </p:sp>
    </p:spTree>
    <p:extLst>
      <p:ext uri="{BB962C8B-B14F-4D97-AF65-F5344CB8AC3E}">
        <p14:creationId xmlns:p14="http://schemas.microsoft.com/office/powerpoint/2010/main" val="38203241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Body Metaphor</a:t>
            </a:r>
            <a:endParaRPr lang="en-US" sz="3600" dirty="0"/>
          </a:p>
        </p:txBody>
      </p:sp>
      <p:sp>
        <p:nvSpPr>
          <p:cNvPr id="3" name="Content Placeholder 2"/>
          <p:cNvSpPr>
            <a:spLocks noGrp="1"/>
          </p:cNvSpPr>
          <p:nvPr>
            <p:ph idx="1"/>
          </p:nvPr>
        </p:nvSpPr>
        <p:spPr>
          <a:xfrm>
            <a:off x="457200" y="770709"/>
            <a:ext cx="8229600" cy="4311500"/>
          </a:xfrm>
        </p:spPr>
        <p:txBody>
          <a:bodyPr>
            <a:normAutofit/>
          </a:bodyPr>
          <a:lstStyle/>
          <a:p>
            <a:pPr marL="0" indent="0">
              <a:buNone/>
            </a:pPr>
            <a:r>
              <a:rPr lang="en-US" dirty="0" smtClean="0"/>
              <a:t>The eye</a:t>
            </a:r>
            <a:endParaRPr lang="en-US" dirty="0"/>
          </a:p>
        </p:txBody>
      </p:sp>
    </p:spTree>
    <p:extLst>
      <p:ext uri="{BB962C8B-B14F-4D97-AF65-F5344CB8AC3E}">
        <p14:creationId xmlns:p14="http://schemas.microsoft.com/office/powerpoint/2010/main" val="23482121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Change Your Way of Living</a:t>
            </a:r>
            <a:endParaRPr lang="en-US" sz="3600" dirty="0"/>
          </a:p>
        </p:txBody>
      </p:sp>
      <p:sp>
        <p:nvSpPr>
          <p:cNvPr id="3" name="Content Placeholder 2"/>
          <p:cNvSpPr>
            <a:spLocks noGrp="1"/>
          </p:cNvSpPr>
          <p:nvPr>
            <p:ph idx="1"/>
          </p:nvPr>
        </p:nvSpPr>
        <p:spPr>
          <a:xfrm>
            <a:off x="457200" y="770709"/>
            <a:ext cx="8229600" cy="3823914"/>
          </a:xfrm>
        </p:spPr>
        <p:txBody>
          <a:bodyPr>
            <a:normAutofit fontScale="77500" lnSpcReduction="20000"/>
          </a:bodyPr>
          <a:lstStyle/>
          <a:p>
            <a:pPr marL="0" indent="0">
              <a:buNone/>
            </a:pPr>
            <a:r>
              <a:rPr lang="en-US" dirty="0" smtClean="0"/>
              <a:t>Back to Ephesians 4…</a:t>
            </a:r>
            <a:endParaRPr lang="en-US" baseline="30000" dirty="0" smtClean="0"/>
          </a:p>
          <a:p>
            <a:pPr marL="0" indent="0">
              <a:buNone/>
            </a:pPr>
            <a:r>
              <a:rPr lang="en-US" baseline="30000" dirty="0" smtClean="0"/>
              <a:t>17</a:t>
            </a:r>
            <a:r>
              <a:rPr lang="en-US" dirty="0" smtClean="0"/>
              <a:t> </a:t>
            </a:r>
            <a:r>
              <a:rPr lang="en-US" dirty="0"/>
              <a:t>So I tell you this, and insist on it in Yahuwah, that you must no longer live as the Gentiles do, in the futility of their thinking.</a:t>
            </a:r>
          </a:p>
          <a:p>
            <a:pPr marL="0" indent="0">
              <a:buNone/>
            </a:pPr>
            <a:r>
              <a:rPr lang="en-US" baseline="30000" dirty="0" smtClean="0"/>
              <a:t>18</a:t>
            </a:r>
            <a:r>
              <a:rPr lang="en-US" dirty="0" smtClean="0"/>
              <a:t> </a:t>
            </a:r>
            <a:r>
              <a:rPr lang="en-US" dirty="0"/>
              <a:t>They are darkened in their understanding and separated from the life of Elohim because of the ignorance that is in them due to the hardening of their hearts.</a:t>
            </a:r>
          </a:p>
          <a:p>
            <a:pPr marL="0" indent="0">
              <a:buNone/>
            </a:pPr>
            <a:r>
              <a:rPr lang="en-US" baseline="30000" dirty="0" smtClean="0"/>
              <a:t>19</a:t>
            </a:r>
            <a:r>
              <a:rPr lang="en-US" dirty="0" smtClean="0"/>
              <a:t> </a:t>
            </a:r>
            <a:r>
              <a:rPr lang="en-US" dirty="0"/>
              <a:t>Having lost all sensitivity, they have given themselves over to sensuality so as to indulge in every kind of impurity, with a continual lust for more.</a:t>
            </a:r>
          </a:p>
          <a:p>
            <a:pPr marL="0" indent="0">
              <a:buNone/>
            </a:pPr>
            <a:r>
              <a:rPr lang="en-US" baseline="30000" dirty="0" smtClean="0"/>
              <a:t>20</a:t>
            </a:r>
            <a:r>
              <a:rPr lang="en-US" dirty="0" smtClean="0"/>
              <a:t> </a:t>
            </a:r>
            <a:r>
              <a:rPr lang="en-US" dirty="0"/>
              <a:t>You, however, did not come to know Messiah that way.</a:t>
            </a:r>
          </a:p>
          <a:p>
            <a:endParaRPr lang="en-US" dirty="0"/>
          </a:p>
        </p:txBody>
      </p:sp>
    </p:spTree>
    <p:extLst>
      <p:ext uri="{BB962C8B-B14F-4D97-AF65-F5344CB8AC3E}">
        <p14:creationId xmlns:p14="http://schemas.microsoft.com/office/powerpoint/2010/main" val="24711984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Elohim Gives People Over to their Choices</a:t>
            </a:r>
            <a:endParaRPr lang="en-US" sz="3600" dirty="0"/>
          </a:p>
        </p:txBody>
      </p:sp>
      <p:sp>
        <p:nvSpPr>
          <p:cNvPr id="3" name="Content Placeholder 2"/>
          <p:cNvSpPr>
            <a:spLocks noGrp="1"/>
          </p:cNvSpPr>
          <p:nvPr>
            <p:ph idx="1"/>
          </p:nvPr>
        </p:nvSpPr>
        <p:spPr>
          <a:xfrm>
            <a:off x="457200" y="770709"/>
            <a:ext cx="8229600" cy="4311500"/>
          </a:xfrm>
        </p:spPr>
        <p:txBody>
          <a:bodyPr>
            <a:normAutofit fontScale="85000" lnSpcReduction="20000"/>
          </a:bodyPr>
          <a:lstStyle/>
          <a:p>
            <a:pPr marL="0" indent="0">
              <a:buNone/>
            </a:pPr>
            <a:r>
              <a:rPr lang="en-US" baseline="30000" dirty="0"/>
              <a:t>20</a:t>
            </a:r>
            <a:r>
              <a:rPr lang="en-US" dirty="0"/>
              <a:t> For since the creation of the world Elohim's invisible qualities-- his eternal power and divine nature-- have been clearly seen, being understood from what has been made, so that men are without excuse.</a:t>
            </a:r>
          </a:p>
          <a:p>
            <a:pPr marL="0" indent="0">
              <a:buNone/>
            </a:pPr>
            <a:r>
              <a:rPr lang="en-US" baseline="30000" dirty="0" smtClean="0"/>
              <a:t>21</a:t>
            </a:r>
            <a:r>
              <a:rPr lang="en-US" dirty="0" smtClean="0"/>
              <a:t> </a:t>
            </a:r>
            <a:r>
              <a:rPr lang="en-US" dirty="0"/>
              <a:t>For although they knew Elohim, they neither glorified him as Elohim nor gave thanks to him, but their thinking became futile and their foolish hearts were darkened.</a:t>
            </a:r>
          </a:p>
          <a:p>
            <a:pPr marL="0" indent="0">
              <a:buNone/>
            </a:pPr>
            <a:r>
              <a:rPr lang="en-US" baseline="30000" dirty="0" smtClean="0"/>
              <a:t>22</a:t>
            </a:r>
            <a:r>
              <a:rPr lang="en-US" dirty="0" smtClean="0"/>
              <a:t> </a:t>
            </a:r>
            <a:r>
              <a:rPr lang="en-US" dirty="0"/>
              <a:t>Although they claimed to be wise, they became fools</a:t>
            </a:r>
          </a:p>
          <a:p>
            <a:pPr marL="0" indent="0">
              <a:buNone/>
            </a:pPr>
            <a:r>
              <a:rPr lang="en-US" baseline="30000" dirty="0" smtClean="0"/>
              <a:t>23</a:t>
            </a:r>
            <a:r>
              <a:rPr lang="en-US" dirty="0" smtClean="0"/>
              <a:t> </a:t>
            </a:r>
            <a:r>
              <a:rPr lang="en-US" dirty="0"/>
              <a:t>and exchanged the glory of the immortal Elohim for images made to look like mortal man and birds and animals and reptiles</a:t>
            </a:r>
            <a:r>
              <a:rPr lang="en-US" dirty="0" smtClean="0"/>
              <a:t>.  (Romans 1, of course!)</a:t>
            </a:r>
            <a:endParaRPr lang="en-US" dirty="0"/>
          </a:p>
        </p:txBody>
      </p:sp>
    </p:spTree>
    <p:extLst>
      <p:ext uri="{BB962C8B-B14F-4D97-AF65-F5344CB8AC3E}">
        <p14:creationId xmlns:p14="http://schemas.microsoft.com/office/powerpoint/2010/main" val="38795240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Elohim Gives People Over to their Choices</a:t>
            </a:r>
            <a:endParaRPr lang="en-US" sz="3600" dirty="0"/>
          </a:p>
        </p:txBody>
      </p:sp>
      <p:sp>
        <p:nvSpPr>
          <p:cNvPr id="3" name="Content Placeholder 2"/>
          <p:cNvSpPr>
            <a:spLocks noGrp="1"/>
          </p:cNvSpPr>
          <p:nvPr>
            <p:ph idx="1"/>
          </p:nvPr>
        </p:nvSpPr>
        <p:spPr>
          <a:xfrm>
            <a:off x="457200" y="770709"/>
            <a:ext cx="8229600" cy="4311500"/>
          </a:xfrm>
        </p:spPr>
        <p:txBody>
          <a:bodyPr>
            <a:normAutofit fontScale="77500" lnSpcReduction="20000"/>
          </a:bodyPr>
          <a:lstStyle/>
          <a:p>
            <a:pPr marL="0" indent="0">
              <a:buNone/>
            </a:pPr>
            <a:r>
              <a:rPr lang="en-US" baseline="30000" dirty="0" smtClean="0"/>
              <a:t>24</a:t>
            </a:r>
            <a:r>
              <a:rPr lang="en-US" dirty="0" smtClean="0"/>
              <a:t> </a:t>
            </a:r>
            <a:r>
              <a:rPr lang="en-US" dirty="0"/>
              <a:t>Therefore </a:t>
            </a:r>
            <a:r>
              <a:rPr lang="en-US" u="sng" dirty="0"/>
              <a:t>Elohim gave them over</a:t>
            </a:r>
            <a:r>
              <a:rPr lang="en-US" dirty="0"/>
              <a:t> in the sinful desires of their hearts to sexual impurity for the degrading of their bodies with one another.</a:t>
            </a:r>
          </a:p>
          <a:p>
            <a:pPr marL="0" indent="0">
              <a:buNone/>
            </a:pPr>
            <a:r>
              <a:rPr lang="en-US" baseline="30000" dirty="0" smtClean="0"/>
              <a:t>25</a:t>
            </a:r>
            <a:r>
              <a:rPr lang="en-US" dirty="0" smtClean="0"/>
              <a:t> </a:t>
            </a:r>
            <a:r>
              <a:rPr lang="en-US" u="sng" dirty="0"/>
              <a:t>They exchanged the truth of Elohim for a lie</a:t>
            </a:r>
            <a:r>
              <a:rPr lang="en-US" dirty="0"/>
              <a:t>, and worshiped and served created things rather than the Creator-- who is forever praised. Amen</a:t>
            </a:r>
            <a:r>
              <a:rPr lang="en-US" dirty="0" smtClean="0"/>
              <a:t>. (Psalm 106:20)</a:t>
            </a:r>
            <a:endParaRPr lang="en-US" dirty="0"/>
          </a:p>
          <a:p>
            <a:pPr marL="0" indent="0">
              <a:buNone/>
            </a:pPr>
            <a:r>
              <a:rPr lang="en-US" baseline="30000" dirty="0" smtClean="0"/>
              <a:t>26</a:t>
            </a:r>
            <a:r>
              <a:rPr lang="en-US" dirty="0" smtClean="0"/>
              <a:t> </a:t>
            </a:r>
            <a:r>
              <a:rPr lang="en-US" dirty="0"/>
              <a:t>Because of this, </a:t>
            </a:r>
            <a:r>
              <a:rPr lang="en-US" u="sng" dirty="0"/>
              <a:t>Elohim gave them over</a:t>
            </a:r>
            <a:r>
              <a:rPr lang="en-US" dirty="0"/>
              <a:t> to shameful lusts. Even their women exchanged natural relations for unnatural ones.</a:t>
            </a:r>
          </a:p>
          <a:p>
            <a:pPr marL="0" indent="0">
              <a:buNone/>
            </a:pPr>
            <a:r>
              <a:rPr lang="en-US" baseline="30000" dirty="0" smtClean="0"/>
              <a:t>27</a:t>
            </a:r>
            <a:r>
              <a:rPr lang="en-US" dirty="0" smtClean="0"/>
              <a:t> </a:t>
            </a:r>
            <a:r>
              <a:rPr lang="en-US" dirty="0"/>
              <a:t>In the same way the men also abandoned natural relations with women and were inflamed with lust for one another. Men committed indecent acts with other men, and received in themselves the due penalty for their perversion.</a:t>
            </a:r>
          </a:p>
        </p:txBody>
      </p:sp>
    </p:spTree>
    <p:extLst>
      <p:ext uri="{BB962C8B-B14F-4D97-AF65-F5344CB8AC3E}">
        <p14:creationId xmlns:p14="http://schemas.microsoft.com/office/powerpoint/2010/main" val="6515224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Ezekiel 20 </a:t>
            </a:r>
            <a:endParaRPr lang="en-US" sz="3600" dirty="0"/>
          </a:p>
        </p:txBody>
      </p:sp>
      <p:sp>
        <p:nvSpPr>
          <p:cNvPr id="3" name="Content Placeholder 2"/>
          <p:cNvSpPr>
            <a:spLocks noGrp="1"/>
          </p:cNvSpPr>
          <p:nvPr>
            <p:ph idx="1"/>
          </p:nvPr>
        </p:nvSpPr>
        <p:spPr>
          <a:xfrm>
            <a:off x="457200" y="770709"/>
            <a:ext cx="8229600" cy="4311500"/>
          </a:xfrm>
        </p:spPr>
        <p:txBody>
          <a:bodyPr>
            <a:normAutofit fontScale="70000" lnSpcReduction="20000"/>
          </a:bodyPr>
          <a:lstStyle/>
          <a:p>
            <a:pPr marL="0" indent="0">
              <a:buNone/>
            </a:pPr>
            <a:r>
              <a:rPr lang="en-US" baseline="30000" dirty="0" smtClean="0"/>
              <a:t>13</a:t>
            </a:r>
            <a:r>
              <a:rPr lang="en-US" dirty="0" smtClean="0"/>
              <a:t> </a:t>
            </a:r>
            <a:r>
              <a:rPr lang="en-US" dirty="0"/>
              <a:t>"'Yet the people of </a:t>
            </a:r>
            <a:r>
              <a:rPr lang="en-US" dirty="0" err="1"/>
              <a:t>Yisrael</a:t>
            </a:r>
            <a:r>
              <a:rPr lang="en-US" dirty="0"/>
              <a:t> rebelled against me in the desert. </a:t>
            </a:r>
            <a:r>
              <a:rPr lang="en-US" u="sng" dirty="0"/>
              <a:t>They did not follow my decrees but rejected my laws</a:t>
            </a:r>
            <a:r>
              <a:rPr lang="en-US" dirty="0"/>
              <a:t>-- although the man who obeys them will live by them-- and they utterly desecrated my Sabbaths. So I said I would pour out my wrath on them and destroy them in the desert.</a:t>
            </a:r>
          </a:p>
          <a:p>
            <a:pPr marL="0" indent="0">
              <a:buNone/>
            </a:pPr>
            <a:r>
              <a:rPr lang="en-US" baseline="30000" dirty="0" smtClean="0"/>
              <a:t>14</a:t>
            </a:r>
            <a:r>
              <a:rPr lang="en-US" dirty="0" smtClean="0"/>
              <a:t> </a:t>
            </a:r>
            <a:r>
              <a:rPr lang="en-US" dirty="0"/>
              <a:t>But for the sake of my name I did what would keep it from being profaned in the eyes of the nations in whose sight I had brought them out.</a:t>
            </a:r>
          </a:p>
          <a:p>
            <a:pPr marL="0" indent="0">
              <a:buNone/>
            </a:pPr>
            <a:r>
              <a:rPr lang="en-US" baseline="30000" dirty="0" smtClean="0"/>
              <a:t>15</a:t>
            </a:r>
            <a:r>
              <a:rPr lang="en-US" dirty="0" smtClean="0"/>
              <a:t> </a:t>
            </a:r>
            <a:r>
              <a:rPr lang="en-US" dirty="0"/>
              <a:t>Also with uplifted hand I swore to them in the desert that I would not bring them into the land I had given them-- a land flowing with milk and honey, most beautiful of all lands--</a:t>
            </a:r>
          </a:p>
          <a:p>
            <a:pPr marL="0" indent="0">
              <a:buNone/>
            </a:pPr>
            <a:r>
              <a:rPr lang="en-US" baseline="30000" dirty="0" smtClean="0"/>
              <a:t>16</a:t>
            </a:r>
            <a:r>
              <a:rPr lang="en-US" dirty="0" smtClean="0"/>
              <a:t> </a:t>
            </a:r>
            <a:r>
              <a:rPr lang="en-US" u="sng" dirty="0"/>
              <a:t>because they rejected my laws and did not follow my decrees and desecrated my Sabbaths</a:t>
            </a:r>
            <a:r>
              <a:rPr lang="en-US" dirty="0"/>
              <a:t>. For their hearts were devoted to their idols.</a:t>
            </a:r>
          </a:p>
          <a:p>
            <a:pPr marL="0" indent="0">
              <a:buNone/>
            </a:pPr>
            <a:endParaRPr lang="en-US" dirty="0"/>
          </a:p>
        </p:txBody>
      </p:sp>
    </p:spTree>
    <p:extLst>
      <p:ext uri="{BB962C8B-B14F-4D97-AF65-F5344CB8AC3E}">
        <p14:creationId xmlns:p14="http://schemas.microsoft.com/office/powerpoint/2010/main" val="17363676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Which Laws and Decrees Will You Obey?</a:t>
            </a:r>
            <a:endParaRPr lang="en-US" sz="3600" dirty="0"/>
          </a:p>
        </p:txBody>
      </p:sp>
      <p:sp>
        <p:nvSpPr>
          <p:cNvPr id="3" name="Content Placeholder 2"/>
          <p:cNvSpPr>
            <a:spLocks noGrp="1"/>
          </p:cNvSpPr>
          <p:nvPr>
            <p:ph idx="1"/>
          </p:nvPr>
        </p:nvSpPr>
        <p:spPr>
          <a:xfrm>
            <a:off x="457200" y="770709"/>
            <a:ext cx="8229600" cy="4311500"/>
          </a:xfrm>
        </p:spPr>
        <p:txBody>
          <a:bodyPr>
            <a:normAutofit fontScale="92500" lnSpcReduction="20000"/>
          </a:bodyPr>
          <a:lstStyle/>
          <a:p>
            <a:pPr marL="0" indent="0">
              <a:buNone/>
            </a:pPr>
            <a:r>
              <a:rPr lang="en-US" baseline="30000" dirty="0"/>
              <a:t>17</a:t>
            </a:r>
            <a:r>
              <a:rPr lang="en-US" dirty="0"/>
              <a:t> Yet I looked on them with pity and did not destroy them or put an end to them in the desert.</a:t>
            </a:r>
          </a:p>
          <a:p>
            <a:pPr marL="0" indent="0">
              <a:buNone/>
            </a:pPr>
            <a:r>
              <a:rPr lang="en-US" baseline="30000" dirty="0" smtClean="0"/>
              <a:t>18</a:t>
            </a:r>
            <a:r>
              <a:rPr lang="en-US" dirty="0" smtClean="0"/>
              <a:t> </a:t>
            </a:r>
            <a:r>
              <a:rPr lang="en-US" dirty="0"/>
              <a:t>I said to their children in the desert, "</a:t>
            </a:r>
            <a:r>
              <a:rPr lang="en-US" u="sng" dirty="0"/>
              <a:t>Do not follow the statutes of your fathers or keep their laws or defile yourselves with their idols</a:t>
            </a:r>
            <a:r>
              <a:rPr lang="en-US" dirty="0"/>
              <a:t>.</a:t>
            </a:r>
          </a:p>
          <a:p>
            <a:pPr marL="0" indent="0">
              <a:buNone/>
            </a:pPr>
            <a:r>
              <a:rPr lang="en-US" baseline="30000" dirty="0" smtClean="0"/>
              <a:t>19</a:t>
            </a:r>
            <a:r>
              <a:rPr lang="en-US" dirty="0" smtClean="0"/>
              <a:t> </a:t>
            </a:r>
            <a:r>
              <a:rPr lang="en-US" dirty="0"/>
              <a:t>I am Yahuwah your Elohim; </a:t>
            </a:r>
            <a:r>
              <a:rPr lang="en-US" u="sng" dirty="0"/>
              <a:t>follow my decrees and be careful to keep my laws</a:t>
            </a:r>
            <a:r>
              <a:rPr lang="en-US" dirty="0"/>
              <a:t>.</a:t>
            </a:r>
          </a:p>
          <a:p>
            <a:pPr marL="0" indent="0">
              <a:buNone/>
            </a:pPr>
            <a:r>
              <a:rPr lang="en-US" baseline="30000" dirty="0" smtClean="0"/>
              <a:t>20</a:t>
            </a:r>
            <a:r>
              <a:rPr lang="en-US" dirty="0" smtClean="0"/>
              <a:t> </a:t>
            </a:r>
            <a:r>
              <a:rPr lang="en-US" dirty="0"/>
              <a:t>Keep my Sabbaths holy, that they may be a sign between us. Then you will know that I am Yahuwah your Elohim."</a:t>
            </a:r>
          </a:p>
        </p:txBody>
      </p:sp>
    </p:spTree>
    <p:extLst>
      <p:ext uri="{BB962C8B-B14F-4D97-AF65-F5344CB8AC3E}">
        <p14:creationId xmlns:p14="http://schemas.microsoft.com/office/powerpoint/2010/main" val="27046397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Elohim Gave Them Over</a:t>
            </a:r>
            <a:endParaRPr lang="en-US" sz="3600" dirty="0"/>
          </a:p>
        </p:txBody>
      </p:sp>
      <p:sp>
        <p:nvSpPr>
          <p:cNvPr id="3" name="Content Placeholder 2"/>
          <p:cNvSpPr>
            <a:spLocks noGrp="1"/>
          </p:cNvSpPr>
          <p:nvPr>
            <p:ph idx="1"/>
          </p:nvPr>
        </p:nvSpPr>
        <p:spPr>
          <a:xfrm>
            <a:off x="457200" y="861390"/>
            <a:ext cx="8229600" cy="4282109"/>
          </a:xfrm>
        </p:spPr>
        <p:txBody>
          <a:bodyPr>
            <a:normAutofit fontScale="62500" lnSpcReduction="20000"/>
          </a:bodyPr>
          <a:lstStyle/>
          <a:p>
            <a:pPr marL="0" indent="0">
              <a:buNone/>
            </a:pPr>
            <a:r>
              <a:rPr lang="en-US" baseline="30000" dirty="0"/>
              <a:t>21</a:t>
            </a:r>
            <a:r>
              <a:rPr lang="en-US" dirty="0"/>
              <a:t> "'But the children rebelled against me: </a:t>
            </a:r>
            <a:r>
              <a:rPr lang="en-US" u="sng" dirty="0"/>
              <a:t>They did not follow my decrees, they were not careful to keep my laws-- although the man who obeys them will live by them</a:t>
            </a:r>
            <a:r>
              <a:rPr lang="en-US" dirty="0"/>
              <a:t>-- and they desecrated my Sabbaths. So I said I would pour out my wrath on them and spend my anger against them in the desert.</a:t>
            </a:r>
          </a:p>
          <a:p>
            <a:pPr marL="0" indent="0">
              <a:buNone/>
            </a:pPr>
            <a:r>
              <a:rPr lang="en-US" baseline="30000" dirty="0" smtClean="0"/>
              <a:t>22</a:t>
            </a:r>
            <a:r>
              <a:rPr lang="en-US" dirty="0" smtClean="0"/>
              <a:t> </a:t>
            </a:r>
            <a:r>
              <a:rPr lang="en-US" dirty="0"/>
              <a:t>But I withheld my hand, and for the sake of my name I did what would keep it from being profaned in the eyes of the nations in whose sight I had brought them out.</a:t>
            </a:r>
          </a:p>
          <a:p>
            <a:pPr marL="0" indent="0">
              <a:buNone/>
            </a:pPr>
            <a:r>
              <a:rPr lang="en-US" baseline="30000" dirty="0" smtClean="0"/>
              <a:t>23</a:t>
            </a:r>
            <a:r>
              <a:rPr lang="en-US" dirty="0" smtClean="0"/>
              <a:t> </a:t>
            </a:r>
            <a:r>
              <a:rPr lang="en-US" dirty="0"/>
              <a:t>Also with uplifted hand I swore to them in the desert that I would disperse them among the nations and scatter them through the countries,</a:t>
            </a:r>
          </a:p>
          <a:p>
            <a:pPr marL="0" indent="0">
              <a:buNone/>
            </a:pPr>
            <a:r>
              <a:rPr lang="en-US" baseline="30000" dirty="0" smtClean="0"/>
              <a:t>24</a:t>
            </a:r>
            <a:r>
              <a:rPr lang="en-US" dirty="0" smtClean="0"/>
              <a:t> </a:t>
            </a:r>
            <a:r>
              <a:rPr lang="en-US" u="sng" dirty="0"/>
              <a:t>because they had not obeyed my laws but had rejected my decrees and desecrated my Sabbaths</a:t>
            </a:r>
            <a:r>
              <a:rPr lang="en-US" dirty="0"/>
              <a:t>, and their eyes [lusted] after their fathers' idols.</a:t>
            </a:r>
          </a:p>
          <a:p>
            <a:pPr marL="0" indent="0">
              <a:buNone/>
            </a:pPr>
            <a:r>
              <a:rPr lang="en-US" baseline="30000" dirty="0" smtClean="0"/>
              <a:t>25</a:t>
            </a:r>
            <a:r>
              <a:rPr lang="en-US" dirty="0" smtClean="0"/>
              <a:t> </a:t>
            </a:r>
            <a:r>
              <a:rPr lang="en-US" u="sng" dirty="0"/>
              <a:t>I also gave them over to statutes that were not good and laws they could not live by</a:t>
            </a:r>
            <a:r>
              <a:rPr lang="en-US" dirty="0"/>
              <a:t>;</a:t>
            </a:r>
          </a:p>
        </p:txBody>
      </p:sp>
    </p:spTree>
    <p:extLst>
      <p:ext uri="{BB962C8B-B14F-4D97-AF65-F5344CB8AC3E}">
        <p14:creationId xmlns:p14="http://schemas.microsoft.com/office/powerpoint/2010/main" val="39659560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Repentance Unveiled (Ephesians 4)</a:t>
            </a:r>
            <a:endParaRPr lang="en-US" sz="3600" dirty="0"/>
          </a:p>
        </p:txBody>
      </p:sp>
      <p:sp>
        <p:nvSpPr>
          <p:cNvPr id="3" name="Content Placeholder 2"/>
          <p:cNvSpPr>
            <a:spLocks noGrp="1"/>
          </p:cNvSpPr>
          <p:nvPr>
            <p:ph idx="1"/>
          </p:nvPr>
        </p:nvSpPr>
        <p:spPr>
          <a:xfrm>
            <a:off x="457200" y="770708"/>
            <a:ext cx="8229600" cy="4265117"/>
          </a:xfrm>
        </p:spPr>
        <p:txBody>
          <a:bodyPr>
            <a:normAutofit fontScale="92500"/>
          </a:bodyPr>
          <a:lstStyle/>
          <a:p>
            <a:pPr marL="0" indent="0">
              <a:buNone/>
            </a:pPr>
            <a:r>
              <a:rPr lang="en-US" baseline="30000" dirty="0"/>
              <a:t>21</a:t>
            </a:r>
            <a:r>
              <a:rPr lang="en-US" dirty="0"/>
              <a:t> Surely you heard of him and were taught in him in accordance with the truth that is in </a:t>
            </a:r>
            <a:r>
              <a:rPr lang="en-US" dirty="0" err="1"/>
              <a:t>Yahusha</a:t>
            </a:r>
            <a:r>
              <a:rPr lang="en-US" dirty="0"/>
              <a:t>.</a:t>
            </a:r>
          </a:p>
          <a:p>
            <a:pPr marL="0" indent="0">
              <a:buNone/>
            </a:pPr>
            <a:r>
              <a:rPr lang="en-US" baseline="30000" dirty="0" smtClean="0"/>
              <a:t>22</a:t>
            </a:r>
            <a:r>
              <a:rPr lang="en-US" dirty="0" smtClean="0"/>
              <a:t> </a:t>
            </a:r>
            <a:r>
              <a:rPr lang="en-US" dirty="0"/>
              <a:t>You were taught, with regard to your former way of life, </a:t>
            </a:r>
            <a:r>
              <a:rPr lang="en-US" u="sng" dirty="0"/>
              <a:t>to put off</a:t>
            </a:r>
            <a:r>
              <a:rPr lang="en-US" dirty="0"/>
              <a:t> your old self, which is being corrupted by its deceitful desires;</a:t>
            </a:r>
          </a:p>
          <a:p>
            <a:pPr marL="0" indent="0">
              <a:buNone/>
            </a:pPr>
            <a:r>
              <a:rPr lang="en-US" baseline="30000" dirty="0" smtClean="0"/>
              <a:t>23</a:t>
            </a:r>
            <a:r>
              <a:rPr lang="en-US" dirty="0" smtClean="0"/>
              <a:t> </a:t>
            </a:r>
            <a:r>
              <a:rPr lang="en-US" dirty="0"/>
              <a:t>to be made new in the attitude of your minds;</a:t>
            </a:r>
          </a:p>
          <a:p>
            <a:pPr marL="0" indent="0">
              <a:buNone/>
            </a:pPr>
            <a:r>
              <a:rPr lang="en-US" baseline="30000" dirty="0" smtClean="0"/>
              <a:t>24</a:t>
            </a:r>
            <a:r>
              <a:rPr lang="en-US" dirty="0" smtClean="0"/>
              <a:t> </a:t>
            </a:r>
            <a:r>
              <a:rPr lang="en-US" dirty="0"/>
              <a:t>and </a:t>
            </a:r>
            <a:r>
              <a:rPr lang="en-US" u="sng" dirty="0"/>
              <a:t>to put on</a:t>
            </a:r>
            <a:r>
              <a:rPr lang="en-US" dirty="0"/>
              <a:t> the new self, created to be like Elohim in true righteousness and holiness.</a:t>
            </a:r>
          </a:p>
        </p:txBody>
      </p:sp>
    </p:spTree>
    <p:extLst>
      <p:ext uri="{BB962C8B-B14F-4D97-AF65-F5344CB8AC3E}">
        <p14:creationId xmlns:p14="http://schemas.microsoft.com/office/powerpoint/2010/main" val="22768186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The Law Teaches Circumcision of the Heart</a:t>
            </a:r>
            <a:endParaRPr lang="en-US" sz="3600" dirty="0"/>
          </a:p>
        </p:txBody>
      </p:sp>
      <p:sp>
        <p:nvSpPr>
          <p:cNvPr id="3" name="Content Placeholder 2"/>
          <p:cNvSpPr>
            <a:spLocks noGrp="1"/>
          </p:cNvSpPr>
          <p:nvPr>
            <p:ph idx="1"/>
          </p:nvPr>
        </p:nvSpPr>
        <p:spPr>
          <a:xfrm>
            <a:off x="457200" y="770708"/>
            <a:ext cx="8229600" cy="4265117"/>
          </a:xfrm>
        </p:spPr>
        <p:txBody>
          <a:bodyPr>
            <a:normAutofit/>
          </a:bodyPr>
          <a:lstStyle/>
          <a:p>
            <a:pPr marL="0" indent="0">
              <a:buNone/>
            </a:pPr>
            <a:r>
              <a:rPr lang="en-US" baseline="30000" dirty="0"/>
              <a:t>16</a:t>
            </a:r>
            <a:r>
              <a:rPr lang="en-US" dirty="0"/>
              <a:t> Circumcise your hearts, therefore, and do not be </a:t>
            </a:r>
            <a:r>
              <a:rPr lang="en-US" dirty="0" smtClean="0"/>
              <a:t>stiff-necked </a:t>
            </a:r>
            <a:r>
              <a:rPr lang="en-US" dirty="0"/>
              <a:t>any longer</a:t>
            </a:r>
            <a:r>
              <a:rPr lang="en-US" dirty="0" smtClean="0"/>
              <a:t>. Deuteronomy 10</a:t>
            </a:r>
          </a:p>
          <a:p>
            <a:pPr marL="0" indent="0">
              <a:buNone/>
            </a:pPr>
            <a:r>
              <a:rPr lang="en-US" baseline="30000" dirty="0"/>
              <a:t>6</a:t>
            </a:r>
            <a:r>
              <a:rPr lang="en-US" dirty="0"/>
              <a:t> Yahuwah your Elohim will circumcise your hearts and the hearts of your descendants, so that you may love him with all your heart and with all your soul, and live</a:t>
            </a:r>
            <a:r>
              <a:rPr lang="en-US" dirty="0" smtClean="0"/>
              <a:t>.  Deuteronomy 30</a:t>
            </a:r>
            <a:endParaRPr lang="en-US" dirty="0"/>
          </a:p>
        </p:txBody>
      </p:sp>
    </p:spTree>
    <p:extLst>
      <p:ext uri="{BB962C8B-B14F-4D97-AF65-F5344CB8AC3E}">
        <p14:creationId xmlns:p14="http://schemas.microsoft.com/office/powerpoint/2010/main" val="6195893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Practical Lifestyle Changes</a:t>
            </a:r>
            <a:endParaRPr lang="en-US" sz="3600" dirty="0"/>
          </a:p>
        </p:txBody>
      </p:sp>
      <p:sp>
        <p:nvSpPr>
          <p:cNvPr id="3" name="Content Placeholder 2"/>
          <p:cNvSpPr>
            <a:spLocks noGrp="1"/>
          </p:cNvSpPr>
          <p:nvPr>
            <p:ph idx="1"/>
          </p:nvPr>
        </p:nvSpPr>
        <p:spPr>
          <a:xfrm>
            <a:off x="457200" y="770708"/>
            <a:ext cx="8229600" cy="4271743"/>
          </a:xfrm>
        </p:spPr>
        <p:txBody>
          <a:bodyPr>
            <a:normAutofit fontScale="92500" lnSpcReduction="20000"/>
          </a:bodyPr>
          <a:lstStyle/>
          <a:p>
            <a:pPr marL="0" indent="0">
              <a:buNone/>
            </a:pPr>
            <a:r>
              <a:rPr lang="en-US" baseline="30000" dirty="0"/>
              <a:t>25</a:t>
            </a:r>
            <a:r>
              <a:rPr lang="en-US" dirty="0"/>
              <a:t> Therefore each of you must put off falsehood and speak truthfully to his neighbor, </a:t>
            </a:r>
            <a:r>
              <a:rPr lang="en-US" u="sng" dirty="0"/>
              <a:t>for we are all members of one body</a:t>
            </a:r>
            <a:r>
              <a:rPr lang="en-US" dirty="0"/>
              <a:t>.</a:t>
            </a:r>
          </a:p>
          <a:p>
            <a:pPr marL="0" indent="0">
              <a:buNone/>
            </a:pPr>
            <a:r>
              <a:rPr lang="en-US" baseline="30000" dirty="0" smtClean="0"/>
              <a:t>26</a:t>
            </a:r>
            <a:r>
              <a:rPr lang="en-US" dirty="0" smtClean="0"/>
              <a:t> </a:t>
            </a:r>
            <a:r>
              <a:rPr lang="en-US" dirty="0"/>
              <a:t>"In your anger do not </a:t>
            </a:r>
            <a:r>
              <a:rPr lang="en-US" dirty="0" smtClean="0"/>
              <a:t>sin“ (Psalm 4:4): </a:t>
            </a:r>
            <a:r>
              <a:rPr lang="en-US" dirty="0"/>
              <a:t>Do not let the sun go down while you are still angry,</a:t>
            </a:r>
          </a:p>
          <a:p>
            <a:pPr marL="0" indent="0">
              <a:buNone/>
            </a:pPr>
            <a:r>
              <a:rPr lang="en-US" baseline="30000" dirty="0" smtClean="0"/>
              <a:t>27</a:t>
            </a:r>
            <a:r>
              <a:rPr lang="en-US" dirty="0" smtClean="0"/>
              <a:t> </a:t>
            </a:r>
            <a:r>
              <a:rPr lang="en-US" dirty="0"/>
              <a:t>and do not give the devil a foothold.</a:t>
            </a:r>
          </a:p>
          <a:p>
            <a:pPr marL="0" indent="0">
              <a:buNone/>
            </a:pPr>
            <a:r>
              <a:rPr lang="en-US" baseline="30000" dirty="0" smtClean="0"/>
              <a:t>28</a:t>
            </a:r>
            <a:r>
              <a:rPr lang="en-US" dirty="0" smtClean="0"/>
              <a:t> </a:t>
            </a:r>
            <a:r>
              <a:rPr lang="en-US" dirty="0"/>
              <a:t>He who has been stealing must steal no longer, but must work, doing something useful with his own hands, that he may have something to share with those in need.</a:t>
            </a:r>
          </a:p>
        </p:txBody>
      </p:sp>
    </p:spTree>
    <p:extLst>
      <p:ext uri="{BB962C8B-B14F-4D97-AF65-F5344CB8AC3E}">
        <p14:creationId xmlns:p14="http://schemas.microsoft.com/office/powerpoint/2010/main" val="37020051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Changing What’s in Your Heart</a:t>
            </a:r>
            <a:endParaRPr lang="en-US" sz="3600" dirty="0"/>
          </a:p>
        </p:txBody>
      </p:sp>
      <p:sp>
        <p:nvSpPr>
          <p:cNvPr id="3" name="Content Placeholder 2"/>
          <p:cNvSpPr>
            <a:spLocks noGrp="1"/>
          </p:cNvSpPr>
          <p:nvPr>
            <p:ph idx="1"/>
          </p:nvPr>
        </p:nvSpPr>
        <p:spPr>
          <a:xfrm>
            <a:off x="457200" y="770708"/>
            <a:ext cx="8229600" cy="4271743"/>
          </a:xfrm>
        </p:spPr>
        <p:txBody>
          <a:bodyPr>
            <a:normAutofit fontScale="85000" lnSpcReduction="10000"/>
          </a:bodyPr>
          <a:lstStyle/>
          <a:p>
            <a:pPr marL="0" indent="0">
              <a:buNone/>
            </a:pPr>
            <a:r>
              <a:rPr lang="en-US" baseline="30000" dirty="0"/>
              <a:t>29</a:t>
            </a:r>
            <a:r>
              <a:rPr lang="en-US" dirty="0"/>
              <a:t> Do not let any unwholesome talk come out of your mouths, but only what is helpful for building others up according to their needs, that it may benefit those who listen.</a:t>
            </a:r>
          </a:p>
          <a:p>
            <a:pPr marL="0" indent="0">
              <a:buNone/>
            </a:pPr>
            <a:r>
              <a:rPr lang="en-US" baseline="30000" dirty="0" smtClean="0"/>
              <a:t>30</a:t>
            </a:r>
            <a:r>
              <a:rPr lang="en-US" dirty="0" smtClean="0"/>
              <a:t> </a:t>
            </a:r>
            <a:r>
              <a:rPr lang="en-US" dirty="0"/>
              <a:t>And do not grieve the Holy Spirit of Elohim, with whom you were sealed for the day of redemption.</a:t>
            </a:r>
          </a:p>
          <a:p>
            <a:pPr marL="0" indent="0">
              <a:buNone/>
            </a:pPr>
            <a:r>
              <a:rPr lang="en-US" baseline="30000" dirty="0" smtClean="0"/>
              <a:t>31</a:t>
            </a:r>
            <a:r>
              <a:rPr lang="en-US" dirty="0" smtClean="0"/>
              <a:t> </a:t>
            </a:r>
            <a:r>
              <a:rPr lang="en-US" dirty="0"/>
              <a:t>Get rid of all bitterness, rage and anger, brawling and slander, along with every form of malice.</a:t>
            </a:r>
          </a:p>
          <a:p>
            <a:pPr marL="0" indent="0">
              <a:buNone/>
            </a:pPr>
            <a:r>
              <a:rPr lang="en-US" baseline="30000" dirty="0" smtClean="0"/>
              <a:t>32</a:t>
            </a:r>
            <a:r>
              <a:rPr lang="en-US" dirty="0" smtClean="0"/>
              <a:t> </a:t>
            </a:r>
            <a:r>
              <a:rPr lang="en-US" dirty="0"/>
              <a:t>Be kind and compassionate to one another, forgiving each other, just as in Messiah Elohim forgave you.</a:t>
            </a:r>
          </a:p>
        </p:txBody>
      </p:sp>
    </p:spTree>
    <p:extLst>
      <p:ext uri="{BB962C8B-B14F-4D97-AF65-F5344CB8AC3E}">
        <p14:creationId xmlns:p14="http://schemas.microsoft.com/office/powerpoint/2010/main" val="35656203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Leviticus 19 – It’s Loving Your Neighbor</a:t>
            </a:r>
            <a:endParaRPr lang="en-US" sz="3600" dirty="0"/>
          </a:p>
        </p:txBody>
      </p:sp>
      <p:sp>
        <p:nvSpPr>
          <p:cNvPr id="3" name="Content Placeholder 2"/>
          <p:cNvSpPr>
            <a:spLocks noGrp="1"/>
          </p:cNvSpPr>
          <p:nvPr>
            <p:ph idx="1"/>
          </p:nvPr>
        </p:nvSpPr>
        <p:spPr>
          <a:xfrm>
            <a:off x="457200" y="770709"/>
            <a:ext cx="8229600" cy="3823914"/>
          </a:xfrm>
        </p:spPr>
        <p:txBody>
          <a:bodyPr>
            <a:normAutofit fontScale="92500" lnSpcReduction="20000"/>
          </a:bodyPr>
          <a:lstStyle/>
          <a:p>
            <a:pPr marL="0" indent="0">
              <a:buNone/>
            </a:pPr>
            <a:r>
              <a:rPr lang="en-US" baseline="30000" dirty="0"/>
              <a:t>11</a:t>
            </a:r>
            <a:r>
              <a:rPr lang="en-US" dirty="0"/>
              <a:t> "'Do not steal. "'Do not lie. "'Do not deceive one another.</a:t>
            </a:r>
          </a:p>
          <a:p>
            <a:pPr marL="0" indent="0">
              <a:buNone/>
            </a:pPr>
            <a:r>
              <a:rPr lang="en-US" baseline="30000" dirty="0" smtClean="0"/>
              <a:t>12</a:t>
            </a:r>
            <a:r>
              <a:rPr lang="en-US" dirty="0" smtClean="0"/>
              <a:t> </a:t>
            </a:r>
            <a:r>
              <a:rPr lang="en-US" dirty="0"/>
              <a:t>"'Do not swear falsely by my name and so profane the name of your Elohim. I am Yahuwah.</a:t>
            </a:r>
          </a:p>
          <a:p>
            <a:pPr marL="0" indent="0">
              <a:buNone/>
            </a:pPr>
            <a:r>
              <a:rPr lang="en-US" baseline="30000" dirty="0" smtClean="0"/>
              <a:t>13</a:t>
            </a:r>
            <a:r>
              <a:rPr lang="en-US" dirty="0" smtClean="0"/>
              <a:t> </a:t>
            </a:r>
            <a:r>
              <a:rPr lang="en-US" dirty="0"/>
              <a:t>"'Do not defraud your neighbor or rob him. "'Do not hold back the wages of a hired man overnight.</a:t>
            </a:r>
          </a:p>
          <a:p>
            <a:pPr marL="0" indent="0">
              <a:buNone/>
            </a:pPr>
            <a:r>
              <a:rPr lang="en-US" baseline="30000" dirty="0" smtClean="0"/>
              <a:t>14</a:t>
            </a:r>
            <a:r>
              <a:rPr lang="en-US" dirty="0" smtClean="0"/>
              <a:t> </a:t>
            </a:r>
            <a:r>
              <a:rPr lang="en-US" dirty="0"/>
              <a:t>"'Do not curse the deaf or put a stumbling block in front of the blind, but fear your Elohim. I am Yahuwah</a:t>
            </a:r>
            <a:r>
              <a:rPr lang="en-US" dirty="0" smtClean="0"/>
              <a:t>.</a:t>
            </a:r>
            <a:endParaRPr lang="en-US" dirty="0"/>
          </a:p>
        </p:txBody>
      </p:sp>
    </p:spTree>
    <p:extLst>
      <p:ext uri="{BB962C8B-B14F-4D97-AF65-F5344CB8AC3E}">
        <p14:creationId xmlns:p14="http://schemas.microsoft.com/office/powerpoint/2010/main" val="23564640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4730"/>
          </a:xfrm>
        </p:spPr>
        <p:txBody>
          <a:bodyPr>
            <a:noAutofit/>
          </a:bodyPr>
          <a:lstStyle/>
          <a:p>
            <a:r>
              <a:rPr lang="en-US" sz="3600" dirty="0" smtClean="0"/>
              <a:t>Leviticus 19 – It’s Loving Your Neighbor</a:t>
            </a:r>
            <a:endParaRPr lang="en-US" sz="3600" dirty="0"/>
          </a:p>
        </p:txBody>
      </p:sp>
      <p:sp>
        <p:nvSpPr>
          <p:cNvPr id="3" name="Content Placeholder 2"/>
          <p:cNvSpPr>
            <a:spLocks noGrp="1"/>
          </p:cNvSpPr>
          <p:nvPr>
            <p:ph idx="1"/>
          </p:nvPr>
        </p:nvSpPr>
        <p:spPr>
          <a:xfrm>
            <a:off x="457200" y="770708"/>
            <a:ext cx="8229600" cy="4372791"/>
          </a:xfrm>
        </p:spPr>
        <p:txBody>
          <a:bodyPr>
            <a:normAutofit fontScale="85000" lnSpcReduction="20000"/>
          </a:bodyPr>
          <a:lstStyle/>
          <a:p>
            <a:pPr marL="0" indent="0">
              <a:buNone/>
            </a:pPr>
            <a:r>
              <a:rPr lang="en-US" baseline="30000" dirty="0" smtClean="0"/>
              <a:t>15</a:t>
            </a:r>
            <a:r>
              <a:rPr lang="en-US" dirty="0" smtClean="0"/>
              <a:t> </a:t>
            </a:r>
            <a:r>
              <a:rPr lang="en-US" dirty="0"/>
              <a:t>"'Do not pervert justice; do not show partiality to the poor or favoritism to the great, but judge your neighbor fairly.</a:t>
            </a:r>
          </a:p>
          <a:p>
            <a:pPr marL="0" indent="0">
              <a:buNone/>
            </a:pPr>
            <a:r>
              <a:rPr lang="en-US" baseline="30000" dirty="0" smtClean="0"/>
              <a:t>16</a:t>
            </a:r>
            <a:r>
              <a:rPr lang="en-US" dirty="0" smtClean="0"/>
              <a:t> </a:t>
            </a:r>
            <a:r>
              <a:rPr lang="en-US" dirty="0"/>
              <a:t>"'Do not go about spreading slander among your people. "'Do not do anything that endangers your neighbor's life. I am Yahuwah.</a:t>
            </a:r>
          </a:p>
          <a:p>
            <a:pPr marL="0" indent="0">
              <a:buNone/>
            </a:pPr>
            <a:r>
              <a:rPr lang="en-US" baseline="30000" dirty="0" smtClean="0"/>
              <a:t>17</a:t>
            </a:r>
            <a:r>
              <a:rPr lang="en-US" dirty="0" smtClean="0"/>
              <a:t> </a:t>
            </a:r>
            <a:r>
              <a:rPr lang="en-US" dirty="0"/>
              <a:t>"'Do not hate your brother in your heart. Rebuke your neighbor frankly so you will not share in his guilt.</a:t>
            </a:r>
          </a:p>
          <a:p>
            <a:pPr marL="0" indent="0">
              <a:buNone/>
            </a:pPr>
            <a:r>
              <a:rPr lang="en-US" baseline="30000" dirty="0" smtClean="0"/>
              <a:t>18</a:t>
            </a:r>
            <a:r>
              <a:rPr lang="en-US" dirty="0" smtClean="0"/>
              <a:t> </a:t>
            </a:r>
            <a:r>
              <a:rPr lang="en-US" dirty="0"/>
              <a:t>"'Do not seek revenge or bear a grudge against one of your people, but love your neighbor as yourself. I am Yahuwah.</a:t>
            </a:r>
          </a:p>
          <a:p>
            <a:pPr marL="0" indent="0">
              <a:buNone/>
            </a:pPr>
            <a:endParaRPr lang="en-US" dirty="0"/>
          </a:p>
        </p:txBody>
      </p:sp>
    </p:spTree>
    <p:extLst>
      <p:ext uri="{BB962C8B-B14F-4D97-AF65-F5344CB8AC3E}">
        <p14:creationId xmlns:p14="http://schemas.microsoft.com/office/powerpoint/2010/main" val="10633759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t>The Conclusion</a:t>
            </a:r>
          </a:p>
          <a:p>
            <a:pPr marL="0" indent="0">
              <a:buNone/>
            </a:pPr>
            <a:r>
              <a:rPr lang="en-US" dirty="0" smtClean="0"/>
              <a:t>The Redemption of Messiah and the Promises made to Abraham’s seed should elicit a response from us of repentance and a change in our lifestyle.</a:t>
            </a:r>
          </a:p>
          <a:p>
            <a:pPr marL="0" indent="0">
              <a:buNone/>
            </a:pPr>
            <a:r>
              <a:rPr lang="en-US" dirty="0" smtClean="0"/>
              <a:t>The Law was given to reveal how we should live in a way that pleases our new Master and Elohim. It also delineates the particulars about how to love.</a:t>
            </a:r>
          </a:p>
        </p:txBody>
      </p:sp>
    </p:spTree>
    <p:extLst>
      <p:ext uri="{BB962C8B-B14F-4D97-AF65-F5344CB8AC3E}">
        <p14:creationId xmlns:p14="http://schemas.microsoft.com/office/powerpoint/2010/main" val="3845766001"/>
      </p:ext>
    </p:extLst>
  </p:cSld>
  <p:clrMapOvr>
    <a:masterClrMapping/>
  </p:clrMapOvr>
  <p:timing>
    <p:tnLst>
      <p:par>
        <p:cTn id="1" dur="indefinite" restart="never" nodeType="tmRoot"/>
      </p:par>
    </p:tnLst>
  </p:timing>
</p:sld>
</file>

<file path=ppt/theme/theme1.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118008</TotalTime>
  <Words>2573</Words>
  <Application>Microsoft Office PowerPoint</Application>
  <PresentationFormat>On-screen Show (16:9)</PresentationFormat>
  <Paragraphs>136</Paragraphs>
  <Slides>28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Helvetica</vt:lpstr>
      <vt:lpstr>16_Office Theme</vt:lpstr>
      <vt:lpstr>PowerPoint Presentation</vt:lpstr>
      <vt:lpstr>PowerPoint Presentation</vt:lpstr>
      <vt:lpstr>Unity in the Body</vt:lpstr>
      <vt:lpstr>Diversity in the Body</vt:lpstr>
      <vt:lpstr>The Body Growing Up</vt:lpstr>
      <vt:lpstr>The Gifts Given to His People</vt:lpstr>
      <vt:lpstr>Gifts, Services, Workings</vt:lpstr>
      <vt:lpstr>The Giftings</vt:lpstr>
      <vt:lpstr>The Giftings</vt:lpstr>
      <vt:lpstr>The Body Metaphor - 1 Corinthians 12</vt:lpstr>
      <vt:lpstr>The Body Metaphor</vt:lpstr>
      <vt:lpstr>No Division in The Body</vt:lpstr>
      <vt:lpstr>We Each Have a Part</vt:lpstr>
      <vt:lpstr>The Body Metaphor</vt:lpstr>
      <vt:lpstr>The Body Metaphor</vt:lpstr>
      <vt:lpstr>Change Your Way of Living</vt:lpstr>
      <vt:lpstr>Elohim Gives People Over to their Choices</vt:lpstr>
      <vt:lpstr>Elohim Gives People Over to their Choices</vt:lpstr>
      <vt:lpstr>Ezekiel 20 </vt:lpstr>
      <vt:lpstr>Which Laws and Decrees Will You Obey?</vt:lpstr>
      <vt:lpstr>Elohim Gave Them Over</vt:lpstr>
      <vt:lpstr>Repentance Unveiled (Ephesians 4)</vt:lpstr>
      <vt:lpstr>The Law Teaches Circumcision of the Heart</vt:lpstr>
      <vt:lpstr>Practical Lifestyle Changes</vt:lpstr>
      <vt:lpstr>Changing What’s in Your Heart</vt:lpstr>
      <vt:lpstr>Leviticus 19 – It’s Loving Your Neighbor</vt:lpstr>
      <vt:lpstr>Leviticus 19 – It’s Loving Your Neighbor</vt:lpstr>
      <vt:lpstr>PowerPoint Presentation</vt:lpstr>
    </vt:vector>
  </TitlesOfParts>
  <Company>BibleTruth.cc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Rogers;Arthur Bailey</dc:creator>
  <cp:lastModifiedBy>David M Rogers</cp:lastModifiedBy>
  <cp:revision>1005</cp:revision>
  <dcterms:created xsi:type="dcterms:W3CDTF">2012-08-10T17:43:01Z</dcterms:created>
  <dcterms:modified xsi:type="dcterms:W3CDTF">2018-11-07T22:46:03Z</dcterms:modified>
</cp:coreProperties>
</file>