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64" r:id="rId2"/>
    <p:sldId id="913" r:id="rId3"/>
    <p:sldId id="1134" r:id="rId4"/>
    <p:sldId id="1141" r:id="rId5"/>
    <p:sldId id="1131" r:id="rId6"/>
    <p:sldId id="1135" r:id="rId7"/>
    <p:sldId id="1142" r:id="rId8"/>
    <p:sldId id="1143" r:id="rId9"/>
    <p:sldId id="1136" r:id="rId10"/>
    <p:sldId id="1151" r:id="rId11"/>
    <p:sldId id="1140" r:id="rId12"/>
    <p:sldId id="1139" r:id="rId13"/>
    <p:sldId id="1144" r:id="rId14"/>
    <p:sldId id="1137" r:id="rId15"/>
    <p:sldId id="1138" r:id="rId16"/>
    <p:sldId id="1145" r:id="rId17"/>
    <p:sldId id="1153" r:id="rId18"/>
    <p:sldId id="1132" r:id="rId19"/>
    <p:sldId id="1133" r:id="rId20"/>
    <p:sldId id="1125" r:id="rId21"/>
    <p:sldId id="1149" r:id="rId22"/>
    <p:sldId id="1152" r:id="rId23"/>
    <p:sldId id="1155" r:id="rId24"/>
    <p:sldId id="1156" r:id="rId25"/>
    <p:sldId id="1146" r:id="rId26"/>
    <p:sldId id="1154" r:id="rId27"/>
    <p:sldId id="1150" r:id="rId28"/>
    <p:sldId id="1148" r:id="rId29"/>
    <p:sldId id="1147" r:id="rId30"/>
    <p:sldId id="628" r:id="rId31"/>
    <p:sldId id="77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5805" autoAdjust="0"/>
  </p:normalViewPr>
  <p:slideViewPr>
    <p:cSldViewPr snapToGrid="0">
      <p:cViewPr varScale="1">
        <p:scale>
          <a:sx n="76" d="100"/>
          <a:sy n="76" d="100"/>
        </p:scale>
        <p:origin x="114" y="600"/>
      </p:cViewPr>
      <p:guideLst/>
    </p:cSldViewPr>
  </p:slideViewPr>
  <p:outlineViewPr>
    <p:cViewPr>
      <p:scale>
        <a:sx n="33" d="100"/>
        <a:sy n="33" d="100"/>
      </p:scale>
      <p:origin x="0" y="-1314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9/5/2020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5827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897084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631576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880291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262269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933307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285163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825765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447081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017253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741920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29271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126035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69625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79120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373973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2997036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4242382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826211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3581437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6389025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40582855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7216427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211487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6695106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237634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4215565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42291469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9/5/2020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9/5/2020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9/5/2020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9/5/2020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9/5/2020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September 5, 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Shema and Shemar</a:t>
            </a: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endParaRPr lang="en-US" sz="4400" b="1" dirty="0" smtClean="0"/>
          </a:p>
          <a:p>
            <a:pPr marL="0" indent="0" algn="ctr">
              <a:buNone/>
            </a:pPr>
            <a:r>
              <a:rPr lang="en-US" sz="4400" b="1" dirty="0" smtClean="0"/>
              <a:t>The </a:t>
            </a:r>
            <a:r>
              <a:rPr lang="en-US" sz="4400" b="1" dirty="0" smtClean="0"/>
              <a:t>Call to Covenant Obedience</a:t>
            </a:r>
            <a:endParaRPr lang="en-US" sz="4400" b="1" dirty="0"/>
          </a:p>
        </p:txBody>
      </p:sp>
    </p:spTree>
    <p:extLst>
      <p:ext uri="{BB962C8B-B14F-4D97-AF65-F5344CB8AC3E}">
        <p14:creationId xmlns:p14="http://schemas.microsoft.com/office/powerpoint/2010/main" val="925737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Covenant - Obey and Guard</a:t>
            </a:r>
            <a:endParaRPr lang="en-US" sz="4800" b="1" dirty="0" smtClean="0"/>
          </a:p>
          <a:p>
            <a:pPr marL="0" indent="0">
              <a:buNone/>
            </a:pPr>
            <a:r>
              <a:rPr lang="en-US" sz="4000" b="1" dirty="0" smtClean="0"/>
              <a:t>Now </a:t>
            </a:r>
            <a:r>
              <a:rPr lang="en-US" sz="4000" b="1" dirty="0"/>
              <a:t>then, if you will indeed </a:t>
            </a:r>
            <a:r>
              <a:rPr lang="en-US" sz="4000" b="1" u="sng" dirty="0"/>
              <a:t>obey</a:t>
            </a:r>
            <a:r>
              <a:rPr lang="en-US" sz="4000" b="1" dirty="0"/>
              <a:t> My voice and </a:t>
            </a:r>
            <a:r>
              <a:rPr lang="en-US" sz="4000" b="1" u="sng" dirty="0" smtClean="0"/>
              <a:t>guard</a:t>
            </a:r>
            <a:r>
              <a:rPr lang="en-US" sz="4000" b="1" dirty="0" smtClean="0"/>
              <a:t> </a:t>
            </a:r>
            <a:r>
              <a:rPr lang="en-US" sz="4000" b="1" dirty="0"/>
              <a:t>My covenant, then you shall be My own possession among all the peoples, for all the earth is Mine</a:t>
            </a:r>
            <a:r>
              <a:rPr lang="en-US" sz="4000" b="1" dirty="0" smtClean="0"/>
              <a:t>; </a:t>
            </a:r>
            <a:r>
              <a:rPr lang="en-US" sz="4000" b="1" dirty="0"/>
              <a:t>and </a:t>
            </a:r>
            <a:r>
              <a:rPr lang="en-US" sz="4000" b="1" u="sng" dirty="0"/>
              <a:t>you shall be to Me a kingdom of priests and a holy nation</a:t>
            </a:r>
            <a:r>
              <a:rPr lang="en-US" sz="4000" b="1" dirty="0" smtClean="0"/>
              <a:t>. </a:t>
            </a:r>
            <a:r>
              <a:rPr lang="en-US" sz="4000" b="1" dirty="0"/>
              <a:t>These are the words that you shall speak to the sons of Israel</a:t>
            </a:r>
            <a:r>
              <a:rPr lang="en-US" sz="4000" b="1" dirty="0" smtClean="0"/>
              <a:t>.  </a:t>
            </a:r>
            <a:r>
              <a:rPr lang="en-US" sz="4000" b="1" dirty="0" err="1" smtClean="0"/>
              <a:t>Shemot</a:t>
            </a:r>
            <a:r>
              <a:rPr lang="en-US" sz="4000" b="1" dirty="0" smtClean="0"/>
              <a:t>/Exodus 19:5-6</a:t>
            </a:r>
            <a:endParaRPr lang="en-US" dirty="0"/>
          </a:p>
        </p:txBody>
      </p:sp>
    </p:spTree>
    <p:extLst>
      <p:ext uri="{BB962C8B-B14F-4D97-AF65-F5344CB8AC3E}">
        <p14:creationId xmlns:p14="http://schemas.microsoft.com/office/powerpoint/2010/main" val="35089293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Covenant Enacted By Blood</a:t>
            </a:r>
            <a:endParaRPr lang="en-US" sz="4800" b="1" dirty="0" smtClean="0"/>
          </a:p>
          <a:p>
            <a:pPr marL="0" indent="0">
              <a:buNone/>
            </a:pPr>
            <a:r>
              <a:rPr lang="en-US" sz="4000" b="1" dirty="0" smtClean="0"/>
              <a:t>Therefore </a:t>
            </a:r>
            <a:r>
              <a:rPr lang="en-US" sz="4000" b="1" dirty="0"/>
              <a:t>even the first [covenant] was not inaugurated without </a:t>
            </a:r>
            <a:r>
              <a:rPr lang="en-US" sz="4000" b="1" dirty="0" smtClean="0"/>
              <a:t>blood. </a:t>
            </a:r>
            <a:r>
              <a:rPr lang="en-US" sz="4000" b="1" dirty="0"/>
              <a:t>For when every commandment had been spoken by Mosheh to all the people according to the Law, he took the blood of the calves and the goats, with water and scarlet wool and hyssop, and sprinkled both the book itself and all the people</a:t>
            </a:r>
            <a:r>
              <a:rPr lang="en-US" sz="4000" b="1" dirty="0" smtClean="0"/>
              <a:t>, </a:t>
            </a:r>
            <a:r>
              <a:rPr lang="en-US" sz="4000" b="1" dirty="0"/>
              <a:t>saying, "THIS IS THE BLOOD OF THE COVENANT WHICH GOD COMMANDED YOU</a:t>
            </a:r>
            <a:r>
              <a:rPr lang="en-US" sz="4000" b="1" dirty="0" smtClean="0"/>
              <a:t>.“  Hebrews 9:18-20</a:t>
            </a:r>
            <a:endParaRPr lang="en-US" sz="4000" b="1" dirty="0"/>
          </a:p>
        </p:txBody>
      </p:sp>
    </p:spTree>
    <p:extLst>
      <p:ext uri="{BB962C8B-B14F-4D97-AF65-F5344CB8AC3E}">
        <p14:creationId xmlns:p14="http://schemas.microsoft.com/office/powerpoint/2010/main" val="5585471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A Kingdom of Priests</a:t>
            </a:r>
            <a:endParaRPr lang="en-US" sz="4800" b="1" dirty="0" smtClean="0"/>
          </a:p>
          <a:p>
            <a:pPr marL="0" indent="0">
              <a:buNone/>
            </a:pPr>
            <a:r>
              <a:rPr lang="en-US" sz="4000" b="1" dirty="0" smtClean="0"/>
              <a:t>John </a:t>
            </a:r>
            <a:r>
              <a:rPr lang="en-US" sz="4000" b="1" dirty="0"/>
              <a:t>to the seven assemblies that are in Asia: Grace to you and peace, from Him who is and who was and who is to come, and from the seven Spirits who are before His throne</a:t>
            </a:r>
            <a:r>
              <a:rPr lang="en-US" sz="4000" b="1" dirty="0" smtClean="0"/>
              <a:t>, </a:t>
            </a:r>
            <a:r>
              <a:rPr lang="en-US" sz="4000" b="1" dirty="0"/>
              <a:t>and from Yahusha Messiah, the faithful witness, the firstborn of the dead, and the ruler of the kings of the earth. To Him who loves us and released us from our sins by His blood-</a:t>
            </a:r>
            <a:r>
              <a:rPr lang="en-US" sz="4000" b="1" dirty="0" smtClean="0"/>
              <a:t>- </a:t>
            </a:r>
            <a:r>
              <a:rPr lang="en-US" sz="4000" b="1" dirty="0"/>
              <a:t>and </a:t>
            </a:r>
            <a:r>
              <a:rPr lang="en-US" sz="4000" b="1" u="sng" dirty="0"/>
              <a:t>He has made us [to be] a kingdom, priests to His Elohim</a:t>
            </a:r>
            <a:r>
              <a:rPr lang="en-US" sz="4000" b="1" dirty="0"/>
              <a:t> and Father-- to Him [be] the glory and the dominion forever and ever. Amen</a:t>
            </a:r>
            <a:r>
              <a:rPr lang="en-US" sz="4000" b="1" dirty="0" smtClean="0"/>
              <a:t>.  Revelation 1:4-6</a:t>
            </a:r>
            <a:endParaRPr lang="en-US" sz="4000" b="1" dirty="0"/>
          </a:p>
        </p:txBody>
      </p:sp>
    </p:spTree>
    <p:extLst>
      <p:ext uri="{BB962C8B-B14F-4D97-AF65-F5344CB8AC3E}">
        <p14:creationId xmlns:p14="http://schemas.microsoft.com/office/powerpoint/2010/main" val="25114477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A Kingdom of Priests</a:t>
            </a:r>
            <a:endParaRPr lang="en-US" sz="4800" b="1" dirty="0" smtClean="0"/>
          </a:p>
          <a:p>
            <a:pPr marL="0" indent="0">
              <a:buNone/>
            </a:pPr>
            <a:r>
              <a:rPr lang="en-US" sz="4000" b="1" dirty="0" smtClean="0"/>
              <a:t>And </a:t>
            </a:r>
            <a:r>
              <a:rPr lang="en-US" sz="4000" b="1" dirty="0"/>
              <a:t>they sang a new song, saying, "Worthy are You to take the book and to break its seals; for You were slain, and purchased for Elohim with Your blood [men] from every tribe and tongue and people and nation</a:t>
            </a:r>
            <a:r>
              <a:rPr lang="en-US" sz="4000" b="1" dirty="0" smtClean="0"/>
              <a:t>. </a:t>
            </a:r>
            <a:r>
              <a:rPr lang="en-US" sz="4000" b="1" dirty="0"/>
              <a:t>"You have made them [to be] </a:t>
            </a:r>
            <a:r>
              <a:rPr lang="en-US" sz="4000" b="1" u="sng" dirty="0"/>
              <a:t>a kingdom and priests</a:t>
            </a:r>
            <a:r>
              <a:rPr lang="en-US" sz="4000" b="1" dirty="0"/>
              <a:t> to our Elohim; and they will reign upon the earth."</a:t>
            </a:r>
          </a:p>
          <a:p>
            <a:pPr marL="0" indent="0">
              <a:buNone/>
            </a:pPr>
            <a:r>
              <a:rPr lang="en-US" sz="4000" b="1" dirty="0" smtClean="0"/>
              <a:t>Revelation 5:9-10</a:t>
            </a:r>
            <a:endParaRPr lang="en-US" sz="4000" b="1" dirty="0"/>
          </a:p>
        </p:txBody>
      </p:sp>
    </p:spTree>
    <p:extLst>
      <p:ext uri="{BB962C8B-B14F-4D97-AF65-F5344CB8AC3E}">
        <p14:creationId xmlns:p14="http://schemas.microsoft.com/office/powerpoint/2010/main" val="11768880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New Covenant Enacted By Blood</a:t>
            </a:r>
            <a:endParaRPr lang="en-US" sz="4800" b="1" dirty="0" smtClean="0"/>
          </a:p>
          <a:p>
            <a:pPr marL="0" indent="0">
              <a:buNone/>
            </a:pPr>
            <a:r>
              <a:rPr lang="en-US" sz="4000" b="1" dirty="0" smtClean="0"/>
              <a:t>But </a:t>
            </a:r>
            <a:r>
              <a:rPr lang="en-US" sz="4000" b="1" dirty="0"/>
              <a:t>when Messiah appeared [as] a high priest of the good things to come, [He entered] through the greater and more perfect tabernacle, not made with hands, that is to say, not of this creation</a:t>
            </a:r>
            <a:r>
              <a:rPr lang="en-US" sz="4000" b="1" dirty="0" smtClean="0"/>
              <a:t>; </a:t>
            </a:r>
            <a:r>
              <a:rPr lang="en-US" sz="4000" b="1" dirty="0"/>
              <a:t>and not through the blood of goats and calves, but through His own blood, He entered the holy place once for all, having obtained eternal redemption</a:t>
            </a:r>
            <a:r>
              <a:rPr lang="en-US" sz="4000" b="1" dirty="0" smtClean="0"/>
              <a:t>.  Hebrews 9:11-12</a:t>
            </a:r>
            <a:endParaRPr lang="en-US" sz="4000" b="1" dirty="0"/>
          </a:p>
        </p:txBody>
      </p:sp>
    </p:spTree>
    <p:extLst>
      <p:ext uri="{BB962C8B-B14F-4D97-AF65-F5344CB8AC3E}">
        <p14:creationId xmlns:p14="http://schemas.microsoft.com/office/powerpoint/2010/main" val="24063100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Covenant - Obey and Guard</a:t>
            </a:r>
            <a:endParaRPr lang="en-US" sz="4800" b="1" dirty="0" smtClean="0"/>
          </a:p>
          <a:p>
            <a:pPr marL="0" indent="0">
              <a:buNone/>
            </a:pPr>
            <a:r>
              <a:rPr lang="en-US" sz="4000" b="1" dirty="0" smtClean="0"/>
              <a:t>Now </a:t>
            </a:r>
            <a:r>
              <a:rPr lang="en-US" sz="4000" b="1" dirty="0"/>
              <a:t>then, if you will indeed </a:t>
            </a:r>
            <a:r>
              <a:rPr lang="en-US" sz="4000" b="1" u="sng" dirty="0"/>
              <a:t>obey</a:t>
            </a:r>
            <a:r>
              <a:rPr lang="en-US" sz="4000" b="1" dirty="0"/>
              <a:t> My voice and </a:t>
            </a:r>
            <a:r>
              <a:rPr lang="en-US" sz="4000" b="1" u="sng" dirty="0" smtClean="0"/>
              <a:t>guard</a:t>
            </a:r>
            <a:r>
              <a:rPr lang="en-US" sz="4000" b="1" dirty="0" smtClean="0"/>
              <a:t> </a:t>
            </a:r>
            <a:r>
              <a:rPr lang="en-US" sz="4000" b="1" dirty="0"/>
              <a:t>My covenant, then you shall be My own possession among all the peoples, for all the earth is Mine</a:t>
            </a:r>
            <a:r>
              <a:rPr lang="en-US" sz="4000" b="1" dirty="0" smtClean="0"/>
              <a:t>; </a:t>
            </a:r>
            <a:r>
              <a:rPr lang="en-US" sz="4000" b="1" dirty="0"/>
              <a:t>and </a:t>
            </a:r>
            <a:r>
              <a:rPr lang="en-US" sz="4000" b="1" u="sng" dirty="0"/>
              <a:t>you shall be to Me a kingdom of priests and a holy nation</a:t>
            </a:r>
            <a:r>
              <a:rPr lang="en-US" sz="4000" b="1" dirty="0" smtClean="0"/>
              <a:t>. </a:t>
            </a:r>
            <a:r>
              <a:rPr lang="en-US" sz="4000" b="1" dirty="0"/>
              <a:t>These are the words that you shall speak to the sons of Israel</a:t>
            </a:r>
            <a:r>
              <a:rPr lang="en-US" sz="4000" b="1" dirty="0" smtClean="0"/>
              <a:t>.  </a:t>
            </a:r>
            <a:r>
              <a:rPr lang="en-US" sz="4000" b="1" dirty="0" err="1" smtClean="0"/>
              <a:t>Shemot</a:t>
            </a:r>
            <a:r>
              <a:rPr lang="en-US" sz="4000" b="1" dirty="0" smtClean="0"/>
              <a:t>/Exodus 19:5-6</a:t>
            </a:r>
            <a:endParaRPr lang="en-US" dirty="0"/>
          </a:p>
        </p:txBody>
      </p:sp>
    </p:spTree>
    <p:extLst>
      <p:ext uri="{BB962C8B-B14F-4D97-AF65-F5344CB8AC3E}">
        <p14:creationId xmlns:p14="http://schemas.microsoft.com/office/powerpoint/2010/main" val="24261107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err="1" smtClean="0"/>
              <a:t>Shama</a:t>
            </a:r>
            <a:r>
              <a:rPr lang="en-US" sz="4800" b="1" dirty="0" smtClean="0"/>
              <a:t> (Obey)</a:t>
            </a:r>
            <a:endParaRPr lang="en-US" sz="4800" b="1" dirty="0" smtClean="0"/>
          </a:p>
          <a:p>
            <a:pPr marL="0" indent="0">
              <a:buNone/>
            </a:pPr>
            <a:r>
              <a:rPr lang="en-US" sz="4400" dirty="0" smtClean="0">
                <a:latin typeface="Bwhebb" panose="00000400000000000000" pitchFamily="2" charset="0"/>
              </a:rPr>
              <a:t>[</a:t>
            </a:r>
            <a:r>
              <a:rPr lang="en-US" sz="4400" dirty="0" err="1">
                <a:latin typeface="Bwhebb" panose="00000400000000000000" pitchFamily="2" charset="0"/>
              </a:rPr>
              <a:t>m;v</a:t>
            </a:r>
            <a:r>
              <a:rPr lang="en-US" sz="4400" dirty="0">
                <a:latin typeface="Bwhebb" panose="00000400000000000000" pitchFamily="2" charset="0"/>
              </a:rPr>
              <a:t>' </a:t>
            </a:r>
            <a:r>
              <a:rPr lang="en-US" sz="4000" b="1" dirty="0" smtClean="0"/>
              <a:t>(</a:t>
            </a:r>
            <a:r>
              <a:rPr lang="en-US" sz="4000" b="1" dirty="0" err="1" smtClean="0"/>
              <a:t>shama</a:t>
            </a:r>
            <a:r>
              <a:rPr lang="en-US" sz="4000" b="1" dirty="0" smtClean="0"/>
              <a:t>) - </a:t>
            </a:r>
            <a:r>
              <a:rPr lang="en-US" sz="4000" dirty="0" smtClean="0"/>
              <a:t>hear</a:t>
            </a:r>
            <a:r>
              <a:rPr lang="en-US" sz="4000" dirty="0"/>
              <a:t>, </a:t>
            </a:r>
            <a:r>
              <a:rPr lang="en-US" sz="4000" dirty="0" smtClean="0"/>
              <a:t>listen to, obey</a:t>
            </a:r>
          </a:p>
          <a:p>
            <a:pPr marL="0" indent="0">
              <a:buNone/>
            </a:pPr>
            <a:r>
              <a:rPr lang="en-US" sz="4000" dirty="0"/>
              <a:t>1. to </a:t>
            </a:r>
            <a:r>
              <a:rPr lang="en-US" sz="4000" b="1" dirty="0"/>
              <a:t>hear </a:t>
            </a:r>
            <a:r>
              <a:rPr lang="en-US" sz="4000" dirty="0"/>
              <a:t>with the ears: </a:t>
            </a:r>
          </a:p>
          <a:p>
            <a:pPr marL="0" indent="0">
              <a:buNone/>
            </a:pPr>
            <a:r>
              <a:rPr lang="en-US" sz="4000" dirty="0"/>
              <a:t>2. to </a:t>
            </a:r>
            <a:r>
              <a:rPr lang="en-US" sz="4000" b="1" dirty="0"/>
              <a:t>listen to</a:t>
            </a:r>
            <a:r>
              <a:rPr lang="en-US" sz="4000" dirty="0" smtClean="0"/>
              <a:t>:</a:t>
            </a:r>
          </a:p>
          <a:p>
            <a:pPr marL="0" indent="0">
              <a:buNone/>
            </a:pPr>
            <a:r>
              <a:rPr lang="en-US" sz="4000" dirty="0"/>
              <a:t>3. to </a:t>
            </a:r>
            <a:r>
              <a:rPr lang="en-US" sz="4000" b="1" dirty="0"/>
              <a:t>hear and accept a request </a:t>
            </a:r>
            <a:endParaRPr lang="en-US" sz="4000" b="1" dirty="0" smtClean="0"/>
          </a:p>
          <a:p>
            <a:pPr marL="0" indent="0">
              <a:buNone/>
            </a:pPr>
            <a:r>
              <a:rPr lang="en-US" sz="4000" dirty="0"/>
              <a:t>4. </a:t>
            </a:r>
            <a:r>
              <a:rPr lang="en-US" sz="4000" dirty="0" smtClean="0"/>
              <a:t>to </a:t>
            </a:r>
            <a:r>
              <a:rPr lang="en-US" sz="4000" dirty="0"/>
              <a:t>hear &gt; to listen to, meaning to hearken &gt; to </a:t>
            </a:r>
            <a:r>
              <a:rPr lang="en-US" sz="4000" b="1" dirty="0"/>
              <a:t>obey </a:t>
            </a:r>
            <a:endParaRPr lang="en-US" sz="4000" b="1" dirty="0" smtClean="0"/>
          </a:p>
          <a:p>
            <a:pPr marL="0" indent="0">
              <a:buNone/>
            </a:pPr>
            <a:r>
              <a:rPr lang="en-US" sz="4000" dirty="0"/>
              <a:t>5. to hear, meaning to </a:t>
            </a:r>
            <a:r>
              <a:rPr lang="en-US" sz="4000" b="1" dirty="0"/>
              <a:t>understand</a:t>
            </a:r>
            <a:r>
              <a:rPr lang="en-US" sz="4000" dirty="0"/>
              <a:t>: </a:t>
            </a:r>
            <a:endParaRPr lang="en-US" sz="5400" dirty="0" smtClean="0"/>
          </a:p>
          <a:p>
            <a:pPr marL="0" indent="0">
              <a:buNone/>
            </a:pPr>
            <a:endParaRPr lang="en-US" sz="4000" dirty="0" smtClean="0"/>
          </a:p>
          <a:p>
            <a:pPr marL="0" indent="0">
              <a:buNone/>
            </a:pPr>
            <a:endParaRPr lang="en-US" dirty="0"/>
          </a:p>
        </p:txBody>
      </p:sp>
    </p:spTree>
    <p:extLst>
      <p:ext uri="{BB962C8B-B14F-4D97-AF65-F5344CB8AC3E}">
        <p14:creationId xmlns:p14="http://schemas.microsoft.com/office/powerpoint/2010/main" val="5157246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Obey His Voice</a:t>
            </a:r>
            <a:endParaRPr lang="en-US" sz="4800" b="1" dirty="0" smtClean="0"/>
          </a:p>
          <a:p>
            <a:pPr marL="0" indent="0">
              <a:buNone/>
            </a:pPr>
            <a:r>
              <a:rPr lang="en-US" sz="4000" b="1" dirty="0" smtClean="0"/>
              <a:t>Therefore</a:t>
            </a:r>
            <a:r>
              <a:rPr lang="en-US" sz="4000" b="1" dirty="0"/>
              <a:t>, just as the Holy Spirit says, "TODAY IF YOU HEAR HIS VOICE</a:t>
            </a:r>
            <a:r>
              <a:rPr lang="en-US" sz="4000" b="1" dirty="0" smtClean="0"/>
              <a:t>, </a:t>
            </a:r>
            <a:r>
              <a:rPr lang="en-US" sz="4000" b="1" dirty="0"/>
              <a:t>DO NOT HARDEN YOUR HEARTS AS WHEN THEY PROVOKED ME, AS IN THE DAY OF TRIAL IN THE </a:t>
            </a:r>
            <a:r>
              <a:rPr lang="en-US" sz="4000" b="1" dirty="0" smtClean="0"/>
              <a:t>WILDERNESS…  Hebrews 3:7-8</a:t>
            </a:r>
          </a:p>
          <a:p>
            <a:pPr marL="0" indent="0">
              <a:buNone/>
            </a:pPr>
            <a:r>
              <a:rPr lang="en-US" sz="4000" b="1" dirty="0" smtClean="0"/>
              <a:t>Elohim still speaks to us and we must obey His voice</a:t>
            </a:r>
            <a:endParaRPr lang="en-US" sz="4000" b="1" dirty="0"/>
          </a:p>
        </p:txBody>
      </p:sp>
    </p:spTree>
    <p:extLst>
      <p:ext uri="{BB962C8B-B14F-4D97-AF65-F5344CB8AC3E}">
        <p14:creationId xmlns:p14="http://schemas.microsoft.com/office/powerpoint/2010/main" val="23259911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Obey His Voice</a:t>
            </a:r>
            <a:endParaRPr lang="en-US" sz="4800" b="1" dirty="0" smtClean="0"/>
          </a:p>
          <a:p>
            <a:pPr marL="0" indent="0">
              <a:buNone/>
            </a:pPr>
            <a:r>
              <a:rPr lang="en-US" sz="4000" b="1" dirty="0" smtClean="0"/>
              <a:t>The voice of Yahuwah spoke to all the nation at Sinai the Ten Words – the stipulations of the Covenant – the conditions of this agreement between people and Elohim</a:t>
            </a:r>
          </a:p>
          <a:p>
            <a:pPr marL="0" indent="0">
              <a:buNone/>
            </a:pPr>
            <a:r>
              <a:rPr lang="en-US" sz="4000" b="1" dirty="0" smtClean="0"/>
              <a:t>In our relationship (covenant agreement) with Elohim, we are required to listen to (obey) his voice.  This includes the words he spoke and the words which he is now speaking in our ears.  He speaks through His written Word (which he spoke to the prophets) and He still speaks to all who will listen</a:t>
            </a:r>
            <a:endParaRPr lang="en-US" sz="4000" b="1" dirty="0"/>
          </a:p>
        </p:txBody>
      </p:sp>
    </p:spTree>
    <p:extLst>
      <p:ext uri="{BB962C8B-B14F-4D97-AF65-F5344CB8AC3E}">
        <p14:creationId xmlns:p14="http://schemas.microsoft.com/office/powerpoint/2010/main" val="2509620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Shamar (Guard)</a:t>
            </a:r>
            <a:endParaRPr lang="en-US" sz="4800" b="1" dirty="0" smtClean="0"/>
          </a:p>
          <a:p>
            <a:pPr marL="0" indent="0">
              <a:buNone/>
            </a:pPr>
            <a:r>
              <a:rPr lang="en-US" sz="4000" dirty="0" err="1">
                <a:latin typeface="Bwhebb" panose="00000400000000000000" pitchFamily="2" charset="0"/>
              </a:rPr>
              <a:t>rm;v</a:t>
            </a:r>
            <a:r>
              <a:rPr lang="en-US" sz="4000" dirty="0">
                <a:latin typeface="Bwhebb" panose="00000400000000000000" pitchFamily="2" charset="0"/>
              </a:rPr>
              <a:t>'</a:t>
            </a:r>
            <a:r>
              <a:rPr lang="en-US" sz="4000" dirty="0" smtClean="0">
                <a:latin typeface="Bwhebb" panose="00000400000000000000" pitchFamily="2" charset="0"/>
              </a:rPr>
              <a:t> </a:t>
            </a:r>
            <a:r>
              <a:rPr lang="en-US" sz="4000" dirty="0"/>
              <a:t>(</a:t>
            </a:r>
            <a:r>
              <a:rPr lang="en-US" sz="4000" dirty="0" err="1" smtClean="0"/>
              <a:t>shamar</a:t>
            </a:r>
            <a:r>
              <a:rPr lang="en-US" sz="4000" dirty="0"/>
              <a:t>) </a:t>
            </a:r>
            <a:r>
              <a:rPr lang="en-US" sz="4000" b="1" dirty="0" smtClean="0"/>
              <a:t> </a:t>
            </a:r>
            <a:r>
              <a:rPr lang="en-US" sz="4000" b="1" dirty="0"/>
              <a:t>keep, guard, observe, give heed</a:t>
            </a:r>
            <a:r>
              <a:rPr lang="en-US" sz="4000" b="1" dirty="0" smtClean="0"/>
              <a:t>.</a:t>
            </a:r>
          </a:p>
          <a:p>
            <a:pPr marL="514350" indent="-514350">
              <a:buAutoNum type="arabicPeriod"/>
            </a:pPr>
            <a:r>
              <a:rPr lang="en-US" sz="4000" dirty="0" smtClean="0"/>
              <a:t>to </a:t>
            </a:r>
            <a:r>
              <a:rPr lang="en-US" sz="4000" b="1" dirty="0"/>
              <a:t>keep, watch over</a:t>
            </a:r>
            <a:r>
              <a:rPr lang="en-US" sz="4000" dirty="0"/>
              <a:t>, </a:t>
            </a:r>
            <a:endParaRPr lang="en-US" sz="4000" dirty="0" smtClean="0"/>
          </a:p>
          <a:p>
            <a:pPr marL="514350" indent="-514350">
              <a:buAutoNum type="arabicPeriod"/>
            </a:pPr>
            <a:r>
              <a:rPr lang="en-US" sz="4000" dirty="0" smtClean="0"/>
              <a:t>to </a:t>
            </a:r>
            <a:r>
              <a:rPr lang="en-US" sz="4000" b="1" dirty="0"/>
              <a:t>take care of, preserve, protect </a:t>
            </a:r>
            <a:endParaRPr lang="en-US" sz="4000" b="1" dirty="0" smtClean="0"/>
          </a:p>
          <a:p>
            <a:pPr marL="514350" indent="-514350">
              <a:buAutoNum type="arabicPeriod"/>
            </a:pPr>
            <a:r>
              <a:rPr lang="en-US" sz="4000" dirty="0" smtClean="0"/>
              <a:t>to </a:t>
            </a:r>
            <a:r>
              <a:rPr lang="en-US" sz="4000" b="1" dirty="0"/>
              <a:t>take care of, save, retain </a:t>
            </a:r>
            <a:endParaRPr lang="en-US" sz="4000" b="1" dirty="0" smtClean="0"/>
          </a:p>
          <a:p>
            <a:pPr marL="514350" indent="-514350">
              <a:buAutoNum type="arabicPeriod"/>
            </a:pPr>
            <a:r>
              <a:rPr lang="en-US" sz="4000" dirty="0" smtClean="0"/>
              <a:t>to </a:t>
            </a:r>
            <a:r>
              <a:rPr lang="en-US" sz="4000" b="1" dirty="0"/>
              <a:t>keep </a:t>
            </a:r>
            <a:r>
              <a:rPr lang="en-US" sz="4000" dirty="0"/>
              <a:t>&gt; to </a:t>
            </a:r>
            <a:r>
              <a:rPr lang="en-US" sz="4000" b="1" dirty="0"/>
              <a:t>watch, observe</a:t>
            </a:r>
            <a:r>
              <a:rPr lang="en-US" sz="4000" dirty="0"/>
              <a:t>: </a:t>
            </a:r>
          </a:p>
        </p:txBody>
      </p:sp>
    </p:spTree>
    <p:extLst>
      <p:ext uri="{BB962C8B-B14F-4D97-AF65-F5344CB8AC3E}">
        <p14:creationId xmlns:p14="http://schemas.microsoft.com/office/powerpoint/2010/main" val="24992254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Obey and Do</a:t>
            </a:r>
            <a:endParaRPr lang="en-US" sz="4800" b="1" dirty="0" smtClean="0"/>
          </a:p>
          <a:p>
            <a:pPr marL="0" indent="0">
              <a:buNone/>
            </a:pPr>
            <a:r>
              <a:rPr lang="en-US" sz="4000" b="1" dirty="0" smtClean="0"/>
              <a:t>O </a:t>
            </a:r>
            <a:r>
              <a:rPr lang="en-US" sz="4000" b="1" dirty="0"/>
              <a:t>Israel, you should </a:t>
            </a:r>
            <a:r>
              <a:rPr lang="en-US" sz="4000" b="1" dirty="0" smtClean="0"/>
              <a:t>listen (</a:t>
            </a:r>
            <a:r>
              <a:rPr lang="en-US" sz="4000" b="1" i="1" dirty="0" err="1" smtClean="0"/>
              <a:t>shema</a:t>
            </a:r>
            <a:r>
              <a:rPr lang="en-US" sz="4000" b="1" dirty="0" smtClean="0"/>
              <a:t>) </a:t>
            </a:r>
            <a:r>
              <a:rPr lang="en-US" sz="4000" b="1" dirty="0"/>
              <a:t>and be careful to </a:t>
            </a:r>
            <a:r>
              <a:rPr lang="en-US" sz="4000" b="1" dirty="0" smtClean="0"/>
              <a:t>guard (</a:t>
            </a:r>
            <a:r>
              <a:rPr lang="en-US" sz="4000" b="1" i="1" dirty="0" err="1" smtClean="0"/>
              <a:t>shemar</a:t>
            </a:r>
            <a:r>
              <a:rPr lang="en-US" sz="4000" b="1" dirty="0" smtClean="0"/>
              <a:t>), </a:t>
            </a:r>
            <a:r>
              <a:rPr lang="en-US" sz="4000" b="1" dirty="0"/>
              <a:t>that it may be well with you and that you may multiply greatly, just as Yahuwah, the Elohim of your fathers, has promised you, [in] a land flowing with milk and honey.</a:t>
            </a:r>
          </a:p>
          <a:p>
            <a:pPr marL="0" indent="0">
              <a:buNone/>
            </a:pPr>
            <a:r>
              <a:rPr lang="en-US" sz="4000" b="1" dirty="0" smtClean="0"/>
              <a:t>Hear (</a:t>
            </a:r>
            <a:r>
              <a:rPr lang="en-US" sz="4000" b="1" i="1" dirty="0" err="1" smtClean="0"/>
              <a:t>shema</a:t>
            </a:r>
            <a:r>
              <a:rPr lang="en-US" sz="4000" b="1" dirty="0" smtClean="0"/>
              <a:t>), </a:t>
            </a:r>
            <a:r>
              <a:rPr lang="en-US" sz="4000" b="1" dirty="0"/>
              <a:t>O </a:t>
            </a:r>
            <a:r>
              <a:rPr lang="en-US" sz="4000" b="1" dirty="0" smtClean="0"/>
              <a:t>Israel, </a:t>
            </a:r>
            <a:r>
              <a:rPr lang="en-US" sz="4000" b="1" dirty="0"/>
              <a:t>Yahuwah is our Elohim, Yahuwah is one</a:t>
            </a:r>
            <a:r>
              <a:rPr lang="en-US" sz="4000" b="1" dirty="0" smtClean="0"/>
              <a:t>!  </a:t>
            </a:r>
            <a:r>
              <a:rPr lang="en-US" sz="4000" b="1" dirty="0" err="1" smtClean="0"/>
              <a:t>Devarim</a:t>
            </a:r>
            <a:r>
              <a:rPr lang="en-US" sz="4000" b="1" dirty="0" smtClean="0"/>
              <a:t>/Deuteronomy 6:3-4</a:t>
            </a:r>
            <a:endParaRPr lang="en-US" sz="4000" b="1" dirty="0"/>
          </a:p>
        </p:txBody>
      </p:sp>
    </p:spTree>
    <p:extLst>
      <p:ext uri="{BB962C8B-B14F-4D97-AF65-F5344CB8AC3E}">
        <p14:creationId xmlns:p14="http://schemas.microsoft.com/office/powerpoint/2010/main" val="31324186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Hear His Voice</a:t>
            </a:r>
            <a:endParaRPr lang="en-US" sz="4800" b="1" dirty="0" smtClean="0"/>
          </a:p>
          <a:p>
            <a:pPr marL="0" indent="0">
              <a:buNone/>
            </a:pPr>
            <a:r>
              <a:rPr lang="en-US" sz="4000" b="1" dirty="0" smtClean="0"/>
              <a:t>Out </a:t>
            </a:r>
            <a:r>
              <a:rPr lang="en-US" sz="4000" b="1" dirty="0"/>
              <a:t>of the heavens He let you </a:t>
            </a:r>
            <a:r>
              <a:rPr lang="en-US" sz="4000" b="1" u="sng" dirty="0"/>
              <a:t>hear </a:t>
            </a:r>
            <a:r>
              <a:rPr lang="en-US" sz="4000" b="1" u="sng" dirty="0" smtClean="0"/>
              <a:t>(</a:t>
            </a:r>
            <a:r>
              <a:rPr lang="en-US" sz="4000" b="1" i="1" u="sng" dirty="0" err="1" smtClean="0"/>
              <a:t>shema</a:t>
            </a:r>
            <a:r>
              <a:rPr lang="en-US" sz="4000" b="1" u="sng" dirty="0" smtClean="0"/>
              <a:t>) His </a:t>
            </a:r>
            <a:r>
              <a:rPr lang="en-US" sz="4000" b="1" u="sng" dirty="0"/>
              <a:t>voice</a:t>
            </a:r>
            <a:r>
              <a:rPr lang="en-US" sz="4000" b="1" dirty="0"/>
              <a:t> to discipline you; and on earth He let you see His great fire, and you heard His words from the midst of the fire</a:t>
            </a:r>
            <a:r>
              <a:rPr lang="en-US" sz="4000" b="1" dirty="0" smtClean="0"/>
              <a:t>. Because </a:t>
            </a:r>
            <a:r>
              <a:rPr lang="en-US" sz="4000" b="1" dirty="0"/>
              <a:t>He loved your fathers, therefore He chose their descendants after them. And He personally brought you from </a:t>
            </a:r>
            <a:r>
              <a:rPr lang="en-US" sz="4000" b="1" dirty="0" err="1"/>
              <a:t>Mitzrayim</a:t>
            </a:r>
            <a:r>
              <a:rPr lang="en-US" sz="4000" b="1" dirty="0"/>
              <a:t> by His great </a:t>
            </a:r>
            <a:r>
              <a:rPr lang="en-US" sz="4000" b="1" dirty="0" smtClean="0"/>
              <a:t>power, </a:t>
            </a:r>
            <a:r>
              <a:rPr lang="en-US" sz="4000" b="1" dirty="0"/>
              <a:t>driving out from before you nations greater and mightier than you, to bring you in [and] to give you their land for an inheritance, as it is today.</a:t>
            </a:r>
          </a:p>
          <a:p>
            <a:pPr marL="0" indent="0">
              <a:buNone/>
            </a:pPr>
            <a:r>
              <a:rPr lang="en-US" sz="4000" b="1" dirty="0" err="1" smtClean="0"/>
              <a:t>Devarim</a:t>
            </a:r>
            <a:r>
              <a:rPr lang="en-US" sz="4000" b="1" dirty="0" smtClean="0"/>
              <a:t>/Deuteronomy 4:36-38</a:t>
            </a:r>
            <a:endParaRPr lang="en-US" sz="4000" b="1" dirty="0"/>
          </a:p>
        </p:txBody>
      </p:sp>
    </p:spTree>
    <p:extLst>
      <p:ext uri="{BB962C8B-B14F-4D97-AF65-F5344CB8AC3E}">
        <p14:creationId xmlns:p14="http://schemas.microsoft.com/office/powerpoint/2010/main" val="12641935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Obey His Statutes</a:t>
            </a:r>
            <a:endParaRPr lang="en-US" sz="4800" b="1" dirty="0" smtClean="0"/>
          </a:p>
          <a:p>
            <a:pPr marL="0" indent="0">
              <a:buNone/>
            </a:pPr>
            <a:r>
              <a:rPr lang="en-US" sz="4000" b="1" dirty="0" smtClean="0"/>
              <a:t>Now</a:t>
            </a:r>
            <a:r>
              <a:rPr lang="en-US" sz="4000" b="1" dirty="0"/>
              <a:t>, O Israel, listen </a:t>
            </a:r>
            <a:r>
              <a:rPr lang="en-US" sz="4000" b="1" dirty="0" smtClean="0"/>
              <a:t>to (</a:t>
            </a:r>
            <a:r>
              <a:rPr lang="en-US" sz="4000" b="1" i="1" dirty="0" err="1" smtClean="0"/>
              <a:t>shema</a:t>
            </a:r>
            <a:r>
              <a:rPr lang="en-US" sz="4000" b="1" dirty="0" smtClean="0"/>
              <a:t>, obey) </a:t>
            </a:r>
            <a:r>
              <a:rPr lang="en-US" sz="4000" b="1" dirty="0"/>
              <a:t>the statutes and the judgments which I am teaching you to perform, so that you may live and go in and take possession of the land which Yahuwah, the Elohim of your fathers, is giving </a:t>
            </a:r>
            <a:r>
              <a:rPr lang="en-US" sz="4000" b="1" dirty="0" smtClean="0"/>
              <a:t>you. You </a:t>
            </a:r>
            <a:r>
              <a:rPr lang="en-US" sz="4000" b="1" dirty="0"/>
              <a:t>shall not add to the word which I am commanding you, nor take away from it, that you may keep the commandments of Yahuwah your Elohim which I command you</a:t>
            </a:r>
            <a:r>
              <a:rPr lang="en-US" sz="4000" b="1" dirty="0" smtClean="0"/>
              <a:t>.  </a:t>
            </a:r>
            <a:r>
              <a:rPr lang="en-US" sz="4000" b="1" dirty="0" err="1" smtClean="0"/>
              <a:t>Devarim</a:t>
            </a:r>
            <a:r>
              <a:rPr lang="en-US" sz="4000" b="1" dirty="0" smtClean="0"/>
              <a:t>/Deuteronomy 4:1-2</a:t>
            </a:r>
            <a:endParaRPr lang="en-US" sz="4000" b="1" dirty="0"/>
          </a:p>
        </p:txBody>
      </p:sp>
    </p:spTree>
    <p:extLst>
      <p:ext uri="{BB962C8B-B14F-4D97-AF65-F5344CB8AC3E}">
        <p14:creationId xmlns:p14="http://schemas.microsoft.com/office/powerpoint/2010/main" val="5575549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Guard His Statutes</a:t>
            </a:r>
            <a:endParaRPr lang="en-US" sz="4800" b="1" dirty="0" smtClean="0"/>
          </a:p>
          <a:p>
            <a:pPr marL="0" indent="0">
              <a:buNone/>
            </a:pPr>
            <a:r>
              <a:rPr lang="en-US" sz="4000" b="1" dirty="0" smtClean="0"/>
              <a:t>Know </a:t>
            </a:r>
            <a:r>
              <a:rPr lang="en-US" sz="4000" b="1" dirty="0"/>
              <a:t>therefore today, and take it to your heart, that Yahuwah, He is Elohim in heaven above and on the earth below; there is no other</a:t>
            </a:r>
            <a:r>
              <a:rPr lang="en-US" sz="4000" b="1" dirty="0" smtClean="0"/>
              <a:t>. So </a:t>
            </a:r>
            <a:r>
              <a:rPr lang="en-US" sz="4000" b="1" dirty="0"/>
              <a:t>you shall </a:t>
            </a:r>
            <a:r>
              <a:rPr lang="en-US" sz="4000" b="1" u="sng" dirty="0"/>
              <a:t>keep </a:t>
            </a:r>
            <a:r>
              <a:rPr lang="en-US" sz="4000" b="1" u="sng" dirty="0" smtClean="0"/>
              <a:t>(</a:t>
            </a:r>
            <a:r>
              <a:rPr lang="en-US" sz="4000" b="1" u="sng" dirty="0" err="1" smtClean="0"/>
              <a:t>shemar</a:t>
            </a:r>
            <a:r>
              <a:rPr lang="en-US" sz="4000" b="1" u="sng" dirty="0" smtClean="0"/>
              <a:t>)</a:t>
            </a:r>
            <a:r>
              <a:rPr lang="en-US" sz="4000" b="1" dirty="0" smtClean="0"/>
              <a:t> His </a:t>
            </a:r>
            <a:r>
              <a:rPr lang="en-US" sz="4000" b="1" dirty="0"/>
              <a:t>statutes and His commandments which I am giving you today, that it may go well with you and with your children after you, and that you may live long on the land which Yahuwah your Elohim is giving you for all time</a:t>
            </a:r>
            <a:r>
              <a:rPr lang="en-US" sz="4000" b="1" dirty="0" smtClean="0"/>
              <a:t>.“  </a:t>
            </a:r>
            <a:r>
              <a:rPr lang="en-US" sz="4000" b="1" dirty="0" err="1" smtClean="0"/>
              <a:t>Devarim</a:t>
            </a:r>
            <a:r>
              <a:rPr lang="en-US" sz="4000" b="1" dirty="0" smtClean="0"/>
              <a:t>/Deuteronomy 4:39-40</a:t>
            </a:r>
            <a:endParaRPr lang="en-US" sz="4000" b="1" dirty="0"/>
          </a:p>
        </p:txBody>
      </p:sp>
    </p:spTree>
    <p:extLst>
      <p:ext uri="{BB962C8B-B14F-4D97-AF65-F5344CB8AC3E}">
        <p14:creationId xmlns:p14="http://schemas.microsoft.com/office/powerpoint/2010/main" val="37522464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Guard Yourselves</a:t>
            </a:r>
            <a:endParaRPr lang="en-US" sz="4800" b="1" dirty="0" smtClean="0"/>
          </a:p>
          <a:p>
            <a:pPr marL="0" indent="0">
              <a:buNone/>
            </a:pPr>
            <a:r>
              <a:rPr lang="en-US" sz="4000" b="1" dirty="0" smtClean="0"/>
              <a:t>So </a:t>
            </a:r>
            <a:r>
              <a:rPr lang="en-US" sz="4000" b="1" u="sng" dirty="0"/>
              <a:t>watch yourselves</a:t>
            </a:r>
            <a:r>
              <a:rPr lang="en-US" sz="4000" b="1" dirty="0"/>
              <a:t>, that you do not forget the covenant of Yahuwah your Elohim which He made with you, and make for yourselves a graven image in the form of anything [against] which Yahuwah your Elohim has commanded you</a:t>
            </a:r>
            <a:r>
              <a:rPr lang="en-US" sz="4000" b="1" dirty="0" smtClean="0"/>
              <a:t>.  </a:t>
            </a:r>
            <a:r>
              <a:rPr lang="en-US" sz="4000" b="1" dirty="0" err="1" smtClean="0"/>
              <a:t>Devarim</a:t>
            </a:r>
            <a:r>
              <a:rPr lang="en-US" sz="4000" b="1" dirty="0" smtClean="0"/>
              <a:t>/Deuteronomy 4:23</a:t>
            </a:r>
          </a:p>
          <a:p>
            <a:pPr marL="0" indent="0">
              <a:buNone/>
            </a:pPr>
            <a:r>
              <a:rPr lang="en-US" sz="4000" b="1" dirty="0" smtClean="0"/>
              <a:t>We must be careful not to forget the Covenant</a:t>
            </a:r>
            <a:endParaRPr lang="en-US" sz="4000" b="1" dirty="0"/>
          </a:p>
        </p:txBody>
      </p:sp>
    </p:spTree>
    <p:extLst>
      <p:ext uri="{BB962C8B-B14F-4D97-AF65-F5344CB8AC3E}">
        <p14:creationId xmlns:p14="http://schemas.microsoft.com/office/powerpoint/2010/main" val="28974009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Are We in Covenant?</a:t>
            </a:r>
            <a:endParaRPr lang="en-US" sz="4800" b="1" dirty="0"/>
          </a:p>
          <a:p>
            <a:pPr marL="0" indent="0">
              <a:buNone/>
            </a:pPr>
            <a:r>
              <a:rPr lang="en-US" sz="4000" dirty="0" smtClean="0"/>
              <a:t>The Covenant at Sinai AND the Covenant enacted by Messiah’s blood are contingent upon our agreement with and obedience to His instructions.</a:t>
            </a:r>
          </a:p>
          <a:p>
            <a:pPr marL="0" indent="0">
              <a:buNone/>
            </a:pPr>
            <a:r>
              <a:rPr lang="en-US" sz="4000" dirty="0" smtClean="0"/>
              <a:t>Contingent - occurring </a:t>
            </a:r>
            <a:r>
              <a:rPr lang="en-US" sz="4000" dirty="0"/>
              <a:t>or existing only if (certain circumstances) are the case; dependent on</a:t>
            </a:r>
            <a:endParaRPr lang="en-US" sz="4000" dirty="0" smtClean="0"/>
          </a:p>
          <a:p>
            <a:pPr marL="0" indent="0">
              <a:buNone/>
            </a:pPr>
            <a:r>
              <a:rPr lang="en-US" sz="4000" dirty="0" smtClean="0">
                <a:solidFill>
                  <a:schemeClr val="tx1"/>
                </a:solidFill>
              </a:rPr>
              <a:t>As long as we listen to Him and do what he says, we remain in Covenant with Him.</a:t>
            </a:r>
          </a:p>
          <a:p>
            <a:pPr marL="0" indent="0">
              <a:buNone/>
            </a:pPr>
            <a:r>
              <a:rPr lang="en-US" sz="4000" dirty="0" smtClean="0"/>
              <a:t>But, can we break the Covenant?  Anytime we disobey, we violate the Covenant Agreement we made with Him!</a:t>
            </a:r>
            <a:endParaRPr lang="en-US" sz="4000" dirty="0" smtClean="0">
              <a:solidFill>
                <a:schemeClr val="tx1"/>
              </a:solidFill>
            </a:endParaRPr>
          </a:p>
        </p:txBody>
      </p:sp>
    </p:spTree>
    <p:extLst>
      <p:ext uri="{BB962C8B-B14F-4D97-AF65-F5344CB8AC3E}">
        <p14:creationId xmlns:p14="http://schemas.microsoft.com/office/powerpoint/2010/main" val="40919522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999" y="478972"/>
            <a:ext cx="10711543" cy="6052456"/>
          </a:xfrm>
        </p:spPr>
        <p:txBody>
          <a:bodyPr>
            <a:normAutofit lnSpcReduction="10000"/>
          </a:bodyPr>
          <a:lstStyle/>
          <a:p>
            <a:pPr>
              <a:buNone/>
            </a:pPr>
            <a:r>
              <a:rPr lang="en-US" sz="4000" b="1" u="sng" dirty="0"/>
              <a:t>Guard</a:t>
            </a:r>
            <a:r>
              <a:rPr lang="en-US" sz="4000" b="1" dirty="0"/>
              <a:t> </a:t>
            </a:r>
            <a:r>
              <a:rPr lang="en-US" sz="4000" b="1" dirty="0" smtClean="0"/>
              <a:t>(</a:t>
            </a:r>
            <a:r>
              <a:rPr lang="en-US" sz="4000" b="1" i="1" dirty="0" err="1" smtClean="0"/>
              <a:t>shamar</a:t>
            </a:r>
            <a:r>
              <a:rPr lang="en-US" sz="4000" b="1" dirty="0" smtClean="0"/>
              <a:t>) the </a:t>
            </a:r>
            <a:r>
              <a:rPr lang="en-US" sz="4000" b="1" dirty="0"/>
              <a:t>day of the Sabbath to set it apart just as </a:t>
            </a:r>
            <a:r>
              <a:rPr lang="en-US" sz="4000" b="1" dirty="0" smtClean="0"/>
              <a:t>Yahuwah </a:t>
            </a:r>
            <a:r>
              <a:rPr lang="en-US" sz="4000" b="1" dirty="0"/>
              <a:t>your Elohim has commanded you.  You are to serve and do all your work in six days, but the seventh day is the Sabbath of </a:t>
            </a:r>
            <a:r>
              <a:rPr lang="en-US" sz="4000" b="1" dirty="0" smtClean="0"/>
              <a:t>Yahuwah </a:t>
            </a:r>
            <a:r>
              <a:rPr lang="en-US" sz="4000" b="1" dirty="0"/>
              <a:t>your Elohim. On that day you must not do any work, you, your son, your daughter, your male </a:t>
            </a:r>
            <a:r>
              <a:rPr lang="en-US" sz="4000" b="1" dirty="0"/>
              <a:t>servant, </a:t>
            </a:r>
            <a:r>
              <a:rPr lang="en-US" sz="4000" b="1" dirty="0"/>
              <a:t>your female </a:t>
            </a:r>
            <a:r>
              <a:rPr lang="en-US" sz="4000" b="1" dirty="0"/>
              <a:t>servant, </a:t>
            </a:r>
            <a:r>
              <a:rPr lang="en-US" sz="4000" b="1" dirty="0"/>
              <a:t>your ox, your donkey, any other animal, or the foreigner who lives with you, so that your male and female slaves, like yourself, may have </a:t>
            </a:r>
            <a:r>
              <a:rPr lang="en-US" sz="4000" b="1" dirty="0" smtClean="0"/>
              <a:t>rest.</a:t>
            </a:r>
            <a:r>
              <a:rPr lang="en-US" sz="4000" b="1" dirty="0"/>
              <a:t>  </a:t>
            </a:r>
            <a:r>
              <a:rPr lang="en-US" sz="4000" b="1" dirty="0"/>
              <a:t>(</a:t>
            </a:r>
            <a:r>
              <a:rPr lang="en-US" sz="4000" b="1" dirty="0" err="1"/>
              <a:t>Deut</a:t>
            </a:r>
            <a:r>
              <a:rPr lang="en-US" sz="4000" b="1" dirty="0"/>
              <a:t> 5:12-14)</a:t>
            </a:r>
            <a:endParaRPr lang="en-US" sz="4800" b="1" dirty="0"/>
          </a:p>
        </p:txBody>
      </p:sp>
    </p:spTree>
    <p:extLst>
      <p:ext uri="{BB962C8B-B14F-4D97-AF65-F5344CB8AC3E}">
        <p14:creationId xmlns:p14="http://schemas.microsoft.com/office/powerpoint/2010/main" val="5521340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smtClean="0">
                <a:cs typeface="Times New Roman" pitchFamily="18" charset="0"/>
              </a:rPr>
              <a:t>Keep My Commandments</a:t>
            </a:r>
            <a:endParaRPr lang="en-US" sz="4800" b="1" dirty="0">
              <a:cs typeface="Times New Roman" pitchFamily="18" charset="0"/>
            </a:endParaRPr>
          </a:p>
          <a:p>
            <a:pPr>
              <a:buNone/>
            </a:pPr>
            <a:r>
              <a:rPr lang="en-US" sz="3600" b="1" dirty="0" smtClean="0"/>
              <a:t>If </a:t>
            </a:r>
            <a:r>
              <a:rPr lang="en-US" sz="3600" b="1" dirty="0"/>
              <a:t>you love Me, you will </a:t>
            </a:r>
            <a:r>
              <a:rPr lang="en-US" sz="3600" b="1" u="sng" dirty="0"/>
              <a:t>keep</a:t>
            </a:r>
            <a:r>
              <a:rPr lang="en-US" sz="3600" b="1" dirty="0"/>
              <a:t> My commandments</a:t>
            </a:r>
            <a:r>
              <a:rPr lang="en-US" sz="3600" b="1" dirty="0" smtClean="0"/>
              <a:t>.</a:t>
            </a:r>
            <a:r>
              <a:rPr lang="en-US" sz="3600" b="1" dirty="0">
                <a:cs typeface="Times New Roman" pitchFamily="18" charset="0"/>
              </a:rPr>
              <a:t> </a:t>
            </a:r>
            <a:r>
              <a:rPr lang="en-US" sz="3600" b="1" dirty="0" smtClean="0">
                <a:cs typeface="Times New Roman" pitchFamily="18" charset="0"/>
              </a:rPr>
              <a:t> 4</a:t>
            </a:r>
            <a:r>
              <a:rPr lang="en-US" sz="3600" b="1" baseline="30000" dirty="0" smtClean="0">
                <a:cs typeface="Times New Roman" pitchFamily="18" charset="0"/>
              </a:rPr>
              <a:t>th</a:t>
            </a:r>
            <a:r>
              <a:rPr lang="en-US" sz="3600" b="1" dirty="0" smtClean="0">
                <a:cs typeface="Times New Roman" pitchFamily="18" charset="0"/>
              </a:rPr>
              <a:t> Gospel 14:15</a:t>
            </a:r>
          </a:p>
          <a:p>
            <a:pPr>
              <a:buNone/>
            </a:pPr>
            <a:r>
              <a:rPr lang="en-US" sz="3600" b="1" dirty="0" smtClean="0"/>
              <a:t>He </a:t>
            </a:r>
            <a:r>
              <a:rPr lang="en-US" sz="3600" b="1" dirty="0"/>
              <a:t>who has My commandments and </a:t>
            </a:r>
            <a:r>
              <a:rPr lang="en-US" sz="3600" b="1" u="sng" dirty="0"/>
              <a:t>keeps</a:t>
            </a:r>
            <a:r>
              <a:rPr lang="en-US" sz="3600" b="1" dirty="0"/>
              <a:t> them is the one who loves Me; and he who loves Me will be loved by My Father, and I will love him and will disclose Myself to </a:t>
            </a:r>
            <a:r>
              <a:rPr lang="en-US" sz="3600" b="1" dirty="0" smtClean="0"/>
              <a:t>him.  </a:t>
            </a:r>
            <a:r>
              <a:rPr lang="en-US" sz="3600" b="1" dirty="0" smtClean="0">
                <a:cs typeface="Times New Roman" pitchFamily="18" charset="0"/>
              </a:rPr>
              <a:t>4</a:t>
            </a:r>
            <a:r>
              <a:rPr lang="en-US" sz="3600" b="1" baseline="30000" dirty="0" smtClean="0">
                <a:cs typeface="Times New Roman" pitchFamily="18" charset="0"/>
              </a:rPr>
              <a:t>th</a:t>
            </a:r>
            <a:r>
              <a:rPr lang="en-US" sz="3600" b="1" dirty="0" smtClean="0">
                <a:cs typeface="Times New Roman" pitchFamily="18" charset="0"/>
              </a:rPr>
              <a:t> </a:t>
            </a:r>
            <a:r>
              <a:rPr lang="en-US" sz="3600" b="1" dirty="0">
                <a:cs typeface="Times New Roman" pitchFamily="18" charset="0"/>
              </a:rPr>
              <a:t>Gospel </a:t>
            </a:r>
            <a:r>
              <a:rPr lang="en-US" sz="3600" b="1" dirty="0" smtClean="0">
                <a:cs typeface="Times New Roman" pitchFamily="18" charset="0"/>
              </a:rPr>
              <a:t>14:21</a:t>
            </a:r>
          </a:p>
          <a:p>
            <a:pPr marL="0" indent="0">
              <a:buNone/>
            </a:pPr>
            <a:r>
              <a:rPr lang="en-US" sz="3600" b="1" dirty="0" smtClean="0"/>
              <a:t>If </a:t>
            </a:r>
            <a:r>
              <a:rPr lang="en-US" sz="3600" b="1" dirty="0"/>
              <a:t>you </a:t>
            </a:r>
            <a:r>
              <a:rPr lang="en-US" sz="3600" b="1" u="sng" dirty="0"/>
              <a:t>keep</a:t>
            </a:r>
            <a:r>
              <a:rPr lang="en-US" sz="3600" b="1" dirty="0"/>
              <a:t> My commandments, you will abide in My love; just as I have kept My Father's commandments and abide in His </a:t>
            </a:r>
            <a:r>
              <a:rPr lang="en-US" sz="3600" b="1" dirty="0" smtClean="0"/>
              <a:t>love. These </a:t>
            </a:r>
            <a:r>
              <a:rPr lang="en-US" sz="3600" b="1" dirty="0"/>
              <a:t>things I have spoken to you so that My joy may be in you, and [that] your joy may be made full</a:t>
            </a:r>
            <a:r>
              <a:rPr lang="en-US" sz="3600" b="1" dirty="0" smtClean="0"/>
              <a:t>.   </a:t>
            </a:r>
            <a:r>
              <a:rPr lang="en-US" sz="3600" b="1" dirty="0" smtClean="0">
                <a:cs typeface="Times New Roman" pitchFamily="18" charset="0"/>
              </a:rPr>
              <a:t>4</a:t>
            </a:r>
            <a:r>
              <a:rPr lang="en-US" sz="3600" b="1" baseline="30000" dirty="0" smtClean="0">
                <a:cs typeface="Times New Roman" pitchFamily="18" charset="0"/>
              </a:rPr>
              <a:t>th</a:t>
            </a:r>
            <a:r>
              <a:rPr lang="en-US" sz="3600" b="1" dirty="0" smtClean="0">
                <a:cs typeface="Times New Roman" pitchFamily="18" charset="0"/>
              </a:rPr>
              <a:t> </a:t>
            </a:r>
            <a:r>
              <a:rPr lang="en-US" sz="3600" b="1" dirty="0">
                <a:cs typeface="Times New Roman" pitchFamily="18" charset="0"/>
              </a:rPr>
              <a:t>Gospel </a:t>
            </a:r>
            <a:r>
              <a:rPr lang="en-US" sz="3600" b="1" dirty="0" smtClean="0">
                <a:cs typeface="Times New Roman" pitchFamily="18" charset="0"/>
              </a:rPr>
              <a:t>15:10-11</a:t>
            </a:r>
            <a:endParaRPr lang="en-US" sz="3600" b="1" dirty="0">
              <a:cs typeface="Times New Roman" pitchFamily="18" charset="0"/>
            </a:endParaRPr>
          </a:p>
          <a:p>
            <a:endParaRPr lang="en-US" dirty="0"/>
          </a:p>
          <a:p>
            <a:pPr>
              <a:buNone/>
            </a:pPr>
            <a:endParaRPr lang="en-US" b="1" dirty="0">
              <a:cs typeface="Times New Roman" pitchFamily="18" charset="0"/>
            </a:endParaRPr>
          </a:p>
          <a:p>
            <a:pPr>
              <a:buNone/>
            </a:pPr>
            <a:endParaRPr lang="en-US" dirty="0"/>
          </a:p>
          <a:p>
            <a:pPr>
              <a:buNone/>
            </a:pPr>
            <a:endParaRPr lang="en-US" dirty="0"/>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6313593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smtClean="0">
                <a:cs typeface="Times New Roman" pitchFamily="18" charset="0"/>
              </a:rPr>
              <a:t>Guard the Command</a:t>
            </a:r>
            <a:endParaRPr lang="en-US" sz="4800" b="1" dirty="0">
              <a:cs typeface="Times New Roman" pitchFamily="18" charset="0"/>
            </a:endParaRPr>
          </a:p>
          <a:p>
            <a:pPr marL="0" indent="0">
              <a:buNone/>
            </a:pPr>
            <a:r>
              <a:rPr lang="en-US" sz="4000" b="1" dirty="0" smtClean="0"/>
              <a:t>I </a:t>
            </a:r>
            <a:r>
              <a:rPr lang="en-US" sz="4000" b="1" dirty="0"/>
              <a:t>charge you in the presence of Elohim, who gives life to all things, and of Messiah Yahusha, who testified the good confession before Pontius Pilate</a:t>
            </a:r>
            <a:r>
              <a:rPr lang="en-US" sz="4000" b="1" dirty="0" smtClean="0"/>
              <a:t>, </a:t>
            </a:r>
            <a:r>
              <a:rPr lang="en-US" sz="4000" b="1" dirty="0"/>
              <a:t>that you </a:t>
            </a:r>
            <a:r>
              <a:rPr lang="en-US" sz="4000" b="1" u="sng" dirty="0"/>
              <a:t>keep the commandment</a:t>
            </a:r>
            <a:r>
              <a:rPr lang="en-US" sz="4000" b="1" dirty="0"/>
              <a:t> without stain or reproach until the appearing of our Lord Yahusha Messiah,</a:t>
            </a:r>
          </a:p>
          <a:p>
            <a:pPr marL="0" indent="0">
              <a:buNone/>
            </a:pPr>
            <a:r>
              <a:rPr lang="en-US" sz="4000" b="1" dirty="0" smtClean="0"/>
              <a:t>1 Timothy 6:13-14</a:t>
            </a:r>
            <a:endParaRPr lang="en-US" sz="4000" b="1" dirty="0"/>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3236856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lnSpcReduction="10000"/>
          </a:bodyPr>
          <a:lstStyle/>
          <a:p>
            <a:pPr algn="ctr">
              <a:buNone/>
            </a:pPr>
            <a:r>
              <a:rPr lang="en-US" sz="4800" b="1" dirty="0" smtClean="0">
                <a:cs typeface="Times New Roman" pitchFamily="18" charset="0"/>
              </a:rPr>
              <a:t>Guard (Watch) and Pray</a:t>
            </a:r>
            <a:endParaRPr lang="en-US" sz="4800" b="1" dirty="0">
              <a:cs typeface="Times New Roman" pitchFamily="18" charset="0"/>
            </a:endParaRPr>
          </a:p>
          <a:p>
            <a:pPr marL="0" indent="0">
              <a:buNone/>
            </a:pPr>
            <a:r>
              <a:rPr lang="en-US" sz="3600" b="1" dirty="0" smtClean="0"/>
              <a:t>And </a:t>
            </a:r>
            <a:r>
              <a:rPr lang="en-US" sz="3600" b="1" dirty="0"/>
              <a:t>He took with Him Peter and the two sons of Zebedee, and began to be grieved and distressed</a:t>
            </a:r>
            <a:r>
              <a:rPr lang="en-US" sz="3600" b="1" dirty="0" smtClean="0"/>
              <a:t>. </a:t>
            </a:r>
            <a:r>
              <a:rPr lang="en-US" sz="3600" b="1" dirty="0"/>
              <a:t>Then He said to them, "My soul is deeply grieved, to the point of death; remain here and keep watch with Me</a:t>
            </a:r>
            <a:r>
              <a:rPr lang="en-US" sz="3600" b="1" dirty="0" smtClean="0"/>
              <a:t>." </a:t>
            </a:r>
            <a:r>
              <a:rPr lang="en-US" sz="3600" b="1" dirty="0"/>
              <a:t>And He went a little beyond [them], and fell on His face and prayed, saying, "My Father, if it is possible, let this cup pass from Me; yet not as I will, but as You will</a:t>
            </a:r>
            <a:r>
              <a:rPr lang="en-US" sz="3600" b="1" dirty="0" smtClean="0"/>
              <a:t>." </a:t>
            </a:r>
            <a:r>
              <a:rPr lang="en-US" sz="3600" b="1" dirty="0"/>
              <a:t>And He came to the disciples and found them sleeping, and said to Peter, "So, you [men] could not keep watch with Me for one </a:t>
            </a:r>
            <a:r>
              <a:rPr lang="en-US" sz="3600" b="1" dirty="0" smtClean="0"/>
              <a:t>hour? </a:t>
            </a:r>
            <a:r>
              <a:rPr lang="en-US" sz="3600" b="1" dirty="0"/>
              <a:t>"</a:t>
            </a:r>
            <a:r>
              <a:rPr lang="en-US" sz="3600" b="1" u="sng" dirty="0"/>
              <a:t>Keep watching and praying </a:t>
            </a:r>
            <a:r>
              <a:rPr lang="en-US" sz="3600" b="1" dirty="0"/>
              <a:t>that you may not enter into temptation; the spirit is willing, but the flesh is weak</a:t>
            </a:r>
            <a:r>
              <a:rPr lang="en-US" sz="3600" b="1" dirty="0" smtClean="0"/>
              <a:t>.“  </a:t>
            </a:r>
            <a:r>
              <a:rPr lang="en-US" sz="4000" b="1" dirty="0" smtClean="0"/>
              <a:t>Matthew 26:37-41</a:t>
            </a:r>
            <a:endParaRPr lang="en-US" sz="4000" b="1" dirty="0"/>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30122886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smtClean="0">
                <a:cs typeface="Times New Roman" pitchFamily="18" charset="0"/>
              </a:rPr>
              <a:t>Guard (Watch) and Pray</a:t>
            </a:r>
            <a:endParaRPr lang="en-US" sz="4800" b="1" dirty="0">
              <a:cs typeface="Times New Roman" pitchFamily="18" charset="0"/>
            </a:endParaRPr>
          </a:p>
          <a:p>
            <a:pPr marL="0" indent="0">
              <a:buNone/>
            </a:pPr>
            <a:r>
              <a:rPr lang="en-US" sz="4000" b="1" dirty="0" smtClean="0"/>
              <a:t>But </a:t>
            </a:r>
            <a:r>
              <a:rPr lang="en-US" sz="4000" b="1" dirty="0"/>
              <a:t>you, brethren, are not in darkness, that the day would overtake you like a thief</a:t>
            </a:r>
            <a:r>
              <a:rPr lang="en-US" sz="4000" b="1" dirty="0" smtClean="0"/>
              <a:t>; </a:t>
            </a:r>
            <a:r>
              <a:rPr lang="en-US" sz="4000" b="1" dirty="0"/>
              <a:t>for you are all sons of light and sons of day. We are not of night nor of </a:t>
            </a:r>
            <a:r>
              <a:rPr lang="en-US" sz="4000" b="1" dirty="0" smtClean="0"/>
              <a:t>darkness; </a:t>
            </a:r>
            <a:r>
              <a:rPr lang="en-US" sz="4000" b="1" dirty="0"/>
              <a:t>so then let us not sleep as others do, but let us be alert and sober.</a:t>
            </a:r>
          </a:p>
          <a:p>
            <a:pPr marL="0" indent="0">
              <a:buNone/>
            </a:pPr>
            <a:r>
              <a:rPr lang="en-US" sz="4000" b="1" dirty="0" smtClean="0"/>
              <a:t>1 Thessalonians 5:4</a:t>
            </a:r>
            <a:endParaRPr lang="en-US" sz="4000" b="1" dirty="0"/>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27775102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smtClean="0">
                <a:cs typeface="Times New Roman" pitchFamily="18" charset="0"/>
              </a:rPr>
              <a:t>Alert in Prayer</a:t>
            </a:r>
            <a:endParaRPr lang="en-US" sz="4800" b="1" dirty="0">
              <a:cs typeface="Times New Roman" pitchFamily="18" charset="0"/>
            </a:endParaRPr>
          </a:p>
          <a:p>
            <a:pPr marL="0" indent="0">
              <a:buNone/>
            </a:pPr>
            <a:r>
              <a:rPr lang="en-US" sz="4000" b="1" dirty="0" smtClean="0"/>
              <a:t>With </a:t>
            </a:r>
            <a:r>
              <a:rPr lang="en-US" sz="4000" b="1" dirty="0"/>
              <a:t>all prayer and petition pray at all times in the Spirit, and with this in view, </a:t>
            </a:r>
            <a:r>
              <a:rPr lang="en-US" sz="4000" b="1" u="sng" dirty="0"/>
              <a:t>be on the alert</a:t>
            </a:r>
            <a:r>
              <a:rPr lang="en-US" sz="4000" b="1" dirty="0"/>
              <a:t> with all perseverance and petition for all the </a:t>
            </a:r>
            <a:r>
              <a:rPr lang="en-US" sz="4000" b="1" dirty="0" smtClean="0"/>
              <a:t>saints…  Ephesians 6:18</a:t>
            </a:r>
            <a:endParaRPr lang="en-US" sz="4000" b="1" dirty="0"/>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33132686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smtClean="0">
                <a:cs typeface="Times New Roman" pitchFamily="18" charset="0"/>
              </a:rPr>
              <a:t>Guard Against…</a:t>
            </a:r>
            <a:endParaRPr lang="en-US" sz="4800" b="1" dirty="0">
              <a:cs typeface="Times New Roman" pitchFamily="18" charset="0"/>
            </a:endParaRPr>
          </a:p>
          <a:p>
            <a:pPr marL="0" indent="0">
              <a:buNone/>
            </a:pPr>
            <a:r>
              <a:rPr lang="en-US" sz="4000" b="1" dirty="0" smtClean="0"/>
              <a:t>Someone </a:t>
            </a:r>
            <a:r>
              <a:rPr lang="en-US" sz="4000" b="1" dirty="0"/>
              <a:t>in the crowd said to Him, "Teacher, tell my brother to divide the [family] inheritance with me</a:t>
            </a:r>
            <a:r>
              <a:rPr lang="en-US" sz="4000" b="1" dirty="0" smtClean="0"/>
              <a:t>." </a:t>
            </a:r>
            <a:r>
              <a:rPr lang="en-US" sz="4000" b="1" dirty="0"/>
              <a:t>But He said to him, "Man, who appointed Me a judge or arbitrator over you</a:t>
            </a:r>
            <a:r>
              <a:rPr lang="en-US" sz="4000" b="1" dirty="0" smtClean="0"/>
              <a:t>?" </a:t>
            </a:r>
            <a:r>
              <a:rPr lang="en-US" sz="4000" b="1" dirty="0"/>
              <a:t>Then He said to them, "Beware, and </a:t>
            </a:r>
            <a:r>
              <a:rPr lang="en-US" sz="4000" b="1" u="sng" dirty="0"/>
              <a:t>be on your guard</a:t>
            </a:r>
            <a:r>
              <a:rPr lang="en-US" sz="4000" b="1" dirty="0"/>
              <a:t> against every form of greed; for not [even] when one has an abundance does his life consist of his possessions</a:t>
            </a:r>
            <a:r>
              <a:rPr lang="en-US" sz="4000" b="1" dirty="0" smtClean="0"/>
              <a:t>.“  Luke 12:13-15</a:t>
            </a:r>
            <a:endParaRPr lang="en-US" sz="4000" b="1" dirty="0"/>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2977399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smtClean="0">
                <a:cs typeface="Times New Roman" pitchFamily="18" charset="0"/>
              </a:rPr>
              <a:t>Guard Against Deceivers</a:t>
            </a:r>
            <a:endParaRPr lang="en-US" sz="4800" b="1" dirty="0">
              <a:cs typeface="Times New Roman" pitchFamily="18" charset="0"/>
            </a:endParaRPr>
          </a:p>
          <a:p>
            <a:pPr marL="0" indent="0">
              <a:buNone/>
            </a:pPr>
            <a:r>
              <a:rPr lang="en-US" sz="3600" b="1" dirty="0" smtClean="0"/>
              <a:t>For </a:t>
            </a:r>
            <a:r>
              <a:rPr lang="en-US" sz="3600" b="1" dirty="0"/>
              <a:t>many deceivers have gone out into the world, those who do not acknowledge Yahusha Messiah [as] coming in the flesh. This is the deceiver and the antichrist</a:t>
            </a:r>
            <a:r>
              <a:rPr lang="en-US" sz="3600" b="1" dirty="0" smtClean="0"/>
              <a:t>. </a:t>
            </a:r>
            <a:r>
              <a:rPr lang="en-US" sz="3600" b="1" u="sng" dirty="0"/>
              <a:t>Watch yourselves</a:t>
            </a:r>
            <a:r>
              <a:rPr lang="en-US" sz="3600" b="1" dirty="0"/>
              <a:t>, that you do not lose what we have accomplished, but that you may receive a full reward.</a:t>
            </a:r>
          </a:p>
          <a:p>
            <a:pPr marL="0" indent="0">
              <a:buNone/>
            </a:pPr>
            <a:r>
              <a:rPr lang="en-US" sz="3600" b="1" dirty="0" smtClean="0"/>
              <a:t>Anyone </a:t>
            </a:r>
            <a:r>
              <a:rPr lang="en-US" sz="3600" b="1" dirty="0"/>
              <a:t>who goes too far and does not abide in the teaching of Messiah, does not have Elohim; the one who abides in the teaching, he has both the Father and the Son</a:t>
            </a:r>
            <a:r>
              <a:rPr lang="en-US" sz="3600" b="1" dirty="0" smtClean="0"/>
              <a:t>.  2 John 7-9</a:t>
            </a:r>
            <a:endParaRPr lang="en-US" sz="3600" b="1" dirty="0"/>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14993088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smtClean="0">
                <a:cs typeface="Times New Roman" pitchFamily="18" charset="0"/>
              </a:rPr>
              <a:t>Guard Against False Doctrine</a:t>
            </a:r>
            <a:endParaRPr lang="en-US" sz="4800" b="1" dirty="0">
              <a:cs typeface="Times New Roman" pitchFamily="18" charset="0"/>
            </a:endParaRPr>
          </a:p>
          <a:p>
            <a:pPr marL="0" indent="0">
              <a:buNone/>
            </a:pPr>
            <a:r>
              <a:rPr lang="en-US" sz="4000" b="1" dirty="0" smtClean="0"/>
              <a:t>You </a:t>
            </a:r>
            <a:r>
              <a:rPr lang="en-US" sz="4000" b="1" dirty="0"/>
              <a:t>therefore, beloved, knowing this beforehand, </a:t>
            </a:r>
            <a:r>
              <a:rPr lang="en-US" sz="4000" b="1" u="sng" dirty="0"/>
              <a:t>be on your guard</a:t>
            </a:r>
            <a:r>
              <a:rPr lang="en-US" sz="4000" b="1" dirty="0"/>
              <a:t> so that you are not carried away by the error of unprincipled men and fall from your own steadfastness</a:t>
            </a:r>
            <a:r>
              <a:rPr lang="en-US" sz="4000" b="1" dirty="0" smtClean="0"/>
              <a:t>, </a:t>
            </a:r>
            <a:r>
              <a:rPr lang="en-US" sz="4000" b="1" dirty="0"/>
              <a:t>but grow in the grace and knowledge of our Lord and Savior Yahusha Messiah. To Him [be] the glory, both now and to the day of eternity. Amen.</a:t>
            </a:r>
          </a:p>
          <a:p>
            <a:pPr marL="0" indent="0">
              <a:buNone/>
            </a:pPr>
            <a:r>
              <a:rPr lang="en-US" sz="4000" b="1" dirty="0" smtClean="0"/>
              <a:t>2 Peter 3:17-18</a:t>
            </a:r>
            <a:endParaRPr lang="en-US" sz="4000" b="1" dirty="0"/>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23761268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smtClean="0">
                <a:cs typeface="Times New Roman" pitchFamily="18" charset="0"/>
              </a:rPr>
              <a:t>Listen to Leaders</a:t>
            </a:r>
            <a:endParaRPr lang="en-US" sz="4800" b="1" dirty="0">
              <a:cs typeface="Times New Roman" pitchFamily="18" charset="0"/>
            </a:endParaRPr>
          </a:p>
          <a:p>
            <a:pPr marL="0" indent="0">
              <a:buNone/>
            </a:pPr>
            <a:r>
              <a:rPr lang="en-US" sz="4000" b="1" u="sng" dirty="0" smtClean="0"/>
              <a:t>Obey</a:t>
            </a:r>
            <a:r>
              <a:rPr lang="en-US" sz="4000" b="1" dirty="0" smtClean="0"/>
              <a:t> </a:t>
            </a:r>
            <a:r>
              <a:rPr lang="en-US" sz="4000" b="1" dirty="0"/>
              <a:t>your leaders and submit [to them], for they </a:t>
            </a:r>
            <a:r>
              <a:rPr lang="en-US" sz="4000" b="1" u="sng" dirty="0"/>
              <a:t>keep watch</a:t>
            </a:r>
            <a:r>
              <a:rPr lang="en-US" sz="4000" b="1" dirty="0"/>
              <a:t> over your souls as those who will give an account. Let them do this with joy and not with grief, for this would be unprofitable for you</a:t>
            </a:r>
            <a:r>
              <a:rPr lang="en-US" sz="4000" b="1" dirty="0" smtClean="0"/>
              <a:t>.  Hebrews 13:17</a:t>
            </a:r>
          </a:p>
          <a:p>
            <a:pPr marL="0" indent="0">
              <a:buNone/>
            </a:pPr>
            <a:r>
              <a:rPr lang="en-US" sz="4000" b="1" dirty="0" smtClean="0"/>
              <a:t>We guard our own behavior.  But leaders are also charged with the responsibility of guarding your life.</a:t>
            </a:r>
            <a:endParaRPr lang="en-US" sz="4000" b="1" dirty="0"/>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41303636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a:cs typeface="Times New Roman" pitchFamily="18" charset="0"/>
              </a:rPr>
              <a:t>Conclusion</a:t>
            </a:r>
          </a:p>
          <a:p>
            <a:pPr>
              <a:buNone/>
            </a:pPr>
            <a:r>
              <a:rPr lang="en-US" sz="3733" b="1" dirty="0" smtClean="0">
                <a:cs typeface="Times New Roman" pitchFamily="18" charset="0"/>
              </a:rPr>
              <a:t>This walk of faith requires us to:</a:t>
            </a:r>
          </a:p>
          <a:p>
            <a:pPr>
              <a:buNone/>
            </a:pPr>
            <a:r>
              <a:rPr lang="en-US" sz="3733" b="1" dirty="0" smtClean="0">
                <a:cs typeface="Times New Roman" pitchFamily="18" charset="0"/>
              </a:rPr>
              <a:t>Listen to and obey the voice of Yahuwah</a:t>
            </a:r>
          </a:p>
          <a:p>
            <a:pPr>
              <a:buNone/>
            </a:pPr>
            <a:r>
              <a:rPr lang="en-US" sz="3733" b="1" dirty="0" smtClean="0">
                <a:cs typeface="Times New Roman" pitchFamily="18" charset="0"/>
              </a:rPr>
              <a:t>Obey and Guard his commandments</a:t>
            </a:r>
          </a:p>
          <a:p>
            <a:pPr>
              <a:buNone/>
            </a:pPr>
            <a:r>
              <a:rPr lang="en-US" sz="3733" b="1" dirty="0" smtClean="0">
                <a:cs typeface="Times New Roman" pitchFamily="18" charset="0"/>
              </a:rPr>
              <a:t>Guard against the false teachers and their false doctrine</a:t>
            </a:r>
          </a:p>
          <a:p>
            <a:pPr>
              <a:buNone/>
            </a:pPr>
            <a:r>
              <a:rPr lang="en-US" sz="3733" b="1" dirty="0" smtClean="0">
                <a:cs typeface="Times New Roman" pitchFamily="18" charset="0"/>
              </a:rPr>
              <a:t>Guard against the weakness of the flesh</a:t>
            </a:r>
          </a:p>
          <a:p>
            <a:pPr>
              <a:buNone/>
            </a:pPr>
            <a:r>
              <a:rPr lang="en-US" sz="3733" b="1" dirty="0" smtClean="0">
                <a:cs typeface="Times New Roman" pitchFamily="18" charset="0"/>
              </a:rPr>
              <a:t>We must stay alert</a:t>
            </a:r>
          </a:p>
          <a:p>
            <a:pPr>
              <a:buNone/>
            </a:pPr>
            <a:endParaRPr lang="en-US" sz="3733" b="1" dirty="0" smtClean="0">
              <a:cs typeface="Times New Roman" pitchFamily="18"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23388153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smtClean="0"/>
              <a:t>Prophesies</a:t>
            </a:r>
            <a:endParaRPr lang="en-US" sz="4000" b="1" dirty="0"/>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131574</TotalTime>
  <Words>2199</Words>
  <Application>Microsoft Office PowerPoint</Application>
  <PresentationFormat>Widescreen</PresentationFormat>
  <Paragraphs>144</Paragraphs>
  <Slides>31</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1194</cp:revision>
  <dcterms:created xsi:type="dcterms:W3CDTF">2018-11-07T08:55:54Z</dcterms:created>
  <dcterms:modified xsi:type="dcterms:W3CDTF">2020-09-05T15:53:25Z</dcterms:modified>
</cp:coreProperties>
</file>