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913" r:id="rId3"/>
    <p:sldId id="1088" r:id="rId4"/>
    <p:sldId id="992" r:id="rId5"/>
    <p:sldId id="1076" r:id="rId6"/>
    <p:sldId id="999" r:id="rId7"/>
    <p:sldId id="1000" r:id="rId8"/>
    <p:sldId id="1001" r:id="rId9"/>
    <p:sldId id="1031" r:id="rId10"/>
    <p:sldId id="1050" r:id="rId11"/>
    <p:sldId id="1051" r:id="rId12"/>
    <p:sldId id="1052" r:id="rId13"/>
    <p:sldId id="1053" r:id="rId14"/>
    <p:sldId id="1054" r:id="rId15"/>
    <p:sldId id="1055" r:id="rId16"/>
    <p:sldId id="1096" r:id="rId17"/>
    <p:sldId id="1104" r:id="rId18"/>
    <p:sldId id="1105" r:id="rId19"/>
    <p:sldId id="1103" r:id="rId20"/>
    <p:sldId id="1097" r:id="rId21"/>
    <p:sldId id="1098" r:id="rId22"/>
    <p:sldId id="1099" r:id="rId23"/>
    <p:sldId id="1100" r:id="rId24"/>
    <p:sldId id="1101" r:id="rId25"/>
    <p:sldId id="1102" r:id="rId26"/>
    <p:sldId id="1063" r:id="rId27"/>
    <p:sldId id="1106" r:id="rId28"/>
    <p:sldId id="1107" r:id="rId29"/>
    <p:sldId id="1064" r:id="rId30"/>
    <p:sldId id="1068" r:id="rId31"/>
    <p:sldId id="1069" r:id="rId32"/>
    <p:sldId id="1070" r:id="rId33"/>
    <p:sldId id="1073" r:id="rId34"/>
    <p:sldId id="1074" r:id="rId35"/>
    <p:sldId id="1108" r:id="rId36"/>
    <p:sldId id="1109" r:id="rId37"/>
    <p:sldId id="1110" r:id="rId38"/>
    <p:sldId id="1111" r:id="rId39"/>
    <p:sldId id="1112" r:id="rId40"/>
    <p:sldId id="1113" r:id="rId41"/>
    <p:sldId id="1114" r:id="rId42"/>
    <p:sldId id="1115" r:id="rId43"/>
    <p:sldId id="1116" r:id="rId44"/>
    <p:sldId id="1075" r:id="rId45"/>
    <p:sldId id="628" r:id="rId46"/>
    <p:sldId id="77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5805" autoAdjust="0"/>
  </p:normalViewPr>
  <p:slideViewPr>
    <p:cSldViewPr snapToGrid="0">
      <p:cViewPr varScale="1">
        <p:scale>
          <a:sx n="76" d="100"/>
          <a:sy n="76" d="100"/>
        </p:scale>
        <p:origin x="114" y="504"/>
      </p:cViewPr>
      <p:guideLst/>
    </p:cSldViewPr>
  </p:slideViewPr>
  <p:outlineViewPr>
    <p:cViewPr>
      <p:scale>
        <a:sx n="33" d="100"/>
        <a:sy n="33" d="100"/>
      </p:scale>
      <p:origin x="0" y="-131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E066-076E-4FCB-A0D9-5A2CC649E639}" type="datetimeFigureOut">
              <a:rPr lang="en-US" smtClean="0"/>
              <a:t>6/21/2020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7C46-5D63-4036-B9A6-820866EDF7C8}" type="slidenum">
              <a:rPr lang="en-US" smtClean="0"/>
              <a:t>‹#›</a:t>
            </a:fld>
            <a:endParaRPr lang="en-US"/>
          </a:p>
        </p:txBody>
      </p:sp>
    </p:spTree>
    <p:extLst>
      <p:ext uri="{BB962C8B-B14F-4D97-AF65-F5344CB8AC3E}">
        <p14:creationId xmlns:p14="http://schemas.microsoft.com/office/powerpoint/2010/main" val="304445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6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E03013-8287-D549-A06B-B0A86AFD76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82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897861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14786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757563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7075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60952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60662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7213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77107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36105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9149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50657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56695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15</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0114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598115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52382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97818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69085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21119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200353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279086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51440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26068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588292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26</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6941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27</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8697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28</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91893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29</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56028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30</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17778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31</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63701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32</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63668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33</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237745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BDF8D3-2F97-4E94-A700-58AC707148C1}" type="slidenum">
              <a:rPr lang="en-US">
                <a:solidFill>
                  <a:prstClr val="black"/>
                </a:solidFill>
              </a:rPr>
              <a:pPr/>
              <a:t>34</a:t>
            </a:fld>
            <a:endParaRPr lang="en-US">
              <a:solidFill>
                <a:prstClr val="black"/>
              </a:solidFill>
            </a:endParaRPr>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179697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64420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6352458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520828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6679216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0216381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192503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477152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3725067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BE03013-8287-D549-A06B-B0A86AFD76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520905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823780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7330651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E03013-8287-D549-A06B-B0A86AFD76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049073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00307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55440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771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47777-84D7-4CF1-B56F-347CA25596FD}" type="datetimeFigureOut">
              <a:rPr lang="en-US" smtClean="0"/>
              <a:t>6/21/2020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18510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47777-84D7-4CF1-B56F-347CA25596FD}" type="datetimeFigureOut">
              <a:rPr lang="en-US" smtClean="0"/>
              <a:t>6/21/2020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80951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47777-84D7-4CF1-B56F-347CA25596FD}" type="datetimeFigureOut">
              <a:rPr lang="en-US" smtClean="0"/>
              <a:t>6/21/2020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102365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47777-84D7-4CF1-B56F-347CA25596FD}" type="datetimeFigureOut">
              <a:rPr lang="en-US" smtClean="0"/>
              <a:t>6/21/2020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413490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91422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47777-84D7-4CF1-B56F-347CA25596FD}" type="datetimeFigureOut">
              <a:rPr lang="en-US" smtClean="0"/>
              <a:t>6/21/2020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303571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24644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47777-84D7-4CF1-B56F-347CA25596FD}" type="datetimeFigureOut">
              <a:rPr lang="en-US" smtClean="0"/>
              <a:t>6/21/2020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01FA-5DD9-417B-ABB8-22AA979D9AE8}" type="slidenum">
              <a:rPr lang="en-US" smtClean="0"/>
              <a:t>‹#›</a:t>
            </a:fld>
            <a:endParaRPr lang="en-US"/>
          </a:p>
        </p:txBody>
      </p:sp>
    </p:spTree>
    <p:extLst>
      <p:ext uri="{BB962C8B-B14F-4D97-AF65-F5344CB8AC3E}">
        <p14:creationId xmlns:p14="http://schemas.microsoft.com/office/powerpoint/2010/main" val="587856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47777-84D7-4CF1-B56F-347CA25596FD}" type="datetimeFigureOut">
              <a:rPr lang="en-US" smtClean="0"/>
              <a:t>6/21/2020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B01FA-5DD9-417B-ABB8-22AA979D9AE8}" type="slidenum">
              <a:rPr lang="en-US" smtClean="0"/>
              <a:t>‹#›</a:t>
            </a:fld>
            <a:endParaRPr lang="en-US"/>
          </a:p>
        </p:txBody>
      </p:sp>
    </p:spTree>
    <p:extLst>
      <p:ext uri="{BB962C8B-B14F-4D97-AF65-F5344CB8AC3E}">
        <p14:creationId xmlns:p14="http://schemas.microsoft.com/office/powerpoint/2010/main" val="67999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598715"/>
            <a:ext cx="11489633" cy="6030684"/>
          </a:xfrm>
        </p:spPr>
        <p:txBody>
          <a:bodyPr>
            <a:normAutofit/>
          </a:bodyPr>
          <a:lstStyle/>
          <a:p>
            <a:pPr algn="ctr">
              <a:buNone/>
            </a:pPr>
            <a:r>
              <a:rPr lang="en-US" sz="5200" b="1" dirty="0" smtClean="0">
                <a:solidFill>
                  <a:schemeClr val="accent1">
                    <a:lumMod val="50000"/>
                  </a:schemeClr>
                </a:solidFill>
                <a:latin typeface="Helvetica" pitchFamily="34" charset="0"/>
                <a:cs typeface="Helvetica" pitchFamily="34" charset="0"/>
              </a:rPr>
              <a:t>Shabbat Shalom</a:t>
            </a:r>
            <a:endParaRPr lang="en-US" sz="2400" dirty="0">
              <a:solidFill>
                <a:schemeClr val="tx1">
                  <a:lumMod val="95000"/>
                  <a:lumOff val="5000"/>
                </a:schemeClr>
              </a:solidFill>
              <a:latin typeface="Helvetica" pitchFamily="34" charset="0"/>
              <a:cs typeface="Helvetica" pitchFamily="34" charset="0"/>
            </a:endParaRPr>
          </a:p>
          <a:p>
            <a:pPr algn="ctr">
              <a:spcAft>
                <a:spcPts val="1200"/>
              </a:spcAft>
              <a:buNone/>
            </a:pPr>
            <a:r>
              <a:rPr lang="en-US" sz="3733" b="1" dirty="0">
                <a:solidFill>
                  <a:schemeClr val="tx1">
                    <a:lumMod val="95000"/>
                    <a:lumOff val="5000"/>
                  </a:schemeClr>
                </a:solidFill>
                <a:latin typeface="Helvetica" pitchFamily="34" charset="0"/>
                <a:cs typeface="Helvetica" pitchFamily="34" charset="0"/>
              </a:rPr>
              <a:t>Welcome to</a:t>
            </a:r>
            <a:endParaRPr lang="en-US" sz="3733" b="1" i="1"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10400" b="1" i="1" dirty="0">
                <a:solidFill>
                  <a:srgbClr val="C00000"/>
                </a:solidFill>
                <a:latin typeface="Helvetica" pitchFamily="34" charset="0"/>
                <a:cs typeface="Helvetica" pitchFamily="34" charset="0"/>
              </a:rPr>
              <a:t>The </a:t>
            </a:r>
            <a:r>
              <a:rPr lang="en-US" sz="10400" b="1" i="1" dirty="0" err="1">
                <a:solidFill>
                  <a:srgbClr val="C00000"/>
                </a:solidFill>
                <a:latin typeface="Helvetica" pitchFamily="34" charset="0"/>
                <a:cs typeface="Helvetica" pitchFamily="34" charset="0"/>
              </a:rPr>
              <a:t>Miqra</a:t>
            </a:r>
            <a:endParaRPr lang="en-US" sz="10400" b="1" i="1" dirty="0">
              <a:solidFill>
                <a:srgbClr val="C00000"/>
              </a:solidFill>
              <a:latin typeface="Helvetica" pitchFamily="34" charset="0"/>
              <a:cs typeface="Helvetica" pitchFamily="34" charset="0"/>
            </a:endParaRPr>
          </a:p>
          <a:p>
            <a:pPr marL="0" indent="0" algn="ctr">
              <a:spcBef>
                <a:spcPts val="0"/>
              </a:spcBef>
              <a:buNone/>
            </a:pPr>
            <a:endParaRPr lang="en-US" sz="5333" dirty="0">
              <a:solidFill>
                <a:schemeClr val="tx1">
                  <a:lumMod val="95000"/>
                  <a:lumOff val="5000"/>
                </a:schemeClr>
              </a:solidFill>
              <a:latin typeface="Helvetica" pitchFamily="34" charset="0"/>
              <a:cs typeface="Helvetica" pitchFamily="34" charset="0"/>
            </a:endParaRPr>
          </a:p>
          <a:p>
            <a:pPr marL="0" indent="0" algn="ctr">
              <a:spcBef>
                <a:spcPts val="0"/>
              </a:spcBef>
              <a:buNone/>
            </a:pPr>
            <a:r>
              <a:rPr lang="en-US" sz="5333" b="1" dirty="0">
                <a:solidFill>
                  <a:schemeClr val="tx1">
                    <a:lumMod val="95000"/>
                    <a:lumOff val="5000"/>
                  </a:schemeClr>
                </a:solidFill>
                <a:latin typeface="Helvetica" pitchFamily="34" charset="0"/>
                <a:cs typeface="Helvetica" pitchFamily="34" charset="0"/>
              </a:rPr>
              <a:t>Proclaiming the Ancient Paths of Our Biblical Roots</a:t>
            </a:r>
          </a:p>
          <a:p>
            <a:pPr marL="0" indent="0" algn="ctr">
              <a:spcBef>
                <a:spcPts val="0"/>
              </a:spcBef>
              <a:buNone/>
            </a:pPr>
            <a:r>
              <a:rPr lang="en-US" sz="5333" b="1" dirty="0" smtClean="0">
                <a:solidFill>
                  <a:schemeClr val="tx1">
                    <a:lumMod val="95000"/>
                    <a:lumOff val="5000"/>
                  </a:schemeClr>
                </a:solidFill>
                <a:latin typeface="Helvetica" pitchFamily="34" charset="0"/>
                <a:cs typeface="Helvetica" pitchFamily="34" charset="0"/>
              </a:rPr>
              <a:t>June 27, 2020</a:t>
            </a:r>
            <a:endParaRPr lang="en-US" sz="5333" b="1" dirty="0">
              <a:solidFill>
                <a:schemeClr val="tx1">
                  <a:lumMod val="95000"/>
                  <a:lumOff val="5000"/>
                </a:schemeClr>
              </a:solidFill>
              <a:latin typeface="Helvetica" pitchFamily="34" charset="0"/>
              <a:cs typeface="Helvetica" pitchFamily="34" charset="0"/>
            </a:endParaRPr>
          </a:p>
          <a:p>
            <a:pPr algn="ctr">
              <a:buNone/>
            </a:pPr>
            <a:endParaRPr lang="en-US" sz="3733" dirty="0">
              <a:solidFill>
                <a:schemeClr val="tx1">
                  <a:lumMod val="95000"/>
                  <a:lumOff val="5000"/>
                </a:schemeClr>
              </a:solidFill>
              <a:latin typeface="Helvetica" pitchFamily="34" charset="0"/>
              <a:cs typeface="Helvetica" pitchFamily="34" charset="0"/>
            </a:endParaRPr>
          </a:p>
        </p:txBody>
      </p:sp>
    </p:spTree>
    <p:extLst>
      <p:ext uri="{BB962C8B-B14F-4D97-AF65-F5344CB8AC3E}">
        <p14:creationId xmlns:p14="http://schemas.microsoft.com/office/powerpoint/2010/main" val="17036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339" y="598715"/>
            <a:ext cx="11948159" cy="6030684"/>
          </a:xfrm>
        </p:spPr>
        <p:txBody>
          <a:bodyPr>
            <a:normAutofit/>
          </a:bodyPr>
          <a:lstStyle/>
          <a:p>
            <a:pPr marL="0" indent="0" algn="ctr">
              <a:spcBef>
                <a:spcPts val="0"/>
              </a:spcBef>
              <a:buNone/>
            </a:pPr>
            <a:endParaRPr lang="en-US" sz="6600" b="1" dirty="0">
              <a:solidFill>
                <a:schemeClr val="accent2">
                  <a:lumMod val="50000"/>
                </a:schemeClr>
              </a:solidFill>
              <a:latin typeface="Helvetica" pitchFamily="34" charset="0"/>
              <a:cs typeface="Helvetica" pitchFamily="34" charset="0"/>
            </a:endParaRPr>
          </a:p>
          <a:p>
            <a:pPr marL="0" indent="0" algn="ctr">
              <a:spcBef>
                <a:spcPts val="0"/>
              </a:spcBef>
              <a:buNone/>
            </a:pPr>
            <a:r>
              <a:rPr lang="en-US" sz="6600" b="1" dirty="0" smtClean="0">
                <a:solidFill>
                  <a:schemeClr val="accent2">
                    <a:lumMod val="50000"/>
                  </a:schemeClr>
                </a:solidFill>
                <a:latin typeface="Helvetica" pitchFamily="34" charset="0"/>
                <a:cs typeface="Helvetica" pitchFamily="34" charset="0"/>
              </a:rPr>
              <a:t>The Return of Messiah, Pt 3</a:t>
            </a:r>
            <a:endParaRPr lang="en-US" sz="3733" dirty="0" smtClean="0">
              <a:solidFill>
                <a:schemeClr val="tx1">
                  <a:lumMod val="95000"/>
                  <a:lumOff val="5000"/>
                </a:schemeClr>
              </a:solidFill>
              <a:latin typeface="Helvetica" pitchFamily="34" charset="0"/>
              <a:cs typeface="Helvetica" pitchFamily="34" charset="0"/>
            </a:endParaRPr>
          </a:p>
          <a:p>
            <a:pPr marL="0" indent="0" algn="ctr">
              <a:buNone/>
            </a:pPr>
            <a:endParaRPr lang="en-US" sz="4400" b="1" dirty="0" smtClean="0"/>
          </a:p>
          <a:p>
            <a:pPr marL="0" indent="0" algn="ctr">
              <a:buNone/>
            </a:pPr>
            <a:r>
              <a:rPr lang="en-US" sz="4400" b="1" dirty="0" smtClean="0"/>
              <a:t>Unmasking the Restrainer</a:t>
            </a:r>
          </a:p>
          <a:p>
            <a:pPr marL="0" indent="0" algn="ctr">
              <a:buNone/>
            </a:pPr>
            <a:r>
              <a:rPr lang="en-US" sz="4400" b="1" dirty="0" smtClean="0"/>
              <a:t>What Does 2 Thessalonians Add to Our Understanding of the Timing of Messiah’s Return?</a:t>
            </a:r>
            <a:endParaRPr lang="en-US" sz="4400" b="1" dirty="0"/>
          </a:p>
        </p:txBody>
      </p:sp>
    </p:spTree>
    <p:extLst>
      <p:ext uri="{BB962C8B-B14F-4D97-AF65-F5344CB8AC3E}">
        <p14:creationId xmlns:p14="http://schemas.microsoft.com/office/powerpoint/2010/main" val="925737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smtClean="0"/>
              <a:t>The Authoritative Word of Yahusha</a:t>
            </a:r>
            <a:endParaRPr lang="en-US" sz="4800" b="1" dirty="0"/>
          </a:p>
          <a:p>
            <a:pPr marL="0" indent="0">
              <a:buNone/>
            </a:pPr>
            <a:r>
              <a:rPr lang="en-US" sz="4000" b="1" dirty="0" smtClean="0"/>
              <a:t>There can be no pre-coming coming of Messiah</a:t>
            </a:r>
          </a:p>
          <a:p>
            <a:pPr marL="0" indent="0">
              <a:buNone/>
            </a:pPr>
            <a:r>
              <a:rPr lang="en-US" sz="4000" b="1" dirty="0" smtClean="0"/>
              <a:t>Why?</a:t>
            </a:r>
          </a:p>
          <a:p>
            <a:pPr marL="0" indent="0">
              <a:buNone/>
            </a:pPr>
            <a:r>
              <a:rPr lang="en-US" sz="4000" b="1" dirty="0" smtClean="0"/>
              <a:t>In every matter, including his own coming back, Yahusha did not deceive his disciples, but taught them plainly and with authority</a:t>
            </a:r>
          </a:p>
          <a:p>
            <a:pPr marL="0" indent="0">
              <a:buNone/>
            </a:pPr>
            <a:r>
              <a:rPr lang="en-US" sz="4000" b="1" dirty="0" smtClean="0">
                <a:solidFill>
                  <a:schemeClr val="tx1"/>
                </a:solidFill>
              </a:rPr>
              <a:t>The “church” must believe what the Lord taught about his coming, and must interpret Paul’s teaching to be in agreement with the Master</a:t>
            </a:r>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111586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algn="ctr">
              <a:buNone/>
            </a:pPr>
            <a:r>
              <a:rPr lang="en-US" sz="4000" b="1" dirty="0" smtClean="0">
                <a:cs typeface="Times New Roman" pitchFamily="18" charset="0"/>
              </a:rPr>
              <a:t>The </a:t>
            </a:r>
            <a:r>
              <a:rPr lang="en-US" sz="4000" b="1" dirty="0">
                <a:cs typeface="Times New Roman" pitchFamily="18" charset="0"/>
              </a:rPr>
              <a:t>Teaching of Yahusha on the Mount of Olives About His Coming (Matthew 24)</a:t>
            </a:r>
          </a:p>
          <a:p>
            <a:pPr marL="0" indent="0">
              <a:buNone/>
            </a:pPr>
            <a:r>
              <a:rPr lang="en-US" sz="4000" b="1" dirty="0">
                <a:cs typeface="Times New Roman" pitchFamily="18" charset="0"/>
              </a:rPr>
              <a:t>The Sign of </a:t>
            </a:r>
            <a:r>
              <a:rPr lang="en-US" sz="4000" b="1" dirty="0" err="1">
                <a:cs typeface="Times New Roman" pitchFamily="18" charset="0"/>
              </a:rPr>
              <a:t>Yahusha’s</a:t>
            </a:r>
            <a:r>
              <a:rPr lang="en-US" sz="4000" b="1" dirty="0">
                <a:cs typeface="Times New Roman" pitchFamily="18" charset="0"/>
              </a:rPr>
              <a:t> Coming (v3)</a:t>
            </a:r>
          </a:p>
          <a:p>
            <a:pPr marL="0" indent="0">
              <a:buNone/>
            </a:pPr>
            <a:r>
              <a:rPr lang="en-US" sz="4000" b="1" dirty="0">
                <a:cs typeface="Times New Roman" pitchFamily="18" charset="0"/>
              </a:rPr>
              <a:t>Warnings Against Being Led Astray (v4-5,11, 24)</a:t>
            </a:r>
          </a:p>
          <a:p>
            <a:pPr marL="0" indent="0">
              <a:buNone/>
            </a:pPr>
            <a:r>
              <a:rPr lang="en-US" sz="4000" b="1" dirty="0">
                <a:cs typeface="Times New Roman" pitchFamily="18" charset="0"/>
              </a:rPr>
              <a:t>Persecution (v9)</a:t>
            </a:r>
          </a:p>
          <a:p>
            <a:pPr marL="0" indent="0">
              <a:buNone/>
            </a:pPr>
            <a:r>
              <a:rPr lang="en-US" sz="4000" b="1" dirty="0">
                <a:cs typeface="Times New Roman" pitchFamily="18" charset="0"/>
              </a:rPr>
              <a:t>A Falling Away (v10-12) and False Prophets</a:t>
            </a:r>
          </a:p>
          <a:p>
            <a:pPr marL="0" indent="0">
              <a:buNone/>
            </a:pPr>
            <a:r>
              <a:rPr lang="en-US" sz="4000" b="1" dirty="0">
                <a:cs typeface="Times New Roman" pitchFamily="18" charset="0"/>
              </a:rPr>
              <a:t>Preaching the Gospel of the Kingdom (v14)</a:t>
            </a:r>
          </a:p>
          <a:p>
            <a:pPr marL="0" indent="0">
              <a:buNone/>
            </a:pPr>
            <a:r>
              <a:rPr lang="en-US" sz="4000" b="1" dirty="0">
                <a:cs typeface="Times New Roman" pitchFamily="18" charset="0"/>
              </a:rPr>
              <a:t>The Abomination of Desolation (v15)</a:t>
            </a:r>
          </a:p>
        </p:txBody>
      </p:sp>
    </p:spTree>
    <p:extLst>
      <p:ext uri="{BB962C8B-B14F-4D97-AF65-F5344CB8AC3E}">
        <p14:creationId xmlns:p14="http://schemas.microsoft.com/office/powerpoint/2010/main" val="2354179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algn="ctr">
              <a:buNone/>
            </a:pPr>
            <a:r>
              <a:rPr lang="en-US" sz="4000" b="1" dirty="0" smtClean="0">
                <a:cs typeface="Times New Roman" pitchFamily="18" charset="0"/>
              </a:rPr>
              <a:t>The </a:t>
            </a:r>
            <a:r>
              <a:rPr lang="en-US" sz="4000" b="1" dirty="0">
                <a:cs typeface="Times New Roman" pitchFamily="18" charset="0"/>
              </a:rPr>
              <a:t>Teaching of Yahusha on the Mount of Olives About His Coming (Matthew 24)</a:t>
            </a:r>
          </a:p>
          <a:p>
            <a:pPr marL="0" indent="0">
              <a:buNone/>
            </a:pPr>
            <a:r>
              <a:rPr lang="en-US" sz="4000" b="1" dirty="0">
                <a:cs typeface="Times New Roman" pitchFamily="18" charset="0"/>
              </a:rPr>
              <a:t>Great Tribulation (v21)</a:t>
            </a:r>
          </a:p>
          <a:p>
            <a:pPr marL="0" indent="0">
              <a:buNone/>
            </a:pPr>
            <a:r>
              <a:rPr lang="en-US" sz="4000" b="1" dirty="0">
                <a:cs typeface="Times New Roman" pitchFamily="18" charset="0"/>
              </a:rPr>
              <a:t>False Prophets Teaching a Secret Coming of Messiah (v23-27)</a:t>
            </a:r>
          </a:p>
          <a:p>
            <a:pPr marL="0" indent="0">
              <a:buNone/>
            </a:pPr>
            <a:r>
              <a:rPr lang="en-US" sz="4000" b="1" dirty="0">
                <a:cs typeface="Times New Roman" pitchFamily="18" charset="0"/>
              </a:rPr>
              <a:t>After the Great Tribulation, Signs in the Heavens and the </a:t>
            </a:r>
            <a:r>
              <a:rPr lang="en-US" sz="4000" b="1" u="sng" dirty="0">
                <a:cs typeface="Times New Roman" pitchFamily="18" charset="0"/>
              </a:rPr>
              <a:t>Coming</a:t>
            </a:r>
            <a:r>
              <a:rPr lang="en-US" sz="4000" b="1" dirty="0">
                <a:cs typeface="Times New Roman" pitchFamily="18" charset="0"/>
              </a:rPr>
              <a:t> of Messiah in the Clouds and the </a:t>
            </a:r>
            <a:r>
              <a:rPr lang="en-US" sz="4000" b="1" u="sng" dirty="0">
                <a:cs typeface="Times New Roman" pitchFamily="18" charset="0"/>
              </a:rPr>
              <a:t>Gathering</a:t>
            </a:r>
            <a:r>
              <a:rPr lang="en-US" sz="4000" b="1" dirty="0">
                <a:cs typeface="Times New Roman" pitchFamily="18" charset="0"/>
              </a:rPr>
              <a:t> of the </a:t>
            </a:r>
            <a:r>
              <a:rPr lang="en-US" sz="4000" b="1" dirty="0" smtClean="0">
                <a:cs typeface="Times New Roman" pitchFamily="18" charset="0"/>
              </a:rPr>
              <a:t>Elect (</a:t>
            </a:r>
            <a:r>
              <a:rPr lang="en-US" sz="4000" b="1" dirty="0">
                <a:cs typeface="Times New Roman" pitchFamily="18" charset="0"/>
              </a:rPr>
              <a:t>29-31)</a:t>
            </a:r>
          </a:p>
        </p:txBody>
      </p:sp>
    </p:spTree>
    <p:extLst>
      <p:ext uri="{BB962C8B-B14F-4D97-AF65-F5344CB8AC3E}">
        <p14:creationId xmlns:p14="http://schemas.microsoft.com/office/powerpoint/2010/main" val="1205858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46100"/>
            <a:ext cx="10363200" cy="5549900"/>
          </a:xfrm>
        </p:spPr>
        <p:txBody>
          <a:bodyPr>
            <a:normAutofit/>
          </a:bodyPr>
          <a:lstStyle/>
          <a:p>
            <a:pPr algn="l"/>
            <a:r>
              <a:rPr lang="en-US" sz="4267" b="1" dirty="0">
                <a:latin typeface="+mn-lt"/>
              </a:rPr>
              <a:t>The Rapture Text:  1 Thessalonians 4:13-17</a:t>
            </a:r>
            <a:br>
              <a:rPr lang="en-US" sz="4267" b="1" dirty="0">
                <a:latin typeface="+mn-lt"/>
              </a:rPr>
            </a:br>
            <a:r>
              <a:rPr lang="en-US" sz="3733" b="1" dirty="0">
                <a:latin typeface="+mn-lt"/>
              </a:rPr>
              <a:t/>
            </a:r>
            <a:br>
              <a:rPr lang="en-US" sz="3733" b="1" dirty="0">
                <a:latin typeface="+mn-lt"/>
              </a:rPr>
            </a:br>
            <a:r>
              <a:rPr lang="en-US" sz="4000" b="1" dirty="0">
                <a:latin typeface="+mn-lt"/>
              </a:rPr>
              <a:t>13 Brothers, we do not want you to be ignorant about those who fall asleep, or to grieve like the rest of men, who have no hope.</a:t>
            </a:r>
            <a:br>
              <a:rPr lang="en-US" sz="4000" b="1" dirty="0">
                <a:latin typeface="+mn-lt"/>
              </a:rPr>
            </a:br>
            <a:r>
              <a:rPr lang="en-US" sz="4000" b="1" dirty="0">
                <a:latin typeface="+mn-lt"/>
              </a:rPr>
              <a:t>14 We believe that Yahusha died and rose again and so we believe that Elohim will bring with Yahusha those who have fallen asleep in him</a:t>
            </a:r>
            <a:r>
              <a:rPr lang="en-US" sz="4000" b="1" dirty="0" smtClean="0">
                <a:latin typeface="+mn-lt"/>
              </a:rPr>
              <a:t>.</a:t>
            </a:r>
            <a:br>
              <a:rPr lang="en-US" sz="4000" b="1" dirty="0" smtClean="0">
                <a:latin typeface="+mn-lt"/>
              </a:rPr>
            </a:br>
            <a:r>
              <a:rPr lang="en-US" sz="3733" b="1" dirty="0">
                <a:latin typeface="+mn-lt"/>
              </a:rPr>
              <a:t/>
            </a:r>
            <a:br>
              <a:rPr lang="en-US" sz="3733" b="1" dirty="0">
                <a:latin typeface="+mn-lt"/>
              </a:rPr>
            </a:br>
            <a:endParaRPr lang="en-US" sz="2933" b="1" dirty="0">
              <a:latin typeface="+mn-lt"/>
            </a:endParaRPr>
          </a:p>
        </p:txBody>
      </p:sp>
      <p:sp>
        <p:nvSpPr>
          <p:cNvPr id="6" name="TextBox 5"/>
          <p:cNvSpPr txBox="1"/>
          <p:nvPr/>
        </p:nvSpPr>
        <p:spPr>
          <a:xfrm>
            <a:off x="812800" y="6354673"/>
            <a:ext cx="10261600" cy="461665"/>
          </a:xfrm>
          <a:prstGeom prst="rect">
            <a:avLst/>
          </a:prstGeom>
          <a:noFill/>
        </p:spPr>
        <p:txBody>
          <a:bodyPr wrap="square" rtlCol="0">
            <a:spAutoFit/>
          </a:bodyPr>
          <a:lstStyle/>
          <a:p>
            <a:pPr defTabSz="1219170" eaLnBrk="0" fontAlgn="base" hangingPunct="0">
              <a:spcBef>
                <a:spcPct val="0"/>
              </a:spcBef>
              <a:spcAft>
                <a:spcPct val="0"/>
              </a:spcAft>
            </a:pPr>
            <a:r>
              <a:rPr lang="en-US" sz="2400" dirty="0">
                <a:solidFill>
                  <a:srgbClr val="0070C0"/>
                </a:solidFill>
                <a:latin typeface="Arial" charset="0"/>
              </a:rPr>
              <a:t>			       </a:t>
            </a:r>
            <a:r>
              <a:rPr lang="en-US" sz="1333" dirty="0">
                <a:solidFill>
                  <a:schemeClr val="bg1">
                    <a:lumMod val="50000"/>
                  </a:schemeClr>
                </a:solidFill>
                <a:latin typeface="Arial" charset="0"/>
              </a:rPr>
              <a:t>www.BibleTruth.cc</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62118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558800"/>
            <a:ext cx="10363200" cy="5842000"/>
          </a:xfrm>
        </p:spPr>
        <p:txBody>
          <a:bodyPr>
            <a:normAutofit/>
          </a:bodyPr>
          <a:lstStyle/>
          <a:p>
            <a:pPr algn="l"/>
            <a:r>
              <a:rPr lang="en-US" sz="4000" b="1" dirty="0">
                <a:latin typeface="+mn-lt"/>
              </a:rPr>
              <a:t>15 </a:t>
            </a:r>
            <a:r>
              <a:rPr lang="en-US" sz="4000" b="1" u="sng" dirty="0">
                <a:latin typeface="+mn-lt"/>
              </a:rPr>
              <a:t>According to Master's own word</a:t>
            </a:r>
            <a:r>
              <a:rPr lang="en-US" sz="4000" b="1" dirty="0">
                <a:latin typeface="+mn-lt"/>
              </a:rPr>
              <a:t>, we tell you that we who are still alive, who are left till the coming of the Master, will certainly not precede those who have fallen asleep.</a:t>
            </a:r>
            <a:br>
              <a:rPr lang="en-US" sz="4000" b="1" dirty="0">
                <a:latin typeface="+mn-lt"/>
              </a:rPr>
            </a:br>
            <a:r>
              <a:rPr lang="en-US" sz="4000" b="1" dirty="0">
                <a:latin typeface="+mn-lt"/>
              </a:rPr>
              <a:t> 16 For the Master himself will come down from heaven, with a loud command, with the voice of the archangel and with the trumpet call of Elohim, and the dead in Messiah will rise first</a:t>
            </a:r>
            <a:r>
              <a:rPr lang="en-US" sz="4000" b="1" dirty="0" smtClean="0">
                <a:latin typeface="+mn-lt"/>
              </a:rPr>
              <a:t>.</a:t>
            </a:r>
            <a:br>
              <a:rPr lang="en-US" sz="4000" b="1" dirty="0" smtClean="0">
                <a:latin typeface="+mn-lt"/>
              </a:rPr>
            </a:b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1804850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96686" y="990600"/>
            <a:ext cx="10798629" cy="5105400"/>
          </a:xfrm>
        </p:spPr>
        <p:txBody>
          <a:bodyPr/>
          <a:lstStyle/>
          <a:p>
            <a:pPr algn="l"/>
            <a:r>
              <a:rPr lang="en-US" sz="4000" b="1" dirty="0">
                <a:latin typeface="+mn-lt"/>
              </a:rPr>
              <a:t>17 After that, we who are still alive and are left will be </a:t>
            </a:r>
            <a:r>
              <a:rPr lang="en-US" sz="4000" b="1" u="sng" dirty="0">
                <a:latin typeface="+mn-lt"/>
              </a:rPr>
              <a:t>caught up</a:t>
            </a:r>
            <a:r>
              <a:rPr lang="en-US" sz="4000" b="1" dirty="0">
                <a:latin typeface="+mn-lt"/>
              </a:rPr>
              <a:t> together with them in the clouds to meet the Master in the air. And so we will be with the Master forever.</a:t>
            </a:r>
            <a:br>
              <a:rPr lang="en-US" sz="4000" b="1" dirty="0">
                <a:latin typeface="+mn-lt"/>
              </a:rPr>
            </a:br>
            <a:r>
              <a:rPr lang="en-US" sz="4267" b="1" dirty="0"/>
              <a:t/>
            </a:r>
            <a:br>
              <a:rPr lang="en-US" sz="4267" b="1" dirty="0"/>
            </a:br>
            <a:r>
              <a:rPr lang="en-US" sz="4267" b="1" dirty="0">
                <a:solidFill>
                  <a:schemeClr val="bg1"/>
                </a:solidFill>
              </a:rPr>
              <a:t/>
            </a:r>
            <a:br>
              <a:rPr lang="en-US" sz="4267" b="1" dirty="0">
                <a:solidFill>
                  <a:schemeClr val="bg1"/>
                </a:solidFill>
              </a:rPr>
            </a:br>
            <a:endParaRPr lang="en-US" sz="4267" b="1" dirty="0">
              <a:solidFill>
                <a:schemeClr val="bg1"/>
              </a:solidFill>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11"/>
          </p:nvPr>
        </p:nvSpPr>
        <p:spPr/>
        <p:txBody>
          <a:bodyPr/>
          <a:lstStyle/>
          <a:p>
            <a:r>
              <a:rPr lang="en-US" smtClean="0"/>
              <a:t>www.BibleTruth.cc</a:t>
            </a:r>
            <a:endParaRPr lang="en-US"/>
          </a:p>
        </p:txBody>
      </p:sp>
    </p:spTree>
    <p:extLst>
      <p:ext uri="{BB962C8B-B14F-4D97-AF65-F5344CB8AC3E}">
        <p14:creationId xmlns:p14="http://schemas.microsoft.com/office/powerpoint/2010/main" val="3181801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1" y="190500"/>
            <a:ext cx="10929256" cy="6375400"/>
          </a:xfrm>
        </p:spPr>
        <p:txBody>
          <a:bodyPr>
            <a:normAutofit/>
          </a:bodyPr>
          <a:lstStyle/>
          <a:p>
            <a:pPr algn="l"/>
            <a:r>
              <a:rPr lang="en-US" sz="4400" b="1" dirty="0" err="1">
                <a:latin typeface="+mn-lt"/>
              </a:rPr>
              <a:t>Yahusha’s</a:t>
            </a:r>
            <a:r>
              <a:rPr lang="en-US" sz="4400" b="1" dirty="0">
                <a:latin typeface="+mn-lt"/>
              </a:rPr>
              <a:t> Discourse in Matthew 24 is the Primary Source of Paul’s Teaching about the Rapture in 1 Thessalonians 4 and 5</a:t>
            </a:r>
            <a:br>
              <a:rPr lang="en-US" sz="4400" b="1" dirty="0">
                <a:latin typeface="+mn-lt"/>
              </a:rPr>
            </a:br>
            <a:r>
              <a:rPr lang="en-US" sz="2933" b="1" dirty="0"/>
              <a:t/>
            </a:r>
            <a:br>
              <a:rPr lang="en-US" sz="2933" b="1" dirty="0"/>
            </a:br>
            <a:r>
              <a:rPr lang="en-US" sz="3600" b="1" dirty="0">
                <a:latin typeface="+mn-lt"/>
              </a:rPr>
              <a:t>1. The Subject matter is the same in both</a:t>
            </a:r>
            <a:br>
              <a:rPr lang="en-US" sz="3600" b="1" dirty="0">
                <a:latin typeface="+mn-lt"/>
              </a:rPr>
            </a:br>
            <a:r>
              <a:rPr lang="en-US" sz="3600" b="1" dirty="0">
                <a:latin typeface="+mn-lt"/>
              </a:rPr>
              <a:t>2. Paul uses the same vocabulary and the same warnings as </a:t>
            </a:r>
            <a:r>
              <a:rPr lang="en-US" sz="3600" b="1" dirty="0" err="1">
                <a:latin typeface="+mn-lt"/>
              </a:rPr>
              <a:t>Yahusha</a:t>
            </a:r>
            <a:r>
              <a:rPr lang="en-US" sz="3600" b="1" dirty="0">
                <a:latin typeface="+mn-lt"/>
              </a:rPr>
              <a:t> did</a:t>
            </a:r>
            <a:br>
              <a:rPr lang="en-US" sz="3600" b="1" dirty="0">
                <a:latin typeface="+mn-lt"/>
              </a:rPr>
            </a:br>
            <a:r>
              <a:rPr lang="en-US" sz="3600" b="1" dirty="0">
                <a:latin typeface="+mn-lt"/>
              </a:rPr>
              <a:t>3. The Same attending events occur in both (the Master appearing, trumpet blasts and a gathering of the saints)</a:t>
            </a:r>
            <a:br>
              <a:rPr lang="en-US" sz="3600" b="1" dirty="0">
                <a:latin typeface="+mn-lt"/>
              </a:rPr>
            </a:br>
            <a:r>
              <a:rPr lang="en-US" sz="3600" b="1" dirty="0">
                <a:latin typeface="+mn-lt"/>
              </a:rPr>
              <a:t>4. The metaphor of the Thief in the Night</a:t>
            </a:r>
            <a:br>
              <a:rPr lang="en-US" sz="3600" b="1" dirty="0">
                <a:latin typeface="+mn-lt"/>
              </a:rPr>
            </a:br>
            <a:r>
              <a:rPr lang="en-US" sz="3600" b="1" dirty="0">
                <a:latin typeface="+mn-lt"/>
              </a:rPr>
              <a:t>5. The exhortations to stay awake and to watch in view of the unexpectedness of his coming</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132795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2"/>
            <a:ext cx="10972800" cy="850900"/>
          </a:xfrm>
        </p:spPr>
        <p:txBody>
          <a:bodyPr/>
          <a:lstStyle/>
          <a:p>
            <a:pPr algn="ctr"/>
            <a:r>
              <a:rPr lang="en-US" sz="3733" b="1" dirty="0"/>
              <a:t>The Verbal Parallels Between </a:t>
            </a:r>
            <a:r>
              <a:rPr lang="en-US" sz="3733" b="1" dirty="0" err="1"/>
              <a:t>Yahusha</a:t>
            </a:r>
            <a:r>
              <a:rPr lang="en-US" sz="3733" b="1" dirty="0"/>
              <a:t> and Paul</a:t>
            </a:r>
          </a:p>
        </p:txBody>
      </p:sp>
      <p:sp>
        <p:nvSpPr>
          <p:cNvPr id="3" name="Subtitle 2"/>
          <p:cNvSpPr>
            <a:spLocks noGrp="1"/>
          </p:cNvSpPr>
          <p:nvPr>
            <p:ph sz="half" idx="1"/>
          </p:nvPr>
        </p:nvSpPr>
        <p:spPr>
          <a:xfrm>
            <a:off x="609600" y="1143000"/>
            <a:ext cx="5384800" cy="4876800"/>
          </a:xfrm>
        </p:spPr>
        <p:txBody>
          <a:bodyPr>
            <a:normAutofit fontScale="92500"/>
          </a:bodyPr>
          <a:lstStyle/>
          <a:p>
            <a:pPr marL="0" indent="0" algn="ctr">
              <a:buNone/>
            </a:pPr>
            <a:r>
              <a:rPr lang="en-US" sz="2667" b="1" dirty="0"/>
              <a:t>The Lord's Own Word</a:t>
            </a:r>
          </a:p>
          <a:p>
            <a:pPr marL="0" indent="0" algn="ctr">
              <a:buNone/>
            </a:pPr>
            <a:r>
              <a:rPr lang="en-US" sz="2667" b="1" dirty="0"/>
              <a:t>(Matthew 24 and Parallels)</a:t>
            </a:r>
            <a:endParaRPr lang="en-US" sz="2133" b="1" dirty="0"/>
          </a:p>
          <a:p>
            <a:pPr marL="0" indent="0">
              <a:buNone/>
            </a:pPr>
            <a:r>
              <a:rPr lang="en-US" sz="2400" b="1" dirty="0"/>
              <a:t>"What will be the sign of your coming (</a:t>
            </a:r>
            <a:r>
              <a:rPr lang="en-US" sz="2400" b="1" dirty="0" err="1"/>
              <a:t>parousia</a:t>
            </a:r>
            <a:r>
              <a:rPr lang="en-US" sz="2400" b="1" dirty="0"/>
              <a:t>)?" 24:3 “</a:t>
            </a:r>
          </a:p>
          <a:p>
            <a:pPr marL="0" indent="0">
              <a:buNone/>
            </a:pPr>
            <a:r>
              <a:rPr lang="en-US" sz="2400" b="1" dirty="0"/>
              <a:t>"... and they will gather his elect" 24:31</a:t>
            </a:r>
          </a:p>
          <a:p>
            <a:pPr marL="0" indent="0">
              <a:buNone/>
            </a:pPr>
            <a:r>
              <a:rPr lang="en-US" sz="2400" b="1" dirty="0"/>
              <a:t>"at what time of night the thief was coming" 24:43</a:t>
            </a:r>
          </a:p>
          <a:p>
            <a:pPr marL="0" indent="0">
              <a:buNone/>
            </a:pPr>
            <a:endParaRPr lang="en-US" sz="1867" b="1" dirty="0"/>
          </a:p>
          <a:p>
            <a:pPr marL="0" indent="0">
              <a:buNone/>
            </a:pPr>
            <a:r>
              <a:rPr lang="en-US" sz="2400" b="1" dirty="0"/>
              <a:t>"coming on the clouds of the sky" 24:30</a:t>
            </a:r>
          </a:p>
          <a:p>
            <a:pPr marL="0" indent="0">
              <a:buNone/>
            </a:pPr>
            <a:r>
              <a:rPr lang="en-US" sz="2400" b="1" dirty="0"/>
              <a:t>"he will send his angels" 24:31</a:t>
            </a:r>
          </a:p>
          <a:p>
            <a:pPr marL="0" indent="0">
              <a:buNone/>
            </a:pPr>
            <a:r>
              <a:rPr lang="en-US" sz="2400" b="1" dirty="0"/>
              <a:t>"with a loud trumpet call" 24:31</a:t>
            </a:r>
          </a:p>
          <a:p>
            <a:pPr marL="0" indent="0">
              <a:buNone/>
            </a:pPr>
            <a:endParaRPr lang="en-US" sz="2400" b="1" dirty="0"/>
          </a:p>
        </p:txBody>
      </p:sp>
      <p:sp>
        <p:nvSpPr>
          <p:cNvPr id="2" name="Content Placeholder 1"/>
          <p:cNvSpPr>
            <a:spLocks noGrp="1"/>
          </p:cNvSpPr>
          <p:nvPr>
            <p:ph sz="half" idx="2"/>
          </p:nvPr>
        </p:nvSpPr>
        <p:spPr>
          <a:xfrm>
            <a:off x="6197600" y="1143000"/>
            <a:ext cx="5384800" cy="4876800"/>
          </a:xfrm>
        </p:spPr>
        <p:txBody>
          <a:bodyPr>
            <a:normAutofit fontScale="92500"/>
          </a:bodyPr>
          <a:lstStyle/>
          <a:p>
            <a:pPr marL="0" indent="0" algn="ctr">
              <a:buNone/>
            </a:pPr>
            <a:r>
              <a:rPr lang="en-US" sz="2667" b="1" dirty="0"/>
              <a:t>"According to the Lord's Own Word“ (1 </a:t>
            </a:r>
            <a:r>
              <a:rPr lang="en-US" sz="2667" b="1" dirty="0" err="1"/>
              <a:t>Thess</a:t>
            </a:r>
            <a:r>
              <a:rPr lang="en-US" sz="2667" b="1" dirty="0"/>
              <a:t> 4:13-5:11)</a:t>
            </a:r>
          </a:p>
          <a:p>
            <a:pPr marL="0" indent="0">
              <a:buNone/>
            </a:pPr>
            <a:r>
              <a:rPr lang="en-US" sz="2400" b="1" dirty="0"/>
              <a:t>... till the coming (</a:t>
            </a:r>
            <a:r>
              <a:rPr lang="en-US" sz="2400" b="1" dirty="0" err="1"/>
              <a:t>parousia</a:t>
            </a:r>
            <a:r>
              <a:rPr lang="en-US" sz="2400" b="1" dirty="0"/>
              <a:t>) of the Lord" 4:15</a:t>
            </a:r>
          </a:p>
          <a:p>
            <a:pPr marL="0" indent="0">
              <a:buNone/>
            </a:pPr>
            <a:r>
              <a:rPr lang="en-US" sz="2400" b="1" dirty="0"/>
              <a:t>"we will be caught up together with them“</a:t>
            </a:r>
          </a:p>
          <a:p>
            <a:pPr marL="0" indent="0">
              <a:buNone/>
            </a:pPr>
            <a:r>
              <a:rPr lang="en-US" sz="2400" b="1" dirty="0"/>
              <a:t>"we will be caught up together with them" (Greek </a:t>
            </a:r>
            <a:r>
              <a:rPr lang="en-US" sz="2400" b="1" i="1" dirty="0" err="1"/>
              <a:t>harpadzo</a:t>
            </a:r>
            <a:r>
              <a:rPr lang="en-US" sz="2400" b="1" dirty="0"/>
              <a:t>, "to seize, grab, snatch" - the actions of a thief!)</a:t>
            </a:r>
          </a:p>
          <a:p>
            <a:pPr marL="0" indent="0">
              <a:buNone/>
            </a:pPr>
            <a:r>
              <a:rPr lang="en-US" sz="2400" b="1" dirty="0"/>
              <a:t>"in the clouds to meet the Lord in the air" 4:17</a:t>
            </a:r>
          </a:p>
          <a:p>
            <a:pPr marL="0" indent="0">
              <a:buNone/>
            </a:pPr>
            <a:r>
              <a:rPr lang="en-US" sz="2400" b="1" dirty="0"/>
              <a:t>"will be caught up (passive)" 4:17  </a:t>
            </a:r>
            <a:br>
              <a:rPr lang="en-US" sz="2400" b="1" dirty="0"/>
            </a:br>
            <a:r>
              <a:rPr lang="en-US" sz="2400" b="1" dirty="0"/>
              <a:t>"voice of the archangel" 4:16</a:t>
            </a:r>
          </a:p>
          <a:p>
            <a:pPr marL="0" indent="0">
              <a:buNone/>
            </a:pPr>
            <a:r>
              <a:rPr lang="en-US" sz="2400" b="1" dirty="0"/>
              <a:t>"with the trumpet call of God" 4:16</a:t>
            </a:r>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22122649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1"/>
          </p:nvPr>
        </p:nvSpPr>
        <p:spPr>
          <a:xfrm>
            <a:off x="609600" y="478973"/>
            <a:ext cx="5384800" cy="5540828"/>
          </a:xfrm>
        </p:spPr>
        <p:txBody>
          <a:bodyPr/>
          <a:lstStyle/>
          <a:p>
            <a:pPr marL="0" indent="0" algn="ctr">
              <a:buNone/>
            </a:pPr>
            <a:r>
              <a:rPr lang="en-US" sz="2667" b="1" dirty="0"/>
              <a:t>The Lord's Own Word</a:t>
            </a:r>
          </a:p>
          <a:p>
            <a:pPr marL="0" indent="0" algn="ctr">
              <a:buNone/>
            </a:pPr>
            <a:r>
              <a:rPr lang="en-US" sz="2667" b="1" dirty="0"/>
              <a:t>(Matthew 24 and Parallels)</a:t>
            </a:r>
          </a:p>
          <a:p>
            <a:pPr marL="0" indent="0">
              <a:buNone/>
            </a:pPr>
            <a:endParaRPr lang="en-US" sz="2133" b="1" dirty="0"/>
          </a:p>
          <a:p>
            <a:pPr marL="0" indent="0">
              <a:buNone/>
            </a:pPr>
            <a:r>
              <a:rPr lang="en-US" sz="2400" b="1" dirty="0"/>
              <a:t>"on what day your Lord will come... at what time of night the thief was coming" 24:42,43</a:t>
            </a:r>
          </a:p>
          <a:p>
            <a:pPr marL="0" indent="0">
              <a:buNone/>
            </a:pPr>
            <a:r>
              <a:rPr lang="en-US" sz="2400" b="1" dirty="0"/>
              <a:t>"unexpectedly like a trap" Luke 21:34</a:t>
            </a:r>
          </a:p>
          <a:p>
            <a:pPr marL="0" indent="0">
              <a:buNone/>
            </a:pPr>
            <a:r>
              <a:rPr lang="en-US" sz="2400" b="1" dirty="0"/>
              <a:t>"you may be able to escape" Luke 21:36</a:t>
            </a:r>
          </a:p>
          <a:p>
            <a:pPr marL="0" indent="0">
              <a:buNone/>
            </a:pPr>
            <a:r>
              <a:rPr lang="en-US" sz="2400" b="1" dirty="0"/>
              <a:t>"keep watch (Gr. </a:t>
            </a:r>
            <a:r>
              <a:rPr lang="en-US" sz="2400" b="1" dirty="0" err="1">
                <a:latin typeface="Bwgrkn" panose="00000400000000000000" pitchFamily="2" charset="0"/>
              </a:rPr>
              <a:t>grhgwrew</a:t>
            </a:r>
            <a:r>
              <a:rPr lang="en-US" sz="2400" b="1" dirty="0"/>
              <a:t> </a:t>
            </a:r>
            <a:r>
              <a:rPr lang="en-US" sz="2400" b="1" dirty="0" err="1"/>
              <a:t>greegoreo</a:t>
            </a:r>
            <a:r>
              <a:rPr lang="en-US" sz="2400" b="1" dirty="0"/>
              <a:t>)" 24:42</a:t>
            </a:r>
          </a:p>
          <a:p>
            <a:pPr marL="0" indent="0">
              <a:buNone/>
            </a:pPr>
            <a:r>
              <a:rPr lang="en-US" sz="2400" b="1" dirty="0"/>
              <a:t>(no self-control) 24:48-51</a:t>
            </a:r>
          </a:p>
          <a:p>
            <a:pPr marL="0" indent="0">
              <a:buNone/>
            </a:pPr>
            <a:r>
              <a:rPr lang="en-US" sz="2400" b="1" dirty="0"/>
              <a:t>"drink with drunkards" 24:49  </a:t>
            </a:r>
            <a:br>
              <a:rPr lang="en-US" sz="2400" b="1" dirty="0"/>
            </a:br>
            <a:r>
              <a:rPr lang="en-US" sz="2400" b="1" dirty="0"/>
              <a:t>"and get drunk" Luke 12:45</a:t>
            </a:r>
          </a:p>
        </p:txBody>
      </p:sp>
      <p:sp>
        <p:nvSpPr>
          <p:cNvPr id="2" name="Content Placeholder 1"/>
          <p:cNvSpPr>
            <a:spLocks noGrp="1"/>
          </p:cNvSpPr>
          <p:nvPr>
            <p:ph sz="half" idx="2"/>
          </p:nvPr>
        </p:nvSpPr>
        <p:spPr>
          <a:xfrm>
            <a:off x="6197600" y="478973"/>
            <a:ext cx="5384800" cy="5540828"/>
          </a:xfrm>
        </p:spPr>
        <p:txBody>
          <a:bodyPr/>
          <a:lstStyle/>
          <a:p>
            <a:pPr marL="0" indent="0" algn="ctr">
              <a:buNone/>
            </a:pPr>
            <a:r>
              <a:rPr lang="en-US" sz="2667" b="1" dirty="0"/>
              <a:t>"According to the Lord's Own Word“ (1 </a:t>
            </a:r>
            <a:r>
              <a:rPr lang="en-US" sz="2667" b="1" dirty="0" err="1"/>
              <a:t>Thess</a:t>
            </a:r>
            <a:r>
              <a:rPr lang="en-US" sz="2667" b="1" dirty="0"/>
              <a:t> 4:13-5:11)</a:t>
            </a:r>
          </a:p>
          <a:p>
            <a:pPr marL="0" indent="0">
              <a:buNone/>
            </a:pPr>
            <a:endParaRPr lang="en-US" sz="2667" b="1" dirty="0"/>
          </a:p>
          <a:p>
            <a:pPr marL="0" indent="0">
              <a:buNone/>
            </a:pPr>
            <a:r>
              <a:rPr lang="en-US" sz="2400" b="1" dirty="0"/>
              <a:t>"The day of the Lord will come like a thief in the night" 5:2</a:t>
            </a:r>
          </a:p>
          <a:p>
            <a:pPr marL="0" indent="0">
              <a:buNone/>
            </a:pPr>
            <a:endParaRPr lang="en-US" sz="1867" b="1" dirty="0"/>
          </a:p>
          <a:p>
            <a:pPr marL="0" indent="0">
              <a:buNone/>
            </a:pPr>
            <a:r>
              <a:rPr lang="en-US" sz="2400" b="1" dirty="0"/>
              <a:t>"suddenly, as labor pains" 5:3</a:t>
            </a:r>
          </a:p>
          <a:p>
            <a:pPr marL="0" indent="0">
              <a:buNone/>
            </a:pPr>
            <a:r>
              <a:rPr lang="en-US" sz="2400" b="1" dirty="0"/>
              <a:t>"they will not escape" 5:3</a:t>
            </a:r>
          </a:p>
          <a:p>
            <a:pPr marL="0" indent="0">
              <a:buNone/>
            </a:pPr>
            <a:endParaRPr lang="en-US" sz="2400" b="1" dirty="0"/>
          </a:p>
          <a:p>
            <a:pPr marL="0" indent="0">
              <a:buNone/>
            </a:pPr>
            <a:r>
              <a:rPr lang="en-US" sz="2400" b="1" dirty="0"/>
              <a:t>"be alert (Gr</a:t>
            </a:r>
            <a:r>
              <a:rPr lang="en-US" sz="2400" b="1" dirty="0">
                <a:latin typeface="Bwgrkn" panose="00000400000000000000" pitchFamily="2" charset="0"/>
              </a:rPr>
              <a:t> </a:t>
            </a:r>
            <a:r>
              <a:rPr lang="en-US" sz="2400" b="1" dirty="0" err="1">
                <a:latin typeface="Bwgrkn" panose="00000400000000000000" pitchFamily="2" charset="0"/>
              </a:rPr>
              <a:t>grhgwrew</a:t>
            </a:r>
            <a:r>
              <a:rPr lang="en-US" sz="2400" b="1" dirty="0"/>
              <a:t> </a:t>
            </a:r>
            <a:r>
              <a:rPr lang="en-US" sz="2400" b="1" dirty="0" err="1"/>
              <a:t>greegoreo</a:t>
            </a:r>
            <a:r>
              <a:rPr lang="en-US" sz="2400" b="1" dirty="0"/>
              <a:t>)" 5:6</a:t>
            </a:r>
          </a:p>
          <a:p>
            <a:pPr marL="0" indent="0">
              <a:buNone/>
            </a:pPr>
            <a:r>
              <a:rPr lang="en-US" sz="2400" b="1" dirty="0"/>
              <a:t>"and self-controlled" 5:6</a:t>
            </a:r>
          </a:p>
          <a:p>
            <a:pPr marL="0" indent="0">
              <a:buNone/>
            </a:pPr>
            <a:r>
              <a:rPr lang="en-US" sz="2400" b="1" dirty="0"/>
              <a:t>"Those who get drunk" 5:7</a:t>
            </a:r>
          </a:p>
        </p:txBody>
      </p:sp>
      <p:sp>
        <p:nvSpPr>
          <p:cNvPr id="4" name="Footer Placeholder 3"/>
          <p:cNvSpPr>
            <a:spLocks noGrp="1"/>
          </p:cNvSpPr>
          <p:nvPr>
            <p:ph type="ftr" sz="quarter" idx="11"/>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650598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20485" y="292100"/>
            <a:ext cx="10961915" cy="6184900"/>
          </a:xfrm>
        </p:spPr>
        <p:txBody>
          <a:bodyPr>
            <a:normAutofit/>
          </a:bodyPr>
          <a:lstStyle/>
          <a:p>
            <a:pPr algn="l"/>
            <a:r>
              <a:rPr lang="en-US" sz="4000" b="1" dirty="0" err="1">
                <a:latin typeface="+mn-lt"/>
              </a:rPr>
              <a:t>Pretribulationism</a:t>
            </a:r>
            <a:r>
              <a:rPr lang="en-US" sz="4000" b="1" dirty="0">
                <a:latin typeface="+mn-lt"/>
              </a:rPr>
              <a:t> Argues that 1 Thessalonians 4:16-21 Does not Mention any Intervening Events Between Now and the Rapture.  Therefore, the Rapture must be Before the Great Tribulation!</a:t>
            </a:r>
            <a:br>
              <a:rPr lang="en-US" sz="4000" b="1" dirty="0">
                <a:latin typeface="+mn-lt"/>
              </a:rPr>
            </a:br>
            <a:r>
              <a:rPr lang="en-US" sz="4000" b="1" dirty="0">
                <a:latin typeface="+mn-lt"/>
              </a:rPr>
              <a:t/>
            </a:r>
            <a:br>
              <a:rPr lang="en-US" sz="4000" b="1" dirty="0">
                <a:latin typeface="+mn-lt"/>
              </a:rPr>
            </a:br>
            <a:r>
              <a:rPr lang="en-US" sz="4000" b="1" dirty="0">
                <a:latin typeface="+mn-lt"/>
              </a:rPr>
              <a:t>Thus, Pretribulation </a:t>
            </a:r>
            <a:r>
              <a:rPr lang="en-US" sz="4000" b="1" dirty="0" err="1">
                <a:latin typeface="+mn-lt"/>
              </a:rPr>
              <a:t>Dispensationalism</a:t>
            </a:r>
            <a:r>
              <a:rPr lang="en-US" sz="4000" b="1" dirty="0">
                <a:latin typeface="+mn-lt"/>
              </a:rPr>
              <a:t> is </a:t>
            </a:r>
            <a:r>
              <a:rPr lang="en-US" sz="4000" b="1" dirty="0" smtClean="0">
                <a:latin typeface="+mn-lt"/>
              </a:rPr>
              <a:t>inferred from </a:t>
            </a:r>
            <a:r>
              <a:rPr lang="en-US" sz="4000" b="1" dirty="0">
                <a:latin typeface="+mn-lt"/>
              </a:rPr>
              <a:t>the </a:t>
            </a:r>
            <a:r>
              <a:rPr lang="en-US" sz="4000" b="1" u="sng" dirty="0">
                <a:latin typeface="+mn-lt"/>
              </a:rPr>
              <a:t>Silence of the Text</a:t>
            </a:r>
            <a:r>
              <a:rPr lang="en-US" sz="4000" b="1" dirty="0">
                <a:latin typeface="+mn-lt"/>
              </a:rPr>
              <a:t>!! rather than what the text of Scripture actually does say.  Hardly a good method of interpretation.  What kind of </a:t>
            </a:r>
            <a:r>
              <a:rPr lang="en-US" sz="4000" b="1" dirty="0" smtClean="0">
                <a:latin typeface="+mn-lt"/>
              </a:rPr>
              <a:t>hermeneutic </a:t>
            </a:r>
            <a:r>
              <a:rPr lang="en-US" sz="4000" b="1" dirty="0">
                <a:latin typeface="+mn-lt"/>
              </a:rPr>
              <a:t>is that?</a:t>
            </a:r>
            <a:r>
              <a:rPr lang="en-US" sz="3200" b="1" dirty="0"/>
              <a:t/>
            </a:r>
            <a:br>
              <a:rPr lang="en-US" sz="3200" b="1" dirty="0"/>
            </a:br>
            <a:endParaRPr lang="en-US" sz="3200" b="1" dirty="0"/>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41845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20485" y="622300"/>
            <a:ext cx="10929257" cy="5615215"/>
          </a:xfrm>
        </p:spPr>
        <p:txBody>
          <a:bodyPr>
            <a:normAutofit/>
          </a:bodyPr>
          <a:lstStyle/>
          <a:p>
            <a:pPr algn="l"/>
            <a:r>
              <a:rPr lang="en-US" sz="4000" b="1" dirty="0">
                <a:latin typeface="+mn-lt"/>
              </a:rPr>
              <a:t>However, that argument from silence is meaningless if we can show from other Scriptures that there will be certain key historical events </a:t>
            </a:r>
            <a:r>
              <a:rPr lang="en-US" sz="4000" b="1" dirty="0" smtClean="0">
                <a:latin typeface="+mn-lt"/>
              </a:rPr>
              <a:t>(“intervening events”) </a:t>
            </a:r>
            <a:r>
              <a:rPr lang="en-US" sz="4000" b="1" dirty="0">
                <a:latin typeface="+mn-lt"/>
              </a:rPr>
              <a:t>before the rapture can occur. The purpose of Paul's writing of 1 Thessalonians 4 was not to lay out end time events in chronological order, but to comfort the saints who were grieving over the loss of their loved ones. </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515997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20485" y="431800"/>
            <a:ext cx="10929257" cy="5805715"/>
          </a:xfrm>
        </p:spPr>
        <p:txBody>
          <a:bodyPr>
            <a:normAutofit/>
          </a:bodyPr>
          <a:lstStyle/>
          <a:p>
            <a:pPr algn="l"/>
            <a:r>
              <a:rPr lang="en-US" sz="4000" b="1" dirty="0">
                <a:latin typeface="+mn-lt"/>
              </a:rPr>
              <a:t>Therefore, there was no reason for explaining in detail all that would occur before the rapture. Paul only needed to state the fact of the coming of Messiah and the rapture of all dead and living saints. The fact of the "rapture“ and resurrection event is the comfort Paul offers, and the purpose for his letter is served by merely reminding the Thessalonian believers of that blessed hope.</a:t>
            </a:r>
            <a:r>
              <a:rPr lang="en-US" sz="4000" b="1" dirty="0"/>
              <a:t/>
            </a:r>
            <a:br>
              <a:rPr lang="en-US" sz="4000" b="1" dirty="0"/>
            </a:br>
            <a:endParaRPr lang="en-US" sz="4000" b="1" dirty="0"/>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33967687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53143" y="723900"/>
            <a:ext cx="10863943" cy="5372100"/>
          </a:xfrm>
        </p:spPr>
        <p:txBody>
          <a:bodyPr>
            <a:normAutofit fontScale="90000"/>
          </a:bodyPr>
          <a:lstStyle/>
          <a:p>
            <a:pPr algn="l"/>
            <a:r>
              <a:rPr lang="en-US" sz="4000" b="1" dirty="0" smtClean="0">
                <a:latin typeface="+mn-lt"/>
              </a:rPr>
              <a:t>But th</a:t>
            </a:r>
            <a:r>
              <a:rPr lang="en-US" sz="4000" b="1" dirty="0" smtClean="0">
                <a:latin typeface="+mn-lt"/>
              </a:rPr>
              <a:t>e Thessalonian </a:t>
            </a:r>
            <a:r>
              <a:rPr lang="en-US" sz="4000" b="1" dirty="0" err="1" smtClean="0">
                <a:latin typeface="+mn-lt"/>
              </a:rPr>
              <a:t>Messianics</a:t>
            </a:r>
            <a:r>
              <a:rPr lang="en-US" sz="4000" b="1" dirty="0" smtClean="0">
                <a:latin typeface="+mn-lt"/>
              </a:rPr>
              <a:t> were still unsettled and confused about the order of events leading to the coming of Messiah.</a:t>
            </a:r>
            <a:r>
              <a:rPr lang="en-US" sz="4000" b="1" dirty="0" smtClean="0">
                <a:latin typeface="+mn-lt"/>
              </a:rPr>
              <a:t/>
            </a:r>
            <a:br>
              <a:rPr lang="en-US" sz="4000" b="1" dirty="0" smtClean="0">
                <a:latin typeface="+mn-lt"/>
              </a:rPr>
            </a:br>
            <a:r>
              <a:rPr lang="en-US" sz="4000" b="1" dirty="0" smtClean="0">
                <a:latin typeface="+mn-lt"/>
              </a:rPr>
              <a:t>So</a:t>
            </a:r>
            <a:r>
              <a:rPr lang="en-US" sz="4000" b="1" dirty="0" smtClean="0">
                <a:latin typeface="+mn-lt"/>
              </a:rPr>
              <a:t>, </a:t>
            </a:r>
            <a:r>
              <a:rPr lang="en-US" sz="4000" b="1" dirty="0">
                <a:latin typeface="+mn-lt"/>
              </a:rPr>
              <a:t>Paul does address this question about the intervening events between now and the </a:t>
            </a:r>
            <a:r>
              <a:rPr lang="en-US" sz="4000" b="1" dirty="0" smtClean="0">
                <a:latin typeface="+mn-lt"/>
              </a:rPr>
              <a:t>coming/rapture event </a:t>
            </a:r>
            <a:r>
              <a:rPr lang="en-US" sz="4000" b="1" dirty="0">
                <a:latin typeface="+mn-lt"/>
              </a:rPr>
              <a:t>in his 2nd Letter to the Thessalonians.  This should put to rest forever any further argument in favor of Pre-</a:t>
            </a:r>
            <a:r>
              <a:rPr lang="en-US" sz="4000" b="1" dirty="0" err="1">
                <a:latin typeface="+mn-lt"/>
              </a:rPr>
              <a:t>tribulationism</a:t>
            </a:r>
            <a:r>
              <a:rPr lang="en-US" sz="4000" b="1" dirty="0" smtClean="0">
                <a:latin typeface="+mn-lt"/>
              </a:rPr>
              <a:t>.</a:t>
            </a:r>
            <a:r>
              <a:rPr lang="en-US" sz="4000" b="1" dirty="0" smtClean="0">
                <a:latin typeface="+mn-lt"/>
              </a:rPr>
              <a:t/>
            </a:r>
            <a:br>
              <a:rPr lang="en-US" sz="4000" b="1" dirty="0" smtClean="0">
                <a:latin typeface="+mn-lt"/>
              </a:rPr>
            </a:br>
            <a:r>
              <a:rPr lang="en-US" sz="4000" b="1" dirty="0">
                <a:latin typeface="+mn-lt"/>
              </a:rPr>
              <a:t/>
            </a:r>
            <a:br>
              <a:rPr lang="en-US" sz="4000" b="1" dirty="0">
                <a:latin typeface="+mn-lt"/>
              </a:rPr>
            </a:b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74151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92500" lnSpcReduction="10000"/>
          </a:bodyPr>
          <a:lstStyle/>
          <a:p>
            <a:pPr marL="0" indent="0" algn="ctr">
              <a:buNone/>
            </a:pPr>
            <a:r>
              <a:rPr lang="en-US" sz="4800" b="1" dirty="0"/>
              <a:t>2 </a:t>
            </a:r>
            <a:r>
              <a:rPr lang="en-US" sz="4400" b="1" dirty="0"/>
              <a:t>Thessalonians</a:t>
            </a:r>
            <a:r>
              <a:rPr lang="en-US" sz="4800" b="1" dirty="0"/>
              <a:t> </a:t>
            </a:r>
            <a:r>
              <a:rPr lang="en-US" sz="4800" b="1" dirty="0" smtClean="0"/>
              <a:t>1:3-5 </a:t>
            </a:r>
          </a:p>
          <a:p>
            <a:pPr marL="0" indent="0">
              <a:buNone/>
            </a:pPr>
            <a:r>
              <a:rPr lang="en-US" sz="4000" b="1" dirty="0" smtClean="0"/>
              <a:t>We </a:t>
            </a:r>
            <a:r>
              <a:rPr lang="en-US" sz="4000" b="1" dirty="0"/>
              <a:t>ought always to give thanks to Elohim for you, brethren, as is [only] fitting, because your faith is greatly enlarged, and the love of each one of you toward one another grows [ever] greater</a:t>
            </a:r>
            <a:r>
              <a:rPr lang="en-US" sz="4000" b="1" dirty="0" smtClean="0"/>
              <a:t>; </a:t>
            </a:r>
            <a:r>
              <a:rPr lang="en-US" sz="4000" b="1" dirty="0"/>
              <a:t>therefore, we ourselves speak proudly of you among the assemblies of Elohim for your perseverance and faith in the midst of all your persecutions and afflictions which you </a:t>
            </a:r>
            <a:r>
              <a:rPr lang="en-US" sz="4000" b="1" dirty="0" smtClean="0"/>
              <a:t>endure - a </a:t>
            </a:r>
            <a:r>
              <a:rPr lang="en-US" sz="4000" b="1" dirty="0"/>
              <a:t>plain indication of Elohim's righteous judgment so that you will be considered worthy of the kingdom of Elohim, for which indeed you are suffering.</a:t>
            </a:r>
          </a:p>
          <a:p>
            <a:pPr marL="0" indent="0">
              <a:buNone/>
            </a:pPr>
            <a:endParaRPr lang="en-US" sz="4000" b="1" dirty="0"/>
          </a:p>
        </p:txBody>
      </p:sp>
    </p:spTree>
    <p:extLst>
      <p:ext uri="{BB962C8B-B14F-4D97-AF65-F5344CB8AC3E}">
        <p14:creationId xmlns:p14="http://schemas.microsoft.com/office/powerpoint/2010/main" val="3041031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2 </a:t>
            </a:r>
            <a:r>
              <a:rPr lang="en-US" sz="4400" b="1" dirty="0"/>
              <a:t>Thessalonians</a:t>
            </a:r>
            <a:r>
              <a:rPr lang="en-US" sz="4800" b="1" dirty="0"/>
              <a:t> </a:t>
            </a:r>
            <a:r>
              <a:rPr lang="en-US" sz="4800" b="1" dirty="0" smtClean="0"/>
              <a:t>1:6-8 </a:t>
            </a:r>
          </a:p>
          <a:p>
            <a:pPr marL="0" indent="0">
              <a:buNone/>
            </a:pPr>
            <a:r>
              <a:rPr lang="en-US" sz="4000" b="1" dirty="0" smtClean="0"/>
              <a:t>For </a:t>
            </a:r>
            <a:r>
              <a:rPr lang="en-US" sz="4000" b="1" dirty="0"/>
              <a:t>after all it is [only] just for Elohim to repay with affliction those who afflict you</a:t>
            </a:r>
            <a:r>
              <a:rPr lang="en-US" sz="4000" b="1" dirty="0" smtClean="0"/>
              <a:t>, </a:t>
            </a:r>
            <a:r>
              <a:rPr lang="en-US" sz="4000" b="1" dirty="0"/>
              <a:t>and [to give] relief to you who are afflicted and to us as well </a:t>
            </a:r>
            <a:r>
              <a:rPr lang="en-US" sz="4000" b="1" u="sng" dirty="0"/>
              <a:t>when the Lord Yahusha will be revealed from heaven with His mighty angels in flaming </a:t>
            </a:r>
            <a:r>
              <a:rPr lang="en-US" sz="4000" b="1" u="sng" dirty="0" smtClean="0"/>
              <a:t>fire</a:t>
            </a:r>
            <a:r>
              <a:rPr lang="en-US" sz="4000" b="1" dirty="0" smtClean="0"/>
              <a:t>, </a:t>
            </a:r>
            <a:r>
              <a:rPr lang="en-US" sz="4000" b="1" dirty="0"/>
              <a:t>dealing out retribution to those who do not know Elohim and to those who do not obey the gospel of our Lord Yahusha</a:t>
            </a:r>
            <a:r>
              <a:rPr lang="en-US" sz="4000" b="1" dirty="0" smtClean="0"/>
              <a:t>.</a:t>
            </a:r>
            <a:endParaRPr lang="en-US" sz="4000" b="1" dirty="0"/>
          </a:p>
        </p:txBody>
      </p:sp>
    </p:spTree>
    <p:extLst>
      <p:ext uri="{BB962C8B-B14F-4D97-AF65-F5344CB8AC3E}">
        <p14:creationId xmlns:p14="http://schemas.microsoft.com/office/powerpoint/2010/main" val="3365367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2 </a:t>
            </a:r>
            <a:r>
              <a:rPr lang="en-US" sz="4400" b="1" dirty="0"/>
              <a:t>Thessalonians</a:t>
            </a:r>
            <a:r>
              <a:rPr lang="en-US" sz="4800" b="1" dirty="0"/>
              <a:t> </a:t>
            </a:r>
            <a:r>
              <a:rPr lang="en-US" sz="4800" b="1" dirty="0" smtClean="0"/>
              <a:t>1:9-10</a:t>
            </a:r>
          </a:p>
          <a:p>
            <a:pPr marL="0" indent="0">
              <a:buNone/>
            </a:pPr>
            <a:r>
              <a:rPr lang="en-US" sz="4000" b="1" dirty="0" smtClean="0"/>
              <a:t>These </a:t>
            </a:r>
            <a:r>
              <a:rPr lang="en-US" sz="4000" b="1" dirty="0"/>
              <a:t>will pay the penalty of eternal destruction, away from the presence of the Lord and from the glory of His power</a:t>
            </a:r>
            <a:r>
              <a:rPr lang="en-US" sz="4000" b="1" dirty="0" smtClean="0"/>
              <a:t>, </a:t>
            </a:r>
            <a:r>
              <a:rPr lang="en-US" sz="4000" b="1" u="sng" dirty="0"/>
              <a:t>when He comes to be glorified in His saints on that day</a:t>
            </a:r>
            <a:r>
              <a:rPr lang="en-US" sz="4000" b="1" dirty="0"/>
              <a:t>, and to be marveled at among all who have believed-- for our testimony to you was believed.</a:t>
            </a:r>
          </a:p>
          <a:p>
            <a:pPr marL="0" indent="0">
              <a:buNone/>
            </a:pPr>
            <a:endParaRPr lang="en-US" sz="4000" b="1" dirty="0"/>
          </a:p>
        </p:txBody>
      </p:sp>
    </p:spTree>
    <p:extLst>
      <p:ext uri="{BB962C8B-B14F-4D97-AF65-F5344CB8AC3E}">
        <p14:creationId xmlns:p14="http://schemas.microsoft.com/office/powerpoint/2010/main" val="3741379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lnSpcReduction="10000"/>
          </a:bodyPr>
          <a:lstStyle/>
          <a:p>
            <a:pPr marL="0" indent="0" algn="ctr">
              <a:buNone/>
            </a:pPr>
            <a:r>
              <a:rPr lang="en-US" sz="4800" b="1" dirty="0"/>
              <a:t>2 </a:t>
            </a:r>
            <a:r>
              <a:rPr lang="en-US" sz="4400" b="1" dirty="0"/>
              <a:t>Thessalonians</a:t>
            </a:r>
            <a:r>
              <a:rPr lang="en-US" sz="4800" b="1" dirty="0"/>
              <a:t> 2:1-3 </a:t>
            </a:r>
            <a:endParaRPr lang="en-US" sz="4800" b="1" dirty="0" smtClean="0"/>
          </a:p>
          <a:p>
            <a:pPr marL="0" indent="0">
              <a:buNone/>
            </a:pPr>
            <a:r>
              <a:rPr lang="en-US" sz="4000" b="1" dirty="0" smtClean="0"/>
              <a:t>Now </a:t>
            </a:r>
            <a:r>
              <a:rPr lang="en-US" sz="4000" b="1" dirty="0"/>
              <a:t>we request you, brethren, with regard to the </a:t>
            </a:r>
            <a:r>
              <a:rPr lang="en-US" sz="4000" b="1" u="sng" dirty="0"/>
              <a:t>coming</a:t>
            </a:r>
            <a:r>
              <a:rPr lang="en-US" sz="4000" b="1" dirty="0"/>
              <a:t> of our Master Yahusha Messiah and our </a:t>
            </a:r>
            <a:r>
              <a:rPr lang="en-US" sz="4000" b="1" u="sng" dirty="0"/>
              <a:t>gathering</a:t>
            </a:r>
            <a:r>
              <a:rPr lang="en-US" sz="4000" b="1" dirty="0"/>
              <a:t> together to Him</a:t>
            </a:r>
            <a:r>
              <a:rPr lang="en-US" sz="4000" b="1" dirty="0" smtClean="0"/>
              <a:t>, </a:t>
            </a:r>
            <a:r>
              <a:rPr lang="en-US" sz="4000" b="1" dirty="0"/>
              <a:t>that you not be quickly shaken from your composure or be </a:t>
            </a:r>
            <a:r>
              <a:rPr lang="en-US" sz="4000" b="1" u="sng" dirty="0"/>
              <a:t>disturbed</a:t>
            </a:r>
            <a:r>
              <a:rPr lang="en-US" sz="4000" b="1" dirty="0"/>
              <a:t> </a:t>
            </a:r>
            <a:r>
              <a:rPr lang="en-US" sz="4000" b="1" dirty="0" smtClean="0"/>
              <a:t>(alarmed) either </a:t>
            </a:r>
            <a:r>
              <a:rPr lang="en-US" sz="4000" b="1" dirty="0"/>
              <a:t>by a spirit or a message or a letter as if from us, to the effect that the day of Yahuwah has come.</a:t>
            </a:r>
          </a:p>
          <a:p>
            <a:pPr marL="0" indent="0">
              <a:buNone/>
            </a:pPr>
            <a:r>
              <a:rPr lang="en-US" sz="4000" b="1" dirty="0" smtClean="0"/>
              <a:t>Let </a:t>
            </a:r>
            <a:r>
              <a:rPr lang="en-US" sz="4000" b="1" dirty="0"/>
              <a:t>no one in any way </a:t>
            </a:r>
            <a:r>
              <a:rPr lang="en-US" sz="4000" b="1" u="sng" dirty="0"/>
              <a:t>deceive</a:t>
            </a:r>
            <a:r>
              <a:rPr lang="en-US" sz="4000" b="1" dirty="0"/>
              <a:t> you, for shall not the </a:t>
            </a:r>
            <a:r>
              <a:rPr lang="en-US" sz="4000" b="1" u="sng" dirty="0"/>
              <a:t>apostasy</a:t>
            </a:r>
            <a:r>
              <a:rPr lang="en-US" sz="4000" b="1" dirty="0"/>
              <a:t> comes first, and the </a:t>
            </a:r>
            <a:r>
              <a:rPr lang="en-US" sz="4000" b="1" u="sng" dirty="0"/>
              <a:t>man of lawlessness</a:t>
            </a:r>
            <a:r>
              <a:rPr lang="en-US" sz="4000" b="1" dirty="0"/>
              <a:t> be revealed, the son of destruction,</a:t>
            </a:r>
          </a:p>
        </p:txBody>
      </p:sp>
    </p:spTree>
    <p:extLst>
      <p:ext uri="{BB962C8B-B14F-4D97-AF65-F5344CB8AC3E}">
        <p14:creationId xmlns:p14="http://schemas.microsoft.com/office/powerpoint/2010/main" val="14865732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2 </a:t>
            </a:r>
            <a:r>
              <a:rPr lang="en-US" sz="4400" b="1" dirty="0"/>
              <a:t>Thessalonians</a:t>
            </a:r>
            <a:r>
              <a:rPr lang="en-US" sz="4800" b="1" dirty="0"/>
              <a:t> </a:t>
            </a:r>
            <a:r>
              <a:rPr lang="en-US" sz="4800" b="1" dirty="0" smtClean="0"/>
              <a:t>2:4-6</a:t>
            </a:r>
          </a:p>
          <a:p>
            <a:pPr marL="0" indent="0">
              <a:buNone/>
            </a:pPr>
            <a:r>
              <a:rPr lang="en-US" sz="4000" b="1" dirty="0" smtClean="0"/>
              <a:t>who </a:t>
            </a:r>
            <a:r>
              <a:rPr lang="en-US" sz="4000" b="1" dirty="0"/>
              <a:t>opposes and exalts himself above every so-called god or object of worship, so that he takes his seat in the temple of Elohim, displaying himself as being Elohim.</a:t>
            </a:r>
          </a:p>
          <a:p>
            <a:pPr marL="0" indent="0">
              <a:buNone/>
            </a:pPr>
            <a:r>
              <a:rPr lang="en-US" sz="4000" b="1" dirty="0" smtClean="0"/>
              <a:t>Do </a:t>
            </a:r>
            <a:r>
              <a:rPr lang="en-US" sz="4000" b="1" dirty="0"/>
              <a:t>you not remember that while I was still with you, I was telling you these things</a:t>
            </a:r>
            <a:r>
              <a:rPr lang="en-US" sz="4000" b="1" dirty="0" smtClean="0"/>
              <a:t>?  </a:t>
            </a:r>
            <a:r>
              <a:rPr lang="en-US" sz="4000" b="1" dirty="0"/>
              <a:t>And you know what impedes now, so that in his time he will be revealed.</a:t>
            </a:r>
          </a:p>
          <a:p>
            <a:pPr marL="0" indent="0">
              <a:buNone/>
            </a:pPr>
            <a:endParaRPr lang="en-US" sz="4000" b="1" dirty="0"/>
          </a:p>
        </p:txBody>
      </p:sp>
    </p:spTree>
    <p:extLst>
      <p:ext uri="{BB962C8B-B14F-4D97-AF65-F5344CB8AC3E}">
        <p14:creationId xmlns:p14="http://schemas.microsoft.com/office/powerpoint/2010/main" val="3310270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2 </a:t>
            </a:r>
            <a:r>
              <a:rPr lang="en-US" sz="4400" b="1" dirty="0"/>
              <a:t>Thessalonians</a:t>
            </a:r>
            <a:r>
              <a:rPr lang="en-US" sz="4800" b="1" dirty="0"/>
              <a:t> </a:t>
            </a:r>
            <a:r>
              <a:rPr lang="en-US" sz="4800" b="1" dirty="0" smtClean="0"/>
              <a:t>2:7-9</a:t>
            </a:r>
          </a:p>
          <a:p>
            <a:pPr marL="0" indent="0">
              <a:buNone/>
            </a:pPr>
            <a:r>
              <a:rPr lang="en-US" sz="4000" b="1" dirty="0" smtClean="0"/>
              <a:t>For </a:t>
            </a:r>
            <a:r>
              <a:rPr lang="en-US" sz="4000" b="1" dirty="0"/>
              <a:t>the mystery of </a:t>
            </a:r>
            <a:r>
              <a:rPr lang="en-US" sz="4000" b="1" u="sng" dirty="0"/>
              <a:t>lawlessness</a:t>
            </a:r>
            <a:r>
              <a:rPr lang="en-US" sz="4000" b="1" dirty="0"/>
              <a:t> is already at work; only he is impeding now until he comes out of the midst.</a:t>
            </a:r>
          </a:p>
          <a:p>
            <a:pPr marL="0" indent="0">
              <a:buNone/>
            </a:pPr>
            <a:r>
              <a:rPr lang="en-US" sz="4000" b="1" dirty="0" smtClean="0"/>
              <a:t>Then </a:t>
            </a:r>
            <a:r>
              <a:rPr lang="en-US" sz="4000" b="1" dirty="0"/>
              <a:t>that lawless one will be revealed whom the Master will slay with the breath of His mouth and bring to an end by the appearance of His </a:t>
            </a:r>
            <a:r>
              <a:rPr lang="en-US" sz="4000" b="1" dirty="0" smtClean="0"/>
              <a:t>coming; </a:t>
            </a:r>
            <a:r>
              <a:rPr lang="en-US" sz="4000" b="1" dirty="0"/>
              <a:t>[that is], the one whose coming is in accord with the activity of Satan, with all </a:t>
            </a:r>
            <a:r>
              <a:rPr lang="en-US" sz="4000" b="1" u="sng" dirty="0"/>
              <a:t>power</a:t>
            </a:r>
            <a:r>
              <a:rPr lang="en-US" sz="4000" b="1" dirty="0"/>
              <a:t> and </a:t>
            </a:r>
            <a:r>
              <a:rPr lang="en-US" sz="4000" b="1" u="sng" dirty="0"/>
              <a:t>signs</a:t>
            </a:r>
            <a:r>
              <a:rPr lang="en-US" sz="4000" b="1" dirty="0"/>
              <a:t> and false wonders,</a:t>
            </a:r>
            <a:endParaRPr lang="en-US" sz="5400" b="1" dirty="0"/>
          </a:p>
        </p:txBody>
      </p:sp>
    </p:spTree>
    <p:extLst>
      <p:ext uri="{BB962C8B-B14F-4D97-AF65-F5344CB8AC3E}">
        <p14:creationId xmlns:p14="http://schemas.microsoft.com/office/powerpoint/2010/main" val="539528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2 </a:t>
            </a:r>
            <a:r>
              <a:rPr lang="en-US" sz="4400" b="1" dirty="0"/>
              <a:t>Thessalonians</a:t>
            </a:r>
            <a:r>
              <a:rPr lang="en-US" sz="4800" b="1" dirty="0"/>
              <a:t> </a:t>
            </a:r>
            <a:r>
              <a:rPr lang="en-US" sz="4800" b="1" dirty="0" smtClean="0"/>
              <a:t>2:10-12</a:t>
            </a:r>
          </a:p>
          <a:p>
            <a:pPr marL="0" indent="0">
              <a:buNone/>
            </a:pPr>
            <a:r>
              <a:rPr lang="en-US" sz="4000" b="1" dirty="0" smtClean="0"/>
              <a:t>and </a:t>
            </a:r>
            <a:r>
              <a:rPr lang="en-US" sz="4000" b="1" dirty="0"/>
              <a:t>with all the </a:t>
            </a:r>
            <a:r>
              <a:rPr lang="en-US" sz="4000" b="1" u="sng" dirty="0"/>
              <a:t>deception</a:t>
            </a:r>
            <a:r>
              <a:rPr lang="en-US" sz="4000" b="1" dirty="0"/>
              <a:t> of wickedness for those who perish, because they did not receive the love of the truth so as to be saved.</a:t>
            </a:r>
          </a:p>
          <a:p>
            <a:pPr marL="0" indent="0">
              <a:buNone/>
            </a:pPr>
            <a:r>
              <a:rPr lang="en-US" sz="4000" b="1" dirty="0" smtClean="0"/>
              <a:t>For </a:t>
            </a:r>
            <a:r>
              <a:rPr lang="en-US" sz="4000" b="1" dirty="0"/>
              <a:t>this reason Elohim will send upon them a deluding influence so that they will believe what is false</a:t>
            </a:r>
            <a:r>
              <a:rPr lang="en-US" sz="4000" b="1" dirty="0" smtClean="0"/>
              <a:t>, </a:t>
            </a:r>
            <a:r>
              <a:rPr lang="en-US" sz="4000" b="1" dirty="0"/>
              <a:t>in order that they all may be judged who did not believe the truth, but took pleasure in wickedness.</a:t>
            </a:r>
          </a:p>
          <a:p>
            <a:pPr marL="0" indent="0">
              <a:buNone/>
            </a:pPr>
            <a:endParaRPr lang="en-US" sz="5400" b="1" dirty="0"/>
          </a:p>
        </p:txBody>
      </p:sp>
    </p:spTree>
    <p:extLst>
      <p:ext uri="{BB962C8B-B14F-4D97-AF65-F5344CB8AC3E}">
        <p14:creationId xmlns:p14="http://schemas.microsoft.com/office/powerpoint/2010/main" val="2903730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70000" lnSpcReduction="20000"/>
          </a:bodyPr>
          <a:lstStyle/>
          <a:p>
            <a:pPr marL="0" indent="0" algn="ctr">
              <a:buNone/>
            </a:pPr>
            <a:r>
              <a:rPr lang="en-US" sz="6300" b="1" dirty="0" smtClean="0"/>
              <a:t>The Subject Matter</a:t>
            </a:r>
          </a:p>
          <a:p>
            <a:pPr marL="0" indent="0">
              <a:buNone/>
            </a:pPr>
            <a:r>
              <a:rPr lang="en-US" sz="5400" b="1" dirty="0" smtClean="0"/>
              <a:t>Concerning </a:t>
            </a:r>
            <a:r>
              <a:rPr lang="en-US" sz="5400" b="1" dirty="0"/>
              <a:t>the coming (</a:t>
            </a:r>
            <a:r>
              <a:rPr lang="en-US" sz="5400" b="1" i="1" dirty="0" err="1"/>
              <a:t>parousia</a:t>
            </a:r>
            <a:r>
              <a:rPr lang="en-US" sz="5400" b="1" dirty="0"/>
              <a:t>) of our Master Yahusha Messiah and our being gathered to him…(2:1)</a:t>
            </a:r>
            <a:br>
              <a:rPr lang="en-US" sz="5400" b="1" dirty="0"/>
            </a:br>
            <a:r>
              <a:rPr lang="en-US" sz="5400" b="1" dirty="0"/>
              <a:t/>
            </a:r>
            <a:br>
              <a:rPr lang="en-US" sz="5400" b="1" dirty="0"/>
            </a:br>
            <a:r>
              <a:rPr lang="en-US" sz="5400" b="1" dirty="0"/>
              <a:t>This coming/gathering event is the same one Paul described in his first letter to the Thessalonians – the Rapture event and this is the same event as described by Yahusha in Matthew 24.</a:t>
            </a:r>
            <a:br>
              <a:rPr lang="en-US" sz="5400" b="1" dirty="0"/>
            </a:br>
            <a:r>
              <a:rPr lang="en-US" sz="5400" b="1" dirty="0"/>
              <a:t/>
            </a:r>
            <a:br>
              <a:rPr lang="en-US" sz="5400" b="1" dirty="0"/>
            </a:br>
            <a:r>
              <a:rPr lang="en-US" sz="5400" b="1" dirty="0"/>
              <a:t>We have already talked about the term </a:t>
            </a:r>
            <a:r>
              <a:rPr lang="en-US" sz="5400" b="1" i="1" dirty="0" err="1"/>
              <a:t>parousia</a:t>
            </a:r>
            <a:r>
              <a:rPr lang="en-US" sz="5400" b="1" dirty="0"/>
              <a:t> and its meaning in Matthew 24 and in 1 and 2 Thessalonians</a:t>
            </a:r>
            <a:endParaRPr lang="en-US" sz="5400" b="1" dirty="0"/>
          </a:p>
        </p:txBody>
      </p:sp>
    </p:spTree>
    <p:extLst>
      <p:ext uri="{BB962C8B-B14F-4D97-AF65-F5344CB8AC3E}">
        <p14:creationId xmlns:p14="http://schemas.microsoft.com/office/powerpoint/2010/main" val="1194076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70000" lnSpcReduction="20000"/>
          </a:bodyPr>
          <a:lstStyle/>
          <a:p>
            <a:pPr marL="0" indent="0" algn="ctr">
              <a:buNone/>
            </a:pPr>
            <a:r>
              <a:rPr lang="en-US" sz="6300" b="1" dirty="0" smtClean="0"/>
              <a:t>The Subject Matter</a:t>
            </a:r>
          </a:p>
          <a:p>
            <a:pPr marL="0" indent="0">
              <a:buNone/>
            </a:pPr>
            <a:r>
              <a:rPr lang="en-US" sz="5400" b="1" dirty="0"/>
              <a:t>Concerning the coming of our Master Yahusha Messiah and </a:t>
            </a:r>
            <a:r>
              <a:rPr lang="en-US" sz="5400" b="1" u="sng" dirty="0"/>
              <a:t>our being gathered to him</a:t>
            </a:r>
            <a:r>
              <a:rPr lang="en-US" sz="5400" b="1" dirty="0"/>
              <a:t>…</a:t>
            </a:r>
            <a:br>
              <a:rPr lang="en-US" sz="5400" b="1" dirty="0"/>
            </a:br>
            <a:r>
              <a:rPr lang="en-US" sz="5400" b="1" dirty="0"/>
              <a:t/>
            </a:r>
            <a:br>
              <a:rPr lang="en-US" sz="5400" b="1" dirty="0"/>
            </a:br>
            <a:r>
              <a:rPr lang="en-US" sz="5400" b="1" dirty="0"/>
              <a:t>The noun which Paul employs here, </a:t>
            </a:r>
            <a:r>
              <a:rPr lang="en-US" sz="5400" b="1" dirty="0" err="1">
                <a:latin typeface="Bwgrkn" pitchFamily="2" charset="0"/>
              </a:rPr>
              <a:t>episunagwgh</a:t>
            </a:r>
            <a:r>
              <a:rPr lang="en-US" sz="5400" b="1" dirty="0"/>
              <a:t> (</a:t>
            </a:r>
            <a:r>
              <a:rPr lang="en-US" sz="5400" b="1" i="1" dirty="0" err="1"/>
              <a:t>episunagogee</a:t>
            </a:r>
            <a:r>
              <a:rPr lang="en-US" sz="5400" b="1" dirty="0"/>
              <a:t>), which is translated "being gathered," occurs only once more in the New Testament, while the cognate verb, </a:t>
            </a:r>
            <a:r>
              <a:rPr lang="en-US" sz="5400" b="1" dirty="0" err="1">
                <a:latin typeface="Bwgrkn" pitchFamily="2" charset="0"/>
              </a:rPr>
              <a:t>episunagw</a:t>
            </a:r>
            <a:r>
              <a:rPr lang="en-US" sz="5400" b="1" dirty="0"/>
              <a:t> (</a:t>
            </a:r>
            <a:r>
              <a:rPr lang="en-US" sz="5400" b="1" i="1" dirty="0" err="1"/>
              <a:t>episunago</a:t>
            </a:r>
            <a:r>
              <a:rPr lang="en-US" sz="5400" b="1" dirty="0"/>
              <a:t>), occurs 7 times in the NT.</a:t>
            </a:r>
            <a:br>
              <a:rPr lang="en-US" sz="5400" b="1" dirty="0"/>
            </a:br>
            <a:r>
              <a:rPr lang="en-US" sz="5400" b="1" dirty="0"/>
              <a:t/>
            </a:r>
            <a:br>
              <a:rPr lang="en-US" sz="5400" b="1" dirty="0"/>
            </a:br>
            <a:r>
              <a:rPr lang="en-US" sz="5400" b="1" dirty="0"/>
              <a:t>"How often I longed to gather your children together, as a hen </a:t>
            </a:r>
            <a:r>
              <a:rPr lang="en-US" sz="5400" b="1" u="sng" dirty="0"/>
              <a:t>gathers</a:t>
            </a:r>
            <a:r>
              <a:rPr lang="en-US" sz="5400" b="1" dirty="0"/>
              <a:t> </a:t>
            </a:r>
            <a:r>
              <a:rPr lang="en-US" sz="5400" b="1" dirty="0" smtClean="0"/>
              <a:t>(verb, </a:t>
            </a:r>
            <a:r>
              <a:rPr lang="en-US" sz="5400" b="1" dirty="0" err="1" smtClean="0"/>
              <a:t>episunago</a:t>
            </a:r>
            <a:r>
              <a:rPr lang="en-US" sz="5400" b="1" dirty="0" smtClean="0"/>
              <a:t>) her </a:t>
            </a:r>
            <a:r>
              <a:rPr lang="en-US" sz="5400" b="1" dirty="0"/>
              <a:t>chicks under her wings" (Matthew 23:37; see also its parallel in Lk.13:34).</a:t>
            </a:r>
            <a:endParaRPr lang="en-US" sz="5400" b="1" dirty="0"/>
          </a:p>
        </p:txBody>
      </p:sp>
    </p:spTree>
    <p:extLst>
      <p:ext uri="{BB962C8B-B14F-4D97-AF65-F5344CB8AC3E}">
        <p14:creationId xmlns:p14="http://schemas.microsoft.com/office/powerpoint/2010/main" val="38447432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fontScale="70000" lnSpcReduction="20000"/>
          </a:bodyPr>
          <a:lstStyle/>
          <a:p>
            <a:pPr marL="0" indent="0" algn="ctr">
              <a:buNone/>
            </a:pPr>
            <a:r>
              <a:rPr lang="en-US" sz="6300" b="1" dirty="0" smtClean="0"/>
              <a:t>The Subject Matter</a:t>
            </a:r>
          </a:p>
          <a:p>
            <a:pPr marL="0" indent="0">
              <a:buNone/>
            </a:pPr>
            <a:r>
              <a:rPr lang="en-US" sz="5400" b="1" dirty="0" smtClean="0"/>
              <a:t>In </a:t>
            </a:r>
            <a:r>
              <a:rPr lang="en-US" sz="5400" b="1" dirty="0"/>
              <a:t>that day the Lord will thresh from the flowing Euphrates to the </a:t>
            </a:r>
            <a:r>
              <a:rPr lang="en-US" sz="5400" b="1" dirty="0" err="1"/>
              <a:t>Wadi</a:t>
            </a:r>
            <a:r>
              <a:rPr lang="en-US" sz="5400" b="1" dirty="0"/>
              <a:t> of Egypt, and </a:t>
            </a:r>
            <a:r>
              <a:rPr lang="en-US" sz="5400" b="1" u="sng" dirty="0"/>
              <a:t>you, O Israelites, will be gathered up one by one</a:t>
            </a:r>
            <a:r>
              <a:rPr lang="en-US" sz="5400" b="1" dirty="0"/>
              <a:t>. And </a:t>
            </a:r>
            <a:r>
              <a:rPr lang="en-US" sz="5400" b="1" u="sng" dirty="0"/>
              <a:t>in that day a great trumpet will sound</a:t>
            </a:r>
            <a:r>
              <a:rPr lang="en-US" sz="5400" b="1" dirty="0"/>
              <a:t>. Those who were perishing in Assyria and those who were exiled in Egypt will come and worship the Lord on the holy mountain in Jerusalem (Isaiah 27:12,13; see also 40:11; 56:8; Ezekiel 36:24).</a:t>
            </a:r>
            <a:br>
              <a:rPr lang="en-US" sz="5400" b="1" dirty="0"/>
            </a:br>
            <a:r>
              <a:rPr lang="en-US" sz="5400" b="1" dirty="0"/>
              <a:t/>
            </a:r>
            <a:br>
              <a:rPr lang="en-US" sz="5400" b="1" dirty="0"/>
            </a:br>
            <a:r>
              <a:rPr lang="en-US" sz="5400" b="1" dirty="0"/>
              <a:t>"they will see the Son of Man coming on the clouds of the sky, with power and great glory. And he will send his angels </a:t>
            </a:r>
            <a:r>
              <a:rPr lang="en-US" sz="5400" b="1" u="sng" dirty="0"/>
              <a:t>with a loud trumpet call</a:t>
            </a:r>
            <a:r>
              <a:rPr lang="en-US" sz="5400" b="1" dirty="0"/>
              <a:t>, and </a:t>
            </a:r>
            <a:r>
              <a:rPr lang="en-US" sz="5400" b="1" u="sng" dirty="0"/>
              <a:t>they will gather </a:t>
            </a:r>
            <a:r>
              <a:rPr lang="en-US" sz="5400" b="1" dirty="0"/>
              <a:t>(</a:t>
            </a:r>
            <a:r>
              <a:rPr lang="en-US" sz="5400" b="1" dirty="0" err="1">
                <a:latin typeface="Bwgrkn" pitchFamily="2" charset="0"/>
              </a:rPr>
              <a:t>episunagw</a:t>
            </a:r>
            <a:r>
              <a:rPr lang="en-US" sz="5400" b="1" dirty="0"/>
              <a:t>, </a:t>
            </a:r>
            <a:r>
              <a:rPr lang="en-US" sz="5400" b="1" i="1" dirty="0" err="1"/>
              <a:t>episunago</a:t>
            </a:r>
            <a:r>
              <a:rPr lang="en-US" sz="5400" b="1" dirty="0"/>
              <a:t>) his elect from the four winds" (Matthew 24:30,31). </a:t>
            </a:r>
            <a:endParaRPr lang="en-US" sz="5400" b="1" dirty="0"/>
          </a:p>
        </p:txBody>
      </p:sp>
    </p:spTree>
    <p:extLst>
      <p:ext uri="{BB962C8B-B14F-4D97-AF65-F5344CB8AC3E}">
        <p14:creationId xmlns:p14="http://schemas.microsoft.com/office/powerpoint/2010/main" val="4886565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84200" y="424544"/>
            <a:ext cx="10693400" cy="6296931"/>
          </a:xfrm>
        </p:spPr>
        <p:txBody>
          <a:bodyPr>
            <a:normAutofit fontScale="90000"/>
          </a:bodyPr>
          <a:lstStyle/>
          <a:p>
            <a:pPr algn="l"/>
            <a:r>
              <a:rPr lang="en-US" sz="4000" b="1" i="1" dirty="0" smtClean="0">
                <a:latin typeface="+mn-lt"/>
              </a:rPr>
              <a:t>		</a:t>
            </a:r>
            <a:r>
              <a:rPr lang="en-US" sz="4900" b="1" i="1" dirty="0" err="1" smtClean="0">
                <a:latin typeface="+mn-lt"/>
              </a:rPr>
              <a:t>Episunagogee</a:t>
            </a:r>
            <a:r>
              <a:rPr lang="en-US" sz="4900" b="1" dirty="0" smtClean="0">
                <a:latin typeface="+mn-lt"/>
              </a:rPr>
              <a:t> </a:t>
            </a:r>
            <a:r>
              <a:rPr lang="en-US" sz="4900" b="1" dirty="0">
                <a:latin typeface="+mn-lt"/>
              </a:rPr>
              <a:t>occurs twice in the NT</a:t>
            </a:r>
            <a:r>
              <a:rPr lang="en-US" sz="4000" b="1" dirty="0">
                <a:latin typeface="+mn-lt"/>
              </a:rPr>
              <a:t/>
            </a:r>
            <a:br>
              <a:rPr lang="en-US" sz="4000" b="1" dirty="0">
                <a:latin typeface="+mn-lt"/>
              </a:rPr>
            </a:br>
            <a:r>
              <a:rPr lang="en-US" sz="4000" b="1" dirty="0">
                <a:latin typeface="+mn-lt"/>
              </a:rPr>
              <a:t/>
            </a:r>
            <a:br>
              <a:rPr lang="en-US" sz="4000" b="1" dirty="0">
                <a:latin typeface="+mn-lt"/>
              </a:rPr>
            </a:br>
            <a:r>
              <a:rPr lang="en-US" sz="4400" b="1" dirty="0">
                <a:latin typeface="+mn-lt"/>
              </a:rPr>
              <a:t>Concerning the coming of our Master Yahusha Messiah and </a:t>
            </a:r>
            <a:r>
              <a:rPr lang="en-US" sz="4400" b="1" u="sng" dirty="0">
                <a:latin typeface="+mn-lt"/>
              </a:rPr>
              <a:t>our being gathered</a:t>
            </a:r>
            <a:r>
              <a:rPr lang="en-US" sz="4400" b="1" dirty="0">
                <a:latin typeface="+mn-lt"/>
              </a:rPr>
              <a:t> to him… (2 Thessalonians 2:1</a:t>
            </a:r>
            <a:r>
              <a:rPr lang="en-US" sz="4400" b="1" dirty="0" smtClean="0">
                <a:latin typeface="+mn-lt"/>
              </a:rPr>
              <a:t>)</a:t>
            </a:r>
            <a:r>
              <a:rPr lang="en-US" sz="4400" b="1" dirty="0">
                <a:latin typeface="+mn-lt"/>
              </a:rPr>
              <a:t/>
            </a:r>
            <a:br>
              <a:rPr lang="en-US" sz="4400" b="1" dirty="0">
                <a:latin typeface="+mn-lt"/>
              </a:rPr>
            </a:br>
            <a:r>
              <a:rPr lang="en-US" sz="4400" b="1" dirty="0">
                <a:latin typeface="+mn-lt"/>
              </a:rPr>
              <a:t>Let us not forsake our gathering together ( </a:t>
            </a:r>
            <a:r>
              <a:rPr lang="en-US" sz="4400" b="1" dirty="0" err="1">
                <a:latin typeface="Bwgrkn" panose="00000400000000000000" pitchFamily="2" charset="0"/>
              </a:rPr>
              <a:t>episunagwgh</a:t>
            </a:r>
            <a:r>
              <a:rPr lang="en-US" sz="4400" b="1" dirty="0">
                <a:latin typeface="+mn-lt"/>
              </a:rPr>
              <a:t> </a:t>
            </a:r>
            <a:r>
              <a:rPr lang="en-US" sz="4400" b="1" i="1" dirty="0" err="1">
                <a:latin typeface="+mn-lt"/>
              </a:rPr>
              <a:t>episunagogee</a:t>
            </a:r>
            <a:r>
              <a:rPr lang="en-US" sz="4400" b="1" dirty="0">
                <a:latin typeface="+mn-lt"/>
              </a:rPr>
              <a:t>), as some are in the habit of doing, but let us encourage one another-- and all the more as you see the Day approaching. (Hebrews 10:25</a:t>
            </a:r>
            <a:r>
              <a:rPr lang="en-US" sz="4400" b="1" dirty="0" smtClean="0">
                <a:latin typeface="+mn-lt"/>
              </a:rPr>
              <a:t>)</a:t>
            </a:r>
            <a:r>
              <a:rPr lang="en-US" sz="4400" b="1" dirty="0">
                <a:latin typeface="+mn-lt"/>
              </a:rPr>
              <a:t/>
            </a:r>
            <a:br>
              <a:rPr lang="en-US" sz="4400" b="1" dirty="0">
                <a:latin typeface="+mn-lt"/>
              </a:rPr>
            </a:br>
            <a:r>
              <a:rPr lang="en-US" sz="4400" b="1" dirty="0">
                <a:latin typeface="+mn-lt"/>
              </a:rPr>
              <a:t>Another clear reference to the Day of Yahuwah, when Messiah will appear and gather his elect</a:t>
            </a:r>
            <a:r>
              <a:rPr lang="en-US" sz="4400" b="1" dirty="0" smtClean="0">
                <a:latin typeface="+mn-lt"/>
              </a:rPr>
              <a:t>.</a:t>
            </a:r>
            <a:endParaRPr lang="en-US" sz="2933" b="1" dirty="0"/>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dirty="0" smtClean="0">
                <a:solidFill>
                  <a:srgbClr val="FFFFFF"/>
                </a:solidFill>
              </a:rPr>
              <a:t>www.BibleTruth.cc</a:t>
            </a:r>
            <a:endParaRPr lang="en-US" dirty="0">
              <a:solidFill>
                <a:srgbClr val="FFFFFF"/>
              </a:solidFill>
            </a:endParaRPr>
          </a:p>
        </p:txBody>
      </p:sp>
    </p:spTree>
    <p:extLst>
      <p:ext uri="{BB962C8B-B14F-4D97-AF65-F5344CB8AC3E}">
        <p14:creationId xmlns:p14="http://schemas.microsoft.com/office/powerpoint/2010/main" val="2454778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990599"/>
            <a:ext cx="10363200" cy="5730875"/>
          </a:xfrm>
        </p:spPr>
        <p:txBody>
          <a:bodyPr>
            <a:noAutofit/>
          </a:bodyPr>
          <a:lstStyle/>
          <a:p>
            <a:r>
              <a:rPr lang="en-US" sz="4000" b="1" dirty="0">
                <a:latin typeface="+mn-lt"/>
              </a:rPr>
              <a:t>Warnings to the </a:t>
            </a:r>
            <a:r>
              <a:rPr lang="en-US" sz="4000" b="1" dirty="0" smtClean="0">
                <a:latin typeface="+mn-lt"/>
              </a:rPr>
              <a:t>Disciples</a:t>
            </a:r>
            <a:r>
              <a:rPr lang="en-US" sz="4000" b="1" dirty="0">
                <a:latin typeface="+mn-lt"/>
              </a:rPr>
              <a:t/>
            </a:r>
            <a:br>
              <a:rPr lang="en-US" sz="4000" b="1" dirty="0">
                <a:latin typeface="+mn-lt"/>
              </a:rPr>
            </a:br>
            <a:r>
              <a:rPr lang="en-US" sz="4000" b="1" dirty="0">
                <a:latin typeface="+mn-lt"/>
              </a:rPr>
              <a:t/>
            </a:r>
            <a:br>
              <a:rPr lang="en-US" sz="4000" b="1" dirty="0">
                <a:latin typeface="+mn-lt"/>
              </a:rPr>
            </a:br>
            <a:r>
              <a:rPr lang="en-US" sz="4000" b="1" dirty="0">
                <a:latin typeface="+mn-lt"/>
              </a:rPr>
              <a:t>Yahusha warned, "Watch out that no one deceives you. For many will come in my name, claiming, 'I am the Messiah,' and will </a:t>
            </a:r>
            <a:r>
              <a:rPr lang="en-US" sz="4000" b="1" u="sng" dirty="0">
                <a:latin typeface="+mn-lt"/>
              </a:rPr>
              <a:t>deceive</a:t>
            </a:r>
            <a:r>
              <a:rPr lang="en-US" sz="4000" b="1" dirty="0">
                <a:latin typeface="+mn-lt"/>
              </a:rPr>
              <a:t> many." (24:4,5,). </a:t>
            </a:r>
            <a:br>
              <a:rPr lang="en-US" sz="4000" b="1" dirty="0">
                <a:latin typeface="+mn-lt"/>
              </a:rPr>
            </a:br>
            <a:r>
              <a:rPr lang="en-US" sz="4000" b="1" dirty="0">
                <a:latin typeface="+mn-lt"/>
              </a:rPr>
              <a:t>And upon informing them of the coming of wars and rumors of wars, </a:t>
            </a:r>
            <a:r>
              <a:rPr lang="en-US" sz="4000" b="1" dirty="0" err="1">
                <a:latin typeface="+mn-lt"/>
              </a:rPr>
              <a:t>Yahusha</a:t>
            </a:r>
            <a:r>
              <a:rPr lang="en-US" sz="4000" b="1" dirty="0">
                <a:latin typeface="+mn-lt"/>
              </a:rPr>
              <a:t> exhorted, "see to it that you are not </a:t>
            </a:r>
            <a:r>
              <a:rPr lang="en-US" sz="4000" b="1" u="sng" dirty="0">
                <a:latin typeface="+mn-lt"/>
              </a:rPr>
              <a:t>alarmed</a:t>
            </a:r>
            <a:r>
              <a:rPr lang="en-US" sz="4000" b="1" dirty="0">
                <a:latin typeface="+mn-lt"/>
              </a:rPr>
              <a:t>" (v.6). Then, as he described the coming apostasy, he reiterated, "many false prophets will appear and deceive many people" (24:11).</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dirty="0" smtClean="0">
                <a:solidFill>
                  <a:srgbClr val="FFFFFF"/>
                </a:solidFill>
              </a:rPr>
              <a:t>www.BibleTruth.cc</a:t>
            </a:r>
            <a:endParaRPr lang="en-US" dirty="0">
              <a:solidFill>
                <a:srgbClr val="FFFFFF"/>
              </a:solidFill>
            </a:endParaRPr>
          </a:p>
        </p:txBody>
      </p:sp>
    </p:spTree>
    <p:extLst>
      <p:ext uri="{BB962C8B-B14F-4D97-AF65-F5344CB8AC3E}">
        <p14:creationId xmlns:p14="http://schemas.microsoft.com/office/powerpoint/2010/main" val="34694401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82600" y="254000"/>
            <a:ext cx="10795000" cy="6273800"/>
          </a:xfrm>
        </p:spPr>
        <p:txBody>
          <a:bodyPr>
            <a:noAutofit/>
          </a:bodyPr>
          <a:lstStyle/>
          <a:p>
            <a:pPr algn="l"/>
            <a:r>
              <a:rPr lang="en-US" sz="3600" b="1" dirty="0" smtClean="0"/>
              <a:t>	</a:t>
            </a:r>
            <a:r>
              <a:rPr lang="en-US" sz="3600" b="1" dirty="0" smtClean="0">
                <a:latin typeface="+mn-lt"/>
              </a:rPr>
              <a:t>Paul’s </a:t>
            </a:r>
            <a:r>
              <a:rPr lang="en-US" sz="3600" b="1" dirty="0">
                <a:latin typeface="+mn-lt"/>
              </a:rPr>
              <a:t>Warnings are the Very Same Warnings</a:t>
            </a:r>
            <a:r>
              <a:rPr lang="en-US" sz="3600" b="1" dirty="0"/>
              <a:t/>
            </a:r>
            <a:br>
              <a:rPr lang="en-US" sz="3600" b="1" dirty="0"/>
            </a:br>
            <a:r>
              <a:rPr lang="en-US" sz="3600" b="1" dirty="0"/>
              <a:t/>
            </a:r>
            <a:br>
              <a:rPr lang="en-US" sz="3600" b="1" dirty="0"/>
            </a:br>
            <a:r>
              <a:rPr lang="en-US" sz="3600" b="1" dirty="0">
                <a:latin typeface="+mn-lt"/>
              </a:rPr>
              <a:t>Paul warned, "Don't let anyone deceive you in any way!" (Gr. </a:t>
            </a:r>
            <a:r>
              <a:rPr lang="en-US" sz="3600" b="1" dirty="0" err="1">
                <a:latin typeface="+mn-lt"/>
              </a:rPr>
              <a:t>mee</a:t>
            </a:r>
            <a:r>
              <a:rPr lang="en-US" sz="3600" b="1" dirty="0">
                <a:latin typeface="+mn-lt"/>
              </a:rPr>
              <a:t> tis </a:t>
            </a:r>
            <a:r>
              <a:rPr lang="en-US" sz="3600" b="1" dirty="0" err="1">
                <a:latin typeface="+mn-lt"/>
              </a:rPr>
              <a:t>humas</a:t>
            </a:r>
            <a:r>
              <a:rPr lang="en-US" sz="3600" b="1" dirty="0">
                <a:latin typeface="+mn-lt"/>
              </a:rPr>
              <a:t> </a:t>
            </a:r>
            <a:r>
              <a:rPr lang="en-US" sz="3600" b="1" dirty="0" err="1">
                <a:latin typeface="+mn-lt"/>
              </a:rPr>
              <a:t>exapateesee</a:t>
            </a:r>
            <a:r>
              <a:rPr lang="en-US" sz="3600" b="1" dirty="0">
                <a:latin typeface="+mn-lt"/>
              </a:rPr>
              <a:t>, 2 Thessalonians 2:3). This is almost a word for word quote of Messiah who said to his disciples, "Watch out that no one deceives you" (Gr. </a:t>
            </a:r>
            <a:r>
              <a:rPr lang="en-US" sz="3600" b="1" dirty="0" err="1">
                <a:latin typeface="+mn-lt"/>
              </a:rPr>
              <a:t>blepetemee</a:t>
            </a:r>
            <a:r>
              <a:rPr lang="en-US" sz="3600" b="1" dirty="0">
                <a:latin typeface="+mn-lt"/>
              </a:rPr>
              <a:t> tis </a:t>
            </a:r>
            <a:r>
              <a:rPr lang="en-US" sz="3600" b="1" dirty="0" err="1">
                <a:latin typeface="+mn-lt"/>
              </a:rPr>
              <a:t>humas</a:t>
            </a:r>
            <a:r>
              <a:rPr lang="en-US" sz="3600" b="1" dirty="0">
                <a:latin typeface="+mn-lt"/>
              </a:rPr>
              <a:t> </a:t>
            </a:r>
            <a:r>
              <a:rPr lang="en-US" sz="3600" b="1" u="sng" dirty="0" err="1">
                <a:latin typeface="+mn-lt"/>
              </a:rPr>
              <a:t>planeesee</a:t>
            </a:r>
            <a:r>
              <a:rPr lang="en-US" sz="3600" b="1" dirty="0">
                <a:latin typeface="+mn-lt"/>
              </a:rPr>
              <a:t>, Matthew 24:4</a:t>
            </a:r>
            <a:r>
              <a:rPr lang="en-US" sz="3600" b="1" dirty="0" smtClean="0">
                <a:latin typeface="+mn-lt"/>
              </a:rPr>
              <a:t>).</a:t>
            </a:r>
            <a:r>
              <a:rPr lang="en-US" sz="3600" b="1" dirty="0">
                <a:latin typeface="+mn-lt"/>
              </a:rPr>
              <a:t/>
            </a:r>
            <a:br>
              <a:rPr lang="en-US" sz="3600" b="1" dirty="0">
                <a:latin typeface="+mn-lt"/>
              </a:rPr>
            </a:br>
            <a:r>
              <a:rPr lang="en-US" sz="3600" b="1" dirty="0">
                <a:latin typeface="+mn-lt"/>
              </a:rPr>
              <a:t>Paul also wrote, "we ask you, brothers, not to become alarmed" (Gr. </a:t>
            </a:r>
            <a:r>
              <a:rPr lang="en-US" sz="3600" b="1" dirty="0" err="1">
                <a:latin typeface="+mn-lt"/>
              </a:rPr>
              <a:t>mee</a:t>
            </a:r>
            <a:r>
              <a:rPr lang="en-US" sz="3600" b="1" dirty="0">
                <a:latin typeface="+mn-lt"/>
              </a:rPr>
              <a:t> </a:t>
            </a:r>
            <a:r>
              <a:rPr lang="en-US" sz="3600" b="1" dirty="0" err="1">
                <a:latin typeface="+mn-lt"/>
              </a:rPr>
              <a:t>throeisthai</a:t>
            </a:r>
            <a:r>
              <a:rPr lang="en-US" sz="3600" b="1" dirty="0">
                <a:latin typeface="+mn-lt"/>
              </a:rPr>
              <a:t>, 2 Thessalonians 2:2), as if </a:t>
            </a:r>
            <a:r>
              <a:rPr lang="en-US" sz="3600" b="1" dirty="0" smtClean="0">
                <a:latin typeface="+mn-lt"/>
              </a:rPr>
              <a:t>recalling of </a:t>
            </a:r>
            <a:r>
              <a:rPr lang="en-US" sz="3600" b="1" dirty="0">
                <a:latin typeface="+mn-lt"/>
              </a:rPr>
              <a:t>Messiah's words, "but see to it that you are not alarmed" (Gr. </a:t>
            </a:r>
            <a:r>
              <a:rPr lang="en-US" sz="3600" b="1" dirty="0" err="1">
                <a:latin typeface="+mn-lt"/>
              </a:rPr>
              <a:t>mee</a:t>
            </a:r>
            <a:r>
              <a:rPr lang="en-US" sz="3600" b="1" dirty="0">
                <a:latin typeface="+mn-lt"/>
              </a:rPr>
              <a:t> </a:t>
            </a:r>
            <a:r>
              <a:rPr lang="en-US" sz="3600" b="1" dirty="0" err="1">
                <a:latin typeface="+mn-lt"/>
              </a:rPr>
              <a:t>throeisthe</a:t>
            </a:r>
            <a:r>
              <a:rPr lang="en-US" sz="3600" b="1" dirty="0">
                <a:latin typeface="+mn-lt"/>
              </a:rPr>
              <a:t>, Matthew 24:6).</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9074524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457200"/>
            <a:ext cx="10363200" cy="6019800"/>
          </a:xfrm>
        </p:spPr>
        <p:txBody>
          <a:bodyPr>
            <a:noAutofit/>
          </a:bodyPr>
          <a:lstStyle/>
          <a:p>
            <a:pPr algn="l"/>
            <a:r>
              <a:rPr lang="en-US" sz="3600" b="1" dirty="0" smtClean="0">
                <a:latin typeface="+mn-lt"/>
              </a:rPr>
              <a:t>			The </a:t>
            </a:r>
            <a:r>
              <a:rPr lang="en-US" sz="3600" b="1" dirty="0">
                <a:latin typeface="+mn-lt"/>
              </a:rPr>
              <a:t>Intervening </a:t>
            </a:r>
            <a:r>
              <a:rPr lang="en-US" sz="3600" b="1" dirty="0" smtClean="0">
                <a:latin typeface="+mn-lt"/>
              </a:rPr>
              <a:t>Events</a:t>
            </a:r>
            <a:r>
              <a:rPr lang="en-US" sz="3600" b="1" dirty="0">
                <a:latin typeface="+mn-lt"/>
              </a:rPr>
              <a:t/>
            </a:r>
            <a:br>
              <a:rPr lang="en-US" sz="3600" b="1" dirty="0">
                <a:latin typeface="+mn-lt"/>
              </a:rPr>
            </a:br>
            <a:r>
              <a:rPr lang="en-US" sz="3600" b="1" dirty="0">
                <a:latin typeface="+mn-lt"/>
              </a:rPr>
              <a:t>Don't let anyone deceive you in any way, for that day (the Day of Yahuwah) will not come until the rebellion occurs and the man of lawlessness is revealed, the man doomed to destruction</a:t>
            </a:r>
            <a:r>
              <a:rPr lang="en-US" sz="3600" b="1" dirty="0" smtClean="0">
                <a:latin typeface="+mn-lt"/>
              </a:rPr>
              <a:t>.</a:t>
            </a:r>
            <a:r>
              <a:rPr lang="en-US" sz="3600" b="1" dirty="0">
                <a:latin typeface="+mn-lt"/>
              </a:rPr>
              <a:t/>
            </a:r>
            <a:br>
              <a:rPr lang="en-US" sz="3600" b="1" dirty="0">
                <a:latin typeface="+mn-lt"/>
              </a:rPr>
            </a:br>
            <a:r>
              <a:rPr lang="en-US" sz="3600" b="1" dirty="0">
                <a:latin typeface="+mn-lt"/>
              </a:rPr>
              <a:t>The Rebellion – from the Greek </a:t>
            </a:r>
            <a:r>
              <a:rPr lang="en-US" sz="3600" b="1" i="1" dirty="0" err="1" smtClean="0">
                <a:latin typeface="+mn-lt"/>
              </a:rPr>
              <a:t>apostasia</a:t>
            </a:r>
            <a:r>
              <a:rPr lang="en-US" sz="3600" b="1" dirty="0">
                <a:latin typeface="+mn-lt"/>
              </a:rPr>
              <a:t/>
            </a:r>
            <a:br>
              <a:rPr lang="en-US" sz="3600" b="1" dirty="0">
                <a:latin typeface="+mn-lt"/>
              </a:rPr>
            </a:br>
            <a:r>
              <a:rPr lang="en-US" sz="3600" b="1" dirty="0">
                <a:latin typeface="+mn-lt"/>
              </a:rPr>
              <a:t>The Greek word can mean any of the following: defiance of established system or authority, rebellion, abandonment, breach of faith; or (1) apostasy, rebellion; (2) defection, abandonment.  Nearly all the Greek lexicons list apostasy, rebellion, or abandonment as the meaning of this word.</a:t>
            </a: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8170536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990600"/>
            <a:ext cx="10363200" cy="5486400"/>
          </a:xfrm>
        </p:spPr>
        <p:txBody>
          <a:bodyPr>
            <a:normAutofit fontScale="90000"/>
          </a:bodyPr>
          <a:lstStyle/>
          <a:p>
            <a:pPr algn="l"/>
            <a:r>
              <a:rPr lang="en-US" sz="4400" b="1" dirty="0" smtClean="0">
                <a:latin typeface="+mn-lt"/>
              </a:rPr>
              <a:t>Paul’s </a:t>
            </a:r>
            <a:r>
              <a:rPr lang="en-US" sz="4400" b="1" dirty="0" err="1" smtClean="0">
                <a:latin typeface="+mn-lt"/>
              </a:rPr>
              <a:t>apostasia</a:t>
            </a:r>
            <a:r>
              <a:rPr lang="en-US" sz="4400" b="1" dirty="0" smtClean="0">
                <a:latin typeface="+mn-lt"/>
              </a:rPr>
              <a:t> is mimicking what Messiah said in Matthew 24:</a:t>
            </a:r>
            <a:br>
              <a:rPr lang="en-US" sz="4400" b="1" dirty="0" smtClean="0">
                <a:latin typeface="+mn-lt"/>
              </a:rPr>
            </a:br>
            <a:r>
              <a:rPr lang="en-US" sz="4400" b="1" dirty="0" smtClean="0">
                <a:latin typeface="+mn-lt"/>
              </a:rPr>
              <a:t>At </a:t>
            </a:r>
            <a:r>
              <a:rPr lang="en-US" sz="4400" b="1" dirty="0">
                <a:latin typeface="+mn-lt"/>
              </a:rPr>
              <a:t>that time many will </a:t>
            </a:r>
            <a:r>
              <a:rPr lang="en-US" sz="4400" b="1" u="sng" dirty="0">
                <a:latin typeface="+mn-lt"/>
              </a:rPr>
              <a:t>turn away from the faith</a:t>
            </a:r>
            <a:r>
              <a:rPr lang="en-US" sz="4400" b="1" dirty="0">
                <a:latin typeface="+mn-lt"/>
              </a:rPr>
              <a:t> (Gr. </a:t>
            </a:r>
            <a:r>
              <a:rPr lang="en-US" sz="4400" b="1" i="1" dirty="0" err="1">
                <a:latin typeface="+mn-lt"/>
              </a:rPr>
              <a:t>skandalizo</a:t>
            </a:r>
            <a:r>
              <a:rPr lang="en-US" sz="4400" b="1" dirty="0">
                <a:latin typeface="+mn-lt"/>
              </a:rPr>
              <a:t>) and will betray and hate each other, and many false prophets will appear and deceive many people. Because of the increase of lawlessness (</a:t>
            </a:r>
            <a:r>
              <a:rPr lang="en-US" sz="4400" b="1" i="1" dirty="0">
                <a:latin typeface="+mn-lt"/>
              </a:rPr>
              <a:t>anomia</a:t>
            </a:r>
            <a:r>
              <a:rPr lang="en-US" sz="4400" b="1" dirty="0">
                <a:latin typeface="+mn-lt"/>
              </a:rPr>
              <a:t>), the love of most will grow cold (Matthew 24:10-12).</a:t>
            </a:r>
            <a:br>
              <a:rPr lang="en-US" sz="4400" b="1" dirty="0">
                <a:latin typeface="+mn-lt"/>
              </a:rPr>
            </a:br>
            <a:r>
              <a:rPr lang="en-US" sz="2933" b="1" dirty="0"/>
              <a:t/>
            </a:r>
            <a:br>
              <a:rPr lang="en-US" sz="2933" b="1" dirty="0"/>
            </a:br>
            <a:r>
              <a:rPr lang="en-US" sz="2933" b="1" dirty="0"/>
              <a:t/>
            </a:r>
            <a:br>
              <a:rPr lang="en-US" sz="2933" b="1" dirty="0"/>
            </a:br>
            <a:r>
              <a:rPr lang="en-US" sz="2933" b="1" dirty="0"/>
              <a:t/>
            </a:r>
            <a:br>
              <a:rPr lang="en-US" sz="2933" b="1" dirty="0"/>
            </a:br>
            <a:endParaRPr lang="en-US" sz="2933" b="1" dirty="0"/>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25265290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990600"/>
            <a:ext cx="10363200" cy="5486400"/>
          </a:xfrm>
        </p:spPr>
        <p:txBody>
          <a:bodyPr>
            <a:noAutofit/>
          </a:bodyPr>
          <a:lstStyle/>
          <a:p>
            <a:pPr algn="l"/>
            <a:r>
              <a:rPr lang="en-US" sz="4000" b="1" dirty="0" smtClean="0">
                <a:latin typeface="+mn-lt"/>
              </a:rPr>
              <a:t>			The </a:t>
            </a:r>
            <a:r>
              <a:rPr lang="en-US" sz="4000" b="1" dirty="0">
                <a:latin typeface="+mn-lt"/>
              </a:rPr>
              <a:t>Intervening </a:t>
            </a:r>
            <a:r>
              <a:rPr lang="en-US" sz="4000" b="1" dirty="0" smtClean="0">
                <a:latin typeface="+mn-lt"/>
              </a:rPr>
              <a:t>Events – </a:t>
            </a:r>
            <a:br>
              <a:rPr lang="en-US" sz="4000" b="1" dirty="0" smtClean="0">
                <a:latin typeface="+mn-lt"/>
              </a:rPr>
            </a:br>
            <a:r>
              <a:rPr lang="en-US" sz="4000" b="1" dirty="0">
                <a:latin typeface="+mn-lt"/>
              </a:rPr>
              <a:t>	</a:t>
            </a:r>
            <a:r>
              <a:rPr lang="en-US" sz="4000" b="1" dirty="0" smtClean="0">
                <a:latin typeface="+mn-lt"/>
              </a:rPr>
              <a:t>The </a:t>
            </a:r>
            <a:r>
              <a:rPr lang="en-US" sz="4000" b="1" dirty="0">
                <a:latin typeface="+mn-lt"/>
              </a:rPr>
              <a:t>Man of Lawlessness to be </a:t>
            </a:r>
            <a:r>
              <a:rPr lang="en-US" sz="4000" b="1" dirty="0" smtClean="0">
                <a:latin typeface="+mn-lt"/>
              </a:rPr>
              <a:t>revealed</a:t>
            </a:r>
            <a:r>
              <a:rPr lang="en-US" sz="4000" b="1" dirty="0">
                <a:latin typeface="+mn-lt"/>
              </a:rPr>
              <a:t/>
            </a:r>
            <a:br>
              <a:rPr lang="en-US" sz="4000" b="1" dirty="0">
                <a:latin typeface="+mn-lt"/>
              </a:rPr>
            </a:br>
            <a:r>
              <a:rPr lang="en-US" sz="4000" b="1" dirty="0">
                <a:latin typeface="+mn-lt"/>
              </a:rPr>
              <a:t>Don't let anyone deceive you in any way, for that day (the Day of Yahuwah) will not come until the rebellion occurs and the man of lawlessness is revealed, the man doomed to destruction</a:t>
            </a:r>
            <a:r>
              <a:rPr lang="en-US" sz="4000" b="1" dirty="0" smtClean="0">
                <a:latin typeface="+mn-lt"/>
              </a:rPr>
              <a:t>.</a:t>
            </a:r>
            <a:r>
              <a:rPr lang="en-US" sz="4000" b="1" dirty="0">
                <a:latin typeface="+mn-lt"/>
              </a:rPr>
              <a:t/>
            </a:r>
            <a:br>
              <a:rPr lang="en-US" sz="4000" b="1" dirty="0">
                <a:latin typeface="+mn-lt"/>
              </a:rPr>
            </a:br>
            <a:r>
              <a:rPr lang="en-US" sz="4000" b="1" dirty="0">
                <a:latin typeface="+mn-lt"/>
              </a:rPr>
              <a:t>So, the return of Messiah is being held up by these two events: the great Apostasy, which we see taking place even now, and the appearance of the Man of </a:t>
            </a:r>
            <a:r>
              <a:rPr lang="en-US" sz="4000" b="1" dirty="0" smtClean="0">
                <a:latin typeface="+mn-lt"/>
              </a:rPr>
              <a:t>Lawlessness</a:t>
            </a: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7107679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5300" y="254000"/>
            <a:ext cx="11379200" cy="6375400"/>
          </a:xfrm>
        </p:spPr>
        <p:txBody>
          <a:bodyPr>
            <a:noAutofit/>
          </a:bodyPr>
          <a:lstStyle/>
          <a:p>
            <a:r>
              <a:rPr lang="en-US" sz="4000" b="1" dirty="0" smtClean="0">
                <a:latin typeface="+mn-lt"/>
              </a:rPr>
              <a:t>Verbal Affinities - Signs </a:t>
            </a:r>
            <a:r>
              <a:rPr lang="en-US" sz="4000" b="1" dirty="0">
                <a:latin typeface="+mn-lt"/>
              </a:rPr>
              <a:t>and Miracles</a:t>
            </a:r>
            <a:br>
              <a:rPr lang="en-US" sz="4000" b="1" dirty="0">
                <a:latin typeface="+mn-lt"/>
              </a:rPr>
            </a:br>
            <a:r>
              <a:rPr lang="en-US" sz="4000" b="1" dirty="0">
                <a:latin typeface="+mn-lt"/>
              </a:rPr>
              <a:t/>
            </a:r>
            <a:br>
              <a:rPr lang="en-US" sz="4000" b="1" dirty="0">
                <a:latin typeface="+mn-lt"/>
              </a:rPr>
            </a:br>
            <a:r>
              <a:rPr lang="en-US" sz="4000" b="1" dirty="0">
                <a:latin typeface="+mn-lt"/>
              </a:rPr>
              <a:t>Yahusha indicated that the false Messiahs and false prophets of those days "will appear and perform great signs (Gr. </a:t>
            </a:r>
            <a:r>
              <a:rPr lang="en-US" sz="4000" b="1" dirty="0" err="1">
                <a:latin typeface="+mn-lt"/>
              </a:rPr>
              <a:t>seemeia</a:t>
            </a:r>
            <a:r>
              <a:rPr lang="en-US" sz="4000" b="1" dirty="0">
                <a:latin typeface="+mn-lt"/>
              </a:rPr>
              <a:t>) and miracles (Gr. </a:t>
            </a:r>
            <a:r>
              <a:rPr lang="en-US" sz="4000" b="1" dirty="0" err="1">
                <a:latin typeface="+mn-lt"/>
              </a:rPr>
              <a:t>terata</a:t>
            </a:r>
            <a:r>
              <a:rPr lang="en-US" sz="4000" b="1" dirty="0">
                <a:latin typeface="+mn-lt"/>
              </a:rPr>
              <a:t>)" in order "to deceive" (Matthew 24:24). </a:t>
            </a:r>
            <a:br>
              <a:rPr lang="en-US" sz="4000" b="1" dirty="0">
                <a:latin typeface="+mn-lt"/>
              </a:rPr>
            </a:br>
            <a:r>
              <a:rPr lang="en-US" sz="4000" b="1" dirty="0">
                <a:latin typeface="+mn-lt"/>
              </a:rPr>
              <a:t>Paul similarly assesses the evils of the days of the lawless one whose coming is "in accordance with the work of Satan displayed in all kinds of counterfeit miracles (Gr. </a:t>
            </a:r>
            <a:r>
              <a:rPr lang="en-US" sz="4000" b="1" dirty="0" err="1">
                <a:latin typeface="+mn-lt"/>
              </a:rPr>
              <a:t>teras</a:t>
            </a:r>
            <a:r>
              <a:rPr lang="en-US" sz="4000" b="1" dirty="0">
                <a:latin typeface="+mn-lt"/>
              </a:rPr>
              <a:t>), signs (Gr. </a:t>
            </a:r>
            <a:r>
              <a:rPr lang="en-US" sz="4000" b="1" dirty="0" err="1">
                <a:latin typeface="+mn-lt"/>
              </a:rPr>
              <a:t>seemeion</a:t>
            </a:r>
            <a:r>
              <a:rPr lang="en-US" sz="4000" b="1" dirty="0">
                <a:latin typeface="+mn-lt"/>
              </a:rPr>
              <a:t>) and wonders, and in every sort of evil that deceives" (2 Thessalonians 2:9,10</a:t>
            </a:r>
            <a:r>
              <a:rPr lang="en-US" sz="4000" b="1" dirty="0" smtClean="0">
                <a:latin typeface="+mn-lt"/>
              </a:rPr>
              <a:t>).</a:t>
            </a:r>
            <a:endParaRPr lang="en-US" sz="4000" b="1" dirty="0">
              <a:latin typeface="+mn-lt"/>
            </a:endParaRPr>
          </a:p>
        </p:txBody>
      </p:sp>
      <p:sp>
        <p:nvSpPr>
          <p:cNvPr id="3" name="Subtitle 2"/>
          <p:cNvSpPr>
            <a:spLocks noGrp="1"/>
          </p:cNvSpPr>
          <p:nvPr>
            <p:ph type="subTitle" sz="quarter" idx="1"/>
          </p:nvPr>
        </p:nvSpPr>
        <p:spPr>
          <a:xfrm>
            <a:off x="11391704" y="4343400"/>
            <a:ext cx="812800" cy="1524000"/>
          </a:xfrm>
        </p:spPr>
        <p:txBody>
          <a:bodyPr/>
          <a:lstStyle/>
          <a:p>
            <a:endParaRPr lang="en-US" b="1" dirty="0" smtClean="0"/>
          </a:p>
          <a:p>
            <a:endParaRPr lang="en-US" b="1" dirty="0"/>
          </a:p>
        </p:txBody>
      </p:sp>
      <p:sp>
        <p:nvSpPr>
          <p:cNvPr id="2" name="Footer Placeholder 1"/>
          <p:cNvSpPr>
            <a:spLocks noGrp="1"/>
          </p:cNvSpPr>
          <p:nvPr>
            <p:ph type="ftr" sz="quarter" idx="4294967295"/>
          </p:nvPr>
        </p:nvSpPr>
        <p:spPr/>
        <p:txBody>
          <a:bodyPr/>
          <a:lstStyle/>
          <a:p>
            <a:r>
              <a:rPr lang="en-US" smtClean="0">
                <a:solidFill>
                  <a:srgbClr val="FFFFFF"/>
                </a:solidFill>
              </a:rPr>
              <a:t>www.BibleTruth.cc</a:t>
            </a:r>
            <a:endParaRPr lang="en-US">
              <a:solidFill>
                <a:srgbClr val="FFFFFF"/>
              </a:solidFill>
            </a:endParaRPr>
          </a:p>
        </p:txBody>
      </p:sp>
    </p:spTree>
    <p:extLst>
      <p:ext uri="{BB962C8B-B14F-4D97-AF65-F5344CB8AC3E}">
        <p14:creationId xmlns:p14="http://schemas.microsoft.com/office/powerpoint/2010/main" val="4130326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2"/>
            <a:ext cx="10972800" cy="850900"/>
          </a:xfrm>
        </p:spPr>
        <p:txBody>
          <a:bodyPr/>
          <a:lstStyle/>
          <a:p>
            <a:pPr algn="ctr"/>
            <a:r>
              <a:rPr lang="en-US" sz="3733" b="1" dirty="0">
                <a:latin typeface="+mn-lt"/>
              </a:rPr>
              <a:t>More Verbal Affinities (Parallels)</a:t>
            </a:r>
          </a:p>
        </p:txBody>
      </p:sp>
      <p:sp>
        <p:nvSpPr>
          <p:cNvPr id="3" name="Subtitle 2"/>
          <p:cNvSpPr>
            <a:spLocks noGrp="1"/>
          </p:cNvSpPr>
          <p:nvPr>
            <p:ph sz="half" idx="1"/>
          </p:nvPr>
        </p:nvSpPr>
        <p:spPr>
          <a:xfrm>
            <a:off x="609600" y="1142999"/>
            <a:ext cx="5384800" cy="5578475"/>
          </a:xfrm>
        </p:spPr>
        <p:txBody>
          <a:bodyPr>
            <a:normAutofit fontScale="92500" lnSpcReduction="10000"/>
          </a:bodyPr>
          <a:lstStyle/>
          <a:p>
            <a:pPr marL="0" indent="0" algn="ctr">
              <a:buNone/>
            </a:pPr>
            <a:r>
              <a:rPr lang="en-US" sz="3000" b="1" dirty="0" err="1"/>
              <a:t>Yahusha</a:t>
            </a:r>
            <a:r>
              <a:rPr lang="en-US" sz="3000" b="1" dirty="0"/>
              <a:t> in Matthew 24</a:t>
            </a:r>
          </a:p>
          <a:p>
            <a:pPr marL="0" indent="0">
              <a:buNone/>
            </a:pPr>
            <a:r>
              <a:rPr lang="en-US" sz="3000" b="1" dirty="0"/>
              <a:t>"What will be the sign of your coming...?" Matthew 24:3</a:t>
            </a:r>
          </a:p>
          <a:p>
            <a:pPr marL="0" indent="0">
              <a:buNone/>
            </a:pPr>
            <a:r>
              <a:rPr lang="en-US" sz="3000" b="1" dirty="0"/>
              <a:t>"Watch out that no one deceives you" 24:4</a:t>
            </a:r>
          </a:p>
          <a:p>
            <a:pPr marL="0" indent="0">
              <a:buNone/>
            </a:pPr>
            <a:r>
              <a:rPr lang="en-US" sz="3000" b="1" dirty="0"/>
              <a:t>"See to it that you are not alarmed" 24:6</a:t>
            </a:r>
          </a:p>
          <a:p>
            <a:pPr marL="0" indent="0">
              <a:buNone/>
            </a:pPr>
            <a:r>
              <a:rPr lang="en-US" sz="3000" b="1" dirty="0"/>
              <a:t>“many will turn away from the faith" 24:10</a:t>
            </a:r>
          </a:p>
          <a:p>
            <a:pPr marL="0" indent="0">
              <a:buNone/>
            </a:pPr>
            <a:r>
              <a:rPr lang="en-US" sz="3000" b="1" dirty="0"/>
              <a:t>"Because of the increase of wickedness (anomia)" 24:12l </a:t>
            </a:r>
          </a:p>
          <a:p>
            <a:pPr marL="0" indent="0">
              <a:buNone/>
            </a:pPr>
            <a:r>
              <a:rPr lang="en-US" sz="3000" b="1" dirty="0"/>
              <a:t>"the abomination of desolation" 24:15</a:t>
            </a:r>
          </a:p>
          <a:p>
            <a:pPr marL="0" indent="0">
              <a:buNone/>
            </a:pPr>
            <a:endParaRPr lang="en-US" sz="2133" b="1" dirty="0"/>
          </a:p>
        </p:txBody>
      </p:sp>
      <p:sp>
        <p:nvSpPr>
          <p:cNvPr id="2" name="Content Placeholder 1"/>
          <p:cNvSpPr>
            <a:spLocks noGrp="1"/>
          </p:cNvSpPr>
          <p:nvPr>
            <p:ph sz="half" idx="2"/>
          </p:nvPr>
        </p:nvSpPr>
        <p:spPr>
          <a:xfrm>
            <a:off x="6197600" y="1143000"/>
            <a:ext cx="5384800" cy="5578474"/>
          </a:xfrm>
        </p:spPr>
        <p:txBody>
          <a:bodyPr>
            <a:noAutofit/>
          </a:bodyPr>
          <a:lstStyle/>
          <a:p>
            <a:pPr marL="0" indent="0" algn="ctr">
              <a:buNone/>
            </a:pPr>
            <a:r>
              <a:rPr lang="en-US" b="1" dirty="0"/>
              <a:t>Paul in 2 Thessalonians 2</a:t>
            </a:r>
          </a:p>
          <a:p>
            <a:pPr marL="0" indent="0">
              <a:buNone/>
            </a:pPr>
            <a:r>
              <a:rPr lang="en-US" b="1" dirty="0"/>
              <a:t>"Concerning the coming of our Lord </a:t>
            </a:r>
            <a:r>
              <a:rPr lang="en-US" b="1" dirty="0" err="1"/>
              <a:t>Yahusha</a:t>
            </a:r>
            <a:r>
              <a:rPr lang="en-US" b="1" dirty="0"/>
              <a:t> Messiah" 2 Thessalonians 2:1</a:t>
            </a:r>
          </a:p>
          <a:p>
            <a:pPr marL="0" indent="0">
              <a:buNone/>
            </a:pPr>
            <a:r>
              <a:rPr lang="en-US" b="1" dirty="0"/>
              <a:t>"Let no one deceive you" 2:3</a:t>
            </a:r>
          </a:p>
          <a:p>
            <a:pPr marL="0" indent="0">
              <a:buNone/>
            </a:pPr>
            <a:endParaRPr lang="en-US" b="1" dirty="0"/>
          </a:p>
          <a:p>
            <a:pPr marL="0" indent="0">
              <a:buNone/>
            </a:pPr>
            <a:r>
              <a:rPr lang="en-US" b="1" dirty="0"/>
              <a:t>"...not to become...alarmed" 2:2</a:t>
            </a:r>
          </a:p>
          <a:p>
            <a:pPr marL="0" indent="0">
              <a:buNone/>
            </a:pPr>
            <a:r>
              <a:rPr lang="en-US" b="1" dirty="0"/>
              <a:t>"...until the apostasy occurs" 2:3</a:t>
            </a:r>
          </a:p>
          <a:p>
            <a:pPr marL="0" indent="0">
              <a:buNone/>
            </a:pPr>
            <a:r>
              <a:rPr lang="en-US" b="1" dirty="0"/>
              <a:t>"the man of lawlessness (anomia)" 2:3</a:t>
            </a:r>
          </a:p>
          <a:p>
            <a:pPr marL="0" indent="0">
              <a:buNone/>
            </a:pPr>
            <a:endParaRPr lang="en-US" b="1" dirty="0"/>
          </a:p>
          <a:p>
            <a:pPr marL="0" indent="0">
              <a:buNone/>
            </a:pPr>
            <a:r>
              <a:rPr lang="en-US" b="1" dirty="0"/>
              <a:t>"the man of lawlessness" 2:3</a:t>
            </a:r>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5645951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92102"/>
            <a:ext cx="10972800" cy="850900"/>
          </a:xfrm>
        </p:spPr>
        <p:txBody>
          <a:bodyPr>
            <a:normAutofit/>
          </a:bodyPr>
          <a:lstStyle/>
          <a:p>
            <a:pPr algn="ctr"/>
            <a:r>
              <a:rPr lang="en-US" sz="4000" b="1" dirty="0">
                <a:latin typeface="+mn-lt"/>
              </a:rPr>
              <a:t>More Verbal Affinities (Parallels)</a:t>
            </a:r>
            <a:endParaRPr lang="en-US" sz="4000" b="1" dirty="0">
              <a:latin typeface="+mn-lt"/>
            </a:endParaRPr>
          </a:p>
        </p:txBody>
      </p:sp>
      <p:sp>
        <p:nvSpPr>
          <p:cNvPr id="3" name="Subtitle 2"/>
          <p:cNvSpPr>
            <a:spLocks noGrp="1"/>
          </p:cNvSpPr>
          <p:nvPr>
            <p:ph sz="half" idx="1"/>
          </p:nvPr>
        </p:nvSpPr>
        <p:spPr>
          <a:xfrm>
            <a:off x="609600" y="1143000"/>
            <a:ext cx="5384800" cy="4876800"/>
          </a:xfrm>
        </p:spPr>
        <p:txBody>
          <a:bodyPr>
            <a:noAutofit/>
          </a:bodyPr>
          <a:lstStyle/>
          <a:p>
            <a:pPr marL="0" indent="0" algn="ctr">
              <a:buNone/>
            </a:pPr>
            <a:r>
              <a:rPr lang="en-US" b="1" dirty="0" err="1"/>
              <a:t>Yahusha</a:t>
            </a:r>
            <a:r>
              <a:rPr lang="en-US" b="1" dirty="0"/>
              <a:t> in Matthew 24</a:t>
            </a:r>
          </a:p>
          <a:p>
            <a:pPr marL="0" indent="0">
              <a:buNone/>
            </a:pPr>
            <a:r>
              <a:rPr lang="en-US" b="1" dirty="0"/>
              <a:t>"standing in the holy place" 24:15</a:t>
            </a:r>
          </a:p>
          <a:p>
            <a:pPr marL="0" indent="0">
              <a:buNone/>
            </a:pPr>
            <a:endParaRPr lang="en-US" b="1" dirty="0"/>
          </a:p>
          <a:p>
            <a:pPr marL="0" indent="0">
              <a:buNone/>
            </a:pPr>
            <a:r>
              <a:rPr lang="en-US" b="1" dirty="0"/>
              <a:t>"and perform great signs" 24:24</a:t>
            </a:r>
          </a:p>
          <a:p>
            <a:pPr marL="0" indent="0">
              <a:buNone/>
            </a:pPr>
            <a:endParaRPr lang="en-US" b="1" dirty="0"/>
          </a:p>
          <a:p>
            <a:pPr marL="0" indent="0">
              <a:buNone/>
            </a:pPr>
            <a:r>
              <a:rPr lang="en-US" b="1" dirty="0"/>
              <a:t>"and miracles" 24:24</a:t>
            </a:r>
          </a:p>
          <a:p>
            <a:pPr marL="0" indent="0">
              <a:buNone/>
            </a:pPr>
            <a:r>
              <a:rPr lang="en-US" b="1" dirty="0"/>
              <a:t>"to deceive" 24:24</a:t>
            </a:r>
          </a:p>
          <a:p>
            <a:pPr marL="0" indent="0">
              <a:buNone/>
            </a:pPr>
            <a:r>
              <a:rPr lang="en-US" b="1" dirty="0"/>
              <a:t>"and will deceive many" 24:5</a:t>
            </a:r>
          </a:p>
          <a:p>
            <a:pPr marL="0" indent="0">
              <a:buNone/>
            </a:pPr>
            <a:r>
              <a:rPr lang="en-US" b="1" dirty="0"/>
              <a:t>"the Son of Man coming" 24:30</a:t>
            </a:r>
          </a:p>
          <a:p>
            <a:pPr marL="0" indent="0">
              <a:buNone/>
            </a:pPr>
            <a:r>
              <a:rPr lang="en-US" b="1" dirty="0"/>
              <a:t>"and they will gather his elect" 24:31</a:t>
            </a:r>
          </a:p>
        </p:txBody>
      </p:sp>
      <p:sp>
        <p:nvSpPr>
          <p:cNvPr id="2" name="Content Placeholder 1"/>
          <p:cNvSpPr>
            <a:spLocks noGrp="1"/>
          </p:cNvSpPr>
          <p:nvPr>
            <p:ph sz="half" idx="2"/>
          </p:nvPr>
        </p:nvSpPr>
        <p:spPr>
          <a:xfrm>
            <a:off x="6197600" y="1143000"/>
            <a:ext cx="5384800" cy="4876800"/>
          </a:xfrm>
        </p:spPr>
        <p:txBody>
          <a:bodyPr>
            <a:noAutofit/>
          </a:bodyPr>
          <a:lstStyle/>
          <a:p>
            <a:pPr marL="0" indent="0" algn="ctr">
              <a:buNone/>
            </a:pPr>
            <a:r>
              <a:rPr lang="en-US" b="1" dirty="0"/>
              <a:t>Paul in 2 Thessalonians 2</a:t>
            </a:r>
          </a:p>
          <a:p>
            <a:pPr marL="0" indent="0">
              <a:buNone/>
            </a:pPr>
            <a:r>
              <a:rPr lang="en-US" b="1" dirty="0"/>
              <a:t>"he sets himself up in God's temple" 2:4</a:t>
            </a:r>
          </a:p>
          <a:p>
            <a:pPr marL="0" indent="0">
              <a:buNone/>
            </a:pPr>
            <a:r>
              <a:rPr lang="en-US" b="1" dirty="0"/>
              <a:t>"displayed in all kinds of...signs" 2:9</a:t>
            </a:r>
          </a:p>
          <a:p>
            <a:pPr marL="0" indent="0">
              <a:buNone/>
            </a:pPr>
            <a:r>
              <a:rPr lang="en-US" b="1" dirty="0"/>
              <a:t>"all kinds of counterfeit miracles" 2:9</a:t>
            </a:r>
          </a:p>
          <a:p>
            <a:pPr marL="0" indent="0">
              <a:buNone/>
            </a:pPr>
            <a:r>
              <a:rPr lang="en-US" b="1" dirty="0"/>
              <a:t>"that deceives" 2:10</a:t>
            </a:r>
          </a:p>
          <a:p>
            <a:pPr marL="0" indent="0">
              <a:buNone/>
            </a:pPr>
            <a:r>
              <a:rPr lang="en-US" b="1" dirty="0"/>
              <a:t>"a powerful delusion" 2:11</a:t>
            </a:r>
          </a:p>
          <a:p>
            <a:pPr marL="0" indent="0">
              <a:buNone/>
            </a:pPr>
            <a:r>
              <a:rPr lang="en-US" b="1" dirty="0"/>
              <a:t>"Concerning the coming of our Lord" 2:1</a:t>
            </a:r>
          </a:p>
          <a:p>
            <a:pPr marL="0" indent="0">
              <a:buNone/>
            </a:pPr>
            <a:r>
              <a:rPr lang="en-US" b="1" dirty="0"/>
              <a:t>"and our gathering to him" 2:1</a:t>
            </a:r>
          </a:p>
        </p:txBody>
      </p:sp>
      <p:sp>
        <p:nvSpPr>
          <p:cNvPr id="4" name="Footer Placeholder 3"/>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31487870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Unmasking the </a:t>
            </a:r>
            <a:r>
              <a:rPr lang="en-US" sz="4800" b="1" dirty="0" smtClean="0"/>
              <a:t>Restrainer</a:t>
            </a:r>
            <a:endParaRPr lang="en-US" sz="4000" b="1" dirty="0" smtClean="0"/>
          </a:p>
          <a:p>
            <a:pPr marL="0" indent="0">
              <a:buNone/>
            </a:pPr>
            <a:r>
              <a:rPr lang="en-US" sz="4000" b="1" baseline="30000" dirty="0" smtClean="0"/>
              <a:t>5</a:t>
            </a:r>
            <a:r>
              <a:rPr lang="en-US" sz="4000" b="1" dirty="0" smtClean="0"/>
              <a:t> </a:t>
            </a:r>
            <a:r>
              <a:rPr lang="en-US" sz="4000" b="1" dirty="0"/>
              <a:t>Remember ye not, that, when I was yet with you, </a:t>
            </a:r>
            <a:r>
              <a:rPr lang="en-US" sz="4000" b="1" u="sng" dirty="0"/>
              <a:t>I told you these things</a:t>
            </a:r>
            <a:r>
              <a:rPr lang="en-US" sz="4000" b="1" dirty="0"/>
              <a:t>?</a:t>
            </a:r>
          </a:p>
          <a:p>
            <a:pPr marL="0" indent="0">
              <a:buNone/>
            </a:pPr>
            <a:r>
              <a:rPr lang="en-US" sz="4000" b="1" baseline="30000" dirty="0" smtClean="0"/>
              <a:t>6</a:t>
            </a:r>
            <a:r>
              <a:rPr lang="en-US" sz="4000" b="1" dirty="0" smtClean="0"/>
              <a:t> </a:t>
            </a:r>
            <a:r>
              <a:rPr lang="en-US" sz="4000" b="1" dirty="0"/>
              <a:t>And now ye know what </a:t>
            </a:r>
            <a:r>
              <a:rPr lang="en-US" sz="4000" b="1" dirty="0" err="1"/>
              <a:t>withholdeth</a:t>
            </a:r>
            <a:r>
              <a:rPr lang="en-US" sz="4000" b="1" dirty="0"/>
              <a:t> that he might be revealed in his time.</a:t>
            </a:r>
          </a:p>
          <a:p>
            <a:pPr marL="0" indent="0">
              <a:buNone/>
            </a:pPr>
            <a:r>
              <a:rPr lang="en-US" sz="4000" b="1" baseline="30000" dirty="0" smtClean="0"/>
              <a:t>7</a:t>
            </a:r>
            <a:r>
              <a:rPr lang="en-US" sz="4000" b="1" dirty="0" smtClean="0"/>
              <a:t> </a:t>
            </a:r>
            <a:r>
              <a:rPr lang="en-US" sz="4000" b="1" dirty="0"/>
              <a:t>For the mystery of iniquity doth already work: only he who now </a:t>
            </a:r>
            <a:r>
              <a:rPr lang="en-US" sz="4000" b="1" dirty="0" err="1"/>
              <a:t>letteth</a:t>
            </a:r>
            <a:r>
              <a:rPr lang="en-US" sz="4000" b="1" dirty="0"/>
              <a:t> </a:t>
            </a:r>
            <a:r>
              <a:rPr lang="en-US" sz="4000" b="1" i="1" dirty="0"/>
              <a:t>will let</a:t>
            </a:r>
            <a:r>
              <a:rPr lang="en-US" sz="4000" b="1" dirty="0"/>
              <a:t>, until he be taken out of the way</a:t>
            </a:r>
            <a:r>
              <a:rPr lang="en-US" sz="4000" b="1" dirty="0" smtClean="0"/>
              <a:t>.</a:t>
            </a:r>
          </a:p>
          <a:p>
            <a:pPr marL="0" indent="0">
              <a:buNone/>
            </a:pPr>
            <a:r>
              <a:rPr lang="en-US" sz="4000" b="1" baseline="30000" dirty="0" smtClean="0"/>
              <a:t>8</a:t>
            </a:r>
            <a:r>
              <a:rPr lang="en-US" sz="4000" b="1" dirty="0" smtClean="0"/>
              <a:t> </a:t>
            </a:r>
            <a:r>
              <a:rPr lang="en-US" sz="4000" b="1" dirty="0"/>
              <a:t>And then shall that Wicked be revealed,</a:t>
            </a:r>
            <a:endParaRPr lang="en-US" sz="5400" b="1" dirty="0"/>
          </a:p>
          <a:p>
            <a:pPr marL="0" indent="0">
              <a:buNone/>
            </a:pPr>
            <a:r>
              <a:rPr lang="en-US" sz="4000" b="1" dirty="0" smtClean="0">
                <a:solidFill>
                  <a:schemeClr val="tx1"/>
                </a:solidFill>
              </a:rPr>
              <a:t>2 Thessalonians 2:5-8, KJV</a:t>
            </a:r>
            <a:endParaRPr lang="en-US" sz="4000" b="1" dirty="0" smtClean="0">
              <a:solidFill>
                <a:schemeClr val="tx1"/>
              </a:solidFill>
            </a:endParaRPr>
          </a:p>
        </p:txBody>
      </p:sp>
    </p:spTree>
    <p:extLst>
      <p:ext uri="{BB962C8B-B14F-4D97-AF65-F5344CB8AC3E}">
        <p14:creationId xmlns:p14="http://schemas.microsoft.com/office/powerpoint/2010/main" val="41581223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Unmasking the </a:t>
            </a:r>
            <a:r>
              <a:rPr lang="en-US" sz="4800" b="1" dirty="0" smtClean="0"/>
              <a:t>Restrainer</a:t>
            </a:r>
            <a:endParaRPr lang="en-US" sz="4000" b="1" dirty="0" smtClean="0"/>
          </a:p>
          <a:p>
            <a:pPr marL="0" indent="0">
              <a:buNone/>
            </a:pPr>
            <a:r>
              <a:rPr lang="en-US" sz="4000" b="1" dirty="0" smtClean="0"/>
              <a:t>Theologians premise: The Restrainer is preventing the lawless one from being revealed</a:t>
            </a:r>
            <a:endParaRPr lang="en-US" sz="4000" b="1" dirty="0"/>
          </a:p>
          <a:p>
            <a:pPr marL="0" indent="0">
              <a:buNone/>
            </a:pPr>
            <a:r>
              <a:rPr lang="en-US" sz="4000" b="1" dirty="0" smtClean="0"/>
              <a:t>Who is the Restrainer?  The Holy Spirit, the power of God, human government, Roman government, Satan</a:t>
            </a:r>
          </a:p>
          <a:p>
            <a:pPr marL="0" indent="0">
              <a:buNone/>
            </a:pPr>
            <a:r>
              <a:rPr lang="en-US" sz="4000" b="1" dirty="0"/>
              <a:t>What’s wrong with these </a:t>
            </a:r>
            <a:r>
              <a:rPr lang="en-US" sz="4000" b="1" dirty="0" smtClean="0"/>
              <a:t>views?</a:t>
            </a: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5179577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800" b="1" dirty="0"/>
              <a:t>Unmasking the </a:t>
            </a:r>
            <a:r>
              <a:rPr lang="en-US" sz="4800" b="1" dirty="0" smtClean="0"/>
              <a:t>Restrainer</a:t>
            </a:r>
            <a:endParaRPr lang="en-US" sz="4000" b="1" dirty="0" smtClean="0"/>
          </a:p>
          <a:p>
            <a:pPr marL="0" indent="0">
              <a:buNone/>
            </a:pPr>
            <a:r>
              <a:rPr lang="en-US" sz="4000" b="1" dirty="0" smtClean="0"/>
              <a:t>We’ve been asking the wrong questions of the text!</a:t>
            </a:r>
          </a:p>
          <a:p>
            <a:pPr marL="0" indent="0">
              <a:buNone/>
            </a:pPr>
            <a:r>
              <a:rPr lang="en-US" sz="4000" b="1" dirty="0" smtClean="0"/>
              <a:t>Principles of hermeneutics: Give words their normal meaning. Consider the context of a statement – the immediate context, the larger context, the purpose of the writing, the teaching about this topic in general and throughout the Bible</a:t>
            </a: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36144925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err="1" smtClean="0"/>
              <a:t>Katecho</a:t>
            </a:r>
            <a:endParaRPr lang="en-US" sz="4400" b="1" dirty="0" smtClean="0"/>
          </a:p>
          <a:p>
            <a:pPr marL="0" indent="0">
              <a:buNone/>
            </a:pPr>
            <a:r>
              <a:rPr lang="en-US" sz="4000" b="1" dirty="0" err="1" smtClean="0">
                <a:latin typeface="Bwgrkn" panose="00000400000000000000" pitchFamily="2" charset="0"/>
              </a:rPr>
              <a:t>katecw</a:t>
            </a:r>
            <a:r>
              <a:rPr lang="en-US" sz="5400" i="1" dirty="0" smtClean="0">
                <a:latin typeface="Bwgrkn" panose="00000400000000000000" pitchFamily="2" charset="0"/>
              </a:rPr>
              <a:t> </a:t>
            </a:r>
            <a:r>
              <a:rPr lang="en-US" sz="4000" i="1" dirty="0"/>
              <a:t>(</a:t>
            </a:r>
            <a:r>
              <a:rPr lang="en-US" sz="4000" i="1" dirty="0" err="1"/>
              <a:t>katecho</a:t>
            </a:r>
            <a:r>
              <a:rPr lang="en-US" sz="4000" i="1" dirty="0"/>
              <a:t>)</a:t>
            </a:r>
            <a:r>
              <a:rPr lang="en-US" sz="4000" dirty="0"/>
              <a:t> in the New Testament is well established by its frequent usage, especially by Luke and Paul. The BAG Greek lexicon lists the primary lexical range of this word as follows: "to hold back," "prevent from going away," "hinder," "hold down," "suppress," "restrain," "check," or, "to hold fast," "keep," "retain," "possess," "confine in prison," "occupy</a:t>
            </a:r>
            <a:r>
              <a:rPr lang="en-US" sz="4000" dirty="0" smtClean="0"/>
              <a:t>.”</a:t>
            </a:r>
            <a:endParaRPr lang="en-US" sz="4000" b="1" dirty="0" smtClean="0">
              <a:solidFill>
                <a:schemeClr val="tx1"/>
              </a:solidFill>
            </a:endParaRPr>
          </a:p>
        </p:txBody>
      </p:sp>
    </p:spTree>
    <p:extLst>
      <p:ext uri="{BB962C8B-B14F-4D97-AF65-F5344CB8AC3E}">
        <p14:creationId xmlns:p14="http://schemas.microsoft.com/office/powerpoint/2010/main" val="18151675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err="1" smtClean="0"/>
              <a:t>Katecho</a:t>
            </a:r>
            <a:endParaRPr lang="en-US" sz="4400" b="1" dirty="0" smtClean="0"/>
          </a:p>
          <a:p>
            <a:pPr marL="0" indent="0">
              <a:buNone/>
            </a:pPr>
            <a:r>
              <a:rPr lang="en-US" sz="4000" dirty="0"/>
              <a:t> In the passage under our scrutiny, then, some unidentified entity is "holding onto," "holding down," "holding back," "hindering," "impeding" or "delaying" something</a:t>
            </a:r>
            <a:r>
              <a:rPr lang="en-US" sz="4000" dirty="0" smtClean="0"/>
              <a:t>.</a:t>
            </a:r>
          </a:p>
          <a:p>
            <a:pPr marL="0" indent="0">
              <a:buNone/>
            </a:pPr>
            <a:r>
              <a:rPr lang="en-US" sz="4000" b="1" dirty="0" smtClean="0">
                <a:solidFill>
                  <a:schemeClr val="tx1"/>
                </a:solidFill>
              </a:rPr>
              <a:t>What is restraining? And what is being restrained?</a:t>
            </a:r>
            <a:endParaRPr lang="en-US" sz="4000" b="1" dirty="0" smtClean="0">
              <a:solidFill>
                <a:schemeClr val="tx1"/>
              </a:solidFill>
            </a:endParaRPr>
          </a:p>
        </p:txBody>
      </p:sp>
    </p:spTree>
    <p:extLst>
      <p:ext uri="{BB962C8B-B14F-4D97-AF65-F5344CB8AC3E}">
        <p14:creationId xmlns:p14="http://schemas.microsoft.com/office/powerpoint/2010/main" val="36713649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err="1" smtClean="0"/>
              <a:t>Katecho</a:t>
            </a:r>
            <a:r>
              <a:rPr lang="en-US" sz="4400" b="1" dirty="0" smtClean="0"/>
              <a:t> – Another Problem</a:t>
            </a:r>
            <a:endParaRPr lang="en-US" sz="4400" b="1" dirty="0" smtClean="0"/>
          </a:p>
          <a:p>
            <a:pPr marL="0" indent="0">
              <a:buNone/>
            </a:pPr>
            <a:r>
              <a:rPr lang="en-US" sz="4000" b="1" dirty="0" smtClean="0"/>
              <a:t>This restrainer is identified grammatically first with the neuter noun, and then with the masculine noun.  How can the same restrainer be both neuter and masculine?</a:t>
            </a:r>
            <a:endParaRPr lang="en-US" sz="4000" b="1" dirty="0" smtClean="0">
              <a:solidFill>
                <a:schemeClr val="tx1"/>
              </a:solidFill>
            </a:endParaRPr>
          </a:p>
        </p:txBody>
      </p:sp>
    </p:spTree>
    <p:extLst>
      <p:ext uri="{BB962C8B-B14F-4D97-AF65-F5344CB8AC3E}">
        <p14:creationId xmlns:p14="http://schemas.microsoft.com/office/powerpoint/2010/main" val="35681379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a:t>Unmasking the </a:t>
            </a:r>
            <a:r>
              <a:rPr lang="en-US" sz="4400" b="1" dirty="0" smtClean="0"/>
              <a:t>Restrainer</a:t>
            </a:r>
            <a:endParaRPr lang="en-US" sz="4400" b="1" dirty="0" smtClean="0"/>
          </a:p>
          <a:p>
            <a:pPr marL="0" indent="0">
              <a:buNone/>
            </a:pPr>
            <a:r>
              <a:rPr lang="en-US" sz="4000" b="1" dirty="0" smtClean="0"/>
              <a:t>What had Paul already told them?</a:t>
            </a:r>
          </a:p>
          <a:p>
            <a:pPr marL="0" indent="0">
              <a:buNone/>
            </a:pPr>
            <a:r>
              <a:rPr lang="en-US" sz="4000" b="1" dirty="0" smtClean="0"/>
              <a:t>…that the apostasy and the revelation of the lawless one had to come first before Messiah would return</a:t>
            </a:r>
          </a:p>
          <a:p>
            <a:pPr marL="0" indent="0">
              <a:buNone/>
            </a:pPr>
            <a:r>
              <a:rPr lang="en-US" sz="4000" b="1" dirty="0" smtClean="0"/>
              <a:t>Thus, those intervening events – namely the apostasy and the lawless one – were restraining the coming of the Master</a:t>
            </a:r>
            <a:endParaRPr lang="en-US" sz="4000" b="1" dirty="0" smtClean="0"/>
          </a:p>
          <a:p>
            <a:pPr marL="0" indent="0">
              <a:buNone/>
            </a:pPr>
            <a:endParaRPr lang="en-US" sz="4000" b="1" dirty="0" smtClean="0">
              <a:solidFill>
                <a:schemeClr val="tx1"/>
              </a:solidFill>
            </a:endParaRPr>
          </a:p>
        </p:txBody>
      </p:sp>
    </p:spTree>
    <p:extLst>
      <p:ext uri="{BB962C8B-B14F-4D97-AF65-F5344CB8AC3E}">
        <p14:creationId xmlns:p14="http://schemas.microsoft.com/office/powerpoint/2010/main" val="5240816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359228"/>
            <a:ext cx="10787743" cy="6389915"/>
          </a:xfrm>
        </p:spPr>
        <p:txBody>
          <a:bodyPr>
            <a:normAutofit/>
          </a:bodyPr>
          <a:lstStyle/>
          <a:p>
            <a:pPr marL="0" indent="0" algn="ctr">
              <a:buNone/>
            </a:pPr>
            <a:r>
              <a:rPr lang="en-US" sz="4400" b="1" dirty="0" err="1" smtClean="0"/>
              <a:t>Katecho</a:t>
            </a:r>
            <a:r>
              <a:rPr lang="en-US" sz="4400" b="1" dirty="0" smtClean="0"/>
              <a:t> – Another Problem Solved</a:t>
            </a:r>
            <a:endParaRPr lang="en-US" sz="4400" b="1" dirty="0" smtClean="0"/>
          </a:p>
          <a:p>
            <a:pPr marL="0" indent="0">
              <a:buNone/>
            </a:pPr>
            <a:r>
              <a:rPr lang="en-US" sz="4000" b="1" dirty="0" smtClean="0"/>
              <a:t>This restrainer is identified grammatically first with the neuter noun because Paul is referring to those events which are impeding Messiahs return.</a:t>
            </a:r>
          </a:p>
          <a:p>
            <a:pPr marL="0" indent="0">
              <a:buNone/>
            </a:pPr>
            <a:r>
              <a:rPr lang="en-US" sz="4000" b="1" dirty="0" smtClean="0"/>
              <a:t>And then with the masculine noun because Paul is zeroing in on the Lawless One himself, who is impeding Messiah’s coming.</a:t>
            </a:r>
            <a:endParaRPr lang="en-US" sz="4000" b="1" dirty="0" smtClean="0">
              <a:solidFill>
                <a:schemeClr val="tx1"/>
              </a:solidFill>
            </a:endParaRPr>
          </a:p>
        </p:txBody>
      </p:sp>
    </p:spTree>
    <p:extLst>
      <p:ext uri="{BB962C8B-B14F-4D97-AF65-F5344CB8AC3E}">
        <p14:creationId xmlns:p14="http://schemas.microsoft.com/office/powerpoint/2010/main" val="21101490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1" y="359228"/>
            <a:ext cx="11130642" cy="6389915"/>
          </a:xfrm>
        </p:spPr>
        <p:txBody>
          <a:bodyPr>
            <a:normAutofit/>
          </a:bodyPr>
          <a:lstStyle/>
          <a:p>
            <a:pPr marL="0" indent="0" algn="ctr">
              <a:buNone/>
            </a:pPr>
            <a:r>
              <a:rPr lang="en-US" sz="4800" b="1" dirty="0"/>
              <a:t>2 </a:t>
            </a:r>
            <a:r>
              <a:rPr lang="en-US" sz="4400" b="1" dirty="0"/>
              <a:t>Thessalonians</a:t>
            </a:r>
            <a:r>
              <a:rPr lang="en-US" sz="4800" b="1" dirty="0"/>
              <a:t> </a:t>
            </a:r>
            <a:r>
              <a:rPr lang="en-US" sz="4800" b="1" dirty="0" smtClean="0"/>
              <a:t>2:5-8 – A Better Translation</a:t>
            </a:r>
          </a:p>
          <a:p>
            <a:pPr marL="0" indent="0">
              <a:buNone/>
            </a:pPr>
            <a:r>
              <a:rPr lang="en-US" sz="4000" b="1" dirty="0" smtClean="0"/>
              <a:t>Do </a:t>
            </a:r>
            <a:r>
              <a:rPr lang="en-US" sz="4000" b="1" dirty="0"/>
              <a:t>you not remember that while I was still with you, I was telling you these things</a:t>
            </a:r>
            <a:r>
              <a:rPr lang="en-US" sz="4000" b="1" dirty="0" smtClean="0"/>
              <a:t>?  </a:t>
            </a:r>
            <a:r>
              <a:rPr lang="en-US" sz="4000" b="1" dirty="0"/>
              <a:t>And you know what impedes now, so that in his time he will be revealed</a:t>
            </a:r>
            <a:r>
              <a:rPr lang="en-US" sz="4000" b="1" dirty="0" smtClean="0"/>
              <a:t>. </a:t>
            </a:r>
            <a:r>
              <a:rPr lang="en-US" sz="4000" b="1" dirty="0"/>
              <a:t>For the mystery of </a:t>
            </a:r>
            <a:r>
              <a:rPr lang="en-US" sz="4000" b="1" u="sng" dirty="0"/>
              <a:t>lawlessness</a:t>
            </a:r>
            <a:r>
              <a:rPr lang="en-US" sz="4000" b="1" dirty="0"/>
              <a:t> is already at work; only he is impeding now until he comes out of the </a:t>
            </a:r>
            <a:r>
              <a:rPr lang="en-US" sz="4000" b="1" dirty="0" smtClean="0"/>
              <a:t>midst, and then </a:t>
            </a:r>
            <a:r>
              <a:rPr lang="en-US" sz="4000" b="1" dirty="0"/>
              <a:t>that lawless one will be </a:t>
            </a:r>
            <a:r>
              <a:rPr lang="en-US" sz="4000" b="1" dirty="0" smtClean="0"/>
              <a:t>revealed….</a:t>
            </a:r>
            <a:endParaRPr lang="en-US" sz="4000" b="1" dirty="0"/>
          </a:p>
          <a:p>
            <a:pPr marL="0" indent="0">
              <a:buNone/>
            </a:pPr>
            <a:endParaRPr lang="en-US" sz="4000" b="1" dirty="0"/>
          </a:p>
        </p:txBody>
      </p:sp>
    </p:spTree>
    <p:extLst>
      <p:ext uri="{BB962C8B-B14F-4D97-AF65-F5344CB8AC3E}">
        <p14:creationId xmlns:p14="http://schemas.microsoft.com/office/powerpoint/2010/main" val="28993398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90500"/>
            <a:ext cx="10755085" cy="6667500"/>
          </a:xfrm>
        </p:spPr>
        <p:txBody>
          <a:bodyPr>
            <a:normAutofit fontScale="92500" lnSpcReduction="20000"/>
          </a:bodyPr>
          <a:lstStyle/>
          <a:p>
            <a:pPr algn="ctr">
              <a:buNone/>
            </a:pPr>
            <a:r>
              <a:rPr lang="en-US" sz="4800" b="1" dirty="0">
                <a:cs typeface="Times New Roman" pitchFamily="18" charset="0"/>
              </a:rPr>
              <a:t>Conclusion</a:t>
            </a:r>
          </a:p>
          <a:p>
            <a:pPr>
              <a:buNone/>
            </a:pPr>
            <a:r>
              <a:rPr lang="en-US" sz="3733" b="1" dirty="0">
                <a:cs typeface="Times New Roman" pitchFamily="18" charset="0"/>
              </a:rPr>
              <a:t>The proof that </a:t>
            </a:r>
            <a:r>
              <a:rPr lang="en-US" sz="3733" b="1" dirty="0" err="1">
                <a:cs typeface="Times New Roman" pitchFamily="18" charset="0"/>
              </a:rPr>
              <a:t>Yahusha’s</a:t>
            </a:r>
            <a:r>
              <a:rPr lang="en-US" sz="3733" b="1" dirty="0">
                <a:cs typeface="Times New Roman" pitchFamily="18" charset="0"/>
              </a:rPr>
              <a:t> authoritative teaching regarding his second coming in Matthew 24 is the basis for Paul’s teaching about </a:t>
            </a:r>
            <a:r>
              <a:rPr lang="en-US" sz="3733" b="1" dirty="0" err="1">
                <a:cs typeface="Times New Roman" pitchFamily="18" charset="0"/>
              </a:rPr>
              <a:t>Yahusha’s</a:t>
            </a:r>
            <a:r>
              <a:rPr lang="en-US" sz="3733" b="1" dirty="0">
                <a:cs typeface="Times New Roman" pitchFamily="18" charset="0"/>
              </a:rPr>
              <a:t> coming for his own is found in the wording of the text.</a:t>
            </a:r>
          </a:p>
          <a:p>
            <a:pPr>
              <a:buNone/>
            </a:pPr>
            <a:r>
              <a:rPr lang="en-US" sz="3733" b="1" dirty="0">
                <a:cs typeface="Times New Roman" pitchFamily="18" charset="0"/>
              </a:rPr>
              <a:t>Paul when speaking on the same subject uses the same words, the same warnings, </a:t>
            </a:r>
            <a:r>
              <a:rPr lang="en-US" sz="3733" b="1" dirty="0"/>
              <a:t>the same attending events (the Master appearing, trumpet blasts and a gathering of the saints) and the same </a:t>
            </a:r>
            <a:r>
              <a:rPr lang="en-US" sz="3733" b="1" dirty="0">
                <a:cs typeface="Times New Roman" pitchFamily="18" charset="0"/>
              </a:rPr>
              <a:t>metaphors and exhortations as he writes to the assembly in </a:t>
            </a:r>
            <a:r>
              <a:rPr lang="en-US" sz="3733" b="1" dirty="0" err="1">
                <a:cs typeface="Times New Roman" pitchFamily="18" charset="0"/>
              </a:rPr>
              <a:t>Thessalonika</a:t>
            </a:r>
            <a:r>
              <a:rPr lang="en-US" sz="3733" b="1" dirty="0">
                <a:cs typeface="Times New Roman" pitchFamily="18" charset="0"/>
              </a:rPr>
              <a:t> as Yahusha did when he spoke to his disciples</a:t>
            </a:r>
            <a:r>
              <a:rPr lang="en-US" sz="3733" b="1" dirty="0" smtClean="0">
                <a:cs typeface="Times New Roman" pitchFamily="18" charset="0"/>
              </a:rPr>
              <a:t>.  He does so in both letters to the Thessalonians.</a:t>
            </a:r>
            <a:endParaRPr lang="en-US" sz="3733" b="1" dirty="0">
              <a:cs typeface="Times New Roman" pitchFamily="18" charset="0"/>
            </a:endParaRPr>
          </a:p>
          <a:p>
            <a:pPr>
              <a:buNone/>
            </a:pPr>
            <a:r>
              <a:rPr lang="en-US" sz="3733" b="1" dirty="0">
                <a:cs typeface="Times New Roman" pitchFamily="18" charset="0"/>
              </a:rPr>
              <a:t>Ergo, Paul’s rapture is the SAME as </a:t>
            </a:r>
            <a:r>
              <a:rPr lang="en-US" sz="3733" b="1" dirty="0" err="1">
                <a:cs typeface="Times New Roman" pitchFamily="18" charset="0"/>
              </a:rPr>
              <a:t>Yahusha’s</a:t>
            </a:r>
            <a:r>
              <a:rPr lang="en-US" sz="3733" b="1" dirty="0">
                <a:cs typeface="Times New Roman" pitchFamily="18" charset="0"/>
              </a:rPr>
              <a:t> </a:t>
            </a:r>
            <a:r>
              <a:rPr lang="en-US" sz="3733" b="1" dirty="0" smtClean="0">
                <a:cs typeface="Times New Roman" pitchFamily="18" charset="0"/>
              </a:rPr>
              <a:t>gathering, there is only ONE coming and gathering event, and its post-</a:t>
            </a:r>
            <a:r>
              <a:rPr lang="en-US" sz="3733" b="1" dirty="0" err="1" smtClean="0">
                <a:cs typeface="Times New Roman" pitchFamily="18" charset="0"/>
              </a:rPr>
              <a:t>tribulational</a:t>
            </a:r>
            <a:r>
              <a:rPr lang="en-US" sz="3733" b="1" dirty="0" smtClean="0">
                <a:cs typeface="Times New Roman" pitchFamily="18" charset="0"/>
              </a:rPr>
              <a:t>.</a:t>
            </a:r>
            <a:endParaRPr lang="en-US" sz="3733" b="1" dirty="0">
              <a:cs typeface="Times New Roman" pitchFamily="18" charset="0"/>
            </a:endParaRPr>
          </a:p>
        </p:txBody>
      </p:sp>
      <p:sp>
        <p:nvSpPr>
          <p:cNvPr id="2" name="Footer Placeholder 1"/>
          <p:cNvSpPr>
            <a:spLocks noGrp="1"/>
          </p:cNvSpPr>
          <p:nvPr>
            <p:ph type="ftr" sz="quarter" idx="11"/>
          </p:nvPr>
        </p:nvSpPr>
        <p:spPr/>
        <p:txBody>
          <a:bodyPr/>
          <a:lstStyle/>
          <a:p>
            <a:r>
              <a:rPr lang="en-US" smtClean="0">
                <a:solidFill>
                  <a:prstClr val="black">
                    <a:tint val="75000"/>
                  </a:prstClr>
                </a:solidFill>
              </a:rPr>
              <a:t>www.BibleTruth.cc</a:t>
            </a:r>
            <a:endParaRPr lang="en-US">
              <a:solidFill>
                <a:prstClr val="black">
                  <a:tint val="75000"/>
                </a:prstClr>
              </a:solidFill>
            </a:endParaRPr>
          </a:p>
        </p:txBody>
      </p:sp>
    </p:spTree>
    <p:extLst>
      <p:ext uri="{BB962C8B-B14F-4D97-AF65-F5344CB8AC3E}">
        <p14:creationId xmlns:p14="http://schemas.microsoft.com/office/powerpoint/2010/main" val="24293913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0229" y="348344"/>
            <a:ext cx="10678887" cy="6313715"/>
          </a:xfrm>
        </p:spPr>
        <p:txBody>
          <a:bodyPr>
            <a:normAutofit/>
          </a:bodyPr>
          <a:lstStyle/>
          <a:p>
            <a:pPr algn="ctr">
              <a:buNone/>
            </a:pPr>
            <a:r>
              <a:rPr lang="en-US" sz="4800" b="1" dirty="0">
                <a:solidFill>
                  <a:schemeClr val="tx1"/>
                </a:solidFill>
                <a:latin typeface="+mn-lt"/>
                <a:cs typeface="Times New Roman" pitchFamily="18" charset="0"/>
              </a:rPr>
              <a:t>What Say You?</a:t>
            </a:r>
          </a:p>
          <a:p>
            <a:pPr algn="ctr">
              <a:buNone/>
            </a:pPr>
            <a:r>
              <a:rPr lang="en-US" sz="4800" b="1" dirty="0">
                <a:solidFill>
                  <a:schemeClr val="tx1"/>
                </a:solidFill>
                <a:latin typeface="+mn-lt"/>
                <a:cs typeface="Times New Roman" pitchFamily="18" charset="0"/>
              </a:rPr>
              <a:t>Your Turn to Respond to the Teaching </a:t>
            </a:r>
          </a:p>
          <a:p>
            <a:pPr marL="0" indent="0">
              <a:buNone/>
            </a:pPr>
            <a:r>
              <a:rPr lang="en-US" sz="4000" b="1" dirty="0"/>
              <a:t>Questions</a:t>
            </a:r>
          </a:p>
          <a:p>
            <a:pPr marL="0" indent="0">
              <a:buNone/>
            </a:pPr>
            <a:r>
              <a:rPr lang="en-US" sz="4000" b="1" dirty="0"/>
              <a:t>Comments</a:t>
            </a:r>
          </a:p>
          <a:p>
            <a:pPr marL="0" indent="0">
              <a:buNone/>
            </a:pPr>
            <a:r>
              <a:rPr lang="en-US" sz="4000" b="1" dirty="0"/>
              <a:t>Testimonies</a:t>
            </a:r>
          </a:p>
          <a:p>
            <a:pPr marL="0" indent="0">
              <a:buNone/>
            </a:pPr>
            <a:r>
              <a:rPr lang="en-US" sz="4000" b="1" dirty="0"/>
              <a:t>Prophesies</a:t>
            </a:r>
          </a:p>
          <a:p>
            <a:pPr marL="0" indent="0">
              <a:buNone/>
            </a:pPr>
            <a:r>
              <a:rPr lang="en-US" sz="4000" b="1" dirty="0"/>
              <a:t>Prayer </a:t>
            </a:r>
            <a:r>
              <a:rPr lang="en-US" sz="4000" b="1" dirty="0" smtClean="0"/>
              <a:t>Requests</a:t>
            </a:r>
          </a:p>
          <a:p>
            <a:pPr marL="0" indent="0">
              <a:buNone/>
            </a:pPr>
            <a:r>
              <a:rPr lang="en-US" sz="4000" b="1" dirty="0" smtClean="0"/>
              <a:t>Memorized Scripture Recitations</a:t>
            </a:r>
            <a:endParaRPr lang="en-US" sz="4000" b="1" dirty="0"/>
          </a:p>
        </p:txBody>
      </p:sp>
    </p:spTree>
    <p:extLst>
      <p:ext uri="{BB962C8B-B14F-4D97-AF65-F5344CB8AC3E}">
        <p14:creationId xmlns:p14="http://schemas.microsoft.com/office/powerpoint/2010/main" val="9005505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76303"/>
            <a:ext cx="10462381" cy="5143500"/>
          </a:xfrm>
        </p:spPr>
        <p:txBody>
          <a:bodyPr>
            <a:normAutofit/>
          </a:bodyPr>
          <a:lstStyle/>
          <a:p>
            <a:pPr algn="ctr">
              <a:buNone/>
            </a:pPr>
            <a:r>
              <a:rPr lang="en-US" sz="4000" b="1" dirty="0">
                <a:solidFill>
                  <a:schemeClr val="tx1"/>
                </a:solidFill>
                <a:latin typeface="+mn-lt"/>
              </a:rPr>
              <a:t>You Can Get More Information About Many Other Bible Study Topics From a Hebraic </a:t>
            </a:r>
            <a:r>
              <a:rPr lang="en-US" sz="4000" b="1" dirty="0" smtClean="0">
                <a:solidFill>
                  <a:schemeClr val="tx1"/>
                </a:solidFill>
                <a:latin typeface="+mn-lt"/>
              </a:rPr>
              <a:t>Perspective At </a:t>
            </a:r>
            <a:r>
              <a:rPr lang="en-US" sz="4000" b="1" dirty="0">
                <a:solidFill>
                  <a:schemeClr val="tx1"/>
                </a:solidFill>
                <a:latin typeface="+mn-lt"/>
              </a:rPr>
              <a:t>My Website:</a:t>
            </a:r>
          </a:p>
          <a:p>
            <a:pPr algn="ctr">
              <a:buNone/>
            </a:pPr>
            <a:r>
              <a:rPr lang="en-US" sz="6000" b="1" dirty="0">
                <a:solidFill>
                  <a:schemeClr val="tx1"/>
                </a:solidFill>
                <a:latin typeface="+mn-lt"/>
              </a:rPr>
              <a:t>www.BibleTruth.cc</a:t>
            </a:r>
          </a:p>
        </p:txBody>
      </p:sp>
    </p:spTree>
    <p:extLst>
      <p:ext uri="{BB962C8B-B14F-4D97-AF65-F5344CB8AC3E}">
        <p14:creationId xmlns:p14="http://schemas.microsoft.com/office/powerpoint/2010/main" val="911917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107488</TotalTime>
  <Words>2492</Words>
  <Application>Microsoft Office PowerPoint</Application>
  <PresentationFormat>Widescreen</PresentationFormat>
  <Paragraphs>244</Paragraphs>
  <Slides>46</Slides>
  <Notes>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Bwgrkn</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The Rapture Text:  1 Thessalonians 4:13-17  13 Brothers, we do not want you to be ignorant about those who fall asleep, or to grieve like the rest of men, who have no hope. 14 We believe that Yahusha died and rose again and so we believe that Elohim will bring with Yahusha those who have fallen asleep in him.  </vt:lpstr>
      <vt:lpstr>15 According to Master's own word, we tell you that we who are still alive, who are left till the coming of the Master, will certainly not precede those who have fallen asleep.  16 For the Master himself will come down from heaven, with a loud command, with the voice of the archangel and with the trumpet call of Elohim, and the dead in Messiah will rise first.  </vt:lpstr>
      <vt:lpstr>17 After that, we who are still alive and are left will be caught up together with them in the clouds to meet the Master in the air. And so we will be with the Master forever.   </vt:lpstr>
      <vt:lpstr>Yahusha’s Discourse in Matthew 24 is the Primary Source of Paul’s Teaching about the Rapture in 1 Thessalonians 4 and 5  1. The Subject matter is the same in both 2. Paul uses the same vocabulary and the same warnings as Yahusha did 3. The Same attending events occur in both (the Master appearing, trumpet blasts and a gathering of the saints) 4. The metaphor of the Thief in the Night 5. The exhortations to stay awake and to watch in view of the unexpectedness of his coming</vt:lpstr>
      <vt:lpstr>The Verbal Parallels Between Yahusha and Paul</vt:lpstr>
      <vt:lpstr>PowerPoint Presentation</vt:lpstr>
      <vt:lpstr>Pretribulationism Argues that 1 Thessalonians 4:16-21 Does not Mention any Intervening Events Between Now and the Rapture.  Therefore, the Rapture must be Before the Great Tribulation!  Thus, Pretribulation Dispensationalism is inferred from the Silence of the Text!! rather than what the text of Scripture actually does say.  Hardly a good method of interpretation.  What kind of hermeneutic is that? </vt:lpstr>
      <vt:lpstr>However, that argument from silence is meaningless if we can show from other Scriptures that there will be certain key historical events (“intervening events”) before the rapture can occur. The purpose of Paul's writing of 1 Thessalonians 4 was not to lay out end time events in chronological order, but to comfort the saints who were grieving over the loss of their loved ones. </vt:lpstr>
      <vt:lpstr>Therefore, there was no reason for explaining in detail all that would occur before the rapture. Paul only needed to state the fact of the coming of Messiah and the rapture of all dead and living saints. The fact of the "rapture“ and resurrection event is the comfort Paul offers, and the purpose for his letter is served by merely reminding the Thessalonian believers of that blessed hope. </vt:lpstr>
      <vt:lpstr>But the Thessalonian Messianics were still unsettled and confused about the order of events leading to the coming of Messiah. So, Paul does address this question about the intervening events between now and the coming/rapture event in his 2nd Letter to the Thessalonians.  This should put to rest forever any further argument in favor of Pre-tribulationism.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Episunagogee occurs twice in the NT  Concerning the coming of our Master Yahusha Messiah and our being gathered to him… (2 Thessalonians 2:1) Let us not forsake our gathering together ( episunagwgh episunagogee), as some are in the habit of doing, but let us encourage one another-- and all the more as you see the Day approaching. (Hebrews 10:25) Another clear reference to the Day of Yahuwah, when Messiah will appear and gather his elect.</vt:lpstr>
      <vt:lpstr>Warnings to the Disciples  Yahusha warned, "Watch out that no one deceives you. For many will come in my name, claiming, 'I am the Messiah,' and will deceive many." (24:4,5,).  And upon informing them of the coming of wars and rumors of wars, Yahusha exhorted, "see to it that you are not alarmed" (v.6). Then, as he described the coming apostasy, he reiterated, "many false prophets will appear and deceive many people" (24:11).</vt:lpstr>
      <vt:lpstr> Paul’s Warnings are the Very Same Warnings  Paul warned, "Don't let anyone deceive you in any way!" (Gr. mee tis humas exapateesee, 2 Thessalonians 2:3). This is almost a word for word quote of Messiah who said to his disciples, "Watch out that no one deceives you" (Gr. blepetemee tis humas planeesee, Matthew 24:4). Paul also wrote, "we ask you, brothers, not to become alarmed" (Gr. mee throeisthai, 2 Thessalonians 2:2), as if recalling of Messiah's words, "but see to it that you are not alarmed" (Gr. mee throeisthe, Matthew 24:6).</vt:lpstr>
      <vt:lpstr>   The Intervening Events Don't let anyone deceive you in any way, for that day (the Day of Yahuwah) will not come until the rebellion occurs and the man of lawlessness is revealed, the man doomed to destruction. The Rebellion – from the Greek apostasia The Greek word can mean any of the following: defiance of established system or authority, rebellion, abandonment, breach of faith; or (1) apostasy, rebellion; (2) defection, abandonment.  Nearly all the Greek lexicons list apostasy, rebellion, or abandonment as the meaning of this word.</vt:lpstr>
      <vt:lpstr>Paul’s apostasia is mimicking what Messiah said in Matthew 24: At that time many will turn away from the faith (Gr. skandalizo) and will betray and hate each other, and many false prophets will appear and deceive many people. Because of the increase of lawlessness (anomia), the love of most will grow cold (Matthew 24:10-12).    </vt:lpstr>
      <vt:lpstr>   The Intervening Events –   The Man of Lawlessness to be revealed Don't let anyone deceive you in any way, for that day (the Day of Yahuwah) will not come until the rebellion occurs and the man of lawlessness is revealed, the man doomed to destruction. So, the return of Messiah is being held up by these two events: the great Apostasy, which we see taking place even now, and the appearance of the Man of Lawlessness</vt:lpstr>
      <vt:lpstr>Verbal Affinities - Signs and Miracles  Yahusha indicated that the false Messiahs and false prophets of those days "will appear and perform great signs (Gr. seemeia) and miracles (Gr. terata)" in order "to deceive" (Matthew 24:24).  Paul similarly assesses the evils of the days of the lawless one whose coming is "in accordance with the work of Satan displayed in all kinds of counterfeit miracles (Gr. teras), signs (Gr. seemeion) and wonders, and in every sort of evil that deceives" (2 Thessalonians 2:9,10).</vt:lpstr>
      <vt:lpstr>More Verbal Affinities (Parallels)</vt:lpstr>
      <vt:lpstr>More Verbal Affinities (Parallels)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 Rogers</dc:creator>
  <cp:lastModifiedBy>David M Rogers</cp:lastModifiedBy>
  <cp:revision>1011</cp:revision>
  <dcterms:created xsi:type="dcterms:W3CDTF">2018-11-07T08:55:54Z</dcterms:created>
  <dcterms:modified xsi:type="dcterms:W3CDTF">2020-06-27T15:02:25Z</dcterms:modified>
</cp:coreProperties>
</file>