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64" r:id="rId2"/>
    <p:sldId id="913" r:id="rId3"/>
    <p:sldId id="1088" r:id="rId4"/>
    <p:sldId id="1082" r:id="rId5"/>
    <p:sldId id="1083" r:id="rId6"/>
    <p:sldId id="1084" r:id="rId7"/>
    <p:sldId id="1085" r:id="rId8"/>
    <p:sldId id="1089" r:id="rId9"/>
    <p:sldId id="1090" r:id="rId10"/>
    <p:sldId id="1091" r:id="rId11"/>
    <p:sldId id="1086" r:id="rId12"/>
    <p:sldId id="1087" r:id="rId13"/>
    <p:sldId id="995" r:id="rId14"/>
    <p:sldId id="992" r:id="rId15"/>
    <p:sldId id="1076" r:id="rId16"/>
    <p:sldId id="999" r:id="rId17"/>
    <p:sldId id="1000" r:id="rId18"/>
    <p:sldId id="1001" r:id="rId19"/>
    <p:sldId id="1077" r:id="rId20"/>
    <p:sldId id="1078" r:id="rId21"/>
    <p:sldId id="1092" r:id="rId22"/>
    <p:sldId id="1079" r:id="rId23"/>
    <p:sldId id="1080" r:id="rId24"/>
    <p:sldId id="1081" r:id="rId25"/>
    <p:sldId id="1023" r:id="rId26"/>
    <p:sldId id="1093" r:id="rId27"/>
    <p:sldId id="1094" r:id="rId28"/>
    <p:sldId id="1031" r:id="rId29"/>
    <p:sldId id="1032" r:id="rId30"/>
    <p:sldId id="1095" r:id="rId31"/>
    <p:sldId id="1096" r:id="rId32"/>
    <p:sldId id="1097" r:id="rId33"/>
    <p:sldId id="1098" r:id="rId34"/>
    <p:sldId id="1099" r:id="rId35"/>
    <p:sldId id="1100" r:id="rId36"/>
    <p:sldId id="1101" r:id="rId37"/>
    <p:sldId id="1102" r:id="rId38"/>
    <p:sldId id="1112" r:id="rId39"/>
    <p:sldId id="1103" r:id="rId40"/>
    <p:sldId id="1104" r:id="rId41"/>
    <p:sldId id="1105" r:id="rId42"/>
    <p:sldId id="1106" r:id="rId43"/>
    <p:sldId id="1107" r:id="rId44"/>
    <p:sldId id="1108" r:id="rId45"/>
    <p:sldId id="1109" r:id="rId46"/>
    <p:sldId id="1110" r:id="rId47"/>
    <p:sldId id="1111" r:id="rId48"/>
    <p:sldId id="1050" r:id="rId49"/>
    <p:sldId id="1051" r:id="rId50"/>
    <p:sldId id="1075" r:id="rId51"/>
    <p:sldId id="628" r:id="rId52"/>
    <p:sldId id="774"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897861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128057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963878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095122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173004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537779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540179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884456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770322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82834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253891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914786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57563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7075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60952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60662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5311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78518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937345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34411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56693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63887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1022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06510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21492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72136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884091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556318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2936918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1454683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0008696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7269296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079048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0180324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4694663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854035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1764131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786166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1091734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1050218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0175856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9580232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469145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5925512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5802860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771074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361057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8237805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6/21/2020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6/21/2020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6/21/2020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20,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Return of Messiah, Pt 2</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The Intervening Events – What Must Happen Before Messiah Comes Again?</a:t>
            </a:r>
          </a:p>
          <a:p>
            <a:pPr marL="0" indent="0" algn="ctr">
              <a:buNone/>
            </a:pPr>
            <a:r>
              <a:rPr lang="en-US" sz="4400" b="1" dirty="0" smtClean="0"/>
              <a:t>Pre, Mid, or Post Tribulation Coming?</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Authoritative Word of Jesus/Yahusha</a:t>
            </a:r>
            <a:endParaRPr lang="en-US" sz="4800" b="1" dirty="0"/>
          </a:p>
          <a:p>
            <a:pPr marL="0" indent="0">
              <a:buNone/>
            </a:pPr>
            <a:r>
              <a:rPr lang="en-US" sz="4000" b="1" dirty="0" smtClean="0"/>
              <a:t>There can be no pre-coming coming of Messiah</a:t>
            </a:r>
          </a:p>
          <a:p>
            <a:pPr marL="0" indent="0">
              <a:buNone/>
            </a:pPr>
            <a:r>
              <a:rPr lang="en-US" sz="4000" b="1" dirty="0" smtClean="0"/>
              <a:t>Why?</a:t>
            </a:r>
          </a:p>
          <a:p>
            <a:pPr marL="0" indent="0">
              <a:buNone/>
            </a:pPr>
            <a:r>
              <a:rPr lang="en-US" sz="4000" b="1" dirty="0" smtClean="0"/>
              <a:t>In every matter, including his own coming back, Jesus/Yahusha did not deceive his disciples, but taught them plainly and with authority</a:t>
            </a:r>
          </a:p>
          <a:p>
            <a:pPr marL="0" indent="0">
              <a:buNone/>
            </a:pPr>
            <a:r>
              <a:rPr lang="en-US" sz="4000" b="1" dirty="0" smtClean="0">
                <a:solidFill>
                  <a:schemeClr val="tx1"/>
                </a:solidFill>
              </a:rPr>
              <a:t>The “church” must believe what the Lord taught about his coming, and must interpret Paul’s teaching to be in agreement with the Master</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111586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Matthew’s </a:t>
            </a:r>
            <a:r>
              <a:rPr lang="en-US" sz="4800" b="1" dirty="0"/>
              <a:t>Account of Messiah’s Teaching</a:t>
            </a:r>
          </a:p>
          <a:p>
            <a:pPr marL="0" indent="0">
              <a:buNone/>
            </a:pPr>
            <a:r>
              <a:rPr lang="en-US" sz="4000" b="1" dirty="0" smtClean="0"/>
              <a:t>Jesus/Yahusha </a:t>
            </a:r>
            <a:r>
              <a:rPr lang="en-US" sz="4000" b="1" dirty="0"/>
              <a:t>came out from the temple and was going away when His disciples came up to point out the temple buildings to </a:t>
            </a:r>
            <a:r>
              <a:rPr lang="en-US" sz="4000" b="1" dirty="0" smtClean="0"/>
              <a:t>Him. </a:t>
            </a:r>
            <a:r>
              <a:rPr lang="en-US" sz="4000" b="1" dirty="0"/>
              <a:t>And He said to them, "Do you not see all these things? Truly I say to you, not one stone here will be left upon another, which will not be torn down."</a:t>
            </a:r>
          </a:p>
          <a:p>
            <a:pPr marL="0" indent="0">
              <a:buNone/>
            </a:pPr>
            <a:r>
              <a:rPr lang="en-US" sz="4000" b="1" dirty="0" smtClean="0"/>
              <a:t>As </a:t>
            </a:r>
            <a:r>
              <a:rPr lang="en-US" sz="4000" b="1" dirty="0"/>
              <a:t>He was sitting on the Mount of Olives, the disciples came to Him privately, saying, "Tell us, when will these things happen, and what [will be] the sign of Your coming, and of the end of the age</a:t>
            </a:r>
            <a:r>
              <a:rPr lang="en-US" sz="4000" b="1" dirty="0" smtClean="0"/>
              <a:t>?“  </a:t>
            </a:r>
            <a:r>
              <a:rPr lang="en-US" sz="4000" b="1" dirty="0" smtClean="0">
                <a:solidFill>
                  <a:schemeClr val="tx1"/>
                </a:solidFill>
              </a:rPr>
              <a:t>Matthew 24:1-3</a:t>
            </a:r>
          </a:p>
        </p:txBody>
      </p:sp>
    </p:spTree>
    <p:extLst>
      <p:ext uri="{BB962C8B-B14F-4D97-AF65-F5344CB8AC3E}">
        <p14:creationId xmlns:p14="http://schemas.microsoft.com/office/powerpoint/2010/main" val="1290189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Many Misled</a:t>
            </a:r>
            <a:endParaRPr lang="en-US" sz="4800" b="1" dirty="0"/>
          </a:p>
          <a:p>
            <a:pPr marL="0" indent="0">
              <a:buNone/>
            </a:pPr>
            <a:r>
              <a:rPr lang="en-US" sz="4000" b="1" dirty="0" smtClean="0"/>
              <a:t>And Jesus/Yahusha </a:t>
            </a:r>
            <a:r>
              <a:rPr lang="en-US" sz="4000" b="1" dirty="0"/>
              <a:t>answered and said to them, "See to it that no one </a:t>
            </a:r>
            <a:r>
              <a:rPr lang="en-US" sz="4000" b="1" u="sng" dirty="0"/>
              <a:t>misleads</a:t>
            </a:r>
            <a:r>
              <a:rPr lang="en-US" sz="4000" b="1" dirty="0"/>
              <a:t> you</a:t>
            </a:r>
            <a:r>
              <a:rPr lang="en-US" sz="4000" b="1" dirty="0" smtClean="0"/>
              <a:t>. For </a:t>
            </a:r>
            <a:r>
              <a:rPr lang="en-US" sz="4000" b="1" dirty="0"/>
              <a:t>many will come in My name, saying, 'I am the Messiah,' and will </a:t>
            </a:r>
            <a:r>
              <a:rPr lang="en-US" sz="4000" b="1" u="sng" dirty="0"/>
              <a:t>mislead</a:t>
            </a:r>
            <a:r>
              <a:rPr lang="en-US" sz="4000" b="1" dirty="0"/>
              <a:t> </a:t>
            </a:r>
            <a:r>
              <a:rPr lang="en-US" sz="4000" b="1" dirty="0" smtClean="0"/>
              <a:t>many.  You </a:t>
            </a:r>
            <a:r>
              <a:rPr lang="en-US" sz="4000" b="1" dirty="0"/>
              <a:t>will be hearing of wars and rumors of wars. See that you are not frightened, for [those things] must take place, but [that] is not yet the end.</a:t>
            </a:r>
          </a:p>
          <a:p>
            <a:pPr marL="0" indent="0">
              <a:buNone/>
            </a:pPr>
            <a:r>
              <a:rPr lang="en-US" sz="4000" b="1" dirty="0" smtClean="0">
                <a:solidFill>
                  <a:schemeClr val="tx1"/>
                </a:solidFill>
              </a:rPr>
              <a:t>Matthew 24:4-6</a:t>
            </a:r>
          </a:p>
        </p:txBody>
      </p:sp>
    </p:spTree>
    <p:extLst>
      <p:ext uri="{BB962C8B-B14F-4D97-AF65-F5344CB8AC3E}">
        <p14:creationId xmlns:p14="http://schemas.microsoft.com/office/powerpoint/2010/main" val="3141467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Chaos Inaugurated</a:t>
            </a:r>
            <a:endParaRPr lang="en-US" sz="4800" b="1" dirty="0"/>
          </a:p>
          <a:p>
            <a:pPr marL="0" indent="0">
              <a:buNone/>
            </a:pPr>
            <a:r>
              <a:rPr lang="en-US" sz="4000" b="1" dirty="0" smtClean="0"/>
              <a:t>For </a:t>
            </a:r>
            <a:r>
              <a:rPr lang="en-US" sz="4000" b="1" dirty="0"/>
              <a:t>nation will rise against nation, and kingdom against kingdom, and in various places there will be famines and earthquakes</a:t>
            </a:r>
            <a:r>
              <a:rPr lang="en-US" sz="4000" b="1" dirty="0" smtClean="0"/>
              <a:t>. But </a:t>
            </a:r>
            <a:r>
              <a:rPr lang="en-US" sz="4000" b="1" dirty="0"/>
              <a:t>all these things are [merely] the beginning of birth </a:t>
            </a:r>
            <a:r>
              <a:rPr lang="en-US" sz="4000" b="1" dirty="0" smtClean="0"/>
              <a:t>pangs. Then </a:t>
            </a:r>
            <a:r>
              <a:rPr lang="en-US" sz="4000" b="1" dirty="0"/>
              <a:t>they will deliver you to tribulation, and will kill you, and you will be hated by all nations because of My name.</a:t>
            </a:r>
          </a:p>
          <a:p>
            <a:pPr marL="0" indent="0">
              <a:buNone/>
            </a:pPr>
            <a:r>
              <a:rPr lang="en-US" sz="4000" b="1" dirty="0" smtClean="0">
                <a:solidFill>
                  <a:schemeClr val="tx1"/>
                </a:solidFill>
              </a:rPr>
              <a:t>Matthew 24:7-9</a:t>
            </a:r>
          </a:p>
        </p:txBody>
      </p:sp>
    </p:spTree>
    <p:extLst>
      <p:ext uri="{BB962C8B-B14F-4D97-AF65-F5344CB8AC3E}">
        <p14:creationId xmlns:p14="http://schemas.microsoft.com/office/powerpoint/2010/main" val="1680641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Chaos of the False Prophets</a:t>
            </a:r>
            <a:endParaRPr lang="en-US" sz="4800" b="1" dirty="0"/>
          </a:p>
          <a:p>
            <a:pPr marL="0" indent="0">
              <a:buNone/>
            </a:pPr>
            <a:r>
              <a:rPr lang="en-US" sz="4000" b="1" dirty="0" smtClean="0"/>
              <a:t>At </a:t>
            </a:r>
            <a:r>
              <a:rPr lang="en-US" sz="4000" b="1" dirty="0"/>
              <a:t>that time many will </a:t>
            </a:r>
            <a:r>
              <a:rPr lang="en-US" sz="4000" b="1" u="sng" dirty="0"/>
              <a:t>fall away</a:t>
            </a:r>
            <a:r>
              <a:rPr lang="en-US" sz="4000" b="1" dirty="0"/>
              <a:t> and will betray one another and hate one another</a:t>
            </a:r>
            <a:r>
              <a:rPr lang="en-US" sz="4000" b="1" dirty="0" smtClean="0"/>
              <a:t>. Many </a:t>
            </a:r>
            <a:r>
              <a:rPr lang="en-US" sz="4000" b="1" dirty="0"/>
              <a:t>false prophets will arise and will </a:t>
            </a:r>
            <a:r>
              <a:rPr lang="en-US" sz="4000" b="1" u="sng" dirty="0"/>
              <a:t>mislead</a:t>
            </a:r>
            <a:r>
              <a:rPr lang="en-US" sz="4000" b="1" dirty="0"/>
              <a:t> many</a:t>
            </a:r>
            <a:r>
              <a:rPr lang="en-US" sz="4000" b="1" dirty="0" smtClean="0"/>
              <a:t>. Because </a:t>
            </a:r>
            <a:r>
              <a:rPr lang="en-US" sz="4000" b="1" dirty="0"/>
              <a:t>lawlessness is increased, most people's love will grow </a:t>
            </a:r>
            <a:r>
              <a:rPr lang="en-US" sz="4000" b="1" dirty="0" smtClean="0"/>
              <a:t>cold. But </a:t>
            </a:r>
            <a:r>
              <a:rPr lang="en-US" sz="4000" b="1" dirty="0"/>
              <a:t>the one who endures to the end, he will be saved.</a:t>
            </a:r>
          </a:p>
          <a:p>
            <a:pPr marL="0" indent="0">
              <a:buNone/>
            </a:pPr>
            <a:r>
              <a:rPr lang="en-US" sz="4000" b="1" dirty="0" smtClean="0">
                <a:solidFill>
                  <a:schemeClr val="tx1"/>
                </a:solidFill>
              </a:rPr>
              <a:t>Matthew 24:10-13</a:t>
            </a:r>
          </a:p>
        </p:txBody>
      </p:sp>
    </p:spTree>
    <p:extLst>
      <p:ext uri="{BB962C8B-B14F-4D97-AF65-F5344CB8AC3E}">
        <p14:creationId xmlns:p14="http://schemas.microsoft.com/office/powerpoint/2010/main" val="1702159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What Must Take Place Before He Comes</a:t>
            </a:r>
            <a:endParaRPr lang="en-US" sz="4800" b="1" dirty="0"/>
          </a:p>
          <a:p>
            <a:pPr marL="0" indent="0">
              <a:buNone/>
            </a:pPr>
            <a:r>
              <a:rPr lang="en-US" sz="4000" b="1" dirty="0" smtClean="0"/>
              <a:t>This </a:t>
            </a:r>
            <a:r>
              <a:rPr lang="en-US" sz="4000" b="1" dirty="0"/>
              <a:t>gospel of the kingdom shall be preached in the whole world as a testimony to all the nations, and then the end will come.</a:t>
            </a:r>
          </a:p>
          <a:p>
            <a:pPr marL="0" indent="0">
              <a:buNone/>
            </a:pPr>
            <a:r>
              <a:rPr lang="en-US" sz="4000" b="1" dirty="0" smtClean="0"/>
              <a:t>Therefore </a:t>
            </a:r>
            <a:r>
              <a:rPr lang="en-US" sz="4000" b="1" dirty="0"/>
              <a:t>when you see the ABOMINATION OF DESOLATION which was spoken of through Daniel the prophet, standing in the holy place (let the reader understand</a:t>
            </a:r>
            <a:r>
              <a:rPr lang="en-US" sz="4000" b="1" dirty="0" smtClean="0"/>
              <a:t>), </a:t>
            </a:r>
            <a:r>
              <a:rPr lang="en-US" sz="4000" b="1" dirty="0"/>
              <a:t>then those who are in Judea must flee to the mountains</a:t>
            </a:r>
            <a:r>
              <a:rPr lang="en-US" sz="4000" b="1" dirty="0" smtClean="0"/>
              <a:t>.  Matthew 24:14-16</a:t>
            </a:r>
            <a:endParaRPr lang="en-US" sz="4000" b="1" dirty="0"/>
          </a:p>
        </p:txBody>
      </p:sp>
    </p:spTree>
    <p:extLst>
      <p:ext uri="{BB962C8B-B14F-4D97-AF65-F5344CB8AC3E}">
        <p14:creationId xmlns:p14="http://schemas.microsoft.com/office/powerpoint/2010/main" val="1219878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Legal Prerequisites</a:t>
            </a:r>
            <a:endParaRPr lang="en-US" sz="4800" b="1" dirty="0"/>
          </a:p>
          <a:p>
            <a:pPr marL="0" indent="0">
              <a:buNone/>
            </a:pPr>
            <a:r>
              <a:rPr lang="en-US" sz="4000" b="1" dirty="0" smtClean="0"/>
              <a:t>Whoever </a:t>
            </a:r>
            <a:r>
              <a:rPr lang="en-US" sz="4000" b="1" dirty="0"/>
              <a:t>is on the housetop must not go down to get the things out that are in his house</a:t>
            </a:r>
            <a:r>
              <a:rPr lang="en-US" sz="4000" b="1" dirty="0" smtClean="0"/>
              <a:t>. Whoever </a:t>
            </a:r>
            <a:r>
              <a:rPr lang="en-US" sz="4000" b="1" dirty="0"/>
              <a:t>is in the field must not turn back to get his </a:t>
            </a:r>
            <a:r>
              <a:rPr lang="en-US" sz="4000" b="1" dirty="0" smtClean="0"/>
              <a:t>cloak. But </a:t>
            </a:r>
            <a:r>
              <a:rPr lang="en-US" sz="4000" b="1" dirty="0"/>
              <a:t>woe to those who are pregnant and to those who are nursing babies in those </a:t>
            </a:r>
            <a:r>
              <a:rPr lang="en-US" sz="4000" b="1" dirty="0" smtClean="0"/>
              <a:t>days!  But </a:t>
            </a:r>
            <a:r>
              <a:rPr lang="en-US" sz="4000" b="1" dirty="0"/>
              <a:t>pray that your flight will not be in the winter, or on a Sabbath.</a:t>
            </a:r>
          </a:p>
          <a:p>
            <a:pPr marL="0" indent="0">
              <a:buNone/>
            </a:pPr>
            <a:r>
              <a:rPr lang="en-US" sz="4000" b="1" dirty="0" smtClean="0"/>
              <a:t>Matthew 24:17-20</a:t>
            </a:r>
            <a:endParaRPr lang="en-US" sz="4000" b="1" dirty="0"/>
          </a:p>
        </p:txBody>
      </p:sp>
    </p:spTree>
    <p:extLst>
      <p:ext uri="{BB962C8B-B14F-4D97-AF65-F5344CB8AC3E}">
        <p14:creationId xmlns:p14="http://schemas.microsoft.com/office/powerpoint/2010/main" val="2251216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Great Tribulation</a:t>
            </a:r>
            <a:endParaRPr lang="en-US" sz="4800" b="1" dirty="0"/>
          </a:p>
          <a:p>
            <a:pPr marL="0" indent="0">
              <a:buNone/>
            </a:pPr>
            <a:r>
              <a:rPr lang="en-US" sz="4000" b="1" dirty="0" smtClean="0"/>
              <a:t>For </a:t>
            </a:r>
            <a:r>
              <a:rPr lang="en-US" sz="4000" b="1" dirty="0"/>
              <a:t>then there will be a </a:t>
            </a:r>
            <a:r>
              <a:rPr lang="en-US" sz="4000" b="1" u="sng" dirty="0"/>
              <a:t>great tribulation</a:t>
            </a:r>
            <a:r>
              <a:rPr lang="en-US" sz="4000" b="1" dirty="0"/>
              <a:t>, such as has not occurred since the beginning of the world until now, nor ever will</a:t>
            </a:r>
            <a:r>
              <a:rPr lang="en-US" sz="4000" b="1" dirty="0" smtClean="0"/>
              <a:t>. Unless </a:t>
            </a:r>
            <a:r>
              <a:rPr lang="en-US" sz="4000" b="1" dirty="0"/>
              <a:t>those days had been cut short, no life would have been saved; but for the sake of the elect those days will be cut short.</a:t>
            </a:r>
          </a:p>
          <a:p>
            <a:pPr marL="0" indent="0">
              <a:buNone/>
            </a:pPr>
            <a:r>
              <a:rPr lang="en-US" sz="4000" b="1" dirty="0" smtClean="0"/>
              <a:t> Matthew 24:21-22</a:t>
            </a:r>
            <a:endParaRPr lang="en-US" sz="4000" b="1" dirty="0"/>
          </a:p>
        </p:txBody>
      </p:sp>
    </p:spTree>
    <p:extLst>
      <p:ext uri="{BB962C8B-B14F-4D97-AF65-F5344CB8AC3E}">
        <p14:creationId xmlns:p14="http://schemas.microsoft.com/office/powerpoint/2010/main" val="3400586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False Prophets, False Messiahs, False Shepherds, False Teachers</a:t>
            </a:r>
          </a:p>
          <a:p>
            <a:pPr marL="0" indent="0" algn="ctr">
              <a:buNone/>
            </a:pPr>
            <a:r>
              <a:rPr lang="en-US" sz="4800" b="1" dirty="0" smtClean="0"/>
              <a:t> Lead Many Astray</a:t>
            </a:r>
            <a:endParaRPr lang="en-US" sz="4800" b="1" dirty="0"/>
          </a:p>
          <a:p>
            <a:pPr marL="0" indent="0">
              <a:buNone/>
            </a:pPr>
            <a:r>
              <a:rPr lang="en-US" sz="4000" b="1" dirty="0" smtClean="0"/>
              <a:t>Then </a:t>
            </a:r>
            <a:r>
              <a:rPr lang="en-US" sz="4000" b="1" dirty="0"/>
              <a:t>if anyone says to you, 'Behold, here is the Messiah,' or 'There [He is],' do not believe [him</a:t>
            </a:r>
            <a:r>
              <a:rPr lang="en-US" sz="4000" b="1" dirty="0" smtClean="0"/>
              <a:t>]. For </a:t>
            </a:r>
            <a:r>
              <a:rPr lang="en-US" sz="4000" b="1" dirty="0"/>
              <a:t>false Messiahs and false prophets will arise and will show great signs and wonders, so as to </a:t>
            </a:r>
            <a:r>
              <a:rPr lang="en-US" sz="4000" b="1" u="sng" dirty="0"/>
              <a:t>mislead</a:t>
            </a:r>
            <a:r>
              <a:rPr lang="en-US" sz="4000" b="1" dirty="0"/>
              <a:t>, if possible, even the </a:t>
            </a:r>
            <a:r>
              <a:rPr lang="en-US" sz="4000" b="1" dirty="0" smtClean="0"/>
              <a:t>elect. Behold</a:t>
            </a:r>
            <a:r>
              <a:rPr lang="en-US" sz="4000" b="1" dirty="0"/>
              <a:t>, I have told you in advance</a:t>
            </a:r>
            <a:r>
              <a:rPr lang="en-US" sz="4000" b="1" dirty="0" smtClean="0"/>
              <a:t>.  </a:t>
            </a:r>
            <a:r>
              <a:rPr lang="en-US" sz="4000" b="1" dirty="0" smtClean="0">
                <a:solidFill>
                  <a:schemeClr val="tx1"/>
                </a:solidFill>
              </a:rPr>
              <a:t>Matthew 24:23-25</a:t>
            </a:r>
          </a:p>
        </p:txBody>
      </p:sp>
    </p:spTree>
    <p:extLst>
      <p:ext uri="{BB962C8B-B14F-4D97-AF65-F5344CB8AC3E}">
        <p14:creationId xmlns:p14="http://schemas.microsoft.com/office/powerpoint/2010/main" val="4011726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No Secret Coming of Messiah</a:t>
            </a:r>
            <a:endParaRPr lang="en-US" sz="4800" b="1" dirty="0"/>
          </a:p>
          <a:p>
            <a:pPr marL="0" indent="0">
              <a:buNone/>
            </a:pPr>
            <a:r>
              <a:rPr lang="en-US" sz="4000" b="1" dirty="0" smtClean="0"/>
              <a:t>So </a:t>
            </a:r>
            <a:r>
              <a:rPr lang="en-US" sz="4000" b="1" dirty="0"/>
              <a:t>if they say to you, 'Behold, He is in the wilderness,' do not go out, [or], 'Behold, He is in the </a:t>
            </a:r>
            <a:r>
              <a:rPr lang="en-US" sz="4000" b="1" u="sng" dirty="0"/>
              <a:t>inner rooms</a:t>
            </a:r>
            <a:r>
              <a:rPr lang="en-US" sz="4000" b="1" dirty="0"/>
              <a:t>,' do not believe [them</a:t>
            </a:r>
            <a:r>
              <a:rPr lang="en-US" sz="4000" b="1" dirty="0" smtClean="0"/>
              <a:t>]. For </a:t>
            </a:r>
            <a:r>
              <a:rPr lang="en-US" sz="4000" b="1" dirty="0"/>
              <a:t>just as the lightning comes from the east and flashes even to the west, so will the coming of the Son of Man </a:t>
            </a:r>
            <a:r>
              <a:rPr lang="en-US" sz="4000" b="1" dirty="0" smtClean="0"/>
              <a:t>be. Wherever </a:t>
            </a:r>
            <a:r>
              <a:rPr lang="en-US" sz="4000" b="1" dirty="0"/>
              <a:t>the corpse is, there the vultures will gather</a:t>
            </a:r>
            <a:r>
              <a:rPr lang="en-US" sz="4000" b="1" dirty="0" smtClean="0"/>
              <a:t>.  </a:t>
            </a:r>
            <a:r>
              <a:rPr lang="en-US" sz="4000" b="1" dirty="0" smtClean="0">
                <a:solidFill>
                  <a:schemeClr val="tx1"/>
                </a:solidFill>
              </a:rPr>
              <a:t>Matthew 24:26-28</a:t>
            </a:r>
          </a:p>
        </p:txBody>
      </p:sp>
    </p:spTree>
    <p:extLst>
      <p:ext uri="{BB962C8B-B14F-4D97-AF65-F5344CB8AC3E}">
        <p14:creationId xmlns:p14="http://schemas.microsoft.com/office/powerpoint/2010/main" val="18928323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7" y="304800"/>
            <a:ext cx="10689771" cy="6259285"/>
          </a:xfrm>
        </p:spPr>
        <p:txBody>
          <a:bodyPr>
            <a:normAutofit fontScale="70000" lnSpcReduction="20000"/>
          </a:bodyPr>
          <a:lstStyle/>
          <a:p>
            <a:pPr algn="ctr">
              <a:buNone/>
            </a:pPr>
            <a:endParaRPr lang="en-US" sz="5333" b="1" dirty="0">
              <a:solidFill>
                <a:schemeClr val="bg1"/>
              </a:solidFill>
              <a:latin typeface="Helvetica" pitchFamily="34" charset="0"/>
              <a:cs typeface="Helvetica" pitchFamily="34" charset="0"/>
            </a:endParaRPr>
          </a:p>
          <a:p>
            <a:pPr marL="0" indent="0">
              <a:buNone/>
            </a:pPr>
            <a:r>
              <a:rPr lang="en-US" sz="5700" b="1" baseline="30000" dirty="0"/>
              <a:t>29</a:t>
            </a:r>
            <a:r>
              <a:rPr lang="en-US" sz="5700" b="1" dirty="0"/>
              <a:t> </a:t>
            </a:r>
            <a:r>
              <a:rPr lang="en-US" sz="5700" b="1" dirty="0" smtClean="0"/>
              <a:t>Immediately </a:t>
            </a:r>
            <a:r>
              <a:rPr lang="en-US" sz="5700" b="1" u="sng" dirty="0"/>
              <a:t>after the </a:t>
            </a:r>
            <a:r>
              <a:rPr lang="en-US" sz="5700" b="1" u="sng" dirty="0" smtClean="0"/>
              <a:t>tribulation</a:t>
            </a:r>
            <a:r>
              <a:rPr lang="en-US" sz="5700" b="1" dirty="0" smtClean="0"/>
              <a:t> </a:t>
            </a:r>
            <a:r>
              <a:rPr lang="en-US" sz="5700" b="1" dirty="0"/>
              <a:t>of those days </a:t>
            </a:r>
            <a:r>
              <a:rPr lang="en-US" sz="5700" b="1" dirty="0" smtClean="0"/>
              <a:t>'the </a:t>
            </a:r>
            <a:r>
              <a:rPr lang="en-US" sz="5700" b="1" dirty="0"/>
              <a:t>sun will be darkened, and the moon will not give its light; the stars will fall from the sky, and the heavenly bodies will be shaken.'</a:t>
            </a:r>
          </a:p>
          <a:p>
            <a:pPr marL="0" indent="0">
              <a:buNone/>
            </a:pPr>
            <a:r>
              <a:rPr lang="en-US" sz="5700" b="1" baseline="30000" dirty="0"/>
              <a:t>30</a:t>
            </a:r>
            <a:r>
              <a:rPr lang="en-US" sz="5700" b="1" dirty="0"/>
              <a:t> </a:t>
            </a:r>
            <a:r>
              <a:rPr lang="en-US" sz="5700" b="1" dirty="0" smtClean="0"/>
              <a:t>At </a:t>
            </a:r>
            <a:r>
              <a:rPr lang="en-US" sz="5700" b="1" dirty="0"/>
              <a:t>that time the sign of the Son of Man will appear in the sky, and all the nations of the earth will mourn. They will see </a:t>
            </a:r>
            <a:r>
              <a:rPr lang="en-US" sz="5700" b="1" u="sng" dirty="0"/>
              <a:t>the Son of Man coming</a:t>
            </a:r>
            <a:r>
              <a:rPr lang="en-US" sz="5700" b="1" dirty="0"/>
              <a:t> on the clouds of the sky, with power and great glory.</a:t>
            </a:r>
          </a:p>
          <a:p>
            <a:pPr marL="0" indent="0">
              <a:buNone/>
            </a:pPr>
            <a:r>
              <a:rPr lang="en-US" sz="5700" b="1" baseline="30000" dirty="0"/>
              <a:t>31</a:t>
            </a:r>
            <a:r>
              <a:rPr lang="en-US" sz="5700" b="1" dirty="0"/>
              <a:t> And he will send his angels with a loud trumpet call, and they will </a:t>
            </a:r>
            <a:r>
              <a:rPr lang="en-US" sz="5700" b="1" u="sng" dirty="0"/>
              <a:t>gather his elect </a:t>
            </a:r>
            <a:r>
              <a:rPr lang="en-US" sz="5700" b="1" dirty="0"/>
              <a:t>from the four winds, from one end of the heavens to the other</a:t>
            </a:r>
            <a:r>
              <a:rPr lang="en-US" sz="5700" b="1" dirty="0" smtClean="0"/>
              <a:t>.</a:t>
            </a:r>
          </a:p>
          <a:p>
            <a:pPr marL="0" indent="0">
              <a:buNone/>
            </a:pPr>
            <a:endParaRPr lang="en-US" sz="5333" b="1" dirty="0"/>
          </a:p>
          <a:p>
            <a:pPr algn="ctr">
              <a:buNone/>
            </a:pPr>
            <a:endParaRPr lang="en-US" sz="5333" b="1" dirty="0">
              <a:latin typeface="Helvetica" pitchFamily="34" charset="0"/>
              <a:cs typeface="Helvetica" pitchFamily="34"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516075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algn="ctr">
              <a:buNone/>
            </a:pPr>
            <a:r>
              <a:rPr lang="en-US" sz="4000" b="1" dirty="0" smtClean="0">
                <a:cs typeface="Times New Roman" pitchFamily="18" charset="0"/>
              </a:rPr>
              <a:t>The </a:t>
            </a:r>
            <a:r>
              <a:rPr lang="en-US" sz="4000" b="1" dirty="0">
                <a:cs typeface="Times New Roman" pitchFamily="18" charset="0"/>
              </a:rPr>
              <a:t>Teaching of </a:t>
            </a:r>
            <a:r>
              <a:rPr lang="en-US" sz="4000" b="1" dirty="0" smtClean="0">
                <a:cs typeface="Times New Roman" pitchFamily="18" charset="0"/>
              </a:rPr>
              <a:t>Jesus/Yahusha </a:t>
            </a:r>
            <a:r>
              <a:rPr lang="en-US" sz="4000" b="1" dirty="0">
                <a:cs typeface="Times New Roman" pitchFamily="18" charset="0"/>
              </a:rPr>
              <a:t>on the Mount of Olives About His Coming (Matthew 24)</a:t>
            </a:r>
          </a:p>
          <a:p>
            <a:pPr marL="0" indent="0">
              <a:buNone/>
            </a:pPr>
            <a:r>
              <a:rPr lang="en-US" sz="4000" b="1" dirty="0">
                <a:cs typeface="Times New Roman" pitchFamily="18" charset="0"/>
              </a:rPr>
              <a:t>The Sign of </a:t>
            </a:r>
            <a:r>
              <a:rPr lang="en-US" sz="4000" b="1" dirty="0" smtClean="0">
                <a:cs typeface="Times New Roman" pitchFamily="18" charset="0"/>
              </a:rPr>
              <a:t>Jesus/</a:t>
            </a:r>
            <a:r>
              <a:rPr lang="en-US" sz="4000" b="1" dirty="0" err="1" smtClean="0">
                <a:cs typeface="Times New Roman" pitchFamily="18" charset="0"/>
              </a:rPr>
              <a:t>Yahusha’s</a:t>
            </a:r>
            <a:r>
              <a:rPr lang="en-US" sz="4000" b="1" dirty="0" smtClean="0">
                <a:cs typeface="Times New Roman" pitchFamily="18" charset="0"/>
              </a:rPr>
              <a:t> </a:t>
            </a:r>
            <a:r>
              <a:rPr lang="en-US" sz="4000" b="1" dirty="0">
                <a:cs typeface="Times New Roman" pitchFamily="18" charset="0"/>
              </a:rPr>
              <a:t>Coming (v3)</a:t>
            </a:r>
          </a:p>
          <a:p>
            <a:pPr marL="0" indent="0">
              <a:buNone/>
            </a:pPr>
            <a:r>
              <a:rPr lang="en-US" sz="4000" b="1" dirty="0">
                <a:cs typeface="Times New Roman" pitchFamily="18" charset="0"/>
              </a:rPr>
              <a:t>Warnings Against Being Led Astray (v4-5,11, 24)</a:t>
            </a:r>
          </a:p>
          <a:p>
            <a:pPr marL="0" indent="0">
              <a:buNone/>
            </a:pPr>
            <a:r>
              <a:rPr lang="en-US" sz="4000" b="1" dirty="0">
                <a:cs typeface="Times New Roman" pitchFamily="18" charset="0"/>
              </a:rPr>
              <a:t>Persecution (v9)</a:t>
            </a:r>
          </a:p>
          <a:p>
            <a:pPr marL="0" indent="0">
              <a:buNone/>
            </a:pPr>
            <a:r>
              <a:rPr lang="en-US" sz="4000" b="1" dirty="0">
                <a:cs typeface="Times New Roman" pitchFamily="18" charset="0"/>
              </a:rPr>
              <a:t>A Falling Away (v10-12) and False Prophets</a:t>
            </a:r>
          </a:p>
          <a:p>
            <a:pPr marL="0" indent="0">
              <a:buNone/>
            </a:pPr>
            <a:r>
              <a:rPr lang="en-US" sz="4000" b="1" dirty="0">
                <a:cs typeface="Times New Roman" pitchFamily="18" charset="0"/>
              </a:rPr>
              <a:t>Preaching the Gospel of the Kingdom (v14)</a:t>
            </a:r>
          </a:p>
          <a:p>
            <a:pPr marL="0" indent="0">
              <a:buNone/>
            </a:pPr>
            <a:r>
              <a:rPr lang="en-US" sz="4000" b="1" dirty="0">
                <a:cs typeface="Times New Roman" pitchFamily="18" charset="0"/>
              </a:rPr>
              <a:t>The Abomination of Desolation (v15)</a:t>
            </a:r>
          </a:p>
        </p:txBody>
      </p:sp>
    </p:spTree>
    <p:extLst>
      <p:ext uri="{BB962C8B-B14F-4D97-AF65-F5344CB8AC3E}">
        <p14:creationId xmlns:p14="http://schemas.microsoft.com/office/powerpoint/2010/main" val="2354179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algn="ctr">
              <a:buNone/>
            </a:pPr>
            <a:r>
              <a:rPr lang="en-US" sz="4000" b="1" dirty="0" smtClean="0">
                <a:cs typeface="Times New Roman" pitchFamily="18" charset="0"/>
              </a:rPr>
              <a:t>The </a:t>
            </a:r>
            <a:r>
              <a:rPr lang="en-US" sz="4000" b="1" dirty="0">
                <a:cs typeface="Times New Roman" pitchFamily="18" charset="0"/>
              </a:rPr>
              <a:t>Teaching of </a:t>
            </a:r>
            <a:r>
              <a:rPr lang="en-US" sz="4000" b="1" dirty="0" smtClean="0">
                <a:cs typeface="Times New Roman" pitchFamily="18" charset="0"/>
              </a:rPr>
              <a:t>Jesus/Yahusha </a:t>
            </a:r>
            <a:r>
              <a:rPr lang="en-US" sz="4000" b="1" dirty="0">
                <a:cs typeface="Times New Roman" pitchFamily="18" charset="0"/>
              </a:rPr>
              <a:t>on the Mount of Olives About His Coming (Matthew 24)</a:t>
            </a:r>
          </a:p>
          <a:p>
            <a:pPr marL="0" indent="0">
              <a:buNone/>
            </a:pPr>
            <a:r>
              <a:rPr lang="en-US" sz="4000" b="1" dirty="0">
                <a:cs typeface="Times New Roman" pitchFamily="18" charset="0"/>
              </a:rPr>
              <a:t>Great Tribulation (v21)</a:t>
            </a:r>
          </a:p>
          <a:p>
            <a:pPr marL="0" indent="0">
              <a:buNone/>
            </a:pPr>
            <a:r>
              <a:rPr lang="en-US" sz="4000" b="1" dirty="0">
                <a:cs typeface="Times New Roman" pitchFamily="18" charset="0"/>
              </a:rPr>
              <a:t>False Prophets Teaching a Secret Coming of Messiah (v23-27)</a:t>
            </a:r>
          </a:p>
          <a:p>
            <a:pPr marL="0" indent="0">
              <a:buNone/>
            </a:pPr>
            <a:r>
              <a:rPr lang="en-US" sz="4000" b="1" dirty="0">
                <a:cs typeface="Times New Roman" pitchFamily="18" charset="0"/>
              </a:rPr>
              <a:t>After the Great Tribulation, Signs in the Heavens and the </a:t>
            </a:r>
            <a:r>
              <a:rPr lang="en-US" sz="4000" b="1" u="sng" dirty="0">
                <a:cs typeface="Times New Roman" pitchFamily="18" charset="0"/>
              </a:rPr>
              <a:t>Coming</a:t>
            </a:r>
            <a:r>
              <a:rPr lang="en-US" sz="4000" b="1" dirty="0">
                <a:cs typeface="Times New Roman" pitchFamily="18" charset="0"/>
              </a:rPr>
              <a:t> of Messiah in the Clouds and the </a:t>
            </a:r>
            <a:r>
              <a:rPr lang="en-US" sz="4000" b="1" u="sng" dirty="0">
                <a:cs typeface="Times New Roman" pitchFamily="18" charset="0"/>
              </a:rPr>
              <a:t>Gathering</a:t>
            </a:r>
            <a:r>
              <a:rPr lang="en-US" sz="4000" b="1" dirty="0">
                <a:cs typeface="Times New Roman" pitchFamily="18" charset="0"/>
              </a:rPr>
              <a:t> of the </a:t>
            </a:r>
            <a:r>
              <a:rPr lang="en-US" sz="4000" b="1" dirty="0" smtClean="0">
                <a:cs typeface="Times New Roman" pitchFamily="18" charset="0"/>
              </a:rPr>
              <a:t>Elect (</a:t>
            </a:r>
            <a:r>
              <a:rPr lang="en-US" sz="4000" b="1" dirty="0">
                <a:cs typeface="Times New Roman" pitchFamily="18" charset="0"/>
              </a:rPr>
              <a:t>29-31)</a:t>
            </a:r>
          </a:p>
        </p:txBody>
      </p:sp>
    </p:spTree>
    <p:extLst>
      <p:ext uri="{BB962C8B-B14F-4D97-AF65-F5344CB8AC3E}">
        <p14:creationId xmlns:p14="http://schemas.microsoft.com/office/powerpoint/2010/main" val="12058584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546100"/>
            <a:ext cx="10363200" cy="5549900"/>
          </a:xfrm>
        </p:spPr>
        <p:txBody>
          <a:bodyPr>
            <a:normAutofit fontScale="90000"/>
          </a:bodyPr>
          <a:lstStyle/>
          <a:p>
            <a:pPr algn="l"/>
            <a:r>
              <a:rPr lang="en-US" sz="4267" b="1" dirty="0">
                <a:latin typeface="+mn-lt"/>
              </a:rPr>
              <a:t>The Rapture Text:  1 Thessalonians 4:13-17</a:t>
            </a:r>
            <a:br>
              <a:rPr lang="en-US" sz="4267" b="1" dirty="0">
                <a:latin typeface="+mn-lt"/>
              </a:rPr>
            </a:br>
            <a:r>
              <a:rPr lang="en-US" sz="3733" b="1" dirty="0">
                <a:latin typeface="+mn-lt"/>
              </a:rPr>
              <a:t/>
            </a:r>
            <a:br>
              <a:rPr lang="en-US" sz="3733" b="1" dirty="0">
                <a:latin typeface="+mn-lt"/>
              </a:rPr>
            </a:br>
            <a:r>
              <a:rPr lang="en-US" sz="4000" b="1" dirty="0">
                <a:latin typeface="+mn-lt"/>
              </a:rPr>
              <a:t>13 Brothers, we do not want you to be ignorant about those who fall asleep, or to grieve like the rest of men, who have no hope.</a:t>
            </a:r>
            <a:br>
              <a:rPr lang="en-US" sz="4000" b="1" dirty="0">
                <a:latin typeface="+mn-lt"/>
              </a:rPr>
            </a:br>
            <a:r>
              <a:rPr lang="en-US" sz="4000" b="1" dirty="0">
                <a:latin typeface="+mn-lt"/>
              </a:rPr>
              <a:t>14 We believe that </a:t>
            </a:r>
            <a:r>
              <a:rPr lang="en-US" sz="4000" b="1" dirty="0" smtClean="0">
                <a:latin typeface="+mn-lt"/>
              </a:rPr>
              <a:t>Jesus/Yahusha </a:t>
            </a:r>
            <a:r>
              <a:rPr lang="en-US" sz="4000" b="1" dirty="0">
                <a:latin typeface="+mn-lt"/>
              </a:rPr>
              <a:t>died and rose again and so we believe that Elohim will bring with </a:t>
            </a:r>
            <a:r>
              <a:rPr lang="en-US" sz="4000" b="1" dirty="0" smtClean="0">
                <a:latin typeface="+mn-lt"/>
              </a:rPr>
              <a:t>Jesus/Yahusha </a:t>
            </a:r>
            <a:r>
              <a:rPr lang="en-US" sz="4000" b="1" dirty="0">
                <a:latin typeface="+mn-lt"/>
              </a:rPr>
              <a:t>those who have fallen asleep in him</a:t>
            </a:r>
            <a:r>
              <a:rPr lang="en-US" sz="4000" b="1" dirty="0" smtClean="0">
                <a:latin typeface="+mn-lt"/>
              </a:rPr>
              <a:t>.</a:t>
            </a:r>
            <a:br>
              <a:rPr lang="en-US" sz="4000" b="1" dirty="0" smtClean="0">
                <a:latin typeface="+mn-lt"/>
              </a:rPr>
            </a:br>
            <a:r>
              <a:rPr lang="en-US" sz="3733" b="1" dirty="0">
                <a:latin typeface="+mn-lt"/>
              </a:rPr>
              <a:t/>
            </a:r>
            <a:br>
              <a:rPr lang="en-US" sz="3733" b="1" dirty="0">
                <a:latin typeface="+mn-lt"/>
              </a:rPr>
            </a:br>
            <a:endParaRPr lang="en-US" sz="2933" b="1" dirty="0">
              <a:latin typeface="+mn-lt"/>
            </a:endParaRPr>
          </a:p>
        </p:txBody>
      </p:sp>
      <p:sp>
        <p:nvSpPr>
          <p:cNvPr id="6" name="TextBox 5"/>
          <p:cNvSpPr txBox="1"/>
          <p:nvPr/>
        </p:nvSpPr>
        <p:spPr>
          <a:xfrm>
            <a:off x="812800" y="6354673"/>
            <a:ext cx="10261600" cy="461665"/>
          </a:xfrm>
          <a:prstGeom prst="rect">
            <a:avLst/>
          </a:prstGeom>
          <a:noFill/>
        </p:spPr>
        <p:txBody>
          <a:bodyPr wrap="square" rtlCol="0">
            <a:spAutoFit/>
          </a:bodyPr>
          <a:lstStyle/>
          <a:p>
            <a:pPr defTabSz="1219170" eaLnBrk="0" fontAlgn="base" hangingPunct="0">
              <a:spcBef>
                <a:spcPct val="0"/>
              </a:spcBef>
              <a:spcAft>
                <a:spcPct val="0"/>
              </a:spcAft>
            </a:pPr>
            <a:r>
              <a:rPr lang="en-US" sz="2400" dirty="0">
                <a:solidFill>
                  <a:srgbClr val="0070C0"/>
                </a:solidFill>
                <a:latin typeface="Arial" charset="0"/>
              </a:rPr>
              <a:t>			       </a:t>
            </a:r>
            <a:r>
              <a:rPr lang="en-US" sz="1333" dirty="0">
                <a:solidFill>
                  <a:schemeClr val="bg1">
                    <a:lumMod val="50000"/>
                  </a:schemeClr>
                </a:solidFill>
                <a:latin typeface="Arial" charset="0"/>
              </a:rPr>
              <a:t>www.BibleTruth.cc</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621188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558800"/>
            <a:ext cx="10363200" cy="5842000"/>
          </a:xfrm>
        </p:spPr>
        <p:txBody>
          <a:bodyPr>
            <a:normAutofit/>
          </a:bodyPr>
          <a:lstStyle/>
          <a:p>
            <a:pPr algn="l"/>
            <a:r>
              <a:rPr lang="en-US" sz="4000" b="1" dirty="0">
                <a:latin typeface="+mn-lt"/>
              </a:rPr>
              <a:t>15 </a:t>
            </a:r>
            <a:r>
              <a:rPr lang="en-US" sz="4000" b="1" u="sng" dirty="0">
                <a:latin typeface="+mn-lt"/>
              </a:rPr>
              <a:t>According to Master's own word</a:t>
            </a:r>
            <a:r>
              <a:rPr lang="en-US" sz="4000" b="1" dirty="0">
                <a:latin typeface="+mn-lt"/>
              </a:rPr>
              <a:t>, we tell you that we who are still alive, who are left till the coming of the Master, will certainly not precede those who have fallen asleep.</a:t>
            </a:r>
            <a:br>
              <a:rPr lang="en-US" sz="4000" b="1" dirty="0">
                <a:latin typeface="+mn-lt"/>
              </a:rPr>
            </a:br>
            <a:r>
              <a:rPr lang="en-US" sz="4000" b="1" dirty="0">
                <a:latin typeface="+mn-lt"/>
              </a:rPr>
              <a:t> 16 For the Master himself will come down from heaven, with a loud command, with the voice of the archangel and with the trumpet call of Elohim, and the dead in Messiah will rise first</a:t>
            </a:r>
            <a:r>
              <a:rPr lang="en-US" sz="4000" b="1" dirty="0" smtClean="0">
                <a:latin typeface="+mn-lt"/>
              </a:rPr>
              <a:t>.</a:t>
            </a:r>
            <a:br>
              <a:rPr lang="en-US" sz="4000" b="1" dirty="0" smtClean="0">
                <a:latin typeface="+mn-lt"/>
              </a:rPr>
            </a:br>
            <a:r>
              <a:rPr lang="en-US" sz="4000" b="1" dirty="0">
                <a:latin typeface="+mn-lt"/>
              </a:rPr>
              <a:t/>
            </a:r>
            <a:br>
              <a:rPr lang="en-US" sz="4000" b="1" dirty="0">
                <a:latin typeface="+mn-lt"/>
              </a:rPr>
            </a:b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18048503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96686" y="990600"/>
            <a:ext cx="10798629" cy="5105400"/>
          </a:xfrm>
        </p:spPr>
        <p:txBody>
          <a:bodyPr/>
          <a:lstStyle/>
          <a:p>
            <a:pPr algn="l"/>
            <a:r>
              <a:rPr lang="en-US" sz="4000" b="1" dirty="0">
                <a:latin typeface="+mn-lt"/>
              </a:rPr>
              <a:t>17 After that, we who are still alive and are left will be </a:t>
            </a:r>
            <a:r>
              <a:rPr lang="en-US" sz="4000" b="1" u="sng" dirty="0">
                <a:latin typeface="+mn-lt"/>
              </a:rPr>
              <a:t>caught up</a:t>
            </a:r>
            <a:r>
              <a:rPr lang="en-US" sz="4000" b="1" dirty="0">
                <a:latin typeface="+mn-lt"/>
              </a:rPr>
              <a:t> together with them in the clouds to meet the Master in the air. And so we will be with the Master forever.</a:t>
            </a:r>
            <a:br>
              <a:rPr lang="en-US" sz="4000" b="1" dirty="0">
                <a:latin typeface="+mn-lt"/>
              </a:rPr>
            </a:br>
            <a:r>
              <a:rPr lang="en-US" sz="4267" b="1" dirty="0"/>
              <a:t/>
            </a:r>
            <a:br>
              <a:rPr lang="en-US" sz="4267" b="1" dirty="0"/>
            </a:br>
            <a:r>
              <a:rPr lang="en-US" sz="4267" b="1" dirty="0">
                <a:solidFill>
                  <a:schemeClr val="bg1"/>
                </a:solidFill>
              </a:rPr>
              <a:t/>
            </a:r>
            <a:br>
              <a:rPr lang="en-US" sz="4267" b="1" dirty="0">
                <a:solidFill>
                  <a:schemeClr val="bg1"/>
                </a:solidFill>
              </a:rPr>
            </a:br>
            <a:endParaRPr lang="en-US" sz="4267" b="1" dirty="0">
              <a:solidFill>
                <a:schemeClr val="bg1"/>
              </a:solidFill>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31818018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20700" y="330200"/>
            <a:ext cx="10756900" cy="6037943"/>
          </a:xfrm>
        </p:spPr>
        <p:txBody>
          <a:bodyPr>
            <a:normAutofit fontScale="90000"/>
          </a:bodyPr>
          <a:lstStyle/>
          <a:p>
            <a:pPr algn="l"/>
            <a:r>
              <a:rPr lang="en-US" sz="4900" b="1" dirty="0" smtClean="0">
                <a:latin typeface="+mn-lt"/>
              </a:rPr>
              <a:t>		The </a:t>
            </a:r>
            <a:r>
              <a:rPr lang="en-US" sz="4900" b="1" dirty="0">
                <a:latin typeface="+mn-lt"/>
              </a:rPr>
              <a:t>Snatching Away (rapture)</a:t>
            </a:r>
            <a:br>
              <a:rPr lang="en-US" sz="4900" b="1" dirty="0">
                <a:latin typeface="+mn-lt"/>
              </a:rPr>
            </a:br>
            <a:r>
              <a:rPr lang="en-US" sz="2933" b="1" i="1" dirty="0">
                <a:latin typeface="+mn-lt"/>
              </a:rPr>
              <a:t/>
            </a:r>
            <a:br>
              <a:rPr lang="en-US" sz="2933" b="1" i="1" dirty="0">
                <a:latin typeface="+mn-lt"/>
              </a:rPr>
            </a:br>
            <a:r>
              <a:rPr lang="en-US" sz="4000" b="1" dirty="0">
                <a:latin typeface="+mn-lt"/>
              </a:rPr>
              <a:t>The Greek word </a:t>
            </a:r>
            <a:r>
              <a:rPr lang="en-US" sz="4000" b="1" i="1" dirty="0" err="1">
                <a:latin typeface="+mn-lt"/>
              </a:rPr>
              <a:t>harpadzo</a:t>
            </a:r>
            <a:r>
              <a:rPr lang="en-US" sz="4000" b="1" dirty="0">
                <a:latin typeface="+mn-lt"/>
              </a:rPr>
              <a:t>, translated "shall be caught up" in 1 Thessalonians 4:17 means </a:t>
            </a:r>
            <a:br>
              <a:rPr lang="en-US" sz="4000" b="1" dirty="0">
                <a:latin typeface="+mn-lt"/>
              </a:rPr>
            </a:br>
            <a:r>
              <a:rPr lang="en-US" sz="4000" b="1" dirty="0">
                <a:latin typeface="+mn-lt"/>
              </a:rPr>
              <a:t>1. to make off w. someone’s property by attacking or seizing, steal, carry off, drag away, or </a:t>
            </a:r>
            <a:br>
              <a:rPr lang="en-US" sz="4000" b="1" dirty="0">
                <a:latin typeface="+mn-lt"/>
              </a:rPr>
            </a:br>
            <a:r>
              <a:rPr lang="en-US" sz="4000" b="1" dirty="0">
                <a:latin typeface="+mn-lt"/>
              </a:rPr>
              <a:t>2. to grab or seize suddenly so as to remove or gain control, snatch/take away (BDAG Lexicon).  </a:t>
            </a:r>
            <a:br>
              <a:rPr lang="en-US" sz="4000" b="1" dirty="0">
                <a:latin typeface="+mn-lt"/>
              </a:rPr>
            </a:br>
            <a:r>
              <a:rPr lang="en-US" sz="4000" b="1" dirty="0">
                <a:latin typeface="+mn-lt"/>
              </a:rPr>
              <a:t>These are terms which usually describe the actions of a thief</a:t>
            </a:r>
            <a:r>
              <a:rPr lang="en-US" sz="4000" b="1" dirty="0" smtClean="0">
                <a:latin typeface="+mn-lt"/>
              </a:rPr>
              <a:t>!</a:t>
            </a:r>
            <a:r>
              <a:rPr lang="en-US" sz="4000" b="1" dirty="0">
                <a:latin typeface="+mn-lt"/>
              </a:rPr>
              <a:t/>
            </a:r>
            <a:br>
              <a:rPr lang="en-US" sz="4000" b="1" dirty="0">
                <a:latin typeface="+mn-lt"/>
              </a:rPr>
            </a:br>
            <a:r>
              <a:rPr lang="en-US" sz="4000" b="1" dirty="0">
                <a:latin typeface="+mn-lt"/>
              </a:rPr>
              <a:t>The Latin Vulgate uses the word </a:t>
            </a:r>
            <a:r>
              <a:rPr lang="en-US" sz="4400" b="1" i="1" dirty="0" err="1">
                <a:latin typeface="+mn-lt"/>
              </a:rPr>
              <a:t>rapiemur</a:t>
            </a:r>
            <a:r>
              <a:rPr lang="en-US" sz="4400" b="1" dirty="0">
                <a:latin typeface="+mn-lt"/>
              </a:rPr>
              <a:t> from which theologians get the word “rapture</a:t>
            </a:r>
            <a:r>
              <a:rPr lang="en-US" sz="4400" b="1" dirty="0" smtClean="0">
                <a:latin typeface="+mn-lt"/>
              </a:rPr>
              <a:t>”</a:t>
            </a:r>
            <a:endParaRPr lang="en-US" sz="31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latin typeface="+mn-lt"/>
            </a:endParaRPr>
          </a:p>
          <a:p>
            <a:endParaRPr lang="en-US" b="1" dirty="0">
              <a:latin typeface="+mn-lt"/>
            </a:endParaRPr>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046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24544" y="402772"/>
            <a:ext cx="10853057" cy="5965371"/>
          </a:xfrm>
        </p:spPr>
        <p:txBody>
          <a:bodyPr>
            <a:normAutofit fontScale="90000"/>
          </a:bodyPr>
          <a:lstStyle/>
          <a:p>
            <a:pPr algn="l"/>
            <a:r>
              <a:rPr lang="en-US" sz="4400" b="1" dirty="0" smtClean="0">
                <a:latin typeface="+mn-lt"/>
              </a:rPr>
              <a:t>		Jesus/Yahusha </a:t>
            </a:r>
            <a:r>
              <a:rPr lang="en-US" sz="4400" b="1" dirty="0">
                <a:latin typeface="+mn-lt"/>
              </a:rPr>
              <a:t>taught the Rapture!!</a:t>
            </a:r>
            <a:br>
              <a:rPr lang="en-US" sz="4400" b="1" dirty="0">
                <a:latin typeface="+mn-lt"/>
              </a:rPr>
            </a:br>
            <a:r>
              <a:rPr lang="en-US" sz="2933" b="1" dirty="0">
                <a:latin typeface="+mn-lt"/>
              </a:rPr>
              <a:t/>
            </a:r>
            <a:br>
              <a:rPr lang="en-US" sz="2933" b="1" dirty="0">
                <a:latin typeface="+mn-lt"/>
              </a:rPr>
            </a:br>
            <a:r>
              <a:rPr lang="en-US" sz="4000" b="1" dirty="0" smtClean="0">
                <a:latin typeface="+mn-lt"/>
              </a:rPr>
              <a:t>Jesus/Yahusha </a:t>
            </a:r>
            <a:r>
              <a:rPr lang="en-US" sz="4000" b="1" dirty="0">
                <a:latin typeface="+mn-lt"/>
              </a:rPr>
              <a:t>described his post-</a:t>
            </a:r>
            <a:r>
              <a:rPr lang="en-US" sz="4000" b="1" dirty="0" err="1">
                <a:latin typeface="+mn-lt"/>
              </a:rPr>
              <a:t>tribulational</a:t>
            </a:r>
            <a:r>
              <a:rPr lang="en-US" sz="4000" b="1" dirty="0">
                <a:latin typeface="+mn-lt"/>
              </a:rPr>
              <a:t> coming as like a thief in the night!  The thief in the night is not only unexpected, but a thief typically does not take a lot of time examining the goods.  He usually snatches the valuables up and makes his escape.  Thus, </a:t>
            </a:r>
            <a:r>
              <a:rPr lang="en-US" sz="4000" b="1" dirty="0" smtClean="0">
                <a:latin typeface="+mn-lt"/>
              </a:rPr>
              <a:t>Jesus/Yahusha </a:t>
            </a:r>
            <a:r>
              <a:rPr lang="en-US" sz="4000" b="1" dirty="0">
                <a:latin typeface="+mn-lt"/>
              </a:rPr>
              <a:t>was describing his coming and the gathering of his elect as a kind of “snatching away” of his people</a:t>
            </a:r>
            <a:r>
              <a:rPr lang="en-US" sz="4000" b="1" dirty="0" smtClean="0">
                <a:latin typeface="+mn-lt"/>
              </a:rPr>
              <a:t>.  No </a:t>
            </a:r>
            <a:r>
              <a:rPr lang="en-US" sz="4000" b="1" dirty="0">
                <a:latin typeface="+mn-lt"/>
              </a:rPr>
              <a:t>wonder Paul describes this event as a “snatching away”!</a:t>
            </a:r>
            <a:br>
              <a:rPr lang="en-US" sz="4000" b="1" dirty="0">
                <a:latin typeface="+mn-lt"/>
              </a:rPr>
            </a:br>
            <a:r>
              <a:rPr lang="en-US" sz="4000" b="1" dirty="0">
                <a:latin typeface="+mn-lt"/>
              </a:rPr>
              <a:t>And Paul uses that same metaphor of the thief in the night in 1 </a:t>
            </a:r>
            <a:r>
              <a:rPr lang="en-US" sz="4000" b="1" dirty="0" err="1">
                <a:latin typeface="+mn-lt"/>
              </a:rPr>
              <a:t>Thess</a:t>
            </a:r>
            <a:r>
              <a:rPr lang="en-US" sz="4000" b="1" dirty="0">
                <a:latin typeface="+mn-lt"/>
              </a:rPr>
              <a:t> </a:t>
            </a:r>
            <a:r>
              <a:rPr lang="en-US" sz="4000" b="1" dirty="0" smtClean="0">
                <a:latin typeface="+mn-lt"/>
              </a:rPr>
              <a:t>5:1-2</a:t>
            </a:r>
            <a:endParaRPr lang="en-US" sz="2933"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latin typeface="+mn-lt"/>
            </a:endParaRPr>
          </a:p>
          <a:p>
            <a:endParaRPr lang="en-US" b="1" dirty="0">
              <a:latin typeface="+mn-lt"/>
            </a:endParaRPr>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9936370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7" y="511629"/>
            <a:ext cx="10689771" cy="6052456"/>
          </a:xfrm>
        </p:spPr>
        <p:txBody>
          <a:bodyPr>
            <a:normAutofit fontScale="77500" lnSpcReduction="20000"/>
          </a:bodyPr>
          <a:lstStyle/>
          <a:p>
            <a:pPr marL="0" indent="0" algn="ctr">
              <a:buNone/>
            </a:pPr>
            <a:r>
              <a:rPr lang="en-US" sz="5467" b="1" dirty="0">
                <a:latin typeface="Helvetica" pitchFamily="34" charset="0"/>
                <a:cs typeface="Helvetica" pitchFamily="34" charset="0"/>
              </a:rPr>
              <a:t>Like a Thief in the Night</a:t>
            </a:r>
          </a:p>
          <a:p>
            <a:pPr marL="0" indent="0">
              <a:buNone/>
            </a:pPr>
            <a:r>
              <a:rPr lang="en-US" sz="5200" b="1" baseline="30000" dirty="0"/>
              <a:t>42</a:t>
            </a:r>
            <a:r>
              <a:rPr lang="en-US" sz="5200" b="1" dirty="0"/>
              <a:t> "Therefore keep watch, because you do not know on what day your Master will come.</a:t>
            </a:r>
          </a:p>
          <a:p>
            <a:pPr marL="0" indent="0">
              <a:buNone/>
            </a:pPr>
            <a:r>
              <a:rPr lang="en-US" sz="5200" b="1" baseline="30000" dirty="0"/>
              <a:t>43</a:t>
            </a:r>
            <a:r>
              <a:rPr lang="en-US" sz="5200" b="1" dirty="0"/>
              <a:t> But understand this: If the owner of the house had known at </a:t>
            </a:r>
            <a:r>
              <a:rPr lang="en-US" sz="5200" b="1" u="sng" dirty="0"/>
              <a:t>what time of night the thief was coming</a:t>
            </a:r>
            <a:r>
              <a:rPr lang="en-US" sz="5200" b="1" dirty="0"/>
              <a:t>, he would have kept watch and would not have let his house be broken into.</a:t>
            </a:r>
          </a:p>
          <a:p>
            <a:pPr marL="0" indent="0">
              <a:buNone/>
            </a:pPr>
            <a:r>
              <a:rPr lang="en-US" sz="5200" b="1" baseline="30000" dirty="0"/>
              <a:t>44</a:t>
            </a:r>
            <a:r>
              <a:rPr lang="en-US" sz="5200" b="1" dirty="0"/>
              <a:t> So you also must be ready, because the Son of Man will come at an hour when you do not expect him.</a:t>
            </a:r>
          </a:p>
          <a:p>
            <a:pPr algn="ctr">
              <a:buNone/>
            </a:pPr>
            <a:endParaRPr lang="en-US" sz="5333" b="1" dirty="0">
              <a:solidFill>
                <a:schemeClr val="bg1"/>
              </a:solidFill>
              <a:latin typeface="Helvetica" pitchFamily="34" charset="0"/>
              <a:cs typeface="Helvetica" pitchFamily="34"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3667017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254000"/>
            <a:ext cx="11277600" cy="6273800"/>
          </a:xfrm>
        </p:spPr>
        <p:txBody>
          <a:bodyPr>
            <a:normAutofit fontScale="90000"/>
          </a:bodyPr>
          <a:lstStyle/>
          <a:p>
            <a:pPr algn="l"/>
            <a:r>
              <a:rPr lang="en-US" sz="4400" b="1" dirty="0" smtClean="0">
                <a:latin typeface="+mn-lt"/>
              </a:rPr>
              <a:t>Jesus/Yahusha </a:t>
            </a:r>
            <a:r>
              <a:rPr lang="en-US" sz="4400" b="1" dirty="0">
                <a:latin typeface="+mn-lt"/>
              </a:rPr>
              <a:t>spoke of the Resurrection and the Life</a:t>
            </a:r>
            <a:r>
              <a:rPr lang="en-US" sz="4000" b="1" dirty="0">
                <a:latin typeface="+mn-lt"/>
              </a:rPr>
              <a:t/>
            </a:r>
            <a:br>
              <a:rPr lang="en-US" sz="4000" b="1" dirty="0">
                <a:latin typeface="+mn-lt"/>
              </a:rPr>
            </a:br>
            <a:r>
              <a:rPr lang="en-US" sz="4000" b="1" dirty="0">
                <a:latin typeface="+mn-lt"/>
              </a:rPr>
              <a:t/>
            </a:r>
            <a:br>
              <a:rPr lang="en-US" sz="4000" b="1" dirty="0">
                <a:latin typeface="+mn-lt"/>
              </a:rPr>
            </a:br>
            <a:r>
              <a:rPr lang="en-US" sz="4000" b="1" dirty="0" smtClean="0">
                <a:latin typeface="+mn-lt"/>
              </a:rPr>
              <a:t>Jesus/Yahusha </a:t>
            </a:r>
            <a:r>
              <a:rPr lang="en-US" sz="4000" b="1" dirty="0">
                <a:latin typeface="+mn-lt"/>
              </a:rPr>
              <a:t>said to her, "Your brother will rise again."</a:t>
            </a:r>
            <a:br>
              <a:rPr lang="en-US" sz="4000" b="1" dirty="0">
                <a:latin typeface="+mn-lt"/>
              </a:rPr>
            </a:br>
            <a:r>
              <a:rPr lang="en-US" sz="4000" b="1" dirty="0">
                <a:latin typeface="+mn-lt"/>
              </a:rPr>
              <a:t>Martha answered, "I know he will rise again in the resurrection at the last day." </a:t>
            </a:r>
            <a:r>
              <a:rPr lang="en-US" sz="4000" b="1" dirty="0" smtClean="0">
                <a:latin typeface="+mn-lt"/>
              </a:rPr>
              <a:t>Jesus/Yahusha </a:t>
            </a:r>
            <a:r>
              <a:rPr lang="en-US" sz="4000" b="1" dirty="0">
                <a:latin typeface="+mn-lt"/>
              </a:rPr>
              <a:t>said to her, "</a:t>
            </a:r>
            <a:r>
              <a:rPr lang="en-US" sz="4000" b="1" u="sng" dirty="0">
                <a:latin typeface="+mn-lt"/>
              </a:rPr>
              <a:t>I am the resurrection and the life. He who believes in me will live, even though he dies; and whoever lives and believes in me will never die</a:t>
            </a:r>
            <a:r>
              <a:rPr lang="en-US" sz="4000" b="1" dirty="0">
                <a:latin typeface="+mn-lt"/>
              </a:rPr>
              <a:t>. Do you believe this?“ (4th Gospel 11:23-26</a:t>
            </a:r>
            <a:r>
              <a:rPr lang="en-US" sz="4000" b="1" dirty="0" smtClean="0">
                <a:latin typeface="+mn-lt"/>
              </a:rPr>
              <a:t>)</a:t>
            </a:r>
            <a:br>
              <a:rPr lang="en-US" sz="4000" b="1" dirty="0" smtClean="0">
                <a:latin typeface="+mn-lt"/>
              </a:rPr>
            </a:br>
            <a:endParaRPr lang="en-US" sz="36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latin typeface="+mn-lt"/>
            </a:endParaRPr>
          </a:p>
          <a:p>
            <a:endParaRPr lang="en-US" b="1" dirty="0">
              <a:latin typeface="+mn-lt"/>
            </a:endParaRPr>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279640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990600"/>
            <a:ext cx="11277600" cy="5334000"/>
          </a:xfrm>
        </p:spPr>
        <p:txBody>
          <a:bodyPr/>
          <a:lstStyle/>
          <a:p>
            <a:pPr algn="l"/>
            <a:r>
              <a:rPr lang="en-US" sz="4000" b="1" dirty="0">
                <a:latin typeface="+mn-lt"/>
              </a:rPr>
              <a:t>Paul refers to </a:t>
            </a:r>
            <a:r>
              <a:rPr lang="en-US" sz="4000" b="1" dirty="0" smtClean="0">
                <a:latin typeface="+mn-lt"/>
              </a:rPr>
              <a:t>Jesus/</a:t>
            </a:r>
            <a:r>
              <a:rPr lang="en-US" sz="4000" b="1" dirty="0" err="1" smtClean="0">
                <a:latin typeface="+mn-lt"/>
              </a:rPr>
              <a:t>Yahusha’s</a:t>
            </a:r>
            <a:r>
              <a:rPr lang="en-US" sz="4000" b="1" dirty="0" smtClean="0">
                <a:latin typeface="+mn-lt"/>
              </a:rPr>
              <a:t> </a:t>
            </a:r>
            <a:r>
              <a:rPr lang="en-US" sz="4000" b="1" dirty="0">
                <a:latin typeface="+mn-lt"/>
              </a:rPr>
              <a:t>“the resurrection and the life” in 1 Thessalonians 4:16-17:</a:t>
            </a:r>
            <a:br>
              <a:rPr lang="en-US" sz="4000" b="1" dirty="0">
                <a:latin typeface="+mn-lt"/>
              </a:rPr>
            </a:br>
            <a:r>
              <a:rPr lang="en-US" sz="4000" b="1" dirty="0">
                <a:latin typeface="+mn-lt"/>
              </a:rPr>
              <a:t>“</a:t>
            </a:r>
            <a:r>
              <a:rPr lang="en-US" sz="4000" b="1" u="sng" dirty="0">
                <a:latin typeface="+mn-lt"/>
              </a:rPr>
              <a:t>the dead in Messiah</a:t>
            </a:r>
            <a:r>
              <a:rPr lang="en-US" sz="4000" b="1" dirty="0">
                <a:latin typeface="+mn-lt"/>
              </a:rPr>
              <a:t> will rise first. After that, we </a:t>
            </a:r>
            <a:r>
              <a:rPr lang="en-US" sz="4000" b="1" u="sng" dirty="0">
                <a:latin typeface="+mn-lt"/>
              </a:rPr>
              <a:t>who are still alive</a:t>
            </a:r>
            <a:r>
              <a:rPr lang="en-US" sz="4000" b="1" dirty="0">
                <a:latin typeface="+mn-lt"/>
              </a:rPr>
              <a:t> and are left will be caught up together with them in the clouds to meet the Master in the air</a:t>
            </a:r>
            <a:br>
              <a:rPr lang="en-US" sz="4000" b="1" dirty="0">
                <a:latin typeface="+mn-lt"/>
              </a:rPr>
            </a:br>
            <a:r>
              <a:rPr lang="en-US" sz="3733" b="1" dirty="0">
                <a:latin typeface="+mn-lt"/>
              </a:rPr>
              <a:t/>
            </a:r>
            <a:br>
              <a:rPr lang="en-US" sz="3733" b="1" dirty="0">
                <a:latin typeface="+mn-lt"/>
              </a:rPr>
            </a:br>
            <a:r>
              <a:rPr lang="en-US" sz="3733" b="1" dirty="0">
                <a:latin typeface="+mn-lt"/>
              </a:rPr>
              <a:t/>
            </a:r>
            <a:br>
              <a:rPr lang="en-US" sz="3733" b="1" dirty="0">
                <a:latin typeface="+mn-lt"/>
              </a:rPr>
            </a:br>
            <a:endParaRPr lang="en-US" sz="2933"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latin typeface="+mn-lt"/>
            </a:endParaRPr>
          </a:p>
          <a:p>
            <a:endParaRPr lang="en-US" b="1" dirty="0">
              <a:latin typeface="+mn-lt"/>
            </a:endParaRPr>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8293231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08000" y="500744"/>
            <a:ext cx="11277600" cy="5900057"/>
          </a:xfrm>
        </p:spPr>
        <p:txBody>
          <a:bodyPr/>
          <a:lstStyle/>
          <a:p>
            <a:pPr algn="l"/>
            <a:r>
              <a:rPr lang="en-US" sz="4000" b="1" dirty="0" smtClean="0">
                <a:latin typeface="+mn-lt"/>
              </a:rPr>
              <a:t>Paul </a:t>
            </a:r>
            <a:r>
              <a:rPr lang="en-US" sz="4000" b="1" dirty="0">
                <a:latin typeface="+mn-lt"/>
              </a:rPr>
              <a:t>Speaks of this </a:t>
            </a:r>
            <a:r>
              <a:rPr lang="en-US" sz="4000" b="1" dirty="0" smtClean="0">
                <a:latin typeface="+mn-lt"/>
              </a:rPr>
              <a:t>“Rapture” </a:t>
            </a:r>
            <a:r>
              <a:rPr lang="en-US" sz="4000" b="1" dirty="0">
                <a:latin typeface="+mn-lt"/>
              </a:rPr>
              <a:t>in 1 Corinthians 15</a:t>
            </a:r>
            <a:r>
              <a:rPr lang="en-US" sz="4000" b="1" dirty="0" smtClean="0">
                <a:latin typeface="+mn-lt"/>
              </a:rPr>
              <a:t>:</a:t>
            </a:r>
            <a:r>
              <a:rPr lang="en-US" sz="4000" b="1" dirty="0">
                <a:latin typeface="+mn-lt"/>
              </a:rPr>
              <a:t/>
            </a:r>
            <a:br>
              <a:rPr lang="en-US" sz="4000" b="1" dirty="0">
                <a:latin typeface="+mn-lt"/>
              </a:rPr>
            </a:br>
            <a:r>
              <a:rPr lang="en-US" sz="3733" b="1" dirty="0">
                <a:latin typeface="+mn-lt"/>
              </a:rPr>
              <a:t>51 Listen, I tell you a mystery: We will not all sleep, but we will all be changed--</a:t>
            </a:r>
            <a:br>
              <a:rPr lang="en-US" sz="3733" b="1" dirty="0">
                <a:latin typeface="+mn-lt"/>
              </a:rPr>
            </a:br>
            <a:r>
              <a:rPr lang="en-US" sz="3733" b="1" dirty="0">
                <a:latin typeface="+mn-lt"/>
              </a:rPr>
              <a:t>52 in a flash, in the twinkling of an eye, at the last trumpet. For the trumpet will sound, the dead will be raised imperishable, and we will be changed.</a:t>
            </a:r>
            <a:br>
              <a:rPr lang="en-US" sz="3733" b="1" dirty="0">
                <a:latin typeface="+mn-lt"/>
              </a:rPr>
            </a:br>
            <a:r>
              <a:rPr lang="en-US" sz="3733" b="1" dirty="0">
                <a:latin typeface="+mn-lt"/>
              </a:rPr>
              <a:t>53 For the perishable must clothe itself with the imperishable, and the mortal with immortality</a:t>
            </a:r>
            <a:r>
              <a:rPr lang="en-US" sz="3733" b="1" dirty="0" smtClean="0">
                <a:latin typeface="+mn-lt"/>
              </a:rPr>
              <a:t>.</a:t>
            </a:r>
            <a:br>
              <a:rPr lang="en-US" sz="3733" b="1" dirty="0" smtClean="0">
                <a:latin typeface="+mn-lt"/>
              </a:rPr>
            </a:br>
            <a:r>
              <a:rPr lang="en-US" sz="3733" b="1" dirty="0">
                <a:latin typeface="+mn-lt"/>
              </a:rPr>
              <a:t/>
            </a:r>
            <a:br>
              <a:rPr lang="en-US" sz="3733" b="1" dirty="0">
                <a:latin typeface="+mn-lt"/>
              </a:rPr>
            </a:br>
            <a:endParaRPr lang="en-US" sz="2933"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latin typeface="+mn-lt"/>
            </a:endParaRPr>
          </a:p>
          <a:p>
            <a:endParaRPr lang="en-US" b="1" dirty="0">
              <a:latin typeface="+mn-lt"/>
            </a:endParaRPr>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8962890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990600"/>
            <a:ext cx="11277600" cy="5613400"/>
          </a:xfrm>
        </p:spPr>
        <p:txBody>
          <a:bodyPr>
            <a:normAutofit fontScale="90000"/>
          </a:bodyPr>
          <a:lstStyle/>
          <a:p>
            <a:pPr algn="l"/>
            <a:r>
              <a:rPr lang="en-US" sz="4900" b="1" dirty="0" smtClean="0">
                <a:latin typeface="+mn-lt"/>
              </a:rPr>
              <a:t>			1 Thessalonians 5:1-4</a:t>
            </a:r>
            <a:r>
              <a:rPr lang="en-US" sz="3733" b="1" dirty="0"/>
              <a:t/>
            </a:r>
            <a:br>
              <a:rPr lang="en-US" sz="3733" b="1" dirty="0"/>
            </a:br>
            <a:r>
              <a:rPr lang="en-US" sz="3733" b="1" dirty="0"/>
              <a:t> </a:t>
            </a:r>
            <a:r>
              <a:rPr lang="en-US" sz="4400" b="1" dirty="0" smtClean="0">
                <a:latin typeface="+mn-lt"/>
              </a:rPr>
              <a:t>Now</a:t>
            </a:r>
            <a:r>
              <a:rPr lang="en-US" sz="4400" b="1" dirty="0">
                <a:latin typeface="+mn-lt"/>
              </a:rPr>
              <a:t>, brothers, about times and dates we do not need to write to you,</a:t>
            </a:r>
            <a:br>
              <a:rPr lang="en-US" sz="4400" b="1" dirty="0">
                <a:latin typeface="+mn-lt"/>
              </a:rPr>
            </a:br>
            <a:r>
              <a:rPr lang="en-US" sz="4400" b="1" dirty="0">
                <a:latin typeface="+mn-lt"/>
              </a:rPr>
              <a:t> </a:t>
            </a:r>
            <a:r>
              <a:rPr lang="en-US" sz="4400" b="1" baseline="30000" dirty="0">
                <a:latin typeface="+mn-lt"/>
              </a:rPr>
              <a:t>2</a:t>
            </a:r>
            <a:r>
              <a:rPr lang="en-US" sz="4400" b="1" dirty="0">
                <a:latin typeface="+mn-lt"/>
              </a:rPr>
              <a:t> for you know very well that the day of the Lord will come like a thief in the night.</a:t>
            </a:r>
            <a:br>
              <a:rPr lang="en-US" sz="4400" b="1" dirty="0">
                <a:latin typeface="+mn-lt"/>
              </a:rPr>
            </a:br>
            <a:r>
              <a:rPr lang="en-US" sz="4400" b="1" dirty="0">
                <a:latin typeface="+mn-lt"/>
              </a:rPr>
              <a:t> </a:t>
            </a:r>
            <a:r>
              <a:rPr lang="en-US" sz="4400" b="1" baseline="30000" dirty="0">
                <a:latin typeface="+mn-lt"/>
              </a:rPr>
              <a:t>3</a:t>
            </a:r>
            <a:r>
              <a:rPr lang="en-US" sz="4400" b="1" dirty="0">
                <a:latin typeface="+mn-lt"/>
              </a:rPr>
              <a:t> While people are saying, "Peace and safety," destruction will come on them suddenly, as labor pains on a pregnant woman, and they will not escape.</a:t>
            </a:r>
            <a:br>
              <a:rPr lang="en-US" sz="4400" b="1" dirty="0">
                <a:latin typeface="+mn-lt"/>
              </a:rPr>
            </a:br>
            <a:r>
              <a:rPr lang="en-US" sz="4400" b="1" dirty="0">
                <a:latin typeface="+mn-lt"/>
              </a:rPr>
              <a:t> </a:t>
            </a:r>
            <a:r>
              <a:rPr lang="en-US" sz="4400" b="1" baseline="30000" dirty="0">
                <a:latin typeface="+mn-lt"/>
              </a:rPr>
              <a:t>4</a:t>
            </a:r>
            <a:r>
              <a:rPr lang="en-US" sz="4400" b="1" dirty="0">
                <a:latin typeface="+mn-lt"/>
              </a:rPr>
              <a:t> But you, brothers, are not in darkness so that this day should surprise you like a thief</a:t>
            </a:r>
            <a:r>
              <a:rPr lang="en-US" sz="4400" b="1" dirty="0" smtClean="0">
                <a:latin typeface="+mn-lt"/>
              </a:rPr>
              <a:t>.</a:t>
            </a: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8063764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990600"/>
            <a:ext cx="11277600" cy="5613400"/>
          </a:xfrm>
        </p:spPr>
        <p:txBody>
          <a:bodyPr>
            <a:normAutofit/>
          </a:bodyPr>
          <a:lstStyle/>
          <a:p>
            <a:pPr algn="l"/>
            <a:r>
              <a:rPr lang="en-US" sz="4900" b="1" dirty="0" smtClean="0">
                <a:latin typeface="+mn-lt"/>
              </a:rPr>
              <a:t>			1 Thessalonians 5:5-7</a:t>
            </a:r>
            <a:r>
              <a:rPr lang="en-US" sz="3733" b="1" dirty="0"/>
              <a:t/>
            </a:r>
            <a:br>
              <a:rPr lang="en-US" sz="3733" b="1" dirty="0"/>
            </a:br>
            <a:r>
              <a:rPr lang="en-US" sz="4000" b="1" baseline="30000" dirty="0" smtClean="0">
                <a:latin typeface="+mn-lt"/>
              </a:rPr>
              <a:t>5</a:t>
            </a:r>
            <a:r>
              <a:rPr lang="en-US" sz="4000" b="1" dirty="0" smtClean="0">
                <a:latin typeface="+mn-lt"/>
              </a:rPr>
              <a:t> </a:t>
            </a:r>
            <a:r>
              <a:rPr lang="en-US" sz="4000" b="1" dirty="0">
                <a:latin typeface="+mn-lt"/>
              </a:rPr>
              <a:t>You are all sons of the light and sons of the day. We do not belong to the night or to the darkness</a:t>
            </a:r>
            <a:r>
              <a:rPr lang="en-US" sz="4000" b="1" dirty="0" smtClean="0">
                <a:latin typeface="+mn-lt"/>
              </a:rPr>
              <a:t>. </a:t>
            </a:r>
            <a:r>
              <a:rPr lang="en-US" sz="4000" b="1" baseline="30000" dirty="0">
                <a:latin typeface="+mn-lt"/>
              </a:rPr>
              <a:t>6</a:t>
            </a:r>
            <a:r>
              <a:rPr lang="en-US" sz="4000" b="1" dirty="0">
                <a:latin typeface="+mn-lt"/>
              </a:rPr>
              <a:t> So then, let us not be like others, who are asleep, but let us be alert and self-controlled.</a:t>
            </a:r>
            <a:br>
              <a:rPr lang="en-US" sz="4000" b="1" dirty="0">
                <a:latin typeface="+mn-lt"/>
              </a:rPr>
            </a:br>
            <a:r>
              <a:rPr lang="en-US" sz="4000" b="1" dirty="0">
                <a:latin typeface="+mn-lt"/>
              </a:rPr>
              <a:t> </a:t>
            </a:r>
            <a:r>
              <a:rPr lang="en-US" sz="4000" b="1" baseline="30000" dirty="0">
                <a:latin typeface="+mn-lt"/>
              </a:rPr>
              <a:t>7</a:t>
            </a:r>
            <a:r>
              <a:rPr lang="en-US" sz="4000" b="1" dirty="0">
                <a:latin typeface="+mn-lt"/>
              </a:rPr>
              <a:t> For those who sleep, sleep at night, and those who get drunk, get drunk at night</a:t>
            </a:r>
            <a:r>
              <a:rPr lang="en-US" sz="4000" b="1" dirty="0" smtClean="0">
                <a:latin typeface="+mn-lt"/>
              </a:rPr>
              <a:t>.</a:t>
            </a:r>
            <a:br>
              <a:rPr lang="en-US" sz="4000" b="1" dirty="0" smtClean="0">
                <a:latin typeface="+mn-lt"/>
              </a:rPr>
            </a:br>
            <a:r>
              <a:rPr lang="en-US" sz="4000" b="1" dirty="0">
                <a:latin typeface="+mn-lt"/>
              </a:rPr>
              <a:t/>
            </a:r>
            <a:br>
              <a:rPr lang="en-US" sz="4000" b="1" dirty="0">
                <a:latin typeface="+mn-lt"/>
              </a:rPr>
            </a:b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6631398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68300"/>
            <a:ext cx="11277600" cy="6235700"/>
          </a:xfrm>
        </p:spPr>
        <p:txBody>
          <a:bodyPr>
            <a:normAutofit fontScale="90000"/>
          </a:bodyPr>
          <a:lstStyle/>
          <a:p>
            <a:pPr algn="l"/>
            <a:r>
              <a:rPr lang="en-US" sz="4900" b="1" dirty="0" smtClean="0">
                <a:latin typeface="+mn-lt"/>
              </a:rPr>
              <a:t>			1 Thessalonians 5:8-11</a:t>
            </a:r>
            <a:r>
              <a:rPr lang="en-US" sz="3733" b="1" dirty="0"/>
              <a:t/>
            </a:r>
            <a:br>
              <a:rPr lang="en-US" sz="3733" b="1" dirty="0"/>
            </a:br>
            <a:r>
              <a:rPr lang="en-US" sz="4400" b="1" baseline="30000" dirty="0">
                <a:latin typeface="+mn-lt"/>
              </a:rPr>
              <a:t>8</a:t>
            </a:r>
            <a:r>
              <a:rPr lang="en-US" sz="4400" b="1" dirty="0">
                <a:latin typeface="+mn-lt"/>
              </a:rPr>
              <a:t> But since we belong to the day, let us be self-controlled, putting on faith and love as a breastplate, and the hope of salvation as a helmet.</a:t>
            </a:r>
            <a:br>
              <a:rPr lang="en-US" sz="4400" b="1" dirty="0">
                <a:latin typeface="+mn-lt"/>
              </a:rPr>
            </a:br>
            <a:r>
              <a:rPr lang="en-US" sz="4400" b="1" dirty="0">
                <a:latin typeface="+mn-lt"/>
              </a:rPr>
              <a:t> </a:t>
            </a:r>
            <a:r>
              <a:rPr lang="en-US" sz="4400" b="1" baseline="30000" dirty="0">
                <a:latin typeface="+mn-lt"/>
              </a:rPr>
              <a:t>9</a:t>
            </a:r>
            <a:r>
              <a:rPr lang="en-US" sz="4400" b="1" dirty="0">
                <a:latin typeface="+mn-lt"/>
              </a:rPr>
              <a:t> For God did not appoint us to suffer wrath but to receive salvation through our Lord Jesus Christ</a:t>
            </a:r>
            <a:r>
              <a:rPr lang="en-US" sz="4400" b="1" dirty="0" smtClean="0">
                <a:latin typeface="+mn-lt"/>
              </a:rPr>
              <a:t>.</a:t>
            </a:r>
            <a:r>
              <a:rPr lang="en-US" sz="4400" b="1" baseline="30000" dirty="0"/>
              <a:t> </a:t>
            </a:r>
            <a:r>
              <a:rPr lang="en-US" sz="4400" b="1" baseline="30000" dirty="0" smtClean="0"/>
              <a:t/>
            </a:r>
            <a:br>
              <a:rPr lang="en-US" sz="4400" b="1" baseline="30000" dirty="0" smtClean="0"/>
            </a:br>
            <a:r>
              <a:rPr lang="en-US" sz="4400" b="1" baseline="30000" dirty="0" smtClean="0">
                <a:latin typeface="+mn-lt"/>
              </a:rPr>
              <a:t>10</a:t>
            </a:r>
            <a:r>
              <a:rPr lang="en-US" sz="4400" b="1" dirty="0" smtClean="0">
                <a:latin typeface="+mn-lt"/>
              </a:rPr>
              <a:t> </a:t>
            </a:r>
            <a:r>
              <a:rPr lang="en-US" sz="4400" b="1" dirty="0">
                <a:latin typeface="+mn-lt"/>
              </a:rPr>
              <a:t>He died for us so that, whether we are awake or asleep, we may live together with him.</a:t>
            </a:r>
            <a:br>
              <a:rPr lang="en-US" sz="4400" b="1" dirty="0">
                <a:latin typeface="+mn-lt"/>
              </a:rPr>
            </a:br>
            <a:r>
              <a:rPr lang="en-US" sz="4400" b="1" dirty="0">
                <a:latin typeface="+mn-lt"/>
              </a:rPr>
              <a:t> </a:t>
            </a:r>
            <a:r>
              <a:rPr lang="en-US" sz="4400" b="1" baseline="30000" dirty="0">
                <a:latin typeface="+mn-lt"/>
              </a:rPr>
              <a:t>11</a:t>
            </a:r>
            <a:r>
              <a:rPr lang="en-US" sz="4400" b="1" dirty="0">
                <a:latin typeface="+mn-lt"/>
              </a:rPr>
              <a:t> Therefore encourage one another and build each other up, just as in fact you are doing</a:t>
            </a:r>
            <a:r>
              <a:rPr lang="en-US" sz="4400" b="1" dirty="0" smtClean="0">
                <a:latin typeface="+mn-lt"/>
              </a:rPr>
              <a:t>.</a:t>
            </a:r>
            <a:r>
              <a:rPr lang="en-US" sz="4000" b="1" dirty="0">
                <a:latin typeface="+mn-lt"/>
              </a:rPr>
              <a:t/>
            </a:r>
            <a:br>
              <a:rPr lang="en-US" sz="4000" b="1" dirty="0">
                <a:latin typeface="+mn-lt"/>
              </a:rPr>
            </a:b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6591894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1" y="190500"/>
            <a:ext cx="10929256" cy="6375400"/>
          </a:xfrm>
        </p:spPr>
        <p:txBody>
          <a:bodyPr>
            <a:normAutofit/>
          </a:bodyPr>
          <a:lstStyle/>
          <a:p>
            <a:pPr algn="l"/>
            <a:r>
              <a:rPr lang="en-US" sz="4400" b="1" dirty="0" smtClean="0">
                <a:latin typeface="+mn-lt"/>
              </a:rPr>
              <a:t>Jesus/</a:t>
            </a:r>
            <a:r>
              <a:rPr lang="en-US" sz="4400" b="1" dirty="0" err="1" smtClean="0">
                <a:latin typeface="+mn-lt"/>
              </a:rPr>
              <a:t>Yahusha’s</a:t>
            </a:r>
            <a:r>
              <a:rPr lang="en-US" sz="4400" b="1" dirty="0" smtClean="0">
                <a:latin typeface="+mn-lt"/>
              </a:rPr>
              <a:t> </a:t>
            </a:r>
            <a:r>
              <a:rPr lang="en-US" sz="4400" b="1" dirty="0">
                <a:latin typeface="+mn-lt"/>
              </a:rPr>
              <a:t>Discourse in Matthew 24 is the Primary Source of Paul’s Teaching about the Rapture in 1 Thessalonians 4 and 5</a:t>
            </a:r>
            <a:br>
              <a:rPr lang="en-US" sz="4400" b="1" dirty="0">
                <a:latin typeface="+mn-lt"/>
              </a:rPr>
            </a:br>
            <a:r>
              <a:rPr lang="en-US" sz="2933" b="1" dirty="0"/>
              <a:t/>
            </a:r>
            <a:br>
              <a:rPr lang="en-US" sz="2933" b="1" dirty="0"/>
            </a:br>
            <a:r>
              <a:rPr lang="en-US" sz="3600" b="1" dirty="0">
                <a:latin typeface="+mn-lt"/>
              </a:rPr>
              <a:t>1. The Subject matter is the </a:t>
            </a:r>
            <a:r>
              <a:rPr lang="en-US" sz="3600" b="1" u="sng" dirty="0">
                <a:latin typeface="+mn-lt"/>
              </a:rPr>
              <a:t>same</a:t>
            </a:r>
            <a:r>
              <a:rPr lang="en-US" sz="3600" b="1" dirty="0">
                <a:latin typeface="+mn-lt"/>
              </a:rPr>
              <a:t> in both</a:t>
            </a:r>
            <a:br>
              <a:rPr lang="en-US" sz="3600" b="1" dirty="0">
                <a:latin typeface="+mn-lt"/>
              </a:rPr>
            </a:br>
            <a:r>
              <a:rPr lang="en-US" sz="3600" b="1" dirty="0">
                <a:latin typeface="+mn-lt"/>
              </a:rPr>
              <a:t>2. Paul uses the </a:t>
            </a:r>
            <a:r>
              <a:rPr lang="en-US" sz="3600" b="1" u="sng" dirty="0">
                <a:latin typeface="+mn-lt"/>
              </a:rPr>
              <a:t>same</a:t>
            </a:r>
            <a:r>
              <a:rPr lang="en-US" sz="3600" b="1" dirty="0">
                <a:latin typeface="+mn-lt"/>
              </a:rPr>
              <a:t> vocabulary and the </a:t>
            </a:r>
            <a:r>
              <a:rPr lang="en-US" sz="3600" b="1" u="sng" dirty="0">
                <a:latin typeface="+mn-lt"/>
              </a:rPr>
              <a:t>same</a:t>
            </a:r>
            <a:r>
              <a:rPr lang="en-US" sz="3600" b="1" dirty="0">
                <a:latin typeface="+mn-lt"/>
              </a:rPr>
              <a:t> warnings as </a:t>
            </a:r>
            <a:r>
              <a:rPr lang="en-US" sz="3600" b="1" dirty="0" smtClean="0">
                <a:latin typeface="+mn-lt"/>
              </a:rPr>
              <a:t>Jesus/Yahusha </a:t>
            </a:r>
            <a:r>
              <a:rPr lang="en-US" sz="3600" b="1" dirty="0">
                <a:latin typeface="+mn-lt"/>
              </a:rPr>
              <a:t>did</a:t>
            </a:r>
            <a:br>
              <a:rPr lang="en-US" sz="3600" b="1" dirty="0">
                <a:latin typeface="+mn-lt"/>
              </a:rPr>
            </a:br>
            <a:r>
              <a:rPr lang="en-US" sz="3600" b="1" dirty="0">
                <a:latin typeface="+mn-lt"/>
              </a:rPr>
              <a:t>3. The </a:t>
            </a:r>
            <a:r>
              <a:rPr lang="en-US" sz="3600" b="1" u="sng" dirty="0">
                <a:latin typeface="+mn-lt"/>
              </a:rPr>
              <a:t>Same</a:t>
            </a:r>
            <a:r>
              <a:rPr lang="en-US" sz="3600" b="1" dirty="0">
                <a:latin typeface="+mn-lt"/>
              </a:rPr>
              <a:t> attending events occur in both (the Master appearing, trumpet blasts and a gathering of the saints)</a:t>
            </a:r>
            <a:br>
              <a:rPr lang="en-US" sz="3600" b="1" dirty="0">
                <a:latin typeface="+mn-lt"/>
              </a:rPr>
            </a:br>
            <a:r>
              <a:rPr lang="en-US" sz="3600" b="1" dirty="0">
                <a:latin typeface="+mn-lt"/>
              </a:rPr>
              <a:t>4. The metaphor of the Thief in the Night</a:t>
            </a:r>
            <a:br>
              <a:rPr lang="en-US" sz="3600" b="1" dirty="0">
                <a:latin typeface="+mn-lt"/>
              </a:rPr>
            </a:br>
            <a:r>
              <a:rPr lang="en-US" sz="3600" b="1" dirty="0">
                <a:latin typeface="+mn-lt"/>
              </a:rPr>
              <a:t>5. The exhortations to stay awake and to watch in view of the unexpectedness of his coming</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327951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348344"/>
            <a:ext cx="10755085" cy="6313715"/>
          </a:xfrm>
        </p:spPr>
        <p:txBody>
          <a:bodyPr>
            <a:normAutofit fontScale="77500" lnSpcReduction="20000"/>
          </a:bodyPr>
          <a:lstStyle/>
          <a:p>
            <a:pPr algn="ctr">
              <a:buNone/>
            </a:pPr>
            <a:r>
              <a:rPr lang="en-US" sz="6800" b="1" dirty="0">
                <a:cs typeface="Times New Roman" pitchFamily="18" charset="0"/>
              </a:rPr>
              <a:t>Affinity</a:t>
            </a:r>
          </a:p>
          <a:p>
            <a:pPr marL="0" indent="0">
              <a:buNone/>
            </a:pPr>
            <a:r>
              <a:rPr lang="en-US" sz="5333" b="1" dirty="0"/>
              <a:t>1. a natural liking for or attraction to a person, thing, idea, etc. </a:t>
            </a:r>
          </a:p>
          <a:p>
            <a:pPr marL="0" indent="0">
              <a:buNone/>
            </a:pPr>
            <a:r>
              <a:rPr lang="en-US" sz="5333" b="1" dirty="0"/>
              <a:t>2. a person, thing, idea, etc., for which such a natural liking or attraction is felt. </a:t>
            </a:r>
          </a:p>
          <a:p>
            <a:pPr marL="0" indent="0">
              <a:buNone/>
            </a:pPr>
            <a:r>
              <a:rPr lang="en-US" sz="5333" b="1" dirty="0"/>
              <a:t>3. relationship by marriage or by ties other than those of blood </a:t>
            </a:r>
          </a:p>
          <a:p>
            <a:pPr marL="0" indent="0">
              <a:buNone/>
            </a:pPr>
            <a:r>
              <a:rPr lang="en-US" sz="5333" b="1" dirty="0"/>
              <a:t>4. </a:t>
            </a:r>
            <a:r>
              <a:rPr lang="en-US" sz="5333" b="1" u="sng" dirty="0"/>
              <a:t>inherent likeness or agreement; close resemblance or connection</a:t>
            </a:r>
            <a:r>
              <a:rPr lang="en-US" sz="5333" b="1" dirty="0"/>
              <a:t>. </a:t>
            </a:r>
          </a:p>
          <a:p>
            <a:pPr marL="0" indent="0">
              <a:buNone/>
            </a:pPr>
            <a:endParaRPr lang="en-US" sz="5333" b="1" baseline="30000" dirty="0"/>
          </a:p>
          <a:p>
            <a:pPr marL="0" indent="0">
              <a:buNone/>
            </a:pPr>
            <a:r>
              <a:rPr lang="en-US" sz="5333" b="1" dirty="0"/>
              <a:t>A </a:t>
            </a:r>
            <a:r>
              <a:rPr lang="en-US" sz="5333" b="1" u="sng" dirty="0"/>
              <a:t>verbal affinity</a:t>
            </a:r>
            <a:r>
              <a:rPr lang="en-US" sz="5333" b="1" dirty="0"/>
              <a:t> is an agreement or close resemblance of the words used</a:t>
            </a:r>
            <a:endParaRPr lang="en-US" sz="5333" b="1" dirty="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2320479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Verbal Affinities – “Coming”</a:t>
            </a:r>
            <a:endParaRPr lang="en-US" sz="4800" b="1" dirty="0"/>
          </a:p>
          <a:p>
            <a:pPr marL="0" indent="0">
              <a:buNone/>
            </a:pPr>
            <a:r>
              <a:rPr lang="en-US" sz="4000" b="1" dirty="0" smtClean="0"/>
              <a:t>As Jesus/Yahusha </a:t>
            </a:r>
            <a:r>
              <a:rPr lang="en-US" sz="4000" b="1" dirty="0"/>
              <a:t>was sitting on the Mount of Olives, the disciples came to him privately. "Tell us," they said, "when will this happen, and </a:t>
            </a:r>
            <a:r>
              <a:rPr lang="en-US" sz="4000" b="1" u="sng" dirty="0"/>
              <a:t>what will be the sign of your coming (</a:t>
            </a:r>
            <a:r>
              <a:rPr lang="en-US" sz="4000" b="1" i="1" u="sng" dirty="0" err="1"/>
              <a:t>parousia</a:t>
            </a:r>
            <a:r>
              <a:rPr lang="en-US" sz="4000" b="1" u="sng" dirty="0"/>
              <a:t>)</a:t>
            </a:r>
            <a:r>
              <a:rPr lang="en-US" sz="4000" b="1" dirty="0"/>
              <a:t> and of the end of the age?“</a:t>
            </a:r>
            <a:br>
              <a:rPr lang="en-US" sz="4000" b="1" dirty="0"/>
            </a:br>
            <a:r>
              <a:rPr lang="en-US" sz="4000" b="1" dirty="0"/>
              <a:t>They will see </a:t>
            </a:r>
            <a:r>
              <a:rPr lang="en-US" sz="4000" b="1" u="sng" dirty="0"/>
              <a:t>the Son of Man coming (</a:t>
            </a:r>
            <a:r>
              <a:rPr lang="en-US" sz="4000" b="1" i="1" u="sng" dirty="0" err="1"/>
              <a:t>erckomenon</a:t>
            </a:r>
            <a:r>
              <a:rPr lang="en-US" sz="4000" b="1" u="sng" dirty="0"/>
              <a:t>) on the clouds of the sky</a:t>
            </a:r>
            <a:r>
              <a:rPr lang="en-US" sz="4000" b="1" dirty="0"/>
              <a:t>, with power and great glory. (Matt. 24:3, 30)</a:t>
            </a:r>
            <a:br>
              <a:rPr lang="en-US" sz="4000" b="1" dirty="0"/>
            </a:br>
            <a:r>
              <a:rPr lang="en-US" sz="4000" b="1" dirty="0"/>
              <a:t>For this we say unto you by the word of the Lord, that we which are alive and remain unto </a:t>
            </a:r>
            <a:r>
              <a:rPr lang="en-US" sz="4000" b="1" u="sng" dirty="0"/>
              <a:t>the coming (</a:t>
            </a:r>
            <a:r>
              <a:rPr lang="en-US" sz="4000" b="1" i="1" u="sng" dirty="0" err="1"/>
              <a:t>parousia</a:t>
            </a:r>
            <a:r>
              <a:rPr lang="en-US" sz="4000" b="1" u="sng" dirty="0"/>
              <a:t>) of the Lord</a:t>
            </a:r>
            <a:r>
              <a:rPr lang="en-US" sz="4000" b="1" dirty="0"/>
              <a:t> (1 Thess. 4:15)</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16548274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Parousia</a:t>
            </a:r>
            <a:endParaRPr lang="en-US" sz="4800" b="1" dirty="0"/>
          </a:p>
          <a:p>
            <a:pPr marL="0" indent="0">
              <a:buNone/>
            </a:pPr>
            <a:r>
              <a:rPr lang="en-US" sz="4000" b="1" dirty="0" smtClean="0"/>
              <a:t>(1</a:t>
            </a:r>
            <a:r>
              <a:rPr lang="en-US" sz="4000" b="1" dirty="0"/>
              <a:t>) </a:t>
            </a:r>
            <a:r>
              <a:rPr lang="en-US" sz="4000" b="1" i="1" dirty="0"/>
              <a:t>being present, presence </a:t>
            </a:r>
            <a:r>
              <a:rPr lang="en-US" sz="4000" b="1" dirty="0"/>
              <a:t>(2C 10.10), opposite </a:t>
            </a:r>
            <a:r>
              <a:rPr lang="en-US" sz="4000" b="1" dirty="0" err="1">
                <a:latin typeface="Bwgrkl" panose="00000400000000000000" pitchFamily="2" charset="0"/>
              </a:rPr>
              <a:t>avpousi,a</a:t>
            </a:r>
            <a:r>
              <a:rPr lang="en-US" sz="4000" b="1" dirty="0"/>
              <a:t> (</a:t>
            </a:r>
            <a:r>
              <a:rPr lang="en-US" sz="4000" b="1" i="1" dirty="0"/>
              <a:t>absence, being away</a:t>
            </a:r>
            <a:r>
              <a:rPr lang="en-US" sz="4000" b="1" dirty="0"/>
              <a:t>); (2) </a:t>
            </a:r>
            <a:r>
              <a:rPr lang="en-US" sz="4000" b="1" i="1" dirty="0"/>
              <a:t>coming, arrival</a:t>
            </a:r>
            <a:r>
              <a:rPr lang="en-US" sz="4000" b="1" dirty="0"/>
              <a:t> (</a:t>
            </a:r>
            <a:r>
              <a:rPr lang="en-US" sz="4000" b="1" dirty="0" err="1"/>
              <a:t>Friberg</a:t>
            </a:r>
            <a:r>
              <a:rPr lang="en-US" sz="4000" b="1" dirty="0"/>
              <a:t>)</a:t>
            </a:r>
            <a:br>
              <a:rPr lang="en-US" sz="4000" b="1" dirty="0"/>
            </a:br>
            <a:r>
              <a:rPr lang="en-US" sz="4000" b="1" dirty="0"/>
              <a:t>1. the state of being present at a place, </a:t>
            </a:r>
            <a:r>
              <a:rPr lang="en-US" sz="4000" b="1" i="1" dirty="0"/>
              <a:t>presence </a:t>
            </a:r>
            <a:br>
              <a:rPr lang="en-US" sz="4000" b="1" i="1" dirty="0"/>
            </a:br>
            <a:r>
              <a:rPr lang="en-US" sz="4000" b="1" dirty="0"/>
              <a:t>2. arrival as the first stage in presence, </a:t>
            </a:r>
            <a:r>
              <a:rPr lang="en-US" sz="4000" b="1" i="1" dirty="0"/>
              <a:t>coming, advent (BDAG)</a:t>
            </a:r>
            <a:endParaRPr lang="en-US" sz="4000" b="1" dirty="0" smtClean="0">
              <a:solidFill>
                <a:schemeClr val="tx1"/>
              </a:solidFill>
            </a:endParaRPr>
          </a:p>
        </p:txBody>
      </p:sp>
    </p:spTree>
    <p:extLst>
      <p:ext uri="{BB962C8B-B14F-4D97-AF65-F5344CB8AC3E}">
        <p14:creationId xmlns:p14="http://schemas.microsoft.com/office/powerpoint/2010/main" val="28546486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Parousia</a:t>
            </a:r>
            <a:endParaRPr lang="en-US" sz="4800" b="1" dirty="0"/>
          </a:p>
          <a:p>
            <a:pPr marL="0" indent="0">
              <a:buNone/>
            </a:pPr>
            <a:r>
              <a:rPr lang="en-US" sz="4000" b="1" dirty="0"/>
              <a:t>From the Ptolemaic period down into the 2nd century A.D. we are able to trace the word in the East as a technical expression for the arrival or the visit of the king or emperor (or other persons in authority, or troops).</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34913081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Parousia</a:t>
            </a:r>
            <a:endParaRPr lang="en-US" sz="4800" b="1" dirty="0"/>
          </a:p>
          <a:p>
            <a:pPr marL="0" indent="0">
              <a:buNone/>
            </a:pPr>
            <a:r>
              <a:rPr lang="en-US" sz="4000" b="1" dirty="0"/>
              <a:t>The </a:t>
            </a:r>
            <a:r>
              <a:rPr lang="en-US" sz="4000" b="1" dirty="0" err="1"/>
              <a:t>parousia</a:t>
            </a:r>
            <a:r>
              <a:rPr lang="en-US" sz="4000" b="1" dirty="0"/>
              <a:t> of the sovereign must have been something well known even to the people, as shown by the facts that special payments in kind and taxes to defray the cost of the </a:t>
            </a:r>
            <a:r>
              <a:rPr lang="en-US" sz="4000" b="1" dirty="0" err="1"/>
              <a:t>parousia</a:t>
            </a:r>
            <a:r>
              <a:rPr lang="en-US" sz="4000" b="1" dirty="0"/>
              <a:t> were exacted, that in Greece a new era was reckoned from the </a:t>
            </a:r>
            <a:r>
              <a:rPr lang="en-US" sz="4000" b="1" dirty="0" err="1"/>
              <a:t>parousia</a:t>
            </a:r>
            <a:r>
              <a:rPr lang="en-US" sz="4000" b="1" dirty="0"/>
              <a:t> of the Emperor Hadrian, that all over the world advent-coins were struck after a </a:t>
            </a:r>
            <a:r>
              <a:rPr lang="en-US" sz="4000" b="1" dirty="0" err="1"/>
              <a:t>parousia</a:t>
            </a:r>
            <a:r>
              <a:rPr lang="en-US" sz="4000" b="1" dirty="0"/>
              <a:t> of the emperor, and that we are even able to quote examples of advent sacrifices (Adolf </a:t>
            </a:r>
            <a:r>
              <a:rPr lang="en-US" sz="4000" b="1" dirty="0" err="1"/>
              <a:t>Deissman</a:t>
            </a:r>
            <a:r>
              <a:rPr lang="en-US" sz="4000" b="1" dirty="0"/>
              <a:t>, </a:t>
            </a:r>
            <a:r>
              <a:rPr lang="en-US" sz="4000" b="1" i="1" dirty="0"/>
              <a:t>Light From the Ancient East</a:t>
            </a:r>
            <a:r>
              <a:rPr lang="en-US" sz="4000" b="1" dirty="0"/>
              <a:t>).</a:t>
            </a:r>
            <a:endParaRPr lang="en-US" sz="4000" b="1" dirty="0" smtClean="0">
              <a:solidFill>
                <a:schemeClr val="tx1"/>
              </a:solidFill>
            </a:endParaRPr>
          </a:p>
        </p:txBody>
      </p:sp>
    </p:spTree>
    <p:extLst>
      <p:ext uri="{BB962C8B-B14F-4D97-AF65-F5344CB8AC3E}">
        <p14:creationId xmlns:p14="http://schemas.microsoft.com/office/powerpoint/2010/main" val="23804189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Loud, Public Appearing of the Master</a:t>
            </a:r>
            <a:endParaRPr lang="en-US" sz="4800" b="1" dirty="0"/>
          </a:p>
          <a:p>
            <a:pPr marL="0" indent="0">
              <a:buNone/>
            </a:pPr>
            <a:r>
              <a:rPr lang="en-US" sz="4000" b="1" dirty="0"/>
              <a:t>For the Master himself will come down from heaven, </a:t>
            </a:r>
            <a:r>
              <a:rPr lang="en-US" sz="4000" b="1" u="sng" dirty="0"/>
              <a:t>with a loud command</a:t>
            </a:r>
            <a:r>
              <a:rPr lang="en-US" sz="4000" b="1" dirty="0"/>
              <a:t>, with </a:t>
            </a:r>
            <a:r>
              <a:rPr lang="en-US" sz="4000" b="1" u="sng" dirty="0"/>
              <a:t>the voice of the archangel </a:t>
            </a:r>
            <a:r>
              <a:rPr lang="en-US" sz="4000" b="1" dirty="0"/>
              <a:t>and with </a:t>
            </a:r>
            <a:r>
              <a:rPr lang="en-US" sz="4000" b="1" u="sng" dirty="0"/>
              <a:t>the trumpet call of Elohim</a:t>
            </a:r>
            <a:r>
              <a:rPr lang="en-US" sz="4000" b="1" dirty="0"/>
              <a:t>, and the dead in Messiah will rise first. (1 Thessalonians 4:16)</a:t>
            </a:r>
            <a:br>
              <a:rPr lang="en-US" sz="4000" b="1" dirty="0"/>
            </a:br>
            <a:r>
              <a:rPr lang="en-US" sz="4000" b="1" dirty="0"/>
              <a:t/>
            </a:r>
            <a:br>
              <a:rPr lang="en-US" sz="4000" b="1" dirty="0"/>
            </a:br>
            <a:r>
              <a:rPr lang="en-US" sz="4000" b="1" dirty="0"/>
              <a:t>Dispensationalists then believe that </a:t>
            </a:r>
            <a:r>
              <a:rPr lang="en-US" sz="4000" b="1" dirty="0" smtClean="0"/>
              <a:t>Jesus/Yahusha </a:t>
            </a:r>
            <a:r>
              <a:rPr lang="en-US" sz="4000" b="1" dirty="0"/>
              <a:t>turns around after he collects us and goes back into heaven!!  This is not consistent with the usage of the word </a:t>
            </a:r>
            <a:r>
              <a:rPr lang="en-US" sz="4000" b="1" i="1" dirty="0" err="1"/>
              <a:t>parousia</a:t>
            </a:r>
            <a:r>
              <a:rPr lang="en-US" sz="4000" b="1" dirty="0"/>
              <a:t> in the Greek and Roman worlds.</a:t>
            </a:r>
            <a:br>
              <a:rPr lang="en-US" sz="4000" b="1" dirty="0"/>
            </a:br>
            <a:r>
              <a:rPr lang="en-US" sz="4000" b="1" dirty="0"/>
              <a:t/>
            </a:r>
            <a:br>
              <a:rPr lang="en-US" sz="4000" b="1" dirty="0"/>
            </a:br>
            <a:r>
              <a:rPr lang="en-US" sz="4000" b="1" dirty="0"/>
              <a:t>And the noisiness of that event is hardly consistent with the secret pre-</a:t>
            </a:r>
            <a:r>
              <a:rPr lang="en-US" sz="4000" b="1" dirty="0" err="1"/>
              <a:t>trib</a:t>
            </a:r>
            <a:r>
              <a:rPr lang="en-US" sz="4000" b="1" dirty="0"/>
              <a:t> rapture theory.</a:t>
            </a:r>
            <a:endParaRPr lang="en-US" sz="4000" b="1" dirty="0" smtClean="0">
              <a:solidFill>
                <a:schemeClr val="tx1"/>
              </a:solidFill>
            </a:endParaRPr>
          </a:p>
        </p:txBody>
      </p:sp>
    </p:spTree>
    <p:extLst>
      <p:ext uri="{BB962C8B-B14F-4D97-AF65-F5344CB8AC3E}">
        <p14:creationId xmlns:p14="http://schemas.microsoft.com/office/powerpoint/2010/main" val="2143291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Verbal Affinities – Trumpet Blast</a:t>
            </a:r>
            <a:endParaRPr lang="en-US" sz="4800" b="1" dirty="0"/>
          </a:p>
          <a:p>
            <a:pPr marL="0" indent="0">
              <a:buNone/>
            </a:pPr>
            <a:r>
              <a:rPr lang="en-US" sz="4000" b="1" dirty="0"/>
              <a:t>And he will send his angels </a:t>
            </a:r>
            <a:r>
              <a:rPr lang="en-US" sz="4000" b="1" u="sng" dirty="0"/>
              <a:t>with a loud trumpet call</a:t>
            </a:r>
            <a:r>
              <a:rPr lang="en-US" sz="4000" b="1" dirty="0"/>
              <a:t>, and they will gather his elect from the four winds, from one end of the heavens to the other. (Matt 24:31)</a:t>
            </a:r>
            <a:br>
              <a:rPr lang="en-US" sz="4000" b="1" dirty="0"/>
            </a:br>
            <a:r>
              <a:rPr lang="en-US" sz="4000" b="1" dirty="0"/>
              <a:t/>
            </a:r>
            <a:br>
              <a:rPr lang="en-US" sz="4000" b="1" dirty="0"/>
            </a:br>
            <a:r>
              <a:rPr lang="en-US" sz="4000" b="1" dirty="0"/>
              <a:t>For the Lord himself shall descend from heaven with a shout, with the voice of the archangel, and </a:t>
            </a:r>
            <a:r>
              <a:rPr lang="en-US" sz="4000" b="1" u="sng" dirty="0"/>
              <a:t>with the trump of God</a:t>
            </a:r>
            <a:r>
              <a:rPr lang="en-US" sz="4000" b="1" dirty="0"/>
              <a:t> (1 </a:t>
            </a:r>
            <a:r>
              <a:rPr lang="en-US" sz="4000" b="1" dirty="0" err="1"/>
              <a:t>Thess</a:t>
            </a:r>
            <a:r>
              <a:rPr lang="en-US" sz="4000" b="1" dirty="0"/>
              <a:t> 4)</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21288959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Verbal Affinities – Trumpet Blast</a:t>
            </a:r>
            <a:endParaRPr lang="en-US" sz="4800" b="1" dirty="0"/>
          </a:p>
          <a:p>
            <a:pPr marL="0" indent="0">
              <a:buNone/>
            </a:pPr>
            <a:r>
              <a:rPr lang="en-US" sz="4000" b="1" dirty="0"/>
              <a:t>Listen, I tell you a mystery: We will not all sleep, but we will all be changed-- </a:t>
            </a:r>
            <a:br>
              <a:rPr lang="en-US" sz="4000" b="1" dirty="0"/>
            </a:br>
            <a:r>
              <a:rPr lang="en-US" sz="4000" b="1" dirty="0"/>
              <a:t>in a flash, in the twinkling of an eye, </a:t>
            </a:r>
            <a:r>
              <a:rPr lang="en-US" sz="4000" b="1" u="sng" dirty="0"/>
              <a:t>at the last trumpet</a:t>
            </a:r>
            <a:r>
              <a:rPr lang="en-US" sz="4000" b="1" dirty="0"/>
              <a:t>. For </a:t>
            </a:r>
            <a:r>
              <a:rPr lang="en-US" sz="4000" b="1" u="sng" dirty="0"/>
              <a:t>the trumpet will sound</a:t>
            </a:r>
            <a:r>
              <a:rPr lang="en-US" sz="4000" b="1" dirty="0"/>
              <a:t>, the dead will be raised imperishable, and we will be changed. (1 </a:t>
            </a:r>
            <a:r>
              <a:rPr lang="en-US" sz="4000" b="1" dirty="0" smtClean="0"/>
              <a:t>Corinthians </a:t>
            </a:r>
            <a:r>
              <a:rPr lang="en-US" sz="4000" b="1" dirty="0"/>
              <a:t>15:51)</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33327853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Prophets Speak</a:t>
            </a:r>
            <a:endParaRPr lang="en-US" sz="4800" b="1" dirty="0"/>
          </a:p>
          <a:p>
            <a:pPr marL="0" indent="0">
              <a:buNone/>
            </a:pPr>
            <a:r>
              <a:rPr lang="en-US" sz="4000" b="1" dirty="0"/>
              <a:t>In that day the Lord will thresh from the flowing Euphrates to the </a:t>
            </a:r>
            <a:r>
              <a:rPr lang="en-US" sz="4000" b="1" dirty="0" err="1"/>
              <a:t>Wadi</a:t>
            </a:r>
            <a:r>
              <a:rPr lang="en-US" sz="4000" b="1" dirty="0"/>
              <a:t> of Egypt, and </a:t>
            </a:r>
            <a:r>
              <a:rPr lang="en-US" sz="4000" b="1" u="sng" dirty="0"/>
              <a:t>you, O Israelites, will be gathered up one by one</a:t>
            </a:r>
            <a:r>
              <a:rPr lang="en-US" sz="4000" b="1" dirty="0"/>
              <a:t>. </a:t>
            </a:r>
            <a:r>
              <a:rPr lang="en-US" sz="4000" b="1" u="sng" dirty="0"/>
              <a:t>At that time a great trumpet (shofar) will be blown (</a:t>
            </a:r>
            <a:r>
              <a:rPr lang="en-US" sz="4000" b="1" u="sng" dirty="0" err="1"/>
              <a:t>takah</a:t>
            </a:r>
            <a:r>
              <a:rPr lang="en-US" sz="4000" b="1" dirty="0"/>
              <a:t>), and the ones lost in the land of </a:t>
            </a:r>
            <a:r>
              <a:rPr lang="en-US" sz="4000" b="1" dirty="0" err="1"/>
              <a:t>Asshur</a:t>
            </a:r>
            <a:r>
              <a:rPr lang="en-US" sz="4000" b="1" dirty="0"/>
              <a:t> will come, as well as the refugees in the land of Egypt. They will worship Yahuwah on the set-apart mountain in </a:t>
            </a:r>
            <a:r>
              <a:rPr lang="en-US" sz="4000" b="1" dirty="0" err="1"/>
              <a:t>Yerushalayim</a:t>
            </a:r>
            <a:r>
              <a:rPr lang="en-US" sz="4000" b="1" dirty="0"/>
              <a:t> (</a:t>
            </a:r>
            <a:r>
              <a:rPr lang="en-US" sz="4000" b="1" dirty="0" err="1" smtClean="0"/>
              <a:t>Yeshayahu</a:t>
            </a:r>
            <a:r>
              <a:rPr lang="en-US" sz="4000" b="1" dirty="0" smtClean="0"/>
              <a:t>/Isaiah </a:t>
            </a:r>
            <a:r>
              <a:rPr lang="en-US" sz="4000" b="1" dirty="0"/>
              <a:t>27:12-13)</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17711634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85000" lnSpcReduction="20000"/>
          </a:bodyPr>
          <a:lstStyle/>
          <a:p>
            <a:pPr marL="0" indent="0" algn="ctr">
              <a:buNone/>
            </a:pPr>
            <a:r>
              <a:rPr lang="en-US" sz="4800" b="1" dirty="0" smtClean="0"/>
              <a:t>The Prophets Speak</a:t>
            </a:r>
            <a:endParaRPr lang="en-US" sz="4800" b="1" dirty="0"/>
          </a:p>
          <a:p>
            <a:pPr marL="0" indent="0">
              <a:buNone/>
            </a:pPr>
            <a:r>
              <a:rPr lang="en-US" sz="4700" b="1" dirty="0" smtClean="0"/>
              <a:t>In </a:t>
            </a:r>
            <a:r>
              <a:rPr lang="en-US" sz="4700" b="1" dirty="0"/>
              <a:t>that day there will be a highway from </a:t>
            </a:r>
            <a:r>
              <a:rPr lang="en-US" sz="4700" b="1" dirty="0" err="1"/>
              <a:t>Mitzrayim</a:t>
            </a:r>
            <a:r>
              <a:rPr lang="en-US" sz="4700" b="1" dirty="0"/>
              <a:t> to Assyria, and the Assyrians will come into </a:t>
            </a:r>
            <a:r>
              <a:rPr lang="en-US" sz="4700" b="1" dirty="0" err="1"/>
              <a:t>Mitzrayim</a:t>
            </a:r>
            <a:r>
              <a:rPr lang="en-US" sz="4700" b="1" dirty="0"/>
              <a:t> and the </a:t>
            </a:r>
            <a:r>
              <a:rPr lang="en-US" sz="4700" b="1" dirty="0" err="1"/>
              <a:t>Mitzrayim</a:t>
            </a:r>
            <a:r>
              <a:rPr lang="en-US" sz="4700" b="1" dirty="0"/>
              <a:t> into Assyria, and the </a:t>
            </a:r>
            <a:r>
              <a:rPr lang="en-US" sz="4700" b="1" dirty="0" err="1"/>
              <a:t>Mitzrayim</a:t>
            </a:r>
            <a:r>
              <a:rPr lang="en-US" sz="4700" b="1" dirty="0"/>
              <a:t> will worship with the Assyrians</a:t>
            </a:r>
            <a:r>
              <a:rPr lang="en-US" sz="4700" b="1" dirty="0" smtClean="0"/>
              <a:t>.  In </a:t>
            </a:r>
            <a:r>
              <a:rPr lang="en-US" sz="4700" b="1" dirty="0"/>
              <a:t>that day Israel will be the third [party] with </a:t>
            </a:r>
            <a:r>
              <a:rPr lang="en-US" sz="4700" b="1" dirty="0" err="1"/>
              <a:t>Mitzrayim</a:t>
            </a:r>
            <a:r>
              <a:rPr lang="en-US" sz="4700" b="1" dirty="0"/>
              <a:t> and Assyria, a blessing in the midst of the earth</a:t>
            </a:r>
            <a:r>
              <a:rPr lang="en-US" sz="4700" b="1" dirty="0" smtClean="0"/>
              <a:t>, </a:t>
            </a:r>
            <a:r>
              <a:rPr lang="en-US" sz="4700" b="1" dirty="0"/>
              <a:t>whom Yahuwah of hosts has blessed, saying, "Blessed is </a:t>
            </a:r>
            <a:r>
              <a:rPr lang="en-US" sz="4700" b="1" dirty="0" err="1"/>
              <a:t>Mitzrayim</a:t>
            </a:r>
            <a:r>
              <a:rPr lang="en-US" sz="4700" b="1" dirty="0"/>
              <a:t> My people, and Assyria the work of My hands, and Israel My inheritance</a:t>
            </a:r>
            <a:r>
              <a:rPr lang="en-US" sz="4700" b="1" dirty="0" smtClean="0"/>
              <a:t>.“ </a:t>
            </a:r>
            <a:r>
              <a:rPr lang="en-US" sz="4700" b="1" dirty="0" smtClean="0"/>
              <a:t>(</a:t>
            </a:r>
            <a:r>
              <a:rPr lang="en-US" sz="4700" b="1" dirty="0" err="1" smtClean="0"/>
              <a:t>Yeshayahu</a:t>
            </a:r>
            <a:r>
              <a:rPr lang="en-US" sz="4700" b="1" dirty="0" smtClean="0"/>
              <a:t>/Isaiah </a:t>
            </a:r>
            <a:r>
              <a:rPr lang="en-US" sz="4700" b="1" dirty="0" smtClean="0"/>
              <a:t>19:23-25)</a:t>
            </a:r>
            <a:r>
              <a:rPr lang="en-US" sz="4700" b="1" dirty="0"/>
              <a:t/>
            </a:r>
            <a:br>
              <a:rPr lang="en-US" sz="47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31277418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Prophets Speak</a:t>
            </a:r>
            <a:endParaRPr lang="en-US" sz="4800" b="1" dirty="0"/>
          </a:p>
          <a:p>
            <a:pPr marL="0" indent="0">
              <a:buNone/>
            </a:pPr>
            <a:r>
              <a:rPr lang="en-US" sz="4000" b="1" dirty="0" smtClean="0"/>
              <a:t>Then </a:t>
            </a:r>
            <a:r>
              <a:rPr lang="en-US" sz="4000" b="1" dirty="0"/>
              <a:t>Yahuwah will appear over them; his arrow will flash like lightning. Adonai Yahuwah will sound the trumpet; he will march in the storms of the south, and Adonai Yahuwah will shield them. (</a:t>
            </a:r>
            <a:r>
              <a:rPr lang="en-US" sz="4000" b="1" dirty="0" err="1"/>
              <a:t>Zecharyah</a:t>
            </a:r>
            <a:r>
              <a:rPr lang="en-US" sz="4000" b="1" dirty="0"/>
              <a:t> 9:14,15</a:t>
            </a:r>
            <a:r>
              <a:rPr lang="en-US" sz="4000" b="1" dirty="0" smtClean="0"/>
              <a:t>)</a:t>
            </a:r>
            <a:r>
              <a:rPr lang="en-US" sz="4000" b="1" dirty="0"/>
              <a:t/>
            </a:r>
            <a:br>
              <a:rPr lang="en-US" sz="4000" b="1" dirty="0"/>
            </a:br>
            <a:r>
              <a:rPr lang="en-US" sz="4000" b="1" dirty="0"/>
              <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31533589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Verbal Affinities - Clouds</a:t>
            </a:r>
            <a:endParaRPr lang="en-US" sz="4800" b="1" dirty="0"/>
          </a:p>
          <a:p>
            <a:pPr marL="0" indent="0">
              <a:buNone/>
            </a:pPr>
            <a:r>
              <a:rPr lang="en-US" sz="4000" b="1" dirty="0"/>
              <a:t>At that time the sign of the Son of Man </a:t>
            </a:r>
            <a:r>
              <a:rPr lang="en-US" sz="4000" b="1" u="sng" dirty="0"/>
              <a:t>will appear in the sky</a:t>
            </a:r>
            <a:r>
              <a:rPr lang="en-US" sz="4000" b="1" dirty="0"/>
              <a:t>, and all the nations of the earth will mourn. They will see the Son of Man </a:t>
            </a:r>
            <a:r>
              <a:rPr lang="en-US" sz="4000" b="1" u="sng" dirty="0"/>
              <a:t>coming on the clouds of the sky</a:t>
            </a:r>
            <a:r>
              <a:rPr lang="en-US" sz="4000" b="1" dirty="0"/>
              <a:t>, with power and great glory. (Matthew 24:30)</a:t>
            </a:r>
            <a:br>
              <a:rPr lang="en-US" sz="4000" b="1" dirty="0"/>
            </a:br>
            <a:r>
              <a:rPr lang="en-US" sz="4000" b="1" dirty="0"/>
              <a:t/>
            </a:r>
            <a:br>
              <a:rPr lang="en-US" sz="4000" b="1" dirty="0"/>
            </a:br>
            <a:r>
              <a:rPr lang="en-US" sz="4000" b="1" dirty="0"/>
              <a:t>For the Master himself will </a:t>
            </a:r>
            <a:r>
              <a:rPr lang="en-US" sz="4000" b="1" u="sng" dirty="0"/>
              <a:t>come down from heaven</a:t>
            </a:r>
            <a:r>
              <a:rPr lang="en-US" sz="4000" b="1" dirty="0"/>
              <a:t>, (1 </a:t>
            </a:r>
            <a:r>
              <a:rPr lang="en-US" sz="4000" b="1" dirty="0" err="1"/>
              <a:t>Thess</a:t>
            </a:r>
            <a:r>
              <a:rPr lang="en-US" sz="4000" b="1" dirty="0"/>
              <a:t> 4:16)</a:t>
            </a:r>
            <a:br>
              <a:rPr lang="en-US" sz="4000" b="1" dirty="0"/>
            </a:br>
            <a:r>
              <a:rPr lang="en-US" sz="4000" b="1" dirty="0"/>
              <a:t/>
            </a:r>
            <a:br>
              <a:rPr lang="en-US" sz="4000" b="1" dirty="0"/>
            </a:br>
            <a:r>
              <a:rPr lang="en-US" sz="4000" b="1" dirty="0"/>
              <a:t>After that, we who are still alive and are left will be caught up together with them </a:t>
            </a:r>
            <a:r>
              <a:rPr lang="en-US" sz="4000" b="1" u="sng" dirty="0"/>
              <a:t>in the clouds</a:t>
            </a:r>
            <a:r>
              <a:rPr lang="en-US" sz="4000" b="1" dirty="0"/>
              <a:t> to meet the Master in the air. (1 Thess. 4:17)</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21843772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Verbal Affinities – Angels Assisting</a:t>
            </a:r>
            <a:endParaRPr lang="en-US" sz="4800" b="1" dirty="0"/>
          </a:p>
          <a:p>
            <a:pPr marL="0" indent="0">
              <a:buNone/>
            </a:pPr>
            <a:r>
              <a:rPr lang="en-US" sz="4000" b="1" dirty="0"/>
              <a:t>And he will send </a:t>
            </a:r>
            <a:r>
              <a:rPr lang="en-US" sz="4000" b="1" u="sng" dirty="0"/>
              <a:t>his angels</a:t>
            </a:r>
            <a:r>
              <a:rPr lang="en-US" sz="4000" b="1" dirty="0"/>
              <a:t> with a loud trumpet call, and they will gather his elect from the four winds, from one end of the heavens to the other. (Matthew 24:31)</a:t>
            </a:r>
            <a:br>
              <a:rPr lang="en-US" sz="4000" b="1" dirty="0"/>
            </a:br>
            <a:r>
              <a:rPr lang="en-US" sz="4000" b="1" dirty="0"/>
              <a:t/>
            </a:r>
            <a:br>
              <a:rPr lang="en-US" sz="4000" b="1" dirty="0"/>
            </a:br>
            <a:r>
              <a:rPr lang="en-US" sz="4000" b="1" dirty="0"/>
              <a:t>For the Master himself will come down from heaven, with a loud command, with </a:t>
            </a:r>
            <a:r>
              <a:rPr lang="en-US" sz="4000" b="1" u="sng" dirty="0"/>
              <a:t>the voice of the </a:t>
            </a:r>
            <a:r>
              <a:rPr lang="en-US" sz="4000" b="1" u="sng" dirty="0" smtClean="0"/>
              <a:t>archangel.  </a:t>
            </a:r>
            <a:r>
              <a:rPr lang="en-US" sz="4000" b="1" dirty="0" smtClean="0"/>
              <a:t>After </a:t>
            </a:r>
            <a:r>
              <a:rPr lang="en-US" sz="4000" b="1" dirty="0"/>
              <a:t>that, we who are still alive and are left </a:t>
            </a:r>
            <a:r>
              <a:rPr lang="en-US" sz="4000" b="1" u="sng" dirty="0"/>
              <a:t>will be caught up</a:t>
            </a:r>
            <a:r>
              <a:rPr lang="en-US" sz="4000" b="1" dirty="0"/>
              <a:t> together with them in the clouds to meet the Master in the air. (1 </a:t>
            </a:r>
            <a:r>
              <a:rPr lang="en-US" sz="4000" b="1" dirty="0" err="1"/>
              <a:t>Thess</a:t>
            </a:r>
            <a:r>
              <a:rPr lang="en-US" sz="4000" b="1" dirty="0"/>
              <a:t> </a:t>
            </a:r>
            <a:r>
              <a:rPr lang="en-US" sz="4000" b="1" dirty="0" smtClean="0"/>
              <a:t>4:16-17)</a:t>
            </a:r>
            <a:endParaRPr lang="en-US" sz="4000" b="1" dirty="0" smtClean="0">
              <a:solidFill>
                <a:schemeClr val="tx1"/>
              </a:solidFill>
            </a:endParaRPr>
          </a:p>
        </p:txBody>
      </p:sp>
    </p:spTree>
    <p:extLst>
      <p:ext uri="{BB962C8B-B14F-4D97-AF65-F5344CB8AC3E}">
        <p14:creationId xmlns:p14="http://schemas.microsoft.com/office/powerpoint/2010/main" val="39933846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Verbal Affinities – Labor Pains</a:t>
            </a:r>
            <a:endParaRPr lang="en-US" sz="4800" b="1" dirty="0"/>
          </a:p>
          <a:p>
            <a:pPr marL="0" indent="0">
              <a:buNone/>
            </a:pPr>
            <a:r>
              <a:rPr lang="en-US" sz="4300" b="1" dirty="0" smtClean="0"/>
              <a:t>But </a:t>
            </a:r>
            <a:r>
              <a:rPr lang="en-US" sz="4300" b="1" dirty="0"/>
              <a:t>all these things are [merely] the beginning of birth pangs</a:t>
            </a:r>
            <a:r>
              <a:rPr lang="en-US" sz="4300" b="1" dirty="0" smtClean="0"/>
              <a:t>.  Matthew 24:8</a:t>
            </a:r>
          </a:p>
          <a:p>
            <a:pPr marL="0" indent="0">
              <a:buNone/>
            </a:pPr>
            <a:r>
              <a:rPr lang="en-US" sz="4300" b="1" dirty="0" smtClean="0"/>
              <a:t>Be </a:t>
            </a:r>
            <a:r>
              <a:rPr lang="en-US" sz="4300" b="1" dirty="0"/>
              <a:t>careful, or your hearts will be weighed down with dissipation, drunkenness and the anxieties of life, and that day will close on you </a:t>
            </a:r>
            <a:r>
              <a:rPr lang="en-US" sz="4300" b="1" u="sng" dirty="0"/>
              <a:t>unexpectedly like a trap</a:t>
            </a:r>
            <a:r>
              <a:rPr lang="en-US" sz="4300" b="1" dirty="0"/>
              <a:t>. (Luke 21:34)</a:t>
            </a:r>
            <a:br>
              <a:rPr lang="en-US" sz="4300" b="1" dirty="0"/>
            </a:br>
            <a:r>
              <a:rPr lang="en-US" sz="4300" b="1" dirty="0"/>
              <a:t/>
            </a:r>
            <a:br>
              <a:rPr lang="en-US" sz="4300" b="1" dirty="0"/>
            </a:br>
            <a:r>
              <a:rPr lang="en-US" sz="4300" b="1" dirty="0"/>
              <a:t>While people are saying, "Peace and safety," destruction will come on them suddenly, </a:t>
            </a:r>
            <a:r>
              <a:rPr lang="en-US" sz="4300" b="1" u="sng" dirty="0"/>
              <a:t>as labor pains on a pregnant woman</a:t>
            </a:r>
            <a:r>
              <a:rPr lang="en-US" sz="4300" b="1" dirty="0"/>
              <a:t>, and they will not escape</a:t>
            </a:r>
            <a:r>
              <a:rPr lang="en-US" sz="4300" b="1" dirty="0" smtClean="0"/>
              <a:t>.  (</a:t>
            </a:r>
            <a:r>
              <a:rPr lang="en-US" sz="4300" b="1" dirty="0"/>
              <a:t>1 </a:t>
            </a:r>
            <a:r>
              <a:rPr lang="en-US" sz="4300" b="1" dirty="0" err="1"/>
              <a:t>Thess</a:t>
            </a:r>
            <a:r>
              <a:rPr lang="en-US" sz="4300" b="1" dirty="0"/>
              <a:t> 5:3)</a:t>
            </a:r>
            <a:endParaRPr lang="en-US" sz="4300" b="1" dirty="0" smtClean="0">
              <a:solidFill>
                <a:schemeClr val="tx1"/>
              </a:solidFill>
            </a:endParaRPr>
          </a:p>
        </p:txBody>
      </p:sp>
    </p:spTree>
    <p:extLst>
      <p:ext uri="{BB962C8B-B14F-4D97-AF65-F5344CB8AC3E}">
        <p14:creationId xmlns:p14="http://schemas.microsoft.com/office/powerpoint/2010/main" val="34039069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Verbal Affinities – Labor Pains</a:t>
            </a:r>
            <a:endParaRPr lang="en-US" sz="4800" b="1" dirty="0"/>
          </a:p>
          <a:p>
            <a:pPr marL="0" indent="0">
              <a:buNone/>
            </a:pPr>
            <a:r>
              <a:rPr lang="en-US" sz="4000" b="1" dirty="0"/>
              <a:t>The saying of Jesus which is echoed here has been preserved in Luke xii.39 [the thief was coming] and xxi.34 [and that day will close on you unexpectedly like a trap], but the common original seems to have been in Aramaic or Hebrew (so Prof. Marshall, Exp.ii.73 f.), since Paul's [as labor pains] and Luke's [like a trap] must reflect a phrase like [(c)</a:t>
            </a:r>
            <a:r>
              <a:rPr lang="en-US" sz="4000" b="1" dirty="0" err="1"/>
              <a:t>hvl</a:t>
            </a:r>
            <a:r>
              <a:rPr lang="en-US" sz="4000" b="1" dirty="0"/>
              <a:t>], which might be rendered either as [</a:t>
            </a:r>
            <a:r>
              <a:rPr lang="en-US" sz="4000" b="1" dirty="0" err="1"/>
              <a:t>hevel</a:t>
            </a:r>
            <a:r>
              <a:rPr lang="en-US" sz="4000" b="1" dirty="0"/>
              <a:t>] (snare) or as [</a:t>
            </a:r>
            <a:r>
              <a:rPr lang="en-US" sz="4000" b="1" dirty="0" err="1"/>
              <a:t>havel</a:t>
            </a:r>
            <a:r>
              <a:rPr lang="en-US" sz="4000" b="1" dirty="0"/>
              <a:t>] (travail), the latter echoing the well-known conception of [the beginning of birth pains]. (Moffatt, James. "The First and Second Epistles to the Thessalonians")</a:t>
            </a:r>
            <a:endParaRPr lang="en-US" sz="4000" b="1" dirty="0" smtClean="0">
              <a:solidFill>
                <a:schemeClr val="tx1"/>
              </a:solidFill>
            </a:endParaRPr>
          </a:p>
        </p:txBody>
      </p:sp>
    </p:spTree>
    <p:extLst>
      <p:ext uri="{BB962C8B-B14F-4D97-AF65-F5344CB8AC3E}">
        <p14:creationId xmlns:p14="http://schemas.microsoft.com/office/powerpoint/2010/main" val="21720301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Verbal Affinities – The Thief in the Night</a:t>
            </a:r>
            <a:endParaRPr lang="en-US" sz="4800" b="1" dirty="0"/>
          </a:p>
          <a:p>
            <a:pPr marL="0" indent="0">
              <a:buNone/>
            </a:pPr>
            <a:r>
              <a:rPr lang="en-US" sz="4000" b="1" dirty="0"/>
              <a:t>But understand this: If the owner of the house had known at what time of night the thief was coming, he would have kept watch and would not have let his house be broken into.  So you also must be ready, because the Son of Man will come at an hour when you do not expect him. (Matthew 24:43-44).</a:t>
            </a:r>
            <a:br>
              <a:rPr lang="en-US" sz="4000" b="1" dirty="0"/>
            </a:br>
            <a:r>
              <a:rPr lang="en-US" sz="4000" b="1" dirty="0"/>
              <a:t/>
            </a:r>
            <a:br>
              <a:rPr lang="en-US" sz="4000" b="1" dirty="0"/>
            </a:br>
            <a:r>
              <a:rPr lang="en-US" sz="4000" b="1" dirty="0"/>
              <a:t>Now, brothers, about times and dates we do not need to write to you, for you know very well that the day of Yahuwah will come like a thief in the night. (1 Thess. 5:1-2)</a:t>
            </a:r>
            <a:endParaRPr lang="en-US" sz="4000" b="1" dirty="0" smtClean="0">
              <a:solidFill>
                <a:schemeClr val="tx1"/>
              </a:solidFill>
            </a:endParaRPr>
          </a:p>
        </p:txBody>
      </p:sp>
    </p:spTree>
    <p:extLst>
      <p:ext uri="{BB962C8B-B14F-4D97-AF65-F5344CB8AC3E}">
        <p14:creationId xmlns:p14="http://schemas.microsoft.com/office/powerpoint/2010/main" val="15594130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a:bodyPr>
          <a:lstStyle/>
          <a:p>
            <a:pPr marL="0" indent="0" algn="ctr">
              <a:buNone/>
            </a:pPr>
            <a:r>
              <a:rPr lang="en-US" sz="4800" b="1" dirty="0" smtClean="0"/>
              <a:t>The Verbal Affinities – Escape</a:t>
            </a:r>
            <a:endParaRPr lang="en-US" sz="4800" b="1" dirty="0"/>
          </a:p>
          <a:p>
            <a:pPr marL="0" indent="0">
              <a:buNone/>
            </a:pPr>
            <a:r>
              <a:rPr lang="en-US" sz="4000" b="1" dirty="0"/>
              <a:t>Be always on the watch, and pray </a:t>
            </a:r>
            <a:r>
              <a:rPr lang="en-US" sz="4000" b="1" u="sng" dirty="0"/>
              <a:t>that you may be able to escape all that is about to happen</a:t>
            </a:r>
            <a:r>
              <a:rPr lang="en-US" sz="4000" b="1" dirty="0"/>
              <a:t>, and that you may be able to stand before the Son of Man.“ (Luke 21:36)</a:t>
            </a:r>
            <a:br>
              <a:rPr lang="en-US" sz="4000" b="1" dirty="0"/>
            </a:br>
            <a:r>
              <a:rPr lang="en-US" sz="4000" b="1" dirty="0"/>
              <a:t/>
            </a:r>
            <a:br>
              <a:rPr lang="en-US" sz="4000" b="1" dirty="0"/>
            </a:br>
            <a:r>
              <a:rPr lang="en-US" sz="4000" b="1" dirty="0"/>
              <a:t>While people are saying, "Peace and safety," destruction will come on them suddenly, as labor pains on a pregnant woman, </a:t>
            </a:r>
            <a:r>
              <a:rPr lang="en-US" sz="4000" b="1" u="sng" dirty="0"/>
              <a:t>and they will not escape</a:t>
            </a:r>
            <a:r>
              <a:rPr lang="en-US" sz="4000" b="1" dirty="0"/>
              <a:t>.</a:t>
            </a:r>
            <a:br>
              <a:rPr lang="en-US" sz="4000" b="1" dirty="0"/>
            </a:br>
            <a:r>
              <a:rPr lang="en-US" sz="4000" b="1" dirty="0"/>
              <a:t> 4 But you, brothers, are not in darkness so that this day should surprise you like a thief. (1 </a:t>
            </a:r>
            <a:r>
              <a:rPr lang="en-US" sz="4000" b="1" dirty="0" err="1"/>
              <a:t>Thess</a:t>
            </a:r>
            <a:r>
              <a:rPr lang="en-US" sz="4000" b="1" dirty="0"/>
              <a:t> 5:3-4)</a:t>
            </a:r>
            <a:endParaRPr lang="en-US" sz="4000" b="1" dirty="0" smtClean="0">
              <a:solidFill>
                <a:schemeClr val="tx1"/>
              </a:solidFill>
            </a:endParaRPr>
          </a:p>
        </p:txBody>
      </p:sp>
    </p:spTree>
    <p:extLst>
      <p:ext uri="{BB962C8B-B14F-4D97-AF65-F5344CB8AC3E}">
        <p14:creationId xmlns:p14="http://schemas.microsoft.com/office/powerpoint/2010/main" val="19788286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Verbal Affinities – Watch, B Alert</a:t>
            </a:r>
            <a:endParaRPr lang="en-US" sz="4800" b="1" dirty="0"/>
          </a:p>
          <a:p>
            <a:pPr marL="0" indent="0">
              <a:buNone/>
            </a:pPr>
            <a:r>
              <a:rPr lang="en-US" sz="4000" b="1" dirty="0" smtClean="0"/>
              <a:t>"</a:t>
            </a:r>
            <a:r>
              <a:rPr lang="en-US" sz="4000" b="1" u="sng" dirty="0"/>
              <a:t>keep watch</a:t>
            </a:r>
            <a:r>
              <a:rPr lang="en-US" sz="4000" b="1" dirty="0"/>
              <a:t>,...you also must be ready (Gr., </a:t>
            </a:r>
            <a:r>
              <a:rPr lang="en-US" sz="4000" b="1" dirty="0" err="1">
                <a:latin typeface="Bwgrkn" pitchFamily="2" charset="0"/>
              </a:rPr>
              <a:t>grhgwrew</a:t>
            </a:r>
            <a:r>
              <a:rPr lang="en-US" sz="4000" b="1" dirty="0"/>
              <a:t>, </a:t>
            </a:r>
            <a:r>
              <a:rPr lang="en-US" sz="4000" b="1" dirty="0" err="1"/>
              <a:t>greegoreo</a:t>
            </a:r>
            <a:r>
              <a:rPr lang="en-US" sz="4000" b="1" dirty="0"/>
              <a:t>)" (Matthew 24:42,44). "begins to beat his fellow servants and to eat and drink with drunkards" (Matthew 24:49). (not self-controlled)</a:t>
            </a:r>
            <a:br>
              <a:rPr lang="en-US" sz="4000" b="1" dirty="0"/>
            </a:br>
            <a:r>
              <a:rPr lang="en-US" sz="4000" b="1" dirty="0"/>
              <a:t>"</a:t>
            </a:r>
            <a:r>
              <a:rPr lang="en-US" sz="4000" b="1" u="sng" dirty="0"/>
              <a:t>be alert </a:t>
            </a:r>
            <a:r>
              <a:rPr lang="en-US" sz="4000" b="1" dirty="0"/>
              <a:t>and self-controlled" (Gr. </a:t>
            </a:r>
            <a:r>
              <a:rPr lang="en-US" sz="4000" b="1" dirty="0" err="1">
                <a:latin typeface="Bwgrkn" pitchFamily="2" charset="0"/>
              </a:rPr>
              <a:t>grhgwrew</a:t>
            </a:r>
            <a:r>
              <a:rPr lang="en-US" sz="4000" b="1" dirty="0"/>
              <a:t>, </a:t>
            </a:r>
            <a:r>
              <a:rPr lang="en-US" sz="4000" b="1" dirty="0" err="1"/>
              <a:t>greegoreo</a:t>
            </a:r>
            <a:r>
              <a:rPr lang="en-US" sz="4000" b="1" dirty="0"/>
              <a:t> and </a:t>
            </a:r>
            <a:r>
              <a:rPr lang="en-US" sz="4000" b="1" dirty="0" err="1">
                <a:latin typeface="Bwgrkn" pitchFamily="2" charset="0"/>
              </a:rPr>
              <a:t>nhfw</a:t>
            </a:r>
            <a:r>
              <a:rPr lang="en-US" sz="4000" b="1" dirty="0"/>
              <a:t>, </a:t>
            </a:r>
            <a:r>
              <a:rPr lang="en-US" sz="4000" b="1" dirty="0" err="1"/>
              <a:t>neepho</a:t>
            </a:r>
            <a:r>
              <a:rPr lang="en-US" sz="4000" b="1" dirty="0"/>
              <a:t>, 1 </a:t>
            </a:r>
            <a:r>
              <a:rPr lang="en-US" sz="4000" b="1" dirty="0" err="1"/>
              <a:t>Thess</a:t>
            </a:r>
            <a:r>
              <a:rPr lang="en-US" sz="4000" b="1" dirty="0"/>
              <a:t> 5:6)</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22228358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The Verbal Affinities – Drunk</a:t>
            </a:r>
            <a:endParaRPr lang="en-US" sz="4800" b="1" dirty="0"/>
          </a:p>
          <a:p>
            <a:pPr marL="0" indent="0">
              <a:buNone/>
            </a:pPr>
            <a:r>
              <a:rPr lang="en-US" sz="4000" b="1" dirty="0"/>
              <a:t>But suppose the servant says to himself, 'My master is taking a long time in coming,' and he then begins to beat the menservants and maidservants and to eat and drink and </a:t>
            </a:r>
            <a:r>
              <a:rPr lang="en-US" sz="4000" b="1" u="sng" dirty="0"/>
              <a:t>get drunk</a:t>
            </a:r>
            <a:r>
              <a:rPr lang="en-US" sz="4000" b="1" dirty="0"/>
              <a:t> (Gr. </a:t>
            </a:r>
            <a:r>
              <a:rPr lang="en-US" sz="4000" b="1" dirty="0" err="1">
                <a:latin typeface="Bwgrkl" pitchFamily="2" charset="0"/>
              </a:rPr>
              <a:t>mequskw</a:t>
            </a:r>
            <a:r>
              <a:rPr lang="en-US" sz="4000" b="1" dirty="0"/>
              <a:t>, </a:t>
            </a:r>
            <a:r>
              <a:rPr lang="en-US" sz="4000" b="1" dirty="0" err="1"/>
              <a:t>methusko</a:t>
            </a:r>
            <a:r>
              <a:rPr lang="en-US" sz="4000" b="1" dirty="0"/>
              <a:t>). The master of that servant will come on a day when he does not expect him and at an hour he is not aware of. (Luke 12:45-46)</a:t>
            </a:r>
            <a:br>
              <a:rPr lang="en-US" sz="4000" b="1" dirty="0"/>
            </a:br>
            <a:r>
              <a:rPr lang="en-US" sz="4000" b="1" dirty="0"/>
              <a:t>For those who sleep, sleep at night, and those who get drunk, </a:t>
            </a:r>
            <a:r>
              <a:rPr lang="en-US" sz="4000" b="1" u="sng" dirty="0"/>
              <a:t>get drunk</a:t>
            </a:r>
            <a:r>
              <a:rPr lang="en-US" sz="4000" b="1" dirty="0"/>
              <a:t> at night. (1 </a:t>
            </a:r>
            <a:r>
              <a:rPr lang="en-US" sz="4000" b="1" dirty="0" err="1"/>
              <a:t>Thess</a:t>
            </a:r>
            <a:r>
              <a:rPr lang="en-US" sz="4000" b="1" dirty="0"/>
              <a:t> 5:7-8)</a:t>
            </a:r>
            <a:br>
              <a:rPr lang="en-US" sz="4000" b="1" dirty="0"/>
            </a:br>
            <a:endParaRPr lang="en-US" sz="4000" b="1" dirty="0" smtClean="0">
              <a:solidFill>
                <a:schemeClr val="tx1"/>
              </a:solidFill>
            </a:endParaRPr>
          </a:p>
        </p:txBody>
      </p:sp>
    </p:spTree>
    <p:extLst>
      <p:ext uri="{BB962C8B-B14F-4D97-AF65-F5344CB8AC3E}">
        <p14:creationId xmlns:p14="http://schemas.microsoft.com/office/powerpoint/2010/main" val="6331640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01600" y="292102"/>
            <a:ext cx="11861800" cy="850900"/>
          </a:xfrm>
        </p:spPr>
        <p:txBody>
          <a:bodyPr>
            <a:normAutofit fontScale="90000"/>
          </a:bodyPr>
          <a:lstStyle/>
          <a:p>
            <a:pPr algn="ctr"/>
            <a:r>
              <a:rPr lang="en-US" sz="3733" b="1" dirty="0">
                <a:latin typeface="+mn-lt"/>
              </a:rPr>
              <a:t>The Verbal Parallels Between </a:t>
            </a:r>
            <a:r>
              <a:rPr lang="en-US" sz="3733" b="1" dirty="0" smtClean="0">
                <a:latin typeface="+mn-lt"/>
              </a:rPr>
              <a:t>Jesus/Yahusha </a:t>
            </a:r>
            <a:r>
              <a:rPr lang="en-US" sz="3733" b="1" dirty="0">
                <a:latin typeface="+mn-lt"/>
              </a:rPr>
              <a:t>and </a:t>
            </a:r>
            <a:r>
              <a:rPr lang="en-US" sz="3733" b="1" dirty="0" smtClean="0">
                <a:latin typeface="+mn-lt"/>
              </a:rPr>
              <a:t>Paul in 1 </a:t>
            </a:r>
            <a:r>
              <a:rPr lang="en-US" sz="3733" b="1" dirty="0" err="1" smtClean="0">
                <a:latin typeface="+mn-lt"/>
              </a:rPr>
              <a:t>Thess</a:t>
            </a:r>
            <a:endParaRPr lang="en-US" sz="3733" b="1" dirty="0">
              <a:latin typeface="+mn-lt"/>
            </a:endParaRPr>
          </a:p>
        </p:txBody>
      </p:sp>
      <p:sp>
        <p:nvSpPr>
          <p:cNvPr id="3" name="Subtitle 2"/>
          <p:cNvSpPr>
            <a:spLocks noGrp="1"/>
          </p:cNvSpPr>
          <p:nvPr>
            <p:ph sz="half" idx="1"/>
          </p:nvPr>
        </p:nvSpPr>
        <p:spPr>
          <a:xfrm>
            <a:off x="609600" y="1143000"/>
            <a:ext cx="5384800" cy="5486400"/>
          </a:xfrm>
        </p:spPr>
        <p:txBody>
          <a:bodyPr>
            <a:normAutofit fontScale="92500" lnSpcReduction="10000"/>
          </a:bodyPr>
          <a:lstStyle/>
          <a:p>
            <a:pPr marL="0" indent="0" algn="ctr">
              <a:buNone/>
            </a:pPr>
            <a:r>
              <a:rPr lang="en-US" sz="3000" b="1" dirty="0"/>
              <a:t>The Lord's Own Word</a:t>
            </a:r>
          </a:p>
          <a:p>
            <a:pPr marL="0" indent="0" algn="ctr">
              <a:buNone/>
            </a:pPr>
            <a:r>
              <a:rPr lang="en-US" sz="3000" b="1" dirty="0"/>
              <a:t>(Matthew 24 and Parallels)</a:t>
            </a:r>
            <a:endParaRPr lang="en-US" sz="2600" b="1" dirty="0"/>
          </a:p>
          <a:p>
            <a:pPr marL="0" indent="0">
              <a:buNone/>
            </a:pPr>
            <a:r>
              <a:rPr lang="en-US" sz="3000" b="1" dirty="0"/>
              <a:t>"What will be the sign of your coming (</a:t>
            </a:r>
            <a:r>
              <a:rPr lang="en-US" sz="3000" b="1" dirty="0" err="1"/>
              <a:t>parousia</a:t>
            </a:r>
            <a:r>
              <a:rPr lang="en-US" sz="3000" b="1" dirty="0"/>
              <a:t>)?" 24:3 “</a:t>
            </a:r>
          </a:p>
          <a:p>
            <a:pPr marL="0" indent="0">
              <a:buNone/>
            </a:pPr>
            <a:r>
              <a:rPr lang="en-US" sz="3000" b="1" dirty="0"/>
              <a:t>"... and they will gather his elect" 24:31</a:t>
            </a:r>
          </a:p>
          <a:p>
            <a:pPr marL="0" indent="0">
              <a:buNone/>
            </a:pPr>
            <a:r>
              <a:rPr lang="en-US" sz="3000" b="1" dirty="0"/>
              <a:t>"at what time of night the thief was coming" 24:43</a:t>
            </a:r>
          </a:p>
          <a:p>
            <a:pPr marL="0" indent="0">
              <a:buNone/>
            </a:pPr>
            <a:endParaRPr lang="en-US" sz="2200" b="1" dirty="0"/>
          </a:p>
          <a:p>
            <a:pPr marL="0" indent="0">
              <a:buNone/>
            </a:pPr>
            <a:r>
              <a:rPr lang="en-US" sz="3000" b="1" dirty="0"/>
              <a:t>"coming on the clouds of the sky" 24:30</a:t>
            </a:r>
          </a:p>
          <a:p>
            <a:pPr marL="0" indent="0">
              <a:buNone/>
            </a:pPr>
            <a:r>
              <a:rPr lang="en-US" sz="3000" b="1" dirty="0"/>
              <a:t>"he will send his angels" 24:31</a:t>
            </a:r>
          </a:p>
          <a:p>
            <a:pPr marL="0" indent="0">
              <a:buNone/>
            </a:pPr>
            <a:r>
              <a:rPr lang="en-US" sz="3000" b="1" dirty="0"/>
              <a:t>"with a loud trumpet call" 24:31</a:t>
            </a:r>
          </a:p>
          <a:p>
            <a:pPr marL="0" indent="0">
              <a:buNone/>
            </a:pPr>
            <a:endParaRPr lang="en-US" sz="2400" b="1" dirty="0"/>
          </a:p>
        </p:txBody>
      </p:sp>
      <p:sp>
        <p:nvSpPr>
          <p:cNvPr id="2" name="Content Placeholder 1"/>
          <p:cNvSpPr>
            <a:spLocks noGrp="1"/>
          </p:cNvSpPr>
          <p:nvPr>
            <p:ph sz="half" idx="2"/>
          </p:nvPr>
        </p:nvSpPr>
        <p:spPr>
          <a:xfrm>
            <a:off x="6197600" y="1143000"/>
            <a:ext cx="5384800" cy="5486400"/>
          </a:xfrm>
        </p:spPr>
        <p:txBody>
          <a:bodyPr>
            <a:noAutofit/>
          </a:bodyPr>
          <a:lstStyle/>
          <a:p>
            <a:pPr marL="0" indent="0" algn="ctr">
              <a:buNone/>
            </a:pPr>
            <a:r>
              <a:rPr lang="en-US" b="1" dirty="0"/>
              <a:t>"According to the Lord's Own Word“ (1 </a:t>
            </a:r>
            <a:r>
              <a:rPr lang="en-US" b="1" dirty="0" err="1"/>
              <a:t>Thess</a:t>
            </a:r>
            <a:r>
              <a:rPr lang="en-US" b="1" dirty="0"/>
              <a:t> 4:13-5:11)</a:t>
            </a:r>
          </a:p>
          <a:p>
            <a:pPr marL="0" indent="0">
              <a:buNone/>
            </a:pPr>
            <a:r>
              <a:rPr lang="en-US" sz="2400" b="1" dirty="0"/>
              <a:t>... till the coming (</a:t>
            </a:r>
            <a:r>
              <a:rPr lang="en-US" sz="2400" b="1" dirty="0" err="1"/>
              <a:t>parousia</a:t>
            </a:r>
            <a:r>
              <a:rPr lang="en-US" sz="2400" b="1" dirty="0"/>
              <a:t>) of the Lord" 4:15</a:t>
            </a:r>
          </a:p>
          <a:p>
            <a:pPr marL="0" indent="0">
              <a:buNone/>
            </a:pPr>
            <a:r>
              <a:rPr lang="en-US" sz="2400" b="1" dirty="0"/>
              <a:t>"we will be caught up together with them“</a:t>
            </a:r>
          </a:p>
          <a:p>
            <a:pPr marL="0" indent="0">
              <a:buNone/>
            </a:pPr>
            <a:r>
              <a:rPr lang="en-US" sz="2400" b="1" dirty="0"/>
              <a:t>"we will be caught up together with them" (Greek </a:t>
            </a:r>
            <a:r>
              <a:rPr lang="en-US" sz="2400" b="1" i="1" dirty="0" err="1"/>
              <a:t>harpadzo</a:t>
            </a:r>
            <a:r>
              <a:rPr lang="en-US" sz="2400" b="1" dirty="0"/>
              <a:t>, "to seize, grab, snatch" - the actions of a thief!)</a:t>
            </a:r>
          </a:p>
          <a:p>
            <a:pPr marL="0" indent="0">
              <a:buNone/>
            </a:pPr>
            <a:r>
              <a:rPr lang="en-US" sz="2400" b="1" dirty="0"/>
              <a:t>"in the clouds to meet the Lord in the air" 4:17</a:t>
            </a:r>
          </a:p>
          <a:p>
            <a:pPr marL="0" indent="0">
              <a:buNone/>
            </a:pPr>
            <a:r>
              <a:rPr lang="en-US" sz="2400" b="1" dirty="0"/>
              <a:t>"will be caught up (passive)" 4:17  </a:t>
            </a:r>
            <a:br>
              <a:rPr lang="en-US" sz="2400" b="1" dirty="0"/>
            </a:br>
            <a:r>
              <a:rPr lang="en-US" sz="2400" b="1" dirty="0"/>
              <a:t>"voice of the archangel" 4:16</a:t>
            </a:r>
          </a:p>
          <a:p>
            <a:pPr marL="0" indent="0">
              <a:buNone/>
            </a:pPr>
            <a:r>
              <a:rPr lang="en-US" sz="2400" b="1" dirty="0"/>
              <a:t>"with the trumpet call of God" 4:16</a:t>
            </a:r>
          </a:p>
        </p:txBody>
      </p:sp>
      <p:sp>
        <p:nvSpPr>
          <p:cNvPr id="4" name="Footer Placeholder 3"/>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22122649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1"/>
          </p:nvPr>
        </p:nvSpPr>
        <p:spPr>
          <a:xfrm>
            <a:off x="609600" y="478972"/>
            <a:ext cx="5384800" cy="6379027"/>
          </a:xfrm>
        </p:spPr>
        <p:txBody>
          <a:bodyPr>
            <a:normAutofit lnSpcReduction="10000"/>
          </a:bodyPr>
          <a:lstStyle/>
          <a:p>
            <a:pPr marL="0" indent="0" algn="ctr">
              <a:buNone/>
            </a:pPr>
            <a:r>
              <a:rPr lang="en-US" sz="2667" b="1" dirty="0"/>
              <a:t>The Lord's Own Word</a:t>
            </a:r>
          </a:p>
          <a:p>
            <a:pPr marL="0" indent="0" algn="ctr">
              <a:buNone/>
            </a:pPr>
            <a:r>
              <a:rPr lang="en-US" sz="2667" b="1" dirty="0"/>
              <a:t>(Matthew 24 and Parallels)</a:t>
            </a:r>
          </a:p>
          <a:p>
            <a:pPr marL="0" indent="0">
              <a:buNone/>
            </a:pPr>
            <a:endParaRPr lang="en-US" sz="2133" b="1" dirty="0"/>
          </a:p>
          <a:p>
            <a:pPr marL="0" indent="0">
              <a:buNone/>
            </a:pPr>
            <a:r>
              <a:rPr lang="en-US" b="1" dirty="0"/>
              <a:t>"on what day your Lord will come... at what time of night the thief was coming" 24:42,43</a:t>
            </a:r>
          </a:p>
          <a:p>
            <a:pPr marL="0" indent="0">
              <a:buNone/>
            </a:pPr>
            <a:r>
              <a:rPr lang="en-US" b="1" dirty="0"/>
              <a:t>"unexpectedly like a trap" Luke 21:34</a:t>
            </a:r>
          </a:p>
          <a:p>
            <a:pPr marL="0" indent="0">
              <a:buNone/>
            </a:pPr>
            <a:r>
              <a:rPr lang="en-US" b="1" dirty="0"/>
              <a:t>"you may be able to escape" Luke 21:36</a:t>
            </a:r>
          </a:p>
          <a:p>
            <a:pPr marL="0" indent="0">
              <a:buNone/>
            </a:pPr>
            <a:r>
              <a:rPr lang="en-US" b="1" dirty="0"/>
              <a:t>"keep watch (Gr. </a:t>
            </a:r>
            <a:r>
              <a:rPr lang="en-US" b="1" dirty="0" err="1">
                <a:latin typeface="Bwgrkn" panose="00000400000000000000" pitchFamily="2" charset="0"/>
              </a:rPr>
              <a:t>grhgwrew</a:t>
            </a:r>
            <a:r>
              <a:rPr lang="en-US" b="1" dirty="0"/>
              <a:t> </a:t>
            </a:r>
            <a:r>
              <a:rPr lang="en-US" b="1" dirty="0" err="1"/>
              <a:t>greegoreo</a:t>
            </a:r>
            <a:r>
              <a:rPr lang="en-US" b="1" dirty="0"/>
              <a:t>)" 24:42</a:t>
            </a:r>
          </a:p>
          <a:p>
            <a:pPr marL="0" indent="0">
              <a:buNone/>
            </a:pPr>
            <a:r>
              <a:rPr lang="en-US" b="1" dirty="0"/>
              <a:t>(no self-control) 24:48-51</a:t>
            </a:r>
          </a:p>
          <a:p>
            <a:pPr marL="0" indent="0">
              <a:buNone/>
            </a:pPr>
            <a:r>
              <a:rPr lang="en-US" b="1" dirty="0"/>
              <a:t>"drink with drunkards" 24:49  </a:t>
            </a:r>
            <a:br>
              <a:rPr lang="en-US" b="1" dirty="0"/>
            </a:br>
            <a:r>
              <a:rPr lang="en-US" b="1" dirty="0"/>
              <a:t>"and get drunk" Luke 12:45</a:t>
            </a:r>
          </a:p>
        </p:txBody>
      </p:sp>
      <p:sp>
        <p:nvSpPr>
          <p:cNvPr id="2" name="Content Placeholder 1"/>
          <p:cNvSpPr>
            <a:spLocks noGrp="1"/>
          </p:cNvSpPr>
          <p:nvPr>
            <p:ph sz="half" idx="2"/>
          </p:nvPr>
        </p:nvSpPr>
        <p:spPr>
          <a:xfrm>
            <a:off x="6197600" y="478973"/>
            <a:ext cx="5384800" cy="6379026"/>
          </a:xfrm>
        </p:spPr>
        <p:txBody>
          <a:bodyPr>
            <a:normAutofit lnSpcReduction="10000"/>
          </a:bodyPr>
          <a:lstStyle/>
          <a:p>
            <a:pPr marL="0" indent="0" algn="ctr">
              <a:buNone/>
            </a:pPr>
            <a:r>
              <a:rPr lang="en-US" sz="2667" b="1" dirty="0"/>
              <a:t>"According to the Lord's Own Word“ (1 </a:t>
            </a:r>
            <a:r>
              <a:rPr lang="en-US" sz="2667" b="1" dirty="0" err="1"/>
              <a:t>Thess</a:t>
            </a:r>
            <a:r>
              <a:rPr lang="en-US" sz="2667" b="1" dirty="0"/>
              <a:t> 4:13-5:11)</a:t>
            </a:r>
          </a:p>
          <a:p>
            <a:pPr marL="0" indent="0">
              <a:buNone/>
            </a:pPr>
            <a:endParaRPr lang="en-US" sz="2667" b="1" dirty="0"/>
          </a:p>
          <a:p>
            <a:pPr marL="0" indent="0">
              <a:buNone/>
            </a:pPr>
            <a:r>
              <a:rPr lang="en-US" sz="3200" b="1" dirty="0"/>
              <a:t>"The day of the Lord will come like a thief in the night" 5:2</a:t>
            </a:r>
          </a:p>
          <a:p>
            <a:pPr marL="0" indent="0">
              <a:buNone/>
            </a:pPr>
            <a:endParaRPr lang="en-US" sz="2400" b="1" dirty="0"/>
          </a:p>
          <a:p>
            <a:pPr marL="0" indent="0">
              <a:buNone/>
            </a:pPr>
            <a:r>
              <a:rPr lang="en-US" sz="3200" b="1" dirty="0"/>
              <a:t>"suddenly, as labor pains" 5:3</a:t>
            </a:r>
          </a:p>
          <a:p>
            <a:pPr marL="0" indent="0">
              <a:buNone/>
            </a:pPr>
            <a:r>
              <a:rPr lang="en-US" sz="3200" b="1" dirty="0"/>
              <a:t>"they will not escape" 5:3</a:t>
            </a:r>
          </a:p>
          <a:p>
            <a:pPr marL="0" indent="0">
              <a:buNone/>
            </a:pPr>
            <a:endParaRPr lang="en-US" sz="3200" b="1" dirty="0"/>
          </a:p>
          <a:p>
            <a:pPr marL="0" indent="0">
              <a:buNone/>
            </a:pPr>
            <a:r>
              <a:rPr lang="en-US" sz="3200" b="1" dirty="0"/>
              <a:t>"be alert (Gr</a:t>
            </a:r>
            <a:r>
              <a:rPr lang="en-US" sz="3200" b="1" dirty="0">
                <a:latin typeface="Bwgrkn" panose="00000400000000000000" pitchFamily="2" charset="0"/>
              </a:rPr>
              <a:t> </a:t>
            </a:r>
            <a:r>
              <a:rPr lang="en-US" sz="3200" b="1" dirty="0" err="1">
                <a:latin typeface="Bwgrkn" panose="00000400000000000000" pitchFamily="2" charset="0"/>
              </a:rPr>
              <a:t>grhgwrew</a:t>
            </a:r>
            <a:r>
              <a:rPr lang="en-US" sz="3200" b="1" dirty="0"/>
              <a:t> </a:t>
            </a:r>
            <a:r>
              <a:rPr lang="en-US" sz="3200" b="1" dirty="0" err="1"/>
              <a:t>greegoreo</a:t>
            </a:r>
            <a:r>
              <a:rPr lang="en-US" sz="3200" b="1" dirty="0"/>
              <a:t>)" 5:6</a:t>
            </a:r>
          </a:p>
          <a:p>
            <a:pPr marL="0" indent="0">
              <a:buNone/>
            </a:pPr>
            <a:r>
              <a:rPr lang="en-US" sz="3200" b="1" dirty="0"/>
              <a:t>"and self-controlled" 5:6</a:t>
            </a:r>
          </a:p>
          <a:p>
            <a:pPr marL="0" indent="0">
              <a:buNone/>
            </a:pPr>
            <a:r>
              <a:rPr lang="en-US" sz="3200" b="1" dirty="0"/>
              <a:t>"Those who get drunk" 5:7</a:t>
            </a:r>
          </a:p>
        </p:txBody>
      </p:sp>
      <p:sp>
        <p:nvSpPr>
          <p:cNvPr id="4" name="Footer Placeholder 3"/>
          <p:cNvSpPr>
            <a:spLocks noGrp="1"/>
          </p:cNvSpPr>
          <p:nvPr>
            <p:ph type="ftr" sz="quarter" idx="11"/>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6505982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348344"/>
            <a:ext cx="10755085" cy="6313715"/>
          </a:xfrm>
        </p:spPr>
        <p:txBody>
          <a:bodyPr>
            <a:normAutofit fontScale="92500" lnSpcReduction="10000"/>
          </a:bodyPr>
          <a:lstStyle/>
          <a:p>
            <a:pPr algn="ctr">
              <a:buNone/>
            </a:pPr>
            <a:r>
              <a:rPr lang="en-US" sz="4800" b="1" dirty="0">
                <a:cs typeface="Times New Roman" pitchFamily="18" charset="0"/>
              </a:rPr>
              <a:t>Conclusion</a:t>
            </a:r>
          </a:p>
          <a:p>
            <a:pPr>
              <a:buNone/>
            </a:pPr>
            <a:r>
              <a:rPr lang="en-US" sz="3733" b="1" dirty="0">
                <a:cs typeface="Times New Roman" pitchFamily="18" charset="0"/>
              </a:rPr>
              <a:t>The proof that </a:t>
            </a:r>
            <a:r>
              <a:rPr lang="en-US" sz="3733" b="1" dirty="0" smtClean="0">
                <a:cs typeface="Times New Roman" pitchFamily="18" charset="0"/>
              </a:rPr>
              <a:t>Jesus/</a:t>
            </a:r>
            <a:r>
              <a:rPr lang="en-US" sz="3733" b="1" dirty="0" err="1" smtClean="0">
                <a:cs typeface="Times New Roman" pitchFamily="18" charset="0"/>
              </a:rPr>
              <a:t>Yahusha’s</a:t>
            </a:r>
            <a:r>
              <a:rPr lang="en-US" sz="3733" b="1" dirty="0" smtClean="0">
                <a:cs typeface="Times New Roman" pitchFamily="18" charset="0"/>
              </a:rPr>
              <a:t> </a:t>
            </a:r>
            <a:r>
              <a:rPr lang="en-US" sz="3733" b="1" dirty="0">
                <a:cs typeface="Times New Roman" pitchFamily="18" charset="0"/>
              </a:rPr>
              <a:t>authoritative teaching regarding his second coming in Matthew 24 is the basis for Paul’s teaching about </a:t>
            </a:r>
            <a:r>
              <a:rPr lang="en-US" sz="3733" b="1" dirty="0" smtClean="0">
                <a:cs typeface="Times New Roman" pitchFamily="18" charset="0"/>
              </a:rPr>
              <a:t>Jesus/</a:t>
            </a:r>
            <a:r>
              <a:rPr lang="en-US" sz="3733" b="1" dirty="0" err="1" smtClean="0">
                <a:cs typeface="Times New Roman" pitchFamily="18" charset="0"/>
              </a:rPr>
              <a:t>Yahusha’s</a:t>
            </a:r>
            <a:r>
              <a:rPr lang="en-US" sz="3733" b="1" dirty="0" smtClean="0">
                <a:cs typeface="Times New Roman" pitchFamily="18" charset="0"/>
              </a:rPr>
              <a:t> </a:t>
            </a:r>
            <a:r>
              <a:rPr lang="en-US" sz="3733" b="1" dirty="0">
                <a:cs typeface="Times New Roman" pitchFamily="18" charset="0"/>
              </a:rPr>
              <a:t>coming for his own is found in the wording of the text.</a:t>
            </a:r>
          </a:p>
          <a:p>
            <a:pPr>
              <a:buNone/>
            </a:pPr>
            <a:r>
              <a:rPr lang="en-US" sz="3733" b="1" dirty="0">
                <a:cs typeface="Times New Roman" pitchFamily="18" charset="0"/>
              </a:rPr>
              <a:t>Paul when speaking on the same subject uses the same words, the same warnings, </a:t>
            </a:r>
            <a:r>
              <a:rPr lang="en-US" sz="3733" b="1" dirty="0"/>
              <a:t>the same attending events (the Master appearing, trumpet blasts and a gathering of the saints) and the same </a:t>
            </a:r>
            <a:r>
              <a:rPr lang="en-US" sz="3733" b="1" dirty="0">
                <a:cs typeface="Times New Roman" pitchFamily="18" charset="0"/>
              </a:rPr>
              <a:t>metaphors and exhortations as he writes to the assembly in </a:t>
            </a:r>
            <a:r>
              <a:rPr lang="en-US" sz="3733" b="1" dirty="0" err="1">
                <a:cs typeface="Times New Roman" pitchFamily="18" charset="0"/>
              </a:rPr>
              <a:t>Thessalonika</a:t>
            </a:r>
            <a:r>
              <a:rPr lang="en-US" sz="3733" b="1" dirty="0">
                <a:cs typeface="Times New Roman" pitchFamily="18" charset="0"/>
              </a:rPr>
              <a:t> as </a:t>
            </a:r>
            <a:r>
              <a:rPr lang="en-US" sz="3733" b="1" dirty="0" smtClean="0">
                <a:cs typeface="Times New Roman" pitchFamily="18" charset="0"/>
              </a:rPr>
              <a:t>Jesus/Yahusha </a:t>
            </a:r>
            <a:r>
              <a:rPr lang="en-US" sz="3733" b="1" dirty="0">
                <a:cs typeface="Times New Roman" pitchFamily="18" charset="0"/>
              </a:rPr>
              <a:t>did when he spoke to his disciples.</a:t>
            </a:r>
          </a:p>
          <a:p>
            <a:pPr>
              <a:buNone/>
            </a:pPr>
            <a:r>
              <a:rPr lang="en-US" sz="3733" b="1" dirty="0">
                <a:cs typeface="Times New Roman" pitchFamily="18" charset="0"/>
              </a:rPr>
              <a:t>Ergo, Paul’s rapture is the SAME as </a:t>
            </a:r>
            <a:r>
              <a:rPr lang="en-US" sz="3733" b="1" dirty="0" smtClean="0">
                <a:cs typeface="Times New Roman" pitchFamily="18" charset="0"/>
              </a:rPr>
              <a:t>Jesus/</a:t>
            </a:r>
            <a:r>
              <a:rPr lang="en-US" sz="3733" b="1" dirty="0" err="1" smtClean="0">
                <a:cs typeface="Times New Roman" pitchFamily="18" charset="0"/>
              </a:rPr>
              <a:t>Yahusha’s</a:t>
            </a:r>
            <a:r>
              <a:rPr lang="en-US" sz="3733" b="1" dirty="0" smtClean="0">
                <a:cs typeface="Times New Roman" pitchFamily="18" charset="0"/>
              </a:rPr>
              <a:t> </a:t>
            </a:r>
            <a:r>
              <a:rPr lang="en-US" sz="3733" b="1" dirty="0">
                <a:cs typeface="Times New Roman" pitchFamily="18" charset="0"/>
              </a:rPr>
              <a:t>gathering.</a:t>
            </a: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4293913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98928</TotalTime>
  <Words>2984</Words>
  <Application>Microsoft Office PowerPoint</Application>
  <PresentationFormat>Widescreen</PresentationFormat>
  <Paragraphs>235</Paragraphs>
  <Slides>52</Slides>
  <Notes>52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Bwgrkl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Rapture Text:  1 Thessalonians 4:13-17  13 Brothers, we do not want you to be ignorant about those who fall asleep, or to grieve like the rest of men, who have no hope. 14 We believe that Jesus/Yahusha died and rose again and so we believe that Elohim will bring with Jesus/Yahusha those who have fallen asleep in him.  </vt:lpstr>
      <vt:lpstr>15 According to Master's own word, we tell you that we who are still alive, who are left till the coming of the Master, will certainly not precede those who have fallen asleep.  16 For the Master himself will come down from heaven, with a loud command, with the voice of the archangel and with the trumpet call of Elohim, and the dead in Messiah will rise first.  </vt:lpstr>
      <vt:lpstr>17 After that, we who are still alive and are left will be caught up together with them in the clouds to meet the Master in the air. And so we will be with the Master forever.   </vt:lpstr>
      <vt:lpstr>  The Snatching Away (rapture)  The Greek word harpadzo, translated "shall be caught up" in 1 Thessalonians 4:17 means  1. to make off w. someone’s property by attacking or seizing, steal, carry off, drag away, or  2. to grab or seize suddenly so as to remove or gain control, snatch/take away (BDAG Lexicon).   These are terms which usually describe the actions of a thief! The Latin Vulgate uses the word rapiemur from which theologians get the word “rapture”</vt:lpstr>
      <vt:lpstr>  Jesus/Yahusha taught the Rapture!!  Jesus/Yahusha described his post-tribulational coming as like a thief in the night!  The thief in the night is not only unexpected, but a thief typically does not take a lot of time examining the goods.  He usually snatches the valuables up and makes his escape.  Thus, Jesus/Yahusha was describing his coming and the gathering of his elect as a kind of “snatching away” of his people.  No wonder Paul describes this event as a “snatching away”! And Paul uses that same metaphor of the thief in the night in 1 Thess 5:1-2</vt:lpstr>
      <vt:lpstr>PowerPoint Presentation</vt:lpstr>
      <vt:lpstr>Jesus/Yahusha spoke of the Resurrection and the Life  Jesus/Yahusha said to her, "Your brother will rise again." Martha answered, "I know he will rise again in the resurrection at the last day." Jesus/Yahusha said to her, "I am the resurrection and the life. He who believes in me will live, even though he dies; and whoever lives and believes in me will never die. Do you believe this?“ (4th Gospel 11:23-26) </vt:lpstr>
      <vt:lpstr>Paul refers to Jesus/Yahusha’s “the resurrection and the life” in 1 Thessalonians 4:16-17: “the dead in Messiah will rise first. After that, we who are still alive and are left will be caught up together with them in the clouds to meet the Master in the air   </vt:lpstr>
      <vt:lpstr>Paul Speaks of this “Rapture” in 1 Corinthians 15: 51 Listen, I tell you a mystery: We will not all sleep, but we will all be changed-- 52 in a flash, in the twinkling of an eye, at the last trumpet. For the trumpet will sound, the dead will be raised imperishable, and we will be changed. 53 For the perishable must clothe itself with the imperishable, and the mortal with immortality.  </vt:lpstr>
      <vt:lpstr>   1 Thessalonians 5:1-4  Now, brothers, about times and dates we do not need to write to you,  2 for you know very well that the day of the Lord will come like a thief in the night.  3 While people are saying, "Peace and safety," destruction will come on them suddenly, as labor pains on a pregnant woman, and they will not escape.  4 But you, brothers, are not in darkness so that this day should surprise you like a thief.</vt:lpstr>
      <vt:lpstr>   1 Thessalonians 5:5-7 5 You are all sons of the light and sons of the day. We do not belong to the night or to the darkness. 6 So then, let us not be like others, who are asleep, but let us be alert and self-controlled.  7 For those who sleep, sleep at night, and those who get drunk, get drunk at night.  </vt:lpstr>
      <vt:lpstr>   1 Thessalonians 5:8-11 8 But since we belong to the day, let us be self-controlled, putting on faith and love as a breastplate, and the hope of salvation as a helmet.  9 For God did not appoint us to suffer wrath but to receive salvation through our Lord Jesus Christ.  10 He died for us so that, whether we are awake or asleep, we may live together with him.  11 Therefore encourage one another and build each other up, just as in fact you are doing. </vt:lpstr>
      <vt:lpstr>Jesus/Yahusha’s Discourse in Matthew 24 is the Primary Source of Paul’s Teaching about the Rapture in 1 Thessalonians 4 and 5  1. The Subject matter is the same in both 2. Paul uses the same vocabulary and the same warnings as Jesus/Yahusha did 3. The Same attending events occur in both (the Master appearing, trumpet blasts and a gathering of the saints) 4. The metaphor of the Thief in the Night 5. The exhortations to stay awake and to watch in view of the unexpectedness of his coming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Verbal Parallels Between Jesus/Yahusha and Paul in 1 Thess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1000</cp:revision>
  <dcterms:created xsi:type="dcterms:W3CDTF">2018-11-07T08:55:54Z</dcterms:created>
  <dcterms:modified xsi:type="dcterms:W3CDTF">2020-06-21T15:37:19Z</dcterms:modified>
</cp:coreProperties>
</file>