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4" r:id="rId2"/>
    <p:sldId id="1183" r:id="rId3"/>
    <p:sldId id="1279" r:id="rId4"/>
    <p:sldId id="1284" r:id="rId5"/>
    <p:sldId id="1285" r:id="rId6"/>
    <p:sldId id="1288" r:id="rId7"/>
    <p:sldId id="1289" r:id="rId8"/>
    <p:sldId id="1290" r:id="rId9"/>
    <p:sldId id="1286" r:id="rId10"/>
    <p:sldId id="1291" r:id="rId11"/>
    <p:sldId id="1287" r:id="rId12"/>
    <p:sldId id="1292" r:id="rId13"/>
    <p:sldId id="1293" r:id="rId14"/>
    <p:sldId id="1294" r:id="rId15"/>
    <p:sldId id="1295" r:id="rId16"/>
    <p:sldId id="1299" r:id="rId17"/>
    <p:sldId id="1300" r:id="rId18"/>
    <p:sldId id="1301" r:id="rId19"/>
    <p:sldId id="1296" r:id="rId20"/>
    <p:sldId id="1297" r:id="rId21"/>
    <p:sldId id="1298" r:id="rId22"/>
    <p:sldId id="1227" r:id="rId23"/>
    <p:sldId id="7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5805" autoAdjust="0"/>
  </p:normalViewPr>
  <p:slideViewPr>
    <p:cSldViewPr snapToGrid="0">
      <p:cViewPr varScale="1">
        <p:scale>
          <a:sx n="76" d="100"/>
          <a:sy n="76" d="100"/>
        </p:scale>
        <p:origin x="90" y="504"/>
      </p:cViewPr>
      <p:guideLst/>
    </p:cSldViewPr>
  </p:slideViewPr>
  <p:outlineViewPr>
    <p:cViewPr>
      <p:scale>
        <a:sx n="33" d="100"/>
        <a:sy n="33" d="100"/>
      </p:scale>
      <p:origin x="0" y="-205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Colossae is located in</a:t>
            </a:r>
            <a:r>
              <a:rPr lang="en-US" baseline="0" dirty="0" smtClean="0"/>
              <a:t> Phrygia near Ephesus and Laodicea.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1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63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73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0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03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88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95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54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23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87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77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82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15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64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684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287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45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325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42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403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4832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November 14, 2020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333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867" b="1" dirty="0" smtClean="0">
                <a:solidFill>
                  <a:schemeClr val="accent2">
                    <a:lumMod val="50000"/>
                  </a:schemeClr>
                </a:solidFill>
                <a:cs typeface="Helvetica" pitchFamily="34" charset="0"/>
              </a:rPr>
              <a:t>Colossians 3:18-4:18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endParaRPr lang="en-US" sz="5333" b="1" dirty="0" smtClean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Rules for </a:t>
            </a:r>
            <a:r>
              <a:rPr lang="en-US" sz="5333" b="1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the Household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4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 In…</a:t>
            </a:r>
          </a:p>
          <a:p>
            <a:pPr marL="0" indent="0">
              <a:buNone/>
            </a:pP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Letter: To assure the believers of the true identity of Messiah as an antidote to the false teachers (unbelieving Jewish elements) who say Yahusha is not the true Messiah</a:t>
            </a:r>
          </a:p>
          <a:p>
            <a:pPr marL="0" indent="0">
              <a:buNone/>
            </a:pP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bring warning of the pernicious intent of said naysayers</a:t>
            </a:r>
          </a:p>
          <a:p>
            <a:pPr marL="0" indent="0">
              <a:buNone/>
            </a:pP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contrast the work of Messiah with man made religious systems</a:t>
            </a:r>
          </a:p>
        </p:txBody>
      </p:sp>
    </p:spTree>
    <p:extLst>
      <p:ext uri="{BB962C8B-B14F-4D97-AF65-F5344CB8AC3E}">
        <p14:creationId xmlns:p14="http://schemas.microsoft.com/office/powerpoint/2010/main" val="85728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Messiah Ruling in Your Life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3:15-17  </a:t>
            </a:r>
            <a:r>
              <a:rPr lang="en-US" dirty="0"/>
              <a:t> </a:t>
            </a:r>
            <a:r>
              <a:rPr lang="en-US" sz="4000" b="1" dirty="0"/>
              <a:t>Let the peace of Messiah rule in your hearts, to which indeed you were called in one body; and be thankful</a:t>
            </a:r>
            <a:r>
              <a:rPr lang="en-US" sz="4000" b="1" dirty="0" smtClean="0"/>
              <a:t>. </a:t>
            </a:r>
            <a:r>
              <a:rPr lang="en-US" sz="4000" b="1" dirty="0"/>
              <a:t>Let the word of Messiah richly dwell within you, with all wisdom teaching and admonishing one another with psalms [and] hymns [and] spiritual songs, singing with thankfulness in your hearts to </a:t>
            </a:r>
            <a:r>
              <a:rPr lang="en-US" sz="4000" b="1" dirty="0" smtClean="0"/>
              <a:t>Elohim. </a:t>
            </a:r>
            <a:r>
              <a:rPr lang="en-US" sz="4000" b="1" dirty="0"/>
              <a:t>Whatever you do in word or deed, [do] all in the name of the Lord Yahusha, giving thanks through Him to Elohim the Father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86274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- Wives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3:18</a:t>
            </a:r>
          </a:p>
          <a:p>
            <a:pPr marL="0" indent="0">
              <a:buNone/>
            </a:pPr>
            <a:r>
              <a:rPr lang="en-US" sz="4000" b="1" dirty="0" smtClean="0"/>
              <a:t>Wives</a:t>
            </a:r>
            <a:r>
              <a:rPr lang="en-US" sz="4000" b="1" dirty="0"/>
              <a:t>, be </a:t>
            </a:r>
            <a:r>
              <a:rPr lang="en-US" sz="4000" b="1" u="sng" dirty="0"/>
              <a:t>subject</a:t>
            </a:r>
            <a:r>
              <a:rPr lang="en-US" sz="4000" b="1" dirty="0"/>
              <a:t> to your husbands, as is </a:t>
            </a:r>
            <a:r>
              <a:rPr lang="en-US" sz="4000" b="1" dirty="0" smtClean="0"/>
              <a:t>fitting (right, proper) </a:t>
            </a:r>
            <a:r>
              <a:rPr lang="en-US" sz="4000" b="1" dirty="0"/>
              <a:t>in the </a:t>
            </a:r>
            <a:r>
              <a:rPr lang="en-US" sz="4000" b="1" dirty="0" smtClean="0"/>
              <a:t>Lord.</a:t>
            </a:r>
          </a:p>
          <a:p>
            <a:pPr>
              <a:buFontTx/>
              <a:buChar char="-"/>
            </a:pPr>
            <a:r>
              <a:rPr lang="en-US" sz="4000" dirty="0" smtClean="0"/>
              <a:t>Be subject, subordinate, submissive</a:t>
            </a:r>
            <a:r>
              <a:rPr lang="en-US" sz="4000" dirty="0" smtClean="0"/>
              <a:t> </a:t>
            </a:r>
          </a:p>
          <a:p>
            <a:pPr>
              <a:buFontTx/>
              <a:buChar char="-"/>
            </a:pPr>
            <a:r>
              <a:rPr lang="en-US" sz="4000" dirty="0" smtClean="0"/>
              <a:t>As in Ephesians 5:21-22</a:t>
            </a:r>
          </a:p>
          <a:p>
            <a:pPr>
              <a:buFontTx/>
              <a:buChar char="-"/>
            </a:pPr>
            <a:r>
              <a:rPr lang="en-US" sz="4000" dirty="0" smtClean="0"/>
              <a:t>Also in 1 Peter 3:1-5</a:t>
            </a:r>
          </a:p>
          <a:p>
            <a:pPr>
              <a:buFontTx/>
              <a:buChar char="-"/>
            </a:pPr>
            <a:r>
              <a:rPr lang="en-US" sz="4000" dirty="0" smtClean="0"/>
              <a:t>1 Peter 5:5 younger men be subject to elders</a:t>
            </a:r>
          </a:p>
          <a:p>
            <a:pPr>
              <a:buFontTx/>
              <a:buChar char="-"/>
            </a:pPr>
            <a:r>
              <a:rPr lang="en-US" sz="4000" dirty="0" smtClean="0"/>
              <a:t>Paul and Peter begin exhortations with wives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90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- Husbands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3:19  </a:t>
            </a:r>
          </a:p>
          <a:p>
            <a:pPr marL="0" indent="0">
              <a:buNone/>
            </a:pPr>
            <a:r>
              <a:rPr lang="en-US" sz="4000" b="1" dirty="0" smtClean="0"/>
              <a:t>Husbands</a:t>
            </a:r>
            <a:r>
              <a:rPr lang="en-US" sz="4000" b="1" dirty="0"/>
              <a:t>, love your wives and do not be embittered against them</a:t>
            </a:r>
            <a:r>
              <a:rPr lang="en-US" sz="4000" b="1" dirty="0" smtClean="0"/>
              <a:t>. </a:t>
            </a:r>
            <a:endParaRPr lang="en-US" sz="4000" b="1" dirty="0" smtClean="0"/>
          </a:p>
          <a:p>
            <a:pPr>
              <a:buFontTx/>
              <a:buChar char="-"/>
            </a:pPr>
            <a:r>
              <a:rPr lang="en-US" sz="4000" dirty="0" smtClean="0"/>
              <a:t>Ephesians 5:25-33 says much about how husbands are supposed to love their wives.</a:t>
            </a:r>
          </a:p>
          <a:p>
            <a:pPr>
              <a:buFontTx/>
              <a:buChar char="-"/>
            </a:pPr>
            <a:r>
              <a:rPr lang="en-US" sz="4000" dirty="0" smtClean="0"/>
              <a:t>Like Messiah loves the assembly</a:t>
            </a:r>
          </a:p>
          <a:p>
            <a:pPr>
              <a:buFontTx/>
              <a:buChar char="-"/>
            </a:pPr>
            <a:r>
              <a:rPr lang="en-US" sz="4000" dirty="0" smtClean="0"/>
              <a:t>This order is based in the creation</a:t>
            </a:r>
          </a:p>
          <a:p>
            <a:pPr>
              <a:buFontTx/>
              <a:buChar char="-"/>
            </a:pPr>
            <a:r>
              <a:rPr lang="en-US" sz="4000" dirty="0" smtClean="0"/>
              <a:t>Why would husbands be embittered toward their wives?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8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- Children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3:20</a:t>
            </a:r>
          </a:p>
          <a:p>
            <a:pPr marL="0" indent="0">
              <a:buNone/>
            </a:pPr>
            <a:r>
              <a:rPr lang="en-US" sz="4000" b="1" dirty="0" smtClean="0"/>
              <a:t>Children</a:t>
            </a:r>
            <a:r>
              <a:rPr lang="en-US" sz="4000" b="1" dirty="0"/>
              <a:t>, be obedient to your parents in all things, for this is well-pleasing to the Lord</a:t>
            </a:r>
            <a:r>
              <a:rPr lang="en-US" sz="4000" b="1" dirty="0" smtClean="0"/>
              <a:t>. </a:t>
            </a:r>
            <a:endParaRPr lang="en-US" sz="4000" b="1" dirty="0" smtClean="0"/>
          </a:p>
          <a:p>
            <a:pPr>
              <a:buFontTx/>
              <a:buChar char="-"/>
            </a:pPr>
            <a:r>
              <a:rPr lang="en-US" sz="4000" dirty="0" smtClean="0"/>
              <a:t>The submission of children is to both parents</a:t>
            </a:r>
          </a:p>
          <a:p>
            <a:pPr>
              <a:buFontTx/>
              <a:buChar char="-"/>
            </a:pPr>
            <a:r>
              <a:rPr lang="en-US" sz="4000" dirty="0" smtClean="0"/>
              <a:t>Obedience is submission</a:t>
            </a:r>
          </a:p>
          <a:p>
            <a:pPr>
              <a:buFontTx/>
              <a:buChar char="-"/>
            </a:pPr>
            <a:r>
              <a:rPr lang="en-US" sz="4000" dirty="0" smtClean="0"/>
              <a:t>First command with a promise…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43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- Fathers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3:21 </a:t>
            </a:r>
          </a:p>
          <a:p>
            <a:pPr marL="0" indent="0">
              <a:buNone/>
            </a:pPr>
            <a:r>
              <a:rPr lang="en-US" sz="4000" b="1" dirty="0" smtClean="0"/>
              <a:t>Fathers</a:t>
            </a:r>
            <a:r>
              <a:rPr lang="en-US" sz="4000" b="1" dirty="0"/>
              <a:t>, do not exasperate your children, so that they will not lose heart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i="1" dirty="0" smtClean="0"/>
              <a:t>arouse</a:t>
            </a:r>
            <a:r>
              <a:rPr lang="en-US" sz="4000" i="1" dirty="0"/>
              <a:t>, excite, kindle</a:t>
            </a:r>
            <a:r>
              <a:rPr lang="en-US" sz="4000" dirty="0"/>
              <a:t>; in a bad sense </a:t>
            </a:r>
            <a:r>
              <a:rPr lang="en-US" sz="4000" i="1" dirty="0"/>
              <a:t>make resentful, irritate, rouse to </a:t>
            </a:r>
            <a:r>
              <a:rPr lang="en-US" sz="4000" i="1" dirty="0" smtClean="0"/>
              <a:t>anger</a:t>
            </a:r>
          </a:p>
          <a:p>
            <a:pPr>
              <a:buFontTx/>
              <a:buChar char="-"/>
            </a:pPr>
            <a:r>
              <a:rPr lang="en-US" sz="4000" dirty="0" smtClean="0"/>
              <a:t>How does this happen?  Too harsh, critical, unloving</a:t>
            </a:r>
          </a:p>
          <a:p>
            <a:pPr>
              <a:buFontTx/>
              <a:buChar char="-"/>
            </a:pPr>
            <a:r>
              <a:rPr lang="en-US" sz="4000" dirty="0" smtClean="0"/>
              <a:t>Discipline has to be balanced with love and gentleness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1188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- Slaves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3:22  </a:t>
            </a:r>
          </a:p>
          <a:p>
            <a:pPr marL="0" indent="0">
              <a:buNone/>
            </a:pPr>
            <a:r>
              <a:rPr lang="en-US" sz="4000" b="1" dirty="0" smtClean="0"/>
              <a:t>Slaves</a:t>
            </a:r>
            <a:r>
              <a:rPr lang="en-US" sz="4000" b="1" dirty="0"/>
              <a:t>, in all things </a:t>
            </a:r>
            <a:r>
              <a:rPr lang="en-US" sz="4000" b="1" u="sng" dirty="0"/>
              <a:t>obey</a:t>
            </a:r>
            <a:r>
              <a:rPr lang="en-US" sz="4000" b="1" dirty="0"/>
              <a:t> those who are your masters on earth, not with external service, as those who [merely] please men, but with sincerity of heart, fearing the Lord</a:t>
            </a:r>
            <a:r>
              <a:rPr lang="en-US" sz="4000" b="1" dirty="0" smtClean="0"/>
              <a:t>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- Submission begins in the heart and attitude and extends to action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9410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– For All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3:23-25  </a:t>
            </a:r>
          </a:p>
          <a:p>
            <a:pPr marL="0" indent="0">
              <a:buNone/>
            </a:pPr>
            <a:r>
              <a:rPr lang="en-US" sz="4000" b="1" dirty="0" smtClean="0"/>
              <a:t>Whatever </a:t>
            </a:r>
            <a:r>
              <a:rPr lang="en-US" sz="4000" b="1" dirty="0"/>
              <a:t>you do, do your work heartily, as for the Lord rather than for </a:t>
            </a:r>
            <a:r>
              <a:rPr lang="en-US" sz="4000" b="1" dirty="0" smtClean="0"/>
              <a:t>men, </a:t>
            </a:r>
            <a:r>
              <a:rPr lang="en-US" sz="4000" b="1" dirty="0"/>
              <a:t>knowing that from the Lord you will receive the reward of the inheritance. </a:t>
            </a:r>
            <a:r>
              <a:rPr lang="en-US" sz="4000" b="1" u="sng" dirty="0"/>
              <a:t>It is the Lord Messiah whom you </a:t>
            </a:r>
            <a:r>
              <a:rPr lang="en-US" sz="4000" b="1" u="sng" dirty="0" smtClean="0"/>
              <a:t>serve</a:t>
            </a:r>
            <a:r>
              <a:rPr lang="en-US" sz="4000" b="1" dirty="0" smtClean="0"/>
              <a:t>. </a:t>
            </a:r>
            <a:r>
              <a:rPr lang="en-US" sz="4000" b="1" dirty="0"/>
              <a:t>For he who does wrong will receive the consequences of the wrong which he has done, and that without partiality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4724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- Masters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4:1</a:t>
            </a:r>
          </a:p>
          <a:p>
            <a:pPr marL="0" indent="0">
              <a:buNone/>
            </a:pPr>
            <a:r>
              <a:rPr lang="en-US" sz="4000" b="1" dirty="0"/>
              <a:t>Masters, grant to your slaves justice and </a:t>
            </a:r>
            <a:r>
              <a:rPr lang="en-US" sz="4000" b="1" u="sng" dirty="0" smtClean="0"/>
              <a:t>fairness (equality)</a:t>
            </a:r>
            <a:r>
              <a:rPr lang="en-US" sz="4000" b="1" dirty="0" smtClean="0"/>
              <a:t>, </a:t>
            </a:r>
            <a:r>
              <a:rPr lang="en-US" sz="4000" b="1" dirty="0"/>
              <a:t>knowing that you too have a Master in heaven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dirty="0" smtClean="0"/>
              <a:t>- as </a:t>
            </a:r>
            <a:r>
              <a:rPr lang="en-US" sz="4000" dirty="0"/>
              <a:t>due rights and obligations </a:t>
            </a:r>
            <a:r>
              <a:rPr lang="en-US" sz="4000" i="1" dirty="0"/>
              <a:t>fairness, what is equitable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- </a:t>
            </a:r>
            <a:r>
              <a:rPr lang="en-US" sz="4000" dirty="0" smtClean="0"/>
              <a:t>Balanced scales extends to how we treat one another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6326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– All Should Pray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4:2-4</a:t>
            </a:r>
          </a:p>
          <a:p>
            <a:pPr marL="0" indent="0">
              <a:buNone/>
            </a:pPr>
            <a:r>
              <a:rPr lang="en-US" sz="4000" b="1" dirty="0" smtClean="0"/>
              <a:t>Devote </a:t>
            </a:r>
            <a:r>
              <a:rPr lang="en-US" sz="4000" b="1" dirty="0"/>
              <a:t>yourselves to prayer, </a:t>
            </a:r>
            <a:r>
              <a:rPr lang="en-US" sz="4000" b="1" u="sng" dirty="0"/>
              <a:t>keeping alert</a:t>
            </a:r>
            <a:r>
              <a:rPr lang="en-US" sz="4000" b="1" dirty="0"/>
              <a:t> in it </a:t>
            </a:r>
            <a:r>
              <a:rPr lang="en-US" sz="4000" b="1" dirty="0" smtClean="0"/>
              <a:t>with </a:t>
            </a:r>
            <a:r>
              <a:rPr lang="en-US" sz="4000" b="1" dirty="0"/>
              <a:t>thanksgiving</a:t>
            </a:r>
            <a:r>
              <a:rPr lang="en-US" sz="4000" b="1" dirty="0" smtClean="0"/>
              <a:t>; </a:t>
            </a:r>
            <a:r>
              <a:rPr lang="en-US" sz="4000" b="1" dirty="0"/>
              <a:t>praying at the same time for us as well, that Elohim will open up to us a door for the word, so that we may speak forth the mystery of Messiah, for which I have also been </a:t>
            </a:r>
            <a:r>
              <a:rPr lang="en-US" sz="4000" b="1" dirty="0" smtClean="0"/>
              <a:t>imprisoned; </a:t>
            </a:r>
            <a:r>
              <a:rPr lang="en-US" sz="4000" b="1" u="sng" dirty="0"/>
              <a:t>that I may make it clear in the way I ought to speak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Watch and pray…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24479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– Towards Outsiders (Witnessing to the Lost)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4:5-6</a:t>
            </a:r>
          </a:p>
          <a:p>
            <a:pPr marL="0" indent="0">
              <a:buNone/>
            </a:pPr>
            <a:r>
              <a:rPr lang="en-US" sz="4000" b="1" dirty="0"/>
              <a:t>Conduct yourselves with wisdom toward outsiders, </a:t>
            </a:r>
            <a:r>
              <a:rPr lang="en-US" sz="4000" b="1" u="sng" dirty="0"/>
              <a:t>making the most of the </a:t>
            </a:r>
            <a:r>
              <a:rPr lang="en-US" sz="4000" b="1" u="sng" dirty="0" smtClean="0"/>
              <a:t>opportunity (or, buying back the time)</a:t>
            </a:r>
            <a:r>
              <a:rPr lang="en-US" sz="4000" b="1" dirty="0" smtClean="0"/>
              <a:t>. </a:t>
            </a:r>
            <a:r>
              <a:rPr lang="en-US" sz="4000" b="1" dirty="0"/>
              <a:t>Let your speech </a:t>
            </a:r>
            <a:r>
              <a:rPr lang="en-US" sz="4000" b="1" u="sng" dirty="0"/>
              <a:t>always</a:t>
            </a:r>
            <a:r>
              <a:rPr lang="en-US" sz="4000" b="1" dirty="0"/>
              <a:t> be with grace</a:t>
            </a:r>
            <a:r>
              <a:rPr lang="en-US" sz="4000" b="1" dirty="0" smtClean="0"/>
              <a:t>, </a:t>
            </a:r>
            <a:r>
              <a:rPr lang="en-US" sz="4000" b="1" dirty="0"/>
              <a:t>seasoned with salt, so that you will know how you should respond to each person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</a:t>
            </a:r>
            <a:r>
              <a:rPr lang="en-US" sz="4000" dirty="0"/>
              <a:t>(1) active </a:t>
            </a:r>
            <a:r>
              <a:rPr lang="en-US" sz="4000" i="1" dirty="0"/>
              <a:t>buy back, buy up</a:t>
            </a:r>
            <a:r>
              <a:rPr lang="en-US" sz="4000" dirty="0"/>
              <a:t>; figuratively, of Jesus' liberating atonement </a:t>
            </a:r>
            <a:r>
              <a:rPr lang="en-US" sz="4000" i="1" dirty="0"/>
              <a:t>deliver, redeem </a:t>
            </a:r>
            <a:r>
              <a:rPr lang="en-US" sz="4000" dirty="0"/>
              <a:t>(GA 3.13); (2) middle, of making the most of an opportunity </a:t>
            </a:r>
            <a:r>
              <a:rPr lang="en-US" sz="4000" i="1" dirty="0"/>
              <a:t>make the best use of, take advantage </a:t>
            </a:r>
            <a:r>
              <a:rPr lang="en-US" sz="4000" i="1" dirty="0" smtClean="0"/>
              <a:t>of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37261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Household Working – </a:t>
            </a:r>
            <a:r>
              <a:rPr lang="en-US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Tychicus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Onesimus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4:7-9</a:t>
            </a:r>
          </a:p>
          <a:p>
            <a:pPr marL="0" indent="0">
              <a:buNone/>
            </a:pPr>
            <a:r>
              <a:rPr lang="en-US" sz="4000" b="1" dirty="0"/>
              <a:t>As to all my affairs, </a:t>
            </a:r>
            <a:r>
              <a:rPr lang="en-US" sz="4000" b="1" dirty="0" err="1"/>
              <a:t>Tychicus</a:t>
            </a:r>
            <a:r>
              <a:rPr lang="en-US" sz="4000" b="1" dirty="0"/>
              <a:t>, [our] beloved brother and faithful servant and fellow bond-servant in the Lord, will bring you information</a:t>
            </a:r>
            <a:r>
              <a:rPr lang="en-US" sz="4000" b="1" dirty="0" smtClean="0"/>
              <a:t>. </a:t>
            </a:r>
            <a:r>
              <a:rPr lang="en-US" sz="4000" b="1" dirty="0"/>
              <a:t>[For] I have sent him to you for this very purpose, that you may know about our circumstances and that he may encourage your </a:t>
            </a:r>
            <a:r>
              <a:rPr lang="en-US" sz="4000" b="1" dirty="0" smtClean="0"/>
              <a:t>hearts; </a:t>
            </a:r>
            <a:r>
              <a:rPr lang="en-US" sz="4000" b="1" dirty="0"/>
              <a:t>and with him </a:t>
            </a:r>
            <a:r>
              <a:rPr lang="en-US" sz="4000" b="1" u="sng" dirty="0" err="1"/>
              <a:t>Onesimus</a:t>
            </a:r>
            <a:r>
              <a:rPr lang="en-US" sz="4000" b="1" dirty="0"/>
              <a:t>, [our] faithful and beloved brother, who is one of your [number]. They will inform you about the whole situation here</a:t>
            </a:r>
            <a:r>
              <a:rPr lang="en-US" sz="4000" b="1" dirty="0" smtClean="0"/>
              <a:t>.  (See Philemon)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93580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Household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–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Aristarchus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4:10-11</a:t>
            </a:r>
          </a:p>
          <a:p>
            <a:pPr marL="0" indent="0">
              <a:buNone/>
            </a:pPr>
            <a:r>
              <a:rPr lang="en-US" sz="4000" b="1" dirty="0"/>
              <a:t>Aristarchus, my fellow prisoner, sends you his greetings; and [also] Barnabas's cousin Mark (about whom you received instructions; if he comes to you, welcome him</a:t>
            </a:r>
            <a:r>
              <a:rPr lang="en-US" sz="4000" b="1" dirty="0" smtClean="0"/>
              <a:t>); </a:t>
            </a:r>
            <a:r>
              <a:rPr lang="en-US" sz="4000" b="1" dirty="0"/>
              <a:t>and [also] Yahusha who is called Justus; these are the only fellow workers for the kingdom of Elohim who are from the circumcision, and they have proved to be an encouragement to me.</a:t>
            </a:r>
          </a:p>
        </p:txBody>
      </p:sp>
    </p:spTree>
    <p:extLst>
      <p:ext uri="{BB962C8B-B14F-4D97-AF65-F5344CB8AC3E}">
        <p14:creationId xmlns:p14="http://schemas.microsoft.com/office/powerpoint/2010/main" val="373743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Yahusha Called Justus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VIhsou</a:t>
            </a:r>
            <a:r>
              <a:rPr lang="en-US" sz="4000" b="1" dirty="0">
                <a:latin typeface="Bwgrkn" panose="00000400000000000000" pitchFamily="2" charset="0"/>
              </a:rPr>
              <a:t>/j</a:t>
            </a:r>
            <a:r>
              <a:rPr lang="en-US" b="1" dirty="0"/>
              <a:t> </a:t>
            </a:r>
            <a:r>
              <a:rPr lang="en-US" sz="4000" dirty="0" smtClean="0"/>
              <a:t>- Same name as Messiah’s</a:t>
            </a:r>
          </a:p>
          <a:p>
            <a:pPr marL="0" indent="0">
              <a:buNone/>
            </a:pPr>
            <a:r>
              <a:rPr lang="en-US" sz="4000" dirty="0" smtClean="0"/>
              <a:t>Occurs 285 times in Old Testament – almost always “Joshua” son of Nun</a:t>
            </a:r>
          </a:p>
        </p:txBody>
      </p:sp>
    </p:spTree>
    <p:extLst>
      <p:ext uri="{BB962C8B-B14F-4D97-AF65-F5344CB8AC3E}">
        <p14:creationId xmlns:p14="http://schemas.microsoft.com/office/powerpoint/2010/main" val="13845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Yahusha Called Justus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VIhsou</a:t>
            </a:r>
            <a:r>
              <a:rPr lang="en-US" sz="4000" b="1" dirty="0">
                <a:latin typeface="Bwgrkn" panose="00000400000000000000" pitchFamily="2" charset="0"/>
              </a:rPr>
              <a:t>/j</a:t>
            </a:r>
            <a:r>
              <a:rPr lang="en-US" b="1" dirty="0"/>
              <a:t> </a:t>
            </a:r>
            <a:r>
              <a:rPr lang="en-US" sz="4000" dirty="0" smtClean="0"/>
              <a:t>- Same name as Messiah’s</a:t>
            </a:r>
          </a:p>
          <a:p>
            <a:pPr marL="0" indent="0">
              <a:buNone/>
            </a:pPr>
            <a:r>
              <a:rPr lang="en-US" sz="4000" dirty="0" smtClean="0"/>
              <a:t>Occurs 917 times in New Testament</a:t>
            </a:r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i="1" dirty="0"/>
              <a:t>Joshua </a:t>
            </a:r>
            <a:r>
              <a:rPr lang="en-US" dirty="0"/>
              <a:t>(fully </a:t>
            </a:r>
            <a:r>
              <a:rPr lang="en-US" i="1" dirty="0"/>
              <a:t>Jehoshua</a:t>
            </a:r>
            <a:r>
              <a:rPr lang="en-US" dirty="0"/>
              <a:t>), the famous captain of the Israelites, Moses' successor:  Acts 7:45; Heb. 4:8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i="1" dirty="0"/>
              <a:t>Jesus, </a:t>
            </a:r>
            <a:r>
              <a:rPr lang="en-US" dirty="0"/>
              <a:t>son of Eliezer, one of Christ's ancestors:  Luke 3:29 L T </a:t>
            </a:r>
            <a:r>
              <a:rPr lang="en-US" dirty="0" err="1"/>
              <a:t>Tr</a:t>
            </a:r>
            <a:r>
              <a:rPr lang="en-US" dirty="0"/>
              <a:t> WH.</a:t>
            </a:r>
          </a:p>
          <a:p>
            <a:pPr marL="0" indent="0">
              <a:buNone/>
            </a:pPr>
            <a:r>
              <a:rPr lang="en-US" b="1" dirty="0" smtClean="0"/>
              <a:t>3</a:t>
            </a:r>
            <a:r>
              <a:rPr lang="en-US" b="1" dirty="0"/>
              <a:t>. </a:t>
            </a:r>
            <a:r>
              <a:rPr lang="en-US" i="1" dirty="0"/>
              <a:t>Jesus, </a:t>
            </a:r>
            <a:r>
              <a:rPr lang="en-US" dirty="0"/>
              <a:t>the Son of God, the </a:t>
            </a:r>
            <a:r>
              <a:rPr lang="en-US" dirty="0" err="1"/>
              <a:t>Saviour</a:t>
            </a:r>
            <a:r>
              <a:rPr lang="en-US" dirty="0"/>
              <a:t> of mankind:  Matt. 1:21,25; Luke 1:31; 2:21, and very </a:t>
            </a:r>
            <a:r>
              <a:rPr lang="en-US" dirty="0" smtClean="0"/>
              <a:t>often.</a:t>
            </a:r>
            <a:endParaRPr lang="en-US" dirty="0"/>
          </a:p>
          <a:p>
            <a:pPr marL="0" indent="0">
              <a:buNone/>
            </a:pPr>
            <a:r>
              <a:rPr lang="sv-SE" b="1" dirty="0" smtClean="0"/>
              <a:t>4</a:t>
            </a:r>
            <a:r>
              <a:rPr lang="sv-SE" b="1" dirty="0"/>
              <a:t>. </a:t>
            </a:r>
            <a:r>
              <a:rPr lang="sv-SE" i="1" dirty="0"/>
              <a:t>Jesus </a:t>
            </a:r>
            <a:r>
              <a:rPr lang="sv-SE" i="1" dirty="0" smtClean="0"/>
              <a:t>Barabbas</a:t>
            </a:r>
            <a:r>
              <a:rPr lang="sv-SE" dirty="0" smtClean="0"/>
              <a:t>.</a:t>
            </a:r>
            <a:endParaRPr lang="sv-SE" dirty="0"/>
          </a:p>
          <a:p>
            <a:pPr marL="0" indent="0">
              <a:buNone/>
            </a:pPr>
            <a:r>
              <a:rPr lang="en-US" b="1" dirty="0" smtClean="0"/>
              <a:t>5</a:t>
            </a:r>
            <a:r>
              <a:rPr lang="en-US" b="1" dirty="0"/>
              <a:t>. </a:t>
            </a:r>
            <a:r>
              <a:rPr lang="en-US" i="1" dirty="0"/>
              <a:t>Jesus, </a:t>
            </a:r>
            <a:r>
              <a:rPr lang="en-US" dirty="0"/>
              <a:t>surnamed </a:t>
            </a:r>
            <a:r>
              <a:rPr lang="en-US" i="1" dirty="0"/>
              <a:t>Justus, </a:t>
            </a:r>
            <a:r>
              <a:rPr lang="en-US" dirty="0"/>
              <a:t>a Jewish Christian, an associate with Paul in preaching the gospel:  Col. 4:11. </a:t>
            </a:r>
          </a:p>
        </p:txBody>
      </p:sp>
    </p:spTree>
    <p:extLst>
      <p:ext uri="{BB962C8B-B14F-4D97-AF65-F5344CB8AC3E}">
        <p14:creationId xmlns:p14="http://schemas.microsoft.com/office/powerpoint/2010/main" val="44466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Yeshua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Means “Salvation”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If Messiah’s name in Hebrew was </a:t>
            </a:r>
            <a:r>
              <a:rPr lang="en-US" sz="4000" b="1" dirty="0" err="1" smtClean="0"/>
              <a:t>Yeshua</a:t>
            </a:r>
            <a:r>
              <a:rPr lang="en-US" sz="4000" b="1" dirty="0" smtClean="0"/>
              <a:t>, the Greek  would have reflected this in their naming convention.</a:t>
            </a:r>
          </a:p>
          <a:p>
            <a:pPr marL="0" indent="0">
              <a:buNone/>
            </a:pPr>
            <a:r>
              <a:rPr lang="en-US" sz="4000" b="1" dirty="0" smtClean="0"/>
              <a:t>We would read Messiah’s given name as “</a:t>
            </a:r>
            <a:r>
              <a:rPr lang="en-US" sz="4000" b="1" dirty="0" err="1" smtClean="0"/>
              <a:t>Sotaria</a:t>
            </a:r>
            <a:r>
              <a:rPr lang="en-US" sz="4000" b="1" dirty="0" smtClean="0"/>
              <a:t>” in our Greek New Testament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swthri,a</a:t>
            </a:r>
            <a:r>
              <a:rPr lang="en-US" b="1" dirty="0"/>
              <a:t> </a:t>
            </a:r>
            <a:r>
              <a:rPr lang="en-US" b="1" dirty="0" smtClean="0"/>
              <a:t> help, salvation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6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Household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–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paphras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4:12-13</a:t>
            </a:r>
          </a:p>
          <a:p>
            <a:pPr marL="0" indent="0">
              <a:buNone/>
            </a:pPr>
            <a:r>
              <a:rPr lang="en-US" sz="4000" b="1" dirty="0" smtClean="0"/>
              <a:t>Epaphras</a:t>
            </a:r>
            <a:r>
              <a:rPr lang="en-US" sz="4000" b="1" dirty="0"/>
              <a:t>, who is one of your number, a </a:t>
            </a:r>
            <a:r>
              <a:rPr lang="en-US" sz="4000" b="1" dirty="0" err="1"/>
              <a:t>bondslave</a:t>
            </a:r>
            <a:r>
              <a:rPr lang="en-US" sz="4000" b="1" dirty="0"/>
              <a:t> of Yahusha Messiah, sends you his greetings, always laboring earnestly for you in his prayers, that you may stand perfect and fully assured in all the will of Elohim</a:t>
            </a:r>
            <a:r>
              <a:rPr lang="en-US" sz="4000" b="1" dirty="0" smtClean="0"/>
              <a:t>. </a:t>
            </a:r>
            <a:r>
              <a:rPr lang="en-US" sz="4000" b="1" dirty="0"/>
              <a:t>For I testify for him that he has a deep concern for you and for those who are in Laodicea and Hierapolis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8079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Household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–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Luke,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4:14-15</a:t>
            </a:r>
          </a:p>
          <a:p>
            <a:pPr marL="0" indent="0">
              <a:buNone/>
            </a:pPr>
            <a:r>
              <a:rPr lang="en-US" sz="4000" b="1" dirty="0" smtClean="0"/>
              <a:t>Luke</a:t>
            </a:r>
            <a:r>
              <a:rPr lang="en-US" sz="4000" b="1" dirty="0"/>
              <a:t>, the beloved physician, sends you his greetings, and [also] Demas</a:t>
            </a:r>
            <a:r>
              <a:rPr lang="en-US" sz="4000" b="1" dirty="0" smtClean="0"/>
              <a:t>. </a:t>
            </a:r>
            <a:r>
              <a:rPr lang="en-US" sz="4000" b="1" dirty="0"/>
              <a:t>Greet the brethren who are in Laodicea and also </a:t>
            </a:r>
            <a:r>
              <a:rPr lang="en-US" sz="4000" b="1" dirty="0" err="1"/>
              <a:t>Nympha</a:t>
            </a:r>
            <a:r>
              <a:rPr lang="en-US" sz="4000" b="1" dirty="0"/>
              <a:t> and the assembly that is in her house.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25403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Household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–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 the Letter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Colossians </a:t>
            </a:r>
            <a:r>
              <a:rPr lang="en-US" sz="4000" b="1" dirty="0" smtClean="0"/>
              <a:t>4:16-18</a:t>
            </a:r>
          </a:p>
          <a:p>
            <a:pPr marL="0" indent="0">
              <a:buNone/>
            </a:pPr>
            <a:r>
              <a:rPr lang="en-US" sz="4000" b="1" dirty="0"/>
              <a:t>When this letter is read among you, have it also read in the assembly of the </a:t>
            </a:r>
            <a:r>
              <a:rPr lang="en-US" sz="4000" b="1" dirty="0" err="1"/>
              <a:t>Laodiceans</a:t>
            </a:r>
            <a:r>
              <a:rPr lang="en-US" sz="4000" b="1" dirty="0"/>
              <a:t>; and you, for your part read my letter [that is coming] from Laodicea</a:t>
            </a:r>
            <a:r>
              <a:rPr lang="en-US" sz="4000" b="1" dirty="0" smtClean="0"/>
              <a:t>. </a:t>
            </a:r>
            <a:r>
              <a:rPr lang="en-US" sz="4000" b="1" u="sng" dirty="0"/>
              <a:t>Say to </a:t>
            </a:r>
            <a:r>
              <a:rPr lang="en-US" sz="4000" b="1" u="sng" dirty="0" err="1"/>
              <a:t>Archippus</a:t>
            </a:r>
            <a:r>
              <a:rPr lang="en-US" sz="4000" b="1" u="sng" dirty="0"/>
              <a:t>, "Take heed to the ministry which you have received in the Lord, that you may fulfill it</a:t>
            </a:r>
            <a:r>
              <a:rPr lang="en-US" sz="4000" b="1" u="sng" dirty="0" smtClean="0"/>
              <a:t>."</a:t>
            </a:r>
            <a:r>
              <a:rPr lang="en-US" sz="4000" b="1" dirty="0" smtClean="0"/>
              <a:t> </a:t>
            </a:r>
            <a:r>
              <a:rPr lang="en-US" sz="4000" b="1" dirty="0"/>
              <a:t>I, Paul, write this greeting with my own hand. Remember my imprisonment. Grace be with you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166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5" y="348344"/>
            <a:ext cx="10853057" cy="63137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Summary </a:t>
            </a:r>
            <a:r>
              <a:rPr lang="en-US" sz="4400" b="1" dirty="0" smtClean="0"/>
              <a:t>of Colossians </a:t>
            </a:r>
            <a:r>
              <a:rPr lang="en-US" sz="4400" b="1" dirty="0" smtClean="0"/>
              <a:t>3-4</a:t>
            </a:r>
            <a:endParaRPr lang="en-US" sz="4400" b="1" dirty="0"/>
          </a:p>
          <a:p>
            <a:pPr marL="0" indent="0">
              <a:buNone/>
            </a:pPr>
            <a:r>
              <a:rPr lang="en-US" sz="4000" dirty="0" smtClean="0"/>
              <a:t>Each household must conduct itself according to the established order of things</a:t>
            </a:r>
          </a:p>
          <a:p>
            <a:pPr marL="0" indent="0">
              <a:buNone/>
            </a:pPr>
            <a:r>
              <a:rPr lang="en-US" sz="4000" b="0" dirty="0" smtClean="0"/>
              <a:t>Since Messiah is the Creator and Redeemer, we each must follow in the Creator’s design for our lives, our households, our communities</a:t>
            </a:r>
          </a:p>
          <a:p>
            <a:pPr marL="0" indent="0">
              <a:buNone/>
            </a:pPr>
            <a:r>
              <a:rPr lang="en-US" sz="4000" dirty="0" smtClean="0"/>
              <a:t>The example of the New Testament shows that each one has </a:t>
            </a:r>
            <a:r>
              <a:rPr lang="en-US" sz="4000" dirty="0" err="1" smtClean="0"/>
              <a:t>giftings</a:t>
            </a:r>
            <a:r>
              <a:rPr lang="en-US" sz="4000" dirty="0" smtClean="0"/>
              <a:t> and is walking in them</a:t>
            </a:r>
          </a:p>
          <a:p>
            <a:pPr marL="0" indent="0">
              <a:buNone/>
            </a:pPr>
            <a:r>
              <a:rPr lang="en-US" sz="4000" b="0" dirty="0" smtClean="0"/>
              <a:t>We also must do what Elohim has called us and prepared us to do for the Body</a:t>
            </a:r>
            <a:endParaRPr lang="en-US" sz="4000" b="0" dirty="0" smtClean="0"/>
          </a:p>
        </p:txBody>
      </p:sp>
    </p:spTree>
    <p:extLst>
      <p:ext uri="{BB962C8B-B14F-4D97-AF65-F5344CB8AC3E}">
        <p14:creationId xmlns:p14="http://schemas.microsoft.com/office/powerpoint/2010/main" val="192144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141653</TotalTime>
  <Words>1475</Words>
  <Application>Microsoft Office PowerPoint</Application>
  <PresentationFormat>Widescreen</PresentationFormat>
  <Paragraphs>161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Bwgrkn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1396</cp:revision>
  <dcterms:created xsi:type="dcterms:W3CDTF">2018-11-07T08:55:54Z</dcterms:created>
  <dcterms:modified xsi:type="dcterms:W3CDTF">2020-11-14T16:01:44Z</dcterms:modified>
</cp:coreProperties>
</file>