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4" r:id="rId2"/>
    <p:sldId id="1183" r:id="rId3"/>
    <p:sldId id="1254" r:id="rId4"/>
    <p:sldId id="1248" r:id="rId5"/>
    <p:sldId id="1249" r:id="rId6"/>
    <p:sldId id="1262" r:id="rId7"/>
    <p:sldId id="1255" r:id="rId8"/>
    <p:sldId id="1256" r:id="rId9"/>
    <p:sldId id="1257" r:id="rId10"/>
    <p:sldId id="1250" r:id="rId11"/>
    <p:sldId id="1259" r:id="rId12"/>
    <p:sldId id="1258" r:id="rId13"/>
    <p:sldId id="1251" r:id="rId14"/>
    <p:sldId id="1260" r:id="rId15"/>
    <p:sldId id="1261" r:id="rId16"/>
    <p:sldId id="1263" r:id="rId17"/>
    <p:sldId id="1252" r:id="rId18"/>
    <p:sldId id="1264" r:id="rId19"/>
    <p:sldId id="1265" r:id="rId20"/>
    <p:sldId id="1266" r:id="rId21"/>
    <p:sldId id="1267" r:id="rId22"/>
    <p:sldId id="1253" r:id="rId23"/>
    <p:sldId id="1268" r:id="rId24"/>
    <p:sldId id="1227" r:id="rId25"/>
    <p:sldId id="77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5805" autoAdjust="0"/>
  </p:normalViewPr>
  <p:slideViewPr>
    <p:cSldViewPr snapToGrid="0">
      <p:cViewPr varScale="1">
        <p:scale>
          <a:sx n="76" d="100"/>
          <a:sy n="76" d="100"/>
        </p:scale>
        <p:origin x="114" y="504"/>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245721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38485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11570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19317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40878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10198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1530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54700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51053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08861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459419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51105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48580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72166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52288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86801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109149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78016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47507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20264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47319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832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10/10/2020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10/10/2020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10/10/2020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10/10/2020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a:t>
            </a:r>
            <a:r>
              <a:rPr lang="en-US" sz="5200" b="1" dirty="0" smtClean="0">
                <a:solidFill>
                  <a:schemeClr val="accent1">
                    <a:lumMod val="50000"/>
                  </a:schemeClr>
                </a:solidFill>
                <a:latin typeface="Helvetica" pitchFamily="34" charset="0"/>
                <a:cs typeface="Helvetica" pitchFamily="34" charset="0"/>
              </a:rPr>
              <a:t>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October </a:t>
            </a:r>
            <a:r>
              <a:rPr lang="en-US" sz="5333" b="1" dirty="0" smtClean="0">
                <a:solidFill>
                  <a:schemeClr val="tx1">
                    <a:lumMod val="95000"/>
                    <a:lumOff val="5000"/>
                  </a:schemeClr>
                </a:solidFill>
                <a:latin typeface="Helvetica" pitchFamily="34" charset="0"/>
                <a:cs typeface="Helvetica" pitchFamily="34" charset="0"/>
              </a:rPr>
              <a:t>10,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5867" b="1" dirty="0" smtClean="0">
                <a:solidFill>
                  <a:schemeClr val="accent2">
                    <a:lumMod val="50000"/>
                  </a:schemeClr>
                </a:solidFill>
                <a:cs typeface="Helvetica" pitchFamily="34" charset="0"/>
              </a:rPr>
              <a:t>Colossians 1:1-14</a:t>
            </a:r>
            <a:endParaRPr lang="en-US" sz="5333"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Walking in a Manner Worthy of the Lord</a:t>
            </a: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Greetings to the Colossians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Colossians 1:1-2</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a:t>Paul, an apostle of Yahusha Messiah by the will of Elohim, and Timothy our brother</a:t>
            </a:r>
            <a:r>
              <a:rPr lang="en-US" sz="4000" b="1" dirty="0" smtClean="0"/>
              <a:t>, </a:t>
            </a:r>
            <a:r>
              <a:rPr lang="en-US" sz="4000" b="1" dirty="0"/>
              <a:t>To the saints and faithful brethren in </a:t>
            </a:r>
            <a:r>
              <a:rPr lang="en-US" sz="4000" b="1" dirty="0" smtClean="0"/>
              <a:t>Messiah </a:t>
            </a:r>
            <a:r>
              <a:rPr lang="en-US" sz="4000" b="1" dirty="0"/>
              <a:t>at Colossae: Grace to you and peace from Elohim our Father</a:t>
            </a:r>
            <a:r>
              <a:rPr lang="en-US" sz="4000" b="1" dirty="0" smtClean="0"/>
              <a:t>.</a:t>
            </a:r>
            <a:endParaRPr lang="en-US" sz="4000" b="1" dirty="0"/>
          </a:p>
        </p:txBody>
      </p:sp>
    </p:spTree>
    <p:extLst>
      <p:ext uri="{BB962C8B-B14F-4D97-AF65-F5344CB8AC3E}">
        <p14:creationId xmlns:p14="http://schemas.microsoft.com/office/powerpoint/2010/main" val="34421267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endParaRPr lang="en-US" sz="4400" b="1" dirty="0" smtClean="0">
              <a:latin typeface="Times New Roman" panose="02020603050405020304" pitchFamily="18" charset="0"/>
              <a:cs typeface="Times New Roman" panose="02020603050405020304" pitchFamily="18" charset="0"/>
            </a:endParaRPr>
          </a:p>
        </p:txBody>
      </p:sp>
      <p:pic>
        <p:nvPicPr>
          <p:cNvPr id="2"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3074" y="259309"/>
            <a:ext cx="8416925" cy="6319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3701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Reasons For Writing Letters</a:t>
            </a:r>
            <a:endParaRPr lang="en-US" sz="4400" b="1" dirty="0" smtClean="0">
              <a:latin typeface="Times New Roman" panose="02020603050405020304" pitchFamily="18" charset="0"/>
              <a:cs typeface="Times New Roman" panose="02020603050405020304" pitchFamily="18" charset="0"/>
            </a:endParaRPr>
          </a:p>
          <a:p>
            <a:pPr>
              <a:buFontTx/>
              <a:buChar char="-"/>
            </a:pPr>
            <a:r>
              <a:rPr lang="en-US" sz="4000" b="1" dirty="0" smtClean="0">
                <a:latin typeface="Times New Roman" panose="02020603050405020304" pitchFamily="18" charset="0"/>
                <a:cs typeface="Times New Roman" panose="02020603050405020304" pitchFamily="18" charset="0"/>
              </a:rPr>
              <a:t>Stay in contact</a:t>
            </a:r>
          </a:p>
          <a:p>
            <a:pPr>
              <a:buFontTx/>
              <a:buChar char="-"/>
            </a:pPr>
            <a:r>
              <a:rPr lang="en-US" sz="4000" b="1" dirty="0" smtClean="0">
                <a:latin typeface="Times New Roman" panose="02020603050405020304" pitchFamily="18" charset="0"/>
                <a:cs typeface="Times New Roman" panose="02020603050405020304" pitchFamily="18" charset="0"/>
              </a:rPr>
              <a:t>Correct behavioral issues</a:t>
            </a:r>
          </a:p>
          <a:p>
            <a:pPr>
              <a:buFontTx/>
              <a:buChar char="-"/>
            </a:pPr>
            <a:r>
              <a:rPr lang="en-US" sz="4000" b="1" dirty="0" smtClean="0">
                <a:latin typeface="Times New Roman" panose="02020603050405020304" pitchFamily="18" charset="0"/>
                <a:cs typeface="Times New Roman" panose="02020603050405020304" pitchFamily="18" charset="0"/>
              </a:rPr>
              <a:t>Correct doctrinal issues</a:t>
            </a:r>
          </a:p>
          <a:p>
            <a:pPr>
              <a:buFontTx/>
              <a:buChar char="-"/>
            </a:pPr>
            <a:r>
              <a:rPr lang="en-US" sz="4000" b="1" dirty="0" smtClean="0">
                <a:latin typeface="Times New Roman" panose="02020603050405020304" pitchFamily="18" charset="0"/>
                <a:cs typeface="Times New Roman" panose="02020603050405020304" pitchFamily="18" charset="0"/>
              </a:rPr>
              <a:t>Present sound doctrine</a:t>
            </a:r>
          </a:p>
          <a:p>
            <a:pPr>
              <a:buFontTx/>
              <a:buChar char="-"/>
            </a:pPr>
            <a:r>
              <a:rPr lang="en-US" sz="4000" b="1" dirty="0" smtClean="0">
                <a:latin typeface="Times New Roman" panose="02020603050405020304" pitchFamily="18" charset="0"/>
                <a:cs typeface="Times New Roman" panose="02020603050405020304" pitchFamily="18" charset="0"/>
              </a:rPr>
              <a:t>Lay out travel plans</a:t>
            </a:r>
          </a:p>
          <a:p>
            <a:pPr>
              <a:buFontTx/>
              <a:buChar char="-"/>
            </a:pPr>
            <a:r>
              <a:rPr lang="en-US" sz="4000" b="1" dirty="0" smtClean="0">
                <a:latin typeface="Times New Roman" panose="02020603050405020304" pitchFamily="18" charset="0"/>
                <a:cs typeface="Times New Roman" panose="02020603050405020304" pitchFamily="18" charset="0"/>
              </a:rPr>
              <a:t>Warn against false teachers</a:t>
            </a:r>
          </a:p>
        </p:txBody>
      </p:sp>
    </p:spTree>
    <p:extLst>
      <p:ext uri="{BB962C8B-B14F-4D97-AF65-F5344CB8AC3E}">
        <p14:creationId xmlns:p14="http://schemas.microsoft.com/office/powerpoint/2010/main" val="17637019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Occasion of this Letter</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A false teaching had emerged in Colossae</a:t>
            </a:r>
          </a:p>
          <a:p>
            <a:pPr marL="0" indent="0">
              <a:buNone/>
            </a:pPr>
            <a:r>
              <a:rPr lang="en-US" sz="4000" b="1" dirty="0" smtClean="0">
                <a:latin typeface="Times New Roman" panose="02020603050405020304" pitchFamily="18" charset="0"/>
                <a:cs typeface="Times New Roman" panose="02020603050405020304" pitchFamily="18" charset="0"/>
              </a:rPr>
              <a:t>Paul does not discuss the nature of this teaching except in the correct teaching he expresses about the person of Messiah and his connection to the Father</a:t>
            </a:r>
          </a:p>
          <a:p>
            <a:pPr marL="0" indent="0">
              <a:buNone/>
            </a:pPr>
            <a:r>
              <a:rPr lang="en-US" sz="4000" b="1" dirty="0" smtClean="0">
                <a:latin typeface="Times New Roman" panose="02020603050405020304" pitchFamily="18" charset="0"/>
                <a:cs typeface="Times New Roman" panose="02020603050405020304" pitchFamily="18" charset="0"/>
              </a:rPr>
              <a:t>Likely, the false teachers, as in almost everywhere else, are Jewish cynics, denying the deity of Yahusha</a:t>
            </a:r>
          </a:p>
          <a:p>
            <a:pPr marL="0" indent="0">
              <a:buNone/>
            </a:pPr>
            <a:r>
              <a:rPr lang="en-US" sz="4000" b="1" dirty="0" smtClean="0">
                <a:latin typeface="Times New Roman" panose="02020603050405020304" pitchFamily="18" charset="0"/>
                <a:cs typeface="Times New Roman" panose="02020603050405020304" pitchFamily="18" charset="0"/>
              </a:rPr>
              <a:t>At the heart of the false teachings are the traditions with regard to new moon and Sabbath, which are rooted in the commandments of men (see </a:t>
            </a:r>
            <a:r>
              <a:rPr lang="en-US" sz="4000" b="1" dirty="0" err="1" smtClean="0">
                <a:latin typeface="Times New Roman" panose="02020603050405020304" pitchFamily="18" charset="0"/>
                <a:cs typeface="Times New Roman" panose="02020603050405020304" pitchFamily="18" charset="0"/>
              </a:rPr>
              <a:t>chpt</a:t>
            </a:r>
            <a:r>
              <a:rPr lang="en-US" sz="4000" b="1" dirty="0" smtClean="0">
                <a:latin typeface="Times New Roman" panose="02020603050405020304" pitchFamily="18" charset="0"/>
                <a:cs typeface="Times New Roman" panose="02020603050405020304" pitchFamily="18" charset="0"/>
              </a:rPr>
              <a:t> 2)</a:t>
            </a:r>
            <a:endParaRPr lang="en-US" sz="4000" b="1" dirty="0"/>
          </a:p>
        </p:txBody>
      </p:sp>
    </p:spTree>
    <p:extLst>
      <p:ext uri="{BB962C8B-B14F-4D97-AF65-F5344CB8AC3E}">
        <p14:creationId xmlns:p14="http://schemas.microsoft.com/office/powerpoint/2010/main" val="8016687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Thanks for the Colossians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Colossians 1:3-5</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a:t>We give thanks to Elohim, the Father of our Lord Yahusha Messiah, praying always for you</a:t>
            </a:r>
            <a:r>
              <a:rPr lang="en-US" sz="4000" b="1" dirty="0" smtClean="0"/>
              <a:t>, </a:t>
            </a:r>
            <a:r>
              <a:rPr lang="en-US" sz="4000" b="1" dirty="0"/>
              <a:t>since we heard of your faith in Messiah Yahusha and the love which you have for all the </a:t>
            </a:r>
            <a:r>
              <a:rPr lang="en-US" sz="4000" b="1" dirty="0" smtClean="0"/>
              <a:t>saints; </a:t>
            </a:r>
            <a:r>
              <a:rPr lang="en-US" sz="4000" b="1" dirty="0"/>
              <a:t>because of the hope laid up for you in heaven, of which you previously heard in the word of truth, the </a:t>
            </a:r>
            <a:r>
              <a:rPr lang="en-US" sz="4000" b="1" dirty="0" smtClean="0"/>
              <a:t>gospel…</a:t>
            </a:r>
            <a:endParaRPr lang="en-US" sz="4000" b="1" dirty="0"/>
          </a:p>
        </p:txBody>
      </p:sp>
    </p:spTree>
    <p:extLst>
      <p:ext uri="{BB962C8B-B14F-4D97-AF65-F5344CB8AC3E}">
        <p14:creationId xmlns:p14="http://schemas.microsoft.com/office/powerpoint/2010/main" val="33632656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Love for the </a:t>
            </a:r>
            <a:r>
              <a:rPr lang="en-US" sz="4400" b="1" dirty="0" err="1" smtClean="0">
                <a:latin typeface="Times New Roman" panose="02020603050405020304" pitchFamily="18" charset="0"/>
                <a:cs typeface="Times New Roman" panose="02020603050405020304" pitchFamily="18" charset="0"/>
              </a:rPr>
              <a:t>Brotheres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Note: faith in Messiah, </a:t>
            </a:r>
            <a:r>
              <a:rPr lang="en-US" sz="4000" b="1" u="sng" dirty="0" smtClean="0">
                <a:latin typeface="Times New Roman" panose="02020603050405020304" pitchFamily="18" charset="0"/>
                <a:cs typeface="Times New Roman" panose="02020603050405020304" pitchFamily="18" charset="0"/>
              </a:rPr>
              <a:t>love for the brethren</a:t>
            </a:r>
          </a:p>
          <a:p>
            <a:pPr marL="0" indent="0">
              <a:buNone/>
            </a:pPr>
            <a:r>
              <a:rPr lang="en-US" sz="4000" b="1" dirty="0" smtClean="0"/>
              <a:t>1 John 4:19-21   We </a:t>
            </a:r>
            <a:r>
              <a:rPr lang="en-US" sz="4000" b="1" dirty="0"/>
              <a:t>love, because He first loved </a:t>
            </a:r>
            <a:r>
              <a:rPr lang="en-US" sz="4000" b="1" dirty="0" smtClean="0"/>
              <a:t>us. </a:t>
            </a:r>
            <a:r>
              <a:rPr lang="en-US" sz="4000" b="1" dirty="0"/>
              <a:t>If someone says, "I love Elohim," and hates his brother, he is a liar; for the one who does not love his brother whom he has seen, cannot love Elohim whom he has not </a:t>
            </a:r>
            <a:r>
              <a:rPr lang="en-US" sz="4000" b="1" dirty="0" smtClean="0"/>
              <a:t>seen. </a:t>
            </a:r>
            <a:r>
              <a:rPr lang="en-US" sz="4000" b="1" dirty="0"/>
              <a:t>And this commandment we have from Him, that the one who loves Elohim should love his brother also</a:t>
            </a:r>
            <a:r>
              <a:rPr lang="en-US" sz="4000" b="1" dirty="0" smtClean="0"/>
              <a:t>.</a:t>
            </a:r>
            <a:endParaRPr lang="en-US" sz="4000" b="1" dirty="0"/>
          </a:p>
        </p:txBody>
      </p:sp>
    </p:spTree>
    <p:extLst>
      <p:ext uri="{BB962C8B-B14F-4D97-AF65-F5344CB8AC3E}">
        <p14:creationId xmlns:p14="http://schemas.microsoft.com/office/powerpoint/2010/main" val="13382447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156028" y="292103"/>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is this Hope?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The faith (faithfulness) and love of the believers is rooted in the “hope laid up for you in heaven” </a:t>
            </a:r>
          </a:p>
          <a:p>
            <a:pPr marL="0" indent="0">
              <a:buNone/>
            </a:pPr>
            <a:r>
              <a:rPr lang="en-US" sz="4000" b="1" dirty="0">
                <a:latin typeface="Times New Roman" panose="02020603050405020304" pitchFamily="18" charset="0"/>
                <a:cs typeface="Times New Roman" panose="02020603050405020304" pitchFamily="18" charset="0"/>
              </a:rPr>
              <a:t>This hope is NOT about going to heaven or “mansions” built in heaven for </a:t>
            </a:r>
            <a:r>
              <a:rPr lang="en-US" sz="4000" b="1" dirty="0" smtClean="0">
                <a:latin typeface="Times New Roman" panose="02020603050405020304" pitchFamily="18" charset="0"/>
                <a:cs typeface="Times New Roman" panose="02020603050405020304" pitchFamily="18" charset="0"/>
              </a:rPr>
              <a:t>Christians</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 an obvious reference to Messiah who has ascended into heaven</a:t>
            </a:r>
          </a:p>
          <a:p>
            <a:pPr marL="0" indent="0">
              <a:buNone/>
            </a:pPr>
            <a:endParaRPr lang="en-US" sz="40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1058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Gospel Going Worldwide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Colossians 1:6-7</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smtClean="0"/>
              <a:t>…which </a:t>
            </a:r>
            <a:r>
              <a:rPr lang="en-US" sz="4000" b="1" dirty="0"/>
              <a:t>has come to you, just as in all the world also it is constantly bearing fruit and increasing, even </a:t>
            </a:r>
            <a:r>
              <a:rPr lang="en-US" sz="4000" b="1" dirty="0" smtClean="0"/>
              <a:t>as </a:t>
            </a:r>
            <a:r>
              <a:rPr lang="en-US" sz="4000" b="1" dirty="0"/>
              <a:t>in you also since the day you </a:t>
            </a:r>
            <a:r>
              <a:rPr lang="en-US" sz="4000" b="1" dirty="0" smtClean="0"/>
              <a:t>heard </a:t>
            </a:r>
            <a:r>
              <a:rPr lang="en-US" sz="4000" b="1" dirty="0"/>
              <a:t>and understood </a:t>
            </a:r>
            <a:r>
              <a:rPr lang="en-US" sz="4000" b="1" u="sng" dirty="0"/>
              <a:t>the grace of Elohim in truth</a:t>
            </a:r>
            <a:r>
              <a:rPr lang="en-US" sz="4000" b="1" dirty="0" smtClean="0"/>
              <a:t>; </a:t>
            </a:r>
          </a:p>
          <a:p>
            <a:pPr>
              <a:buFontTx/>
              <a:buChar char="-"/>
            </a:pPr>
            <a:r>
              <a:rPr lang="en-US" sz="4000" b="1" dirty="0" smtClean="0"/>
              <a:t>Truth bears good fruit such as love and peace – fruit of the Spirit</a:t>
            </a:r>
          </a:p>
          <a:p>
            <a:pPr>
              <a:buFontTx/>
              <a:buChar char="-"/>
            </a:pPr>
            <a:r>
              <a:rPr lang="en-US" sz="4000" b="1" dirty="0" smtClean="0"/>
              <a:t>Fruit of righteous is the living out of what is right, obedience to </a:t>
            </a:r>
            <a:r>
              <a:rPr lang="en-US" sz="4000" b="1" dirty="0" err="1" smtClean="0"/>
              <a:t>Yah’s</a:t>
            </a:r>
            <a:r>
              <a:rPr lang="en-US" sz="4000" b="1" dirty="0" smtClean="0"/>
              <a:t> instructions</a:t>
            </a:r>
            <a:endParaRPr lang="en-US" sz="4000" b="1" dirty="0"/>
          </a:p>
        </p:txBody>
      </p:sp>
    </p:spTree>
    <p:extLst>
      <p:ext uri="{BB962C8B-B14F-4D97-AF65-F5344CB8AC3E}">
        <p14:creationId xmlns:p14="http://schemas.microsoft.com/office/powerpoint/2010/main" val="37561169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Error Bears Poisonous Fruit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Deuteronomy 29:17-18</a:t>
            </a:r>
          </a:p>
          <a:p>
            <a:pPr marL="0" indent="0">
              <a:buNone/>
            </a:pPr>
            <a:r>
              <a:rPr lang="en-US" sz="4000" b="1" dirty="0" smtClean="0"/>
              <a:t>…moreover</a:t>
            </a:r>
            <a:r>
              <a:rPr lang="en-US" sz="4000" b="1" dirty="0"/>
              <a:t>, you have seen their abominations and their idols [of] wood, stone, silver, and gold, which [they had] with them</a:t>
            </a:r>
            <a:r>
              <a:rPr lang="en-US" sz="4000" b="1" dirty="0" smtClean="0"/>
              <a:t>); </a:t>
            </a:r>
            <a:r>
              <a:rPr lang="en-US" sz="4000" b="1" dirty="0"/>
              <a:t>so that there will not be among you a man or woman, or family or tribe, </a:t>
            </a:r>
            <a:r>
              <a:rPr lang="en-US" sz="4000" b="1" u="sng" dirty="0"/>
              <a:t>whose heart turns away today from Yahuwah our Elohim</a:t>
            </a:r>
            <a:r>
              <a:rPr lang="en-US" sz="4000" b="1" dirty="0"/>
              <a:t>, to go and serve the gods of those nations; </a:t>
            </a:r>
            <a:r>
              <a:rPr lang="en-US" sz="4000" b="1" u="sng" dirty="0"/>
              <a:t>that there will not be among you a root bearing poisonous fruit and wormwood</a:t>
            </a:r>
            <a:r>
              <a:rPr lang="en-US" sz="4000" b="1" dirty="0"/>
              <a:t>.</a:t>
            </a:r>
          </a:p>
          <a:p>
            <a:pPr marL="0" indent="0">
              <a:buNone/>
            </a:pPr>
            <a:endParaRPr lang="en-US" sz="4000" b="1" dirty="0"/>
          </a:p>
        </p:txBody>
      </p:sp>
    </p:spTree>
    <p:extLst>
      <p:ext uri="{BB962C8B-B14F-4D97-AF65-F5344CB8AC3E}">
        <p14:creationId xmlns:p14="http://schemas.microsoft.com/office/powerpoint/2010/main" val="18918751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Gospel Must Be Proclaimed by Someone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Colossians 1:8</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smtClean="0"/>
              <a:t>…just </a:t>
            </a:r>
            <a:r>
              <a:rPr lang="en-US" sz="4000" b="1" dirty="0"/>
              <a:t>as you </a:t>
            </a:r>
            <a:r>
              <a:rPr lang="en-US" sz="4000" b="1" dirty="0" smtClean="0"/>
              <a:t>learned </a:t>
            </a:r>
            <a:r>
              <a:rPr lang="en-US" sz="4000" b="1" dirty="0"/>
              <a:t>from Epaphras, our beloved fellow bond-servant, who is a faithful servant of Messiah on our </a:t>
            </a:r>
            <a:r>
              <a:rPr lang="en-US" sz="4000" b="1" dirty="0" smtClean="0"/>
              <a:t>behalf, </a:t>
            </a:r>
            <a:r>
              <a:rPr lang="en-US" sz="4000" b="1" dirty="0"/>
              <a:t>and he also informed us of your love in the Spirit</a:t>
            </a:r>
            <a:r>
              <a:rPr lang="en-US" sz="4000" b="1" dirty="0" smtClean="0"/>
              <a:t>.</a:t>
            </a:r>
          </a:p>
          <a:p>
            <a:pPr marL="0" indent="0">
              <a:buNone/>
            </a:pPr>
            <a:r>
              <a:rPr lang="en-US" sz="4000" b="1" dirty="0" smtClean="0"/>
              <a:t>- Just as in his letter to the Philippians, Timothy and Epaphras (Epaphroditus) are instrumental partners of Paul in bringing this message of truth to all the regions of Turkey</a:t>
            </a:r>
            <a:endParaRPr lang="en-US" sz="4000" b="1" dirty="0"/>
          </a:p>
          <a:p>
            <a:pPr marL="0" indent="0">
              <a:buNone/>
            </a:pPr>
            <a:endParaRPr lang="en-US" sz="4000" b="1" dirty="0"/>
          </a:p>
        </p:txBody>
      </p:sp>
    </p:spTree>
    <p:extLst>
      <p:ext uri="{BB962C8B-B14F-4D97-AF65-F5344CB8AC3E}">
        <p14:creationId xmlns:p14="http://schemas.microsoft.com/office/powerpoint/2010/main" val="12687867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Walking Worthy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Colossians 1:9-10</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a:t>For this reason also, since the day we heard [of it], we have not ceased to pray for you and to ask that you may be filled with </a:t>
            </a:r>
            <a:r>
              <a:rPr lang="en-US" sz="4000" b="1" u="sng" dirty="0"/>
              <a:t>the knowledge of His will</a:t>
            </a:r>
            <a:r>
              <a:rPr lang="en-US" sz="4000" b="1" dirty="0"/>
              <a:t> in all spiritual wisdom and understanding</a:t>
            </a:r>
            <a:r>
              <a:rPr lang="en-US" sz="4000" b="1" dirty="0" smtClean="0"/>
              <a:t>, </a:t>
            </a:r>
            <a:r>
              <a:rPr lang="en-US" sz="4000" b="1" dirty="0"/>
              <a:t>so that you will </a:t>
            </a:r>
            <a:r>
              <a:rPr lang="en-US" sz="4000" b="1" u="sng" dirty="0"/>
              <a:t>walk in a manner worthy of the Lord, to please [Him] in all respects</a:t>
            </a:r>
            <a:r>
              <a:rPr lang="en-US" sz="4000" b="1" dirty="0"/>
              <a:t>, bearing fruit in every good work and increasing in </a:t>
            </a:r>
            <a:r>
              <a:rPr lang="en-US" sz="4000" b="1" u="sng" dirty="0"/>
              <a:t>the knowledge of Elohim</a:t>
            </a:r>
            <a:r>
              <a:rPr lang="en-US" sz="4000" b="1" dirty="0" smtClean="0"/>
              <a:t>;</a:t>
            </a:r>
            <a:endParaRPr lang="en-US" sz="4000" b="1" dirty="0"/>
          </a:p>
        </p:txBody>
      </p:sp>
    </p:spTree>
    <p:extLst>
      <p:ext uri="{BB962C8B-B14F-4D97-AF65-F5344CB8AC3E}">
        <p14:creationId xmlns:p14="http://schemas.microsoft.com/office/powerpoint/2010/main" val="2711979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Knowledge of His Will</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1 John 2:15-17  Do </a:t>
            </a:r>
            <a:r>
              <a:rPr lang="en-US" sz="4000" b="1" dirty="0"/>
              <a:t>not love the world nor the things in the world. If anyone loves the world, the love of the Father is not in </a:t>
            </a:r>
            <a:r>
              <a:rPr lang="en-US" sz="4000" b="1" dirty="0" smtClean="0"/>
              <a:t>him. </a:t>
            </a:r>
            <a:r>
              <a:rPr lang="en-US" sz="4000" b="1" dirty="0"/>
              <a:t>For all that is in the world, the lust of the flesh and the lust of the eyes and the boastful pride of life, is not from the Father, but is from the </a:t>
            </a:r>
            <a:r>
              <a:rPr lang="en-US" sz="4000" b="1" dirty="0" smtClean="0"/>
              <a:t>world. </a:t>
            </a:r>
            <a:r>
              <a:rPr lang="en-US" sz="4000" b="1" dirty="0"/>
              <a:t>The world is passing away, and [also] its lusts; </a:t>
            </a:r>
            <a:r>
              <a:rPr lang="en-US" sz="4000" b="1" u="sng" dirty="0"/>
              <a:t>but the one who does the will of Elohim lives forever</a:t>
            </a:r>
            <a:r>
              <a:rPr lang="en-US" sz="4000" b="1" dirty="0" smtClean="0"/>
              <a:t>.</a:t>
            </a:r>
            <a:endParaRPr lang="en-US" sz="4000" b="1" dirty="0"/>
          </a:p>
        </p:txBody>
      </p:sp>
    </p:spTree>
    <p:extLst>
      <p:ext uri="{BB962C8B-B14F-4D97-AF65-F5344CB8AC3E}">
        <p14:creationId xmlns:p14="http://schemas.microsoft.com/office/powerpoint/2010/main" val="1877762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What is the Will of Elohim?</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1 Thessalonians 4:3-7  </a:t>
            </a:r>
            <a:r>
              <a:rPr lang="en-US" sz="4000" b="1" dirty="0"/>
              <a:t>For </a:t>
            </a:r>
            <a:r>
              <a:rPr lang="en-US" sz="4000" b="1" u="sng" dirty="0"/>
              <a:t>this is the will of Elohim, your sanctification</a:t>
            </a:r>
            <a:r>
              <a:rPr lang="en-US" sz="4000" b="1" dirty="0"/>
              <a:t>; [that is], </a:t>
            </a:r>
            <a:r>
              <a:rPr lang="en-US" sz="4000" b="1" u="sng" dirty="0"/>
              <a:t>that you abstain from sexual immorality</a:t>
            </a:r>
            <a:r>
              <a:rPr lang="en-US" sz="4000" b="1" dirty="0" smtClean="0"/>
              <a:t>; </a:t>
            </a:r>
            <a:r>
              <a:rPr lang="en-US" sz="4000" b="1" u="sng" dirty="0"/>
              <a:t>that each of you know how to possess his own vessel in sanctification and </a:t>
            </a:r>
            <a:r>
              <a:rPr lang="en-US" sz="4000" b="1" u="sng" dirty="0" smtClean="0"/>
              <a:t>honor</a:t>
            </a:r>
            <a:r>
              <a:rPr lang="en-US" sz="4000" b="1" dirty="0" smtClean="0"/>
              <a:t>, </a:t>
            </a:r>
            <a:r>
              <a:rPr lang="en-US" sz="4000" b="1" dirty="0"/>
              <a:t>not in lustful passion, like the Gentiles who do not know </a:t>
            </a:r>
            <a:r>
              <a:rPr lang="en-US" sz="4000" b="1" dirty="0" smtClean="0"/>
              <a:t>Elohim; </a:t>
            </a:r>
            <a:r>
              <a:rPr lang="en-US" sz="4000" b="1" dirty="0"/>
              <a:t>[and] </a:t>
            </a:r>
            <a:r>
              <a:rPr lang="en-US" sz="4000" b="1" u="sng" dirty="0"/>
              <a:t>that no man transgresses and defrauds his brother</a:t>
            </a:r>
            <a:r>
              <a:rPr lang="en-US" sz="4000" b="1" dirty="0"/>
              <a:t> in the matter because the Lord is [the] avenger in all these things, just as we also told you before and solemnly warned [you</a:t>
            </a:r>
            <a:r>
              <a:rPr lang="en-US" sz="4000" b="1" dirty="0" smtClean="0"/>
              <a:t>]. </a:t>
            </a:r>
            <a:r>
              <a:rPr lang="en-US" sz="4000" b="1" dirty="0"/>
              <a:t>For Elohim has not called us for the purpose of impurity, but in sanctification</a:t>
            </a:r>
            <a:r>
              <a:rPr lang="en-US" sz="4000" b="1" dirty="0" smtClean="0"/>
              <a:t>.</a:t>
            </a:r>
            <a:endParaRPr lang="en-US" sz="4000" b="1" dirty="0"/>
          </a:p>
        </p:txBody>
      </p:sp>
    </p:spTree>
    <p:extLst>
      <p:ext uri="{BB962C8B-B14F-4D97-AF65-F5344CB8AC3E}">
        <p14:creationId xmlns:p14="http://schemas.microsoft.com/office/powerpoint/2010/main" val="39517410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Knowledge of Elohim?</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Getting to know Elohim – who he is, his characteristics, his will, his thoughts, his heart, what he loves and what he hates, his power and authority, his sovereignty, his love, his plan for humanity</a:t>
            </a:r>
            <a:endParaRPr lang="en-US" sz="4000" b="1" dirty="0"/>
          </a:p>
        </p:txBody>
      </p:sp>
    </p:spTree>
    <p:extLst>
      <p:ext uri="{BB962C8B-B14F-4D97-AF65-F5344CB8AC3E}">
        <p14:creationId xmlns:p14="http://schemas.microsoft.com/office/powerpoint/2010/main" val="5586624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Qualifying Us to Reward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Colossians 1:11-12</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smtClean="0"/>
              <a:t>…empowered </a:t>
            </a:r>
            <a:r>
              <a:rPr lang="en-US" sz="4000" b="1" dirty="0"/>
              <a:t>with all power, according to His glorious might, for the attaining of all </a:t>
            </a:r>
            <a:r>
              <a:rPr lang="en-US" sz="4000" b="1" dirty="0" smtClean="0"/>
              <a:t>perseverance and long-suffering; joyously </a:t>
            </a:r>
            <a:r>
              <a:rPr lang="en-US" sz="4000" b="1" dirty="0"/>
              <a:t>giving thanks to the Father, who has qualified us to share in the inheritance of the saints in Light</a:t>
            </a:r>
            <a:r>
              <a:rPr lang="en-US" sz="4000" b="1" dirty="0" smtClean="0"/>
              <a:t>.</a:t>
            </a:r>
          </a:p>
          <a:p>
            <a:pPr marL="0" indent="0">
              <a:buNone/>
            </a:pPr>
            <a:r>
              <a:rPr lang="en-US" sz="4000" b="1" dirty="0" smtClean="0"/>
              <a:t>-Qualify - </a:t>
            </a:r>
            <a:r>
              <a:rPr lang="en-US" sz="4000" b="1" dirty="0"/>
              <a:t>to cause to be adequate, </a:t>
            </a:r>
            <a:r>
              <a:rPr lang="en-US" sz="4000" b="1" i="1" dirty="0"/>
              <a:t>make </a:t>
            </a:r>
            <a:r>
              <a:rPr lang="en-US" sz="4000" b="1" i="1" dirty="0" smtClean="0"/>
              <a:t>sufficient</a:t>
            </a:r>
          </a:p>
          <a:p>
            <a:pPr marL="0" indent="0">
              <a:buNone/>
            </a:pPr>
            <a:r>
              <a:rPr lang="en-US" sz="4000" b="1" dirty="0" smtClean="0"/>
              <a:t>Elohim empowers us to qualify for the inheritance</a:t>
            </a:r>
            <a:endParaRPr lang="en-US" sz="4000" b="1" dirty="0"/>
          </a:p>
        </p:txBody>
      </p:sp>
    </p:spTree>
    <p:extLst>
      <p:ext uri="{BB962C8B-B14F-4D97-AF65-F5344CB8AC3E}">
        <p14:creationId xmlns:p14="http://schemas.microsoft.com/office/powerpoint/2010/main" val="7265123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Qualifies Us to Share the Inheritance?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Obedience, aligning ourselves to his will</a:t>
            </a:r>
          </a:p>
          <a:p>
            <a:pPr marL="0" indent="0">
              <a:buNone/>
            </a:pPr>
            <a:r>
              <a:rPr lang="en-US" sz="4000" b="1" dirty="0" smtClean="0">
                <a:latin typeface="Times New Roman" panose="02020603050405020304" pitchFamily="18" charset="0"/>
                <a:cs typeface="Times New Roman" panose="02020603050405020304" pitchFamily="18" charset="0"/>
              </a:rPr>
              <a:t>Faithfulness as Abraham fulfilled by his obedience to Elohim’s instruction about offering Isaac</a:t>
            </a:r>
          </a:p>
        </p:txBody>
      </p:sp>
    </p:spTree>
    <p:extLst>
      <p:ext uri="{BB962C8B-B14F-4D97-AF65-F5344CB8AC3E}">
        <p14:creationId xmlns:p14="http://schemas.microsoft.com/office/powerpoint/2010/main" val="9475627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Qualifies Us to Share the Inheritance?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a:latin typeface="Times New Roman" panose="02020603050405020304" pitchFamily="18" charset="0"/>
                <a:cs typeface="Times New Roman" panose="02020603050405020304" pitchFamily="18" charset="0"/>
              </a:rPr>
              <a:t>Hebrews </a:t>
            </a:r>
            <a:r>
              <a:rPr lang="en-US" sz="4000" b="1" dirty="0" smtClean="0">
                <a:latin typeface="Times New Roman" panose="02020603050405020304" pitchFamily="18" charset="0"/>
                <a:cs typeface="Times New Roman" panose="02020603050405020304" pitchFamily="18" charset="0"/>
              </a:rPr>
              <a:t>11:8-10  </a:t>
            </a:r>
            <a:r>
              <a:rPr lang="en-US" sz="4000" b="1" u="sng" dirty="0"/>
              <a:t>By faith Abraham, when he was called, obeyed</a:t>
            </a:r>
            <a:r>
              <a:rPr lang="en-US" sz="4000" b="1" dirty="0"/>
              <a:t> by going out to a place which he was to receive for an inheritance; and he went out, not knowing where he was going</a:t>
            </a:r>
            <a:r>
              <a:rPr lang="en-US" sz="4000" b="1" dirty="0" smtClean="0"/>
              <a:t>. </a:t>
            </a:r>
            <a:r>
              <a:rPr lang="en-US" sz="4000" b="1" u="sng" dirty="0"/>
              <a:t>By faith he lived as an alien in the land of promise</a:t>
            </a:r>
            <a:r>
              <a:rPr lang="en-US" sz="4000" b="1" dirty="0"/>
              <a:t>, as in a foreign [land], dwelling in tents with Yitzchak and </a:t>
            </a:r>
            <a:r>
              <a:rPr lang="en-US" sz="4000" b="1" dirty="0" err="1"/>
              <a:t>Ya'acob</a:t>
            </a:r>
            <a:r>
              <a:rPr lang="en-US" sz="4000" b="1" dirty="0"/>
              <a:t>, fellow heirs of the same </a:t>
            </a:r>
            <a:r>
              <a:rPr lang="en-US" sz="4000" b="1" dirty="0" smtClean="0"/>
              <a:t>promise; </a:t>
            </a:r>
            <a:r>
              <a:rPr lang="en-US" sz="4000" b="1" dirty="0"/>
              <a:t>for he was looking for the city which has foundations, whose architect and builder is Elohim.</a:t>
            </a:r>
            <a:endParaRPr lang="en-US" sz="4000" b="1" dirty="0"/>
          </a:p>
        </p:txBody>
      </p:sp>
    </p:spTree>
    <p:extLst>
      <p:ext uri="{BB962C8B-B14F-4D97-AF65-F5344CB8AC3E}">
        <p14:creationId xmlns:p14="http://schemas.microsoft.com/office/powerpoint/2010/main" val="17879737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Qualifies Us to Share the Inheritance?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a:latin typeface="Times New Roman" panose="02020603050405020304" pitchFamily="18" charset="0"/>
                <a:cs typeface="Times New Roman" panose="02020603050405020304" pitchFamily="18" charset="0"/>
              </a:rPr>
              <a:t>Hebrews </a:t>
            </a:r>
            <a:r>
              <a:rPr lang="en-US" sz="4000" b="1" dirty="0" smtClean="0">
                <a:latin typeface="Times New Roman" panose="02020603050405020304" pitchFamily="18" charset="0"/>
                <a:cs typeface="Times New Roman" panose="02020603050405020304" pitchFamily="18" charset="0"/>
              </a:rPr>
              <a:t>11:17-19</a:t>
            </a:r>
          </a:p>
          <a:p>
            <a:pPr marL="0" indent="0">
              <a:buNone/>
            </a:pPr>
            <a:r>
              <a:rPr lang="en-US" sz="4000" b="1" dirty="0"/>
              <a:t>By faith Abraham, when he was tested, offered up Yitzchak, and he who had received the promises was offering up his only begotten [son</a:t>
            </a:r>
            <a:r>
              <a:rPr lang="en-US" sz="4000" b="1" dirty="0" smtClean="0"/>
              <a:t>]; </a:t>
            </a:r>
            <a:r>
              <a:rPr lang="en-US" sz="4000" b="1" dirty="0"/>
              <a:t>[it was he] to whom it was said, "IN ISAAC YOUR DESCENDANTS SHALL BE CALLED</a:t>
            </a:r>
            <a:r>
              <a:rPr lang="en-US" sz="4000" b="1" dirty="0" smtClean="0"/>
              <a:t>." </a:t>
            </a:r>
            <a:r>
              <a:rPr lang="en-US" sz="4000" b="1" dirty="0"/>
              <a:t>He considered that Elohim is able to raise [people] even from the dead, from which he also received him back as a type</a:t>
            </a:r>
            <a:r>
              <a:rPr lang="en-US" sz="4000" b="1" dirty="0" smtClean="0"/>
              <a:t>.</a:t>
            </a:r>
            <a:endParaRPr lang="en-US" sz="4000" b="1" dirty="0"/>
          </a:p>
        </p:txBody>
      </p:sp>
    </p:spTree>
    <p:extLst>
      <p:ext uri="{BB962C8B-B14F-4D97-AF65-F5344CB8AC3E}">
        <p14:creationId xmlns:p14="http://schemas.microsoft.com/office/powerpoint/2010/main" val="1620949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Qualifies Us to Share the Inheritance?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James 2:21-23</a:t>
            </a:r>
          </a:p>
          <a:p>
            <a:pPr marL="0" indent="0">
              <a:buNone/>
            </a:pPr>
            <a:r>
              <a:rPr lang="en-US" sz="4000" b="1" dirty="0" smtClean="0"/>
              <a:t>Was </a:t>
            </a:r>
            <a:r>
              <a:rPr lang="en-US" sz="4000" b="1" dirty="0"/>
              <a:t>not Abraham our father justified by works when he offered up Yitzchak his son on the </a:t>
            </a:r>
            <a:r>
              <a:rPr lang="en-US" sz="4000" b="1" dirty="0" smtClean="0"/>
              <a:t>altar? </a:t>
            </a:r>
            <a:r>
              <a:rPr lang="en-US" sz="4000" b="1" dirty="0"/>
              <a:t>You see that faith was working with his works, and as a result of the works, faith was </a:t>
            </a:r>
            <a:r>
              <a:rPr lang="en-US" sz="4000" b="1" dirty="0" smtClean="0"/>
              <a:t>perfected; </a:t>
            </a:r>
            <a:r>
              <a:rPr lang="en-US" sz="4000" b="1" dirty="0"/>
              <a:t>and the Scripture was fulfilled which says, "AND ABRAHAM BELIEVED GOD, AND IT WAS RECKONED TO HIM AS RIGHTEOUSNESS," and he was called the friend of Elohim.</a:t>
            </a:r>
          </a:p>
        </p:txBody>
      </p:sp>
    </p:spTree>
    <p:extLst>
      <p:ext uri="{BB962C8B-B14F-4D97-AF65-F5344CB8AC3E}">
        <p14:creationId xmlns:p14="http://schemas.microsoft.com/office/powerpoint/2010/main" val="19558334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Greetings to the Colossians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Colossians 1:13-14</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smtClean="0"/>
              <a:t>For </a:t>
            </a:r>
            <a:r>
              <a:rPr lang="en-US" sz="4000" b="1" dirty="0"/>
              <a:t>He rescued us from the </a:t>
            </a:r>
            <a:r>
              <a:rPr lang="en-US" sz="4000" b="1" dirty="0" smtClean="0"/>
              <a:t>domain (authority, jurisdiction) </a:t>
            </a:r>
            <a:r>
              <a:rPr lang="en-US" sz="4000" b="1" dirty="0"/>
              <a:t>of darkness, and transferred </a:t>
            </a:r>
            <a:r>
              <a:rPr lang="en-US" sz="4000" b="1" dirty="0" smtClean="0"/>
              <a:t>(removed) us </a:t>
            </a:r>
            <a:r>
              <a:rPr lang="en-US" sz="4000" b="1" dirty="0"/>
              <a:t>to the </a:t>
            </a:r>
            <a:r>
              <a:rPr lang="en-US" sz="4000" b="1" dirty="0" smtClean="0"/>
              <a:t>kingdom (domain, rule) </a:t>
            </a:r>
            <a:r>
              <a:rPr lang="en-US" sz="4000" b="1" dirty="0"/>
              <a:t>of His beloved Son</a:t>
            </a:r>
            <a:r>
              <a:rPr lang="en-US" sz="4000" b="1" dirty="0" smtClean="0"/>
              <a:t>, </a:t>
            </a:r>
            <a:r>
              <a:rPr lang="en-US" sz="4000" b="1" dirty="0"/>
              <a:t>in whom we have redemption, the forgiveness of sins</a:t>
            </a:r>
            <a:r>
              <a:rPr lang="en-US" sz="4000" b="1" dirty="0" smtClean="0"/>
              <a:t>.</a:t>
            </a:r>
          </a:p>
        </p:txBody>
      </p:sp>
    </p:spTree>
    <p:extLst>
      <p:ext uri="{BB962C8B-B14F-4D97-AF65-F5344CB8AC3E}">
        <p14:creationId xmlns:p14="http://schemas.microsoft.com/office/powerpoint/2010/main" val="23352586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Redemption</a:t>
            </a:r>
            <a:endParaRPr lang="en-US" sz="4400" b="1" dirty="0" smtClean="0">
              <a:latin typeface="Times New Roman" panose="02020603050405020304" pitchFamily="18" charset="0"/>
              <a:cs typeface="Times New Roman" panose="02020603050405020304" pitchFamily="18" charset="0"/>
            </a:endParaRPr>
          </a:p>
          <a:p>
            <a:r>
              <a:rPr lang="en-US" sz="4000" b="1" dirty="0" smtClean="0"/>
              <a:t>1</a:t>
            </a:r>
            <a:r>
              <a:rPr lang="en-US" sz="4000" dirty="0"/>
              <a:t>. </a:t>
            </a:r>
            <a:r>
              <a:rPr lang="en-US" sz="4000" b="1" dirty="0"/>
              <a:t>release from a painful interrogation, </a:t>
            </a:r>
            <a:r>
              <a:rPr lang="en-US" sz="4000" b="1" i="1" dirty="0"/>
              <a:t>release</a:t>
            </a:r>
            <a:r>
              <a:rPr lang="en-US" sz="4000" b="1" i="1" dirty="0" smtClean="0"/>
              <a:t>,</a:t>
            </a:r>
            <a:r>
              <a:rPr lang="en-US" sz="4000" dirty="0" smtClean="0"/>
              <a:t> </a:t>
            </a:r>
            <a:r>
              <a:rPr lang="en-US" sz="4000" b="1" dirty="0" err="1" smtClean="0"/>
              <a:t>Hb</a:t>
            </a:r>
            <a:r>
              <a:rPr lang="en-US" sz="4000" b="1" dirty="0" smtClean="0"/>
              <a:t> </a:t>
            </a:r>
            <a:r>
              <a:rPr lang="en-US" sz="4000" b="1" dirty="0"/>
              <a:t>11:35 </a:t>
            </a:r>
            <a:r>
              <a:rPr lang="en-US" sz="4000" dirty="0"/>
              <a:t>from torture</a:t>
            </a:r>
            <a:r>
              <a:rPr lang="en-US" sz="4000" dirty="0" smtClean="0"/>
              <a:t>.  Some were not released from torture…</a:t>
            </a:r>
            <a:endParaRPr lang="en-US" sz="4000" dirty="0"/>
          </a:p>
          <a:p>
            <a:endParaRPr lang="en-US" sz="4000" dirty="0"/>
          </a:p>
          <a:p>
            <a:r>
              <a:rPr lang="en-US" sz="4000" b="1" dirty="0"/>
              <a:t>2</a:t>
            </a:r>
            <a:r>
              <a:rPr lang="en-US" sz="4000" dirty="0"/>
              <a:t>. </a:t>
            </a:r>
            <a:r>
              <a:rPr lang="en-US" sz="4000" b="1" dirty="0"/>
              <a:t>release from a captive condition, </a:t>
            </a:r>
            <a:r>
              <a:rPr lang="en-US" sz="4000" b="1" i="1" dirty="0"/>
              <a:t>release, redemption, deliverance </a:t>
            </a:r>
            <a:r>
              <a:rPr lang="en-US" sz="4000" dirty="0"/>
              <a:t>fig. ext. of the orig. use in connection with manumission of captives or slaves: the release </a:t>
            </a:r>
            <a:r>
              <a:rPr lang="en-US" sz="4000" dirty="0" err="1"/>
              <a:t>fr.</a:t>
            </a:r>
            <a:r>
              <a:rPr lang="en-US" sz="4000" dirty="0"/>
              <a:t> sin and finiteness that comes through Christ</a:t>
            </a:r>
            <a:r>
              <a:rPr lang="en-US" sz="4000" dirty="0" smtClean="0"/>
              <a:t>.</a:t>
            </a:r>
            <a:endParaRPr lang="en-US" sz="4000" b="1" dirty="0" smtClean="0"/>
          </a:p>
          <a:p>
            <a:pPr marL="0" indent="0">
              <a:buNone/>
            </a:pPr>
            <a:endParaRPr lang="en-US" sz="4000" b="1" dirty="0"/>
          </a:p>
        </p:txBody>
      </p:sp>
    </p:spTree>
    <p:extLst>
      <p:ext uri="{BB962C8B-B14F-4D97-AF65-F5344CB8AC3E}">
        <p14:creationId xmlns:p14="http://schemas.microsoft.com/office/powerpoint/2010/main" val="5162492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a:t>
            </a:r>
            <a:r>
              <a:rPr lang="en-US" sz="4400" b="1" dirty="0" smtClean="0"/>
              <a:t>of Colossians 1:1-14</a:t>
            </a:r>
            <a:endParaRPr lang="en-US" sz="4400" b="1" dirty="0"/>
          </a:p>
          <a:p>
            <a:pPr marL="0" indent="0">
              <a:buNone/>
            </a:pPr>
            <a:r>
              <a:rPr lang="en-US" sz="4000" dirty="0" smtClean="0"/>
              <a:t>Let’s give thanks and pray for each other</a:t>
            </a:r>
          </a:p>
          <a:p>
            <a:pPr marL="0" indent="0">
              <a:buNone/>
            </a:pPr>
            <a:r>
              <a:rPr lang="en-US" sz="4000" dirty="0" smtClean="0"/>
              <a:t>The message of the gospel bears fruit wherever it is taken</a:t>
            </a:r>
          </a:p>
          <a:p>
            <a:pPr marL="0" indent="0">
              <a:buNone/>
            </a:pPr>
            <a:r>
              <a:rPr lang="en-US" sz="4000" dirty="0" smtClean="0"/>
              <a:t>We are to gain a knowledge of Elohim and of his will through his word</a:t>
            </a:r>
          </a:p>
          <a:p>
            <a:pPr marL="0" indent="0">
              <a:buNone/>
            </a:pPr>
            <a:r>
              <a:rPr lang="en-US" sz="4000" dirty="0" smtClean="0"/>
              <a:t>The will of Elohim is for us to obey his commands</a:t>
            </a:r>
          </a:p>
          <a:p>
            <a:pPr marL="0" indent="0">
              <a:buNone/>
            </a:pPr>
            <a:r>
              <a:rPr lang="en-US" sz="4000" dirty="0" smtClean="0"/>
              <a:t>Through his word, he empowers us to qualify for the promised inheritance given to Abraham and his seed</a:t>
            </a:r>
          </a:p>
          <a:p>
            <a:pPr marL="0" indent="0">
              <a:buNone/>
            </a:pPr>
            <a:endParaRPr lang="en-US" sz="4000" dirty="0" smtClean="0"/>
          </a:p>
          <a:p>
            <a:pPr marL="0" indent="0">
              <a:buNone/>
            </a:pPr>
            <a:endParaRPr lang="en-US" sz="4000" b="0" dirty="0" smtClean="0"/>
          </a:p>
        </p:txBody>
      </p:sp>
    </p:spTree>
    <p:extLst>
      <p:ext uri="{BB962C8B-B14F-4D97-AF65-F5344CB8AC3E}">
        <p14:creationId xmlns:p14="http://schemas.microsoft.com/office/powerpoint/2010/main" val="19214493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133921</TotalTime>
  <Words>1602</Words>
  <Application>Microsoft Office PowerPoint</Application>
  <PresentationFormat>Widescreen</PresentationFormat>
  <Paragraphs>134</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1323</cp:revision>
  <dcterms:created xsi:type="dcterms:W3CDTF">2018-11-07T08:55:54Z</dcterms:created>
  <dcterms:modified xsi:type="dcterms:W3CDTF">2020-10-10T15:35:09Z</dcterms:modified>
</cp:coreProperties>
</file>