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64" r:id="rId2"/>
    <p:sldId id="1183" r:id="rId3"/>
    <p:sldId id="1285" r:id="rId4"/>
    <p:sldId id="1292" r:id="rId5"/>
    <p:sldId id="1284" r:id="rId6"/>
    <p:sldId id="1286" r:id="rId7"/>
    <p:sldId id="1287" r:id="rId8"/>
    <p:sldId id="1306" r:id="rId9"/>
    <p:sldId id="1294" r:id="rId10"/>
    <p:sldId id="1308" r:id="rId11"/>
    <p:sldId id="1309" r:id="rId12"/>
    <p:sldId id="1312" r:id="rId13"/>
    <p:sldId id="1288" r:id="rId14"/>
    <p:sldId id="1289" r:id="rId15"/>
    <p:sldId id="1269" r:id="rId16"/>
    <p:sldId id="1296" r:id="rId17"/>
    <p:sldId id="1280" r:id="rId18"/>
    <p:sldId id="1281" r:id="rId19"/>
    <p:sldId id="1313" r:id="rId20"/>
    <p:sldId id="1314" r:id="rId21"/>
    <p:sldId id="1315" r:id="rId22"/>
    <p:sldId id="1317" r:id="rId23"/>
    <p:sldId id="1316" r:id="rId24"/>
    <p:sldId id="1311" r:id="rId25"/>
    <p:sldId id="1270" r:id="rId26"/>
    <p:sldId id="1271" r:id="rId27"/>
    <p:sldId id="1291" r:id="rId28"/>
    <p:sldId id="1293" r:id="rId29"/>
    <p:sldId id="1290" r:id="rId30"/>
    <p:sldId id="1302" r:id="rId31"/>
    <p:sldId id="1303" r:id="rId32"/>
    <p:sldId id="1305" r:id="rId33"/>
    <p:sldId id="1318" r:id="rId34"/>
    <p:sldId id="1272" r:id="rId35"/>
    <p:sldId id="1320" r:id="rId36"/>
    <p:sldId id="1319" r:id="rId37"/>
    <p:sldId id="1273" r:id="rId38"/>
    <p:sldId id="1274" r:id="rId39"/>
    <p:sldId id="1321" r:id="rId40"/>
    <p:sldId id="1322" r:id="rId41"/>
    <p:sldId id="1323" r:id="rId42"/>
    <p:sldId id="1324" r:id="rId43"/>
    <p:sldId id="1325" r:id="rId44"/>
    <p:sldId id="1326" r:id="rId45"/>
    <p:sldId id="1227" r:id="rId46"/>
    <p:sldId id="774"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5805" autoAdjust="0"/>
  </p:normalViewPr>
  <p:slideViewPr>
    <p:cSldViewPr snapToGrid="0">
      <p:cViewPr varScale="1">
        <p:scale>
          <a:sx n="76" d="100"/>
          <a:sy n="76" d="100"/>
        </p:scale>
        <p:origin x="114" y="504"/>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10/20/2020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smtClean="0"/>
              <a:t>Colossae is located in</a:t>
            </a:r>
            <a:r>
              <a:rPr lang="en-US" baseline="0" dirty="0" smtClean="0"/>
              <a:t> Phrygia near Ephesus and Laodicea.  </a:t>
            </a:r>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468810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2684020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1068653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2839354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0858918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241040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1886572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1065334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3747124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9614479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9866419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7279786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944861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4402472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41792015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3902350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7767425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3391239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11939908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39279736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735474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42479375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11966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5066740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6998398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0534075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0766228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3688835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0437887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9951378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36590830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2013947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9183202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0518587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0371833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7968373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5080279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9485170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3306167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5081110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95376222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131086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48327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10/20/2020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10/20/2020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10/20/2020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10/20/2020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10/20/2020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10/20/2020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10/20/2020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10/20/2020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10/20/2020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10/20/2020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10/20/2020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10/20/2020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598715"/>
            <a:ext cx="11489633" cy="6030684"/>
          </a:xfrm>
        </p:spPr>
        <p:txBody>
          <a:bodyPr>
            <a:normAutofit/>
          </a:bodyPr>
          <a:lstStyle/>
          <a:p>
            <a:pPr algn="ctr">
              <a:buNone/>
            </a:pPr>
            <a:r>
              <a:rPr lang="en-US" sz="5200" b="1" dirty="0" smtClean="0">
                <a:solidFill>
                  <a:schemeClr val="accent1">
                    <a:lumMod val="50000"/>
                  </a:schemeClr>
                </a:solidFill>
                <a:latin typeface="Helvetica" pitchFamily="34" charset="0"/>
                <a:cs typeface="Helvetica" pitchFamily="34" charset="0"/>
              </a:rPr>
              <a:t>Shabbat Shalom</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October 17, 2020</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5867" b="1" dirty="0" smtClean="0">
                <a:solidFill>
                  <a:schemeClr val="accent2">
                    <a:lumMod val="50000"/>
                  </a:schemeClr>
                </a:solidFill>
                <a:cs typeface="Helvetica" pitchFamily="34" charset="0"/>
              </a:rPr>
              <a:t>Colossians </a:t>
            </a:r>
            <a:r>
              <a:rPr lang="en-US" sz="5867" b="1" dirty="0" smtClean="0">
                <a:solidFill>
                  <a:schemeClr val="accent2">
                    <a:lumMod val="50000"/>
                  </a:schemeClr>
                </a:solidFill>
                <a:cs typeface="Helvetica" pitchFamily="34" charset="0"/>
              </a:rPr>
              <a:t>1:15-20</a:t>
            </a:r>
            <a:endParaRPr lang="en-US" sz="5333" b="1" dirty="0">
              <a:solidFill>
                <a:schemeClr val="tx1">
                  <a:lumMod val="95000"/>
                  <a:lumOff val="5000"/>
                </a:schemeClr>
              </a:solidFill>
              <a:cs typeface="Helvetica" pitchFamily="34" charset="0"/>
            </a:endParaRPr>
          </a:p>
          <a:p>
            <a:pPr marL="0" indent="0" algn="ctr">
              <a:buNone/>
            </a:pPr>
            <a:endParaRPr lang="en-US" sz="5333" b="1" dirty="0" smtClean="0">
              <a:solidFill>
                <a:schemeClr val="tx1">
                  <a:lumMod val="95000"/>
                  <a:lumOff val="5000"/>
                </a:schemeClr>
              </a:solidFill>
              <a:cs typeface="Helvetica" pitchFamily="34" charset="0"/>
            </a:endParaRPr>
          </a:p>
          <a:p>
            <a:pPr marL="0" indent="0" algn="ctr">
              <a:buNone/>
            </a:pPr>
            <a:r>
              <a:rPr lang="en-US" sz="5333" b="1" dirty="0" smtClean="0">
                <a:solidFill>
                  <a:schemeClr val="tx1">
                    <a:lumMod val="95000"/>
                    <a:lumOff val="5000"/>
                  </a:schemeClr>
                </a:solidFill>
                <a:cs typeface="Helvetica" pitchFamily="34" charset="0"/>
              </a:rPr>
              <a:t>Messiah Yahusha: Lord of Creation and Redemption</a:t>
            </a:r>
            <a:endParaRPr lang="en-US" sz="5333" b="1" dirty="0">
              <a:solidFill>
                <a:schemeClr val="tx1">
                  <a:lumMod val="95000"/>
                  <a:lumOff val="5000"/>
                </a:schemeClr>
              </a:solidFill>
              <a:cs typeface="Helvetica" pitchFamily="34" charset="0"/>
            </a:endParaRPr>
          </a:p>
        </p:txBody>
      </p:sp>
    </p:spTree>
    <p:extLst>
      <p:ext uri="{BB962C8B-B14F-4D97-AF65-F5344CB8AC3E}">
        <p14:creationId xmlns:p14="http://schemas.microsoft.com/office/powerpoint/2010/main" val="14584320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707572"/>
            <a:ext cx="10787743" cy="5900056"/>
          </a:xfrm>
        </p:spPr>
        <p:txBody>
          <a:bodyPr>
            <a:normAutofit/>
          </a:bodyPr>
          <a:lstStyle/>
          <a:p>
            <a:pPr algn="ctr">
              <a:buNone/>
            </a:pPr>
            <a:r>
              <a:rPr lang="en-US" sz="4000" b="1" dirty="0" smtClean="0"/>
              <a:t>The False Teaching which Precipitated This Letter</a:t>
            </a:r>
          </a:p>
          <a:p>
            <a:pPr>
              <a:buNone/>
            </a:pPr>
            <a:r>
              <a:rPr lang="en-US" sz="4000" b="1" dirty="0" smtClean="0"/>
              <a:t>The cynical view that </a:t>
            </a:r>
            <a:r>
              <a:rPr lang="en-US" sz="4000" b="1" dirty="0" err="1" smtClean="0"/>
              <a:t>Yeshua</a:t>
            </a:r>
            <a:r>
              <a:rPr lang="en-US" sz="4000" b="1" dirty="0" smtClean="0"/>
              <a:t> cannot be Elohim in human form because God is God</a:t>
            </a:r>
          </a:p>
          <a:p>
            <a:pPr>
              <a:buNone/>
            </a:pPr>
            <a:r>
              <a:rPr lang="en-US" sz="4000" b="1" dirty="0" smtClean="0"/>
              <a:t>Jewish opposition to the Messianic message that Yahusha is the prophetic Messiah</a:t>
            </a:r>
            <a:endParaRPr lang="en-US" sz="4000" b="1" dirty="0"/>
          </a:p>
        </p:txBody>
      </p:sp>
    </p:spTree>
    <p:extLst>
      <p:ext uri="{BB962C8B-B14F-4D97-AF65-F5344CB8AC3E}">
        <p14:creationId xmlns:p14="http://schemas.microsoft.com/office/powerpoint/2010/main" val="8858761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707572"/>
            <a:ext cx="10787743" cy="5900056"/>
          </a:xfrm>
        </p:spPr>
        <p:txBody>
          <a:bodyPr>
            <a:normAutofit/>
          </a:bodyPr>
          <a:lstStyle/>
          <a:p>
            <a:pPr>
              <a:buNone/>
            </a:pPr>
            <a:r>
              <a:rPr lang="en-US" sz="4000" b="1" dirty="0" smtClean="0"/>
              <a:t>The Ridiculous Notion that </a:t>
            </a:r>
            <a:r>
              <a:rPr lang="en-US" sz="4000" b="1" dirty="0" err="1" smtClean="0"/>
              <a:t>Elohim</a:t>
            </a:r>
            <a:r>
              <a:rPr lang="en-US" sz="4000" b="1" dirty="0" smtClean="0"/>
              <a:t> Could Become a Man</a:t>
            </a:r>
          </a:p>
          <a:p>
            <a:pPr>
              <a:buNone/>
            </a:pPr>
            <a:r>
              <a:rPr lang="en-US" sz="4000" b="1" dirty="0"/>
              <a:t>Numbers </a:t>
            </a:r>
            <a:r>
              <a:rPr lang="en-US" sz="4000" b="1" dirty="0" smtClean="0"/>
              <a:t>23:19</a:t>
            </a:r>
            <a:r>
              <a:rPr lang="en-US" sz="4000" b="1" dirty="0" smtClean="0"/>
              <a:t> </a:t>
            </a:r>
            <a:r>
              <a:rPr lang="en-US" sz="4000" b="1" u="sng" dirty="0"/>
              <a:t>Elohim is not a man</a:t>
            </a:r>
            <a:r>
              <a:rPr lang="en-US" sz="4000" b="1" dirty="0"/>
              <a:t>, that he should lie, </a:t>
            </a:r>
            <a:r>
              <a:rPr lang="en-US" sz="4000" b="1" u="sng" dirty="0"/>
              <a:t>nor a son of man</a:t>
            </a:r>
            <a:r>
              <a:rPr lang="en-US" sz="4000" b="1" dirty="0"/>
              <a:t>, that he should change his mind. Does he speak and then not act? Does he promise and not fulfill</a:t>
            </a:r>
            <a:r>
              <a:rPr lang="en-US" sz="4000" b="1" dirty="0" smtClean="0"/>
              <a:t>?</a:t>
            </a:r>
            <a:endParaRPr lang="en-US" sz="4000" b="1" dirty="0"/>
          </a:p>
          <a:p>
            <a:pPr>
              <a:buNone/>
            </a:pPr>
            <a:r>
              <a:rPr lang="en-US" sz="4000" b="1" dirty="0"/>
              <a:t>Job </a:t>
            </a:r>
            <a:r>
              <a:rPr lang="en-US" sz="4000" b="1" dirty="0" smtClean="0"/>
              <a:t>9:32</a:t>
            </a:r>
            <a:r>
              <a:rPr lang="en-US" sz="4000" b="1" dirty="0" smtClean="0"/>
              <a:t> </a:t>
            </a:r>
            <a:r>
              <a:rPr lang="en-US" sz="4000" b="1" dirty="0"/>
              <a:t>"</a:t>
            </a:r>
            <a:r>
              <a:rPr lang="en-US" sz="4000" b="1" u="sng" dirty="0"/>
              <a:t>He is not a man like me</a:t>
            </a:r>
            <a:r>
              <a:rPr lang="en-US" sz="4000" b="1" dirty="0"/>
              <a:t> that I might answer him, that we might confront each other in court</a:t>
            </a:r>
            <a:r>
              <a:rPr lang="en-US" sz="4000" b="1" dirty="0" smtClean="0"/>
              <a:t>.</a:t>
            </a:r>
            <a:endParaRPr lang="en-US" sz="4000" b="1" dirty="0"/>
          </a:p>
        </p:txBody>
      </p:sp>
    </p:spTree>
    <p:extLst>
      <p:ext uri="{BB962C8B-B14F-4D97-AF65-F5344CB8AC3E}">
        <p14:creationId xmlns:p14="http://schemas.microsoft.com/office/powerpoint/2010/main" val="41903837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707572"/>
            <a:ext cx="10787743" cy="5900056"/>
          </a:xfrm>
        </p:spPr>
        <p:txBody>
          <a:bodyPr>
            <a:normAutofit lnSpcReduction="10000"/>
          </a:bodyPr>
          <a:lstStyle/>
          <a:p>
            <a:pPr algn="ctr">
              <a:buNone/>
            </a:pPr>
            <a:r>
              <a:rPr lang="en-US" sz="4800" dirty="0"/>
              <a:t>How Did </a:t>
            </a:r>
            <a:r>
              <a:rPr lang="en-US" sz="4800" dirty="0" smtClean="0"/>
              <a:t>Yahuwah </a:t>
            </a:r>
            <a:r>
              <a:rPr lang="en-US" sz="4800" dirty="0"/>
              <a:t>Come to and Communicate with the Ancients?</a:t>
            </a:r>
          </a:p>
          <a:p>
            <a:pPr>
              <a:buNone/>
            </a:pPr>
            <a:r>
              <a:rPr lang="en-US" sz="4000" dirty="0" smtClean="0"/>
              <a:t>Often, Yahuwah appeared to people as a man, and spoke with them in a human voice</a:t>
            </a:r>
          </a:p>
          <a:p>
            <a:pPr>
              <a:buNone/>
            </a:pPr>
            <a:r>
              <a:rPr lang="en-US" sz="4000" dirty="0" smtClean="0"/>
              <a:t>Sometimes Scripture calls him </a:t>
            </a:r>
            <a:r>
              <a:rPr lang="en-US" sz="4000" dirty="0"/>
              <a:t>the Word of </a:t>
            </a:r>
            <a:r>
              <a:rPr lang="en-US" sz="4000" dirty="0" smtClean="0"/>
              <a:t>Yahuwah, sometimes </a:t>
            </a:r>
            <a:r>
              <a:rPr lang="en-US" sz="4000" dirty="0"/>
              <a:t>the messenger of </a:t>
            </a:r>
            <a:r>
              <a:rPr lang="en-US" sz="4000" dirty="0" smtClean="0"/>
              <a:t>Yahuwah, </a:t>
            </a:r>
            <a:r>
              <a:rPr lang="en-US" sz="4000" dirty="0"/>
              <a:t>both of whom appeared as a </a:t>
            </a:r>
            <a:r>
              <a:rPr lang="en-US" sz="4000" dirty="0" smtClean="0"/>
              <a:t>man and spoke with the voice of a man.</a:t>
            </a:r>
            <a:endParaRPr lang="en-US" sz="4000" dirty="0" smtClean="0"/>
          </a:p>
          <a:p>
            <a:pPr>
              <a:buNone/>
            </a:pPr>
            <a:r>
              <a:rPr lang="en-US" sz="4000" dirty="0" smtClean="0"/>
              <a:t>To say, then, that Yahuwah would never come as a human is contrary to the revelation of Scripture</a:t>
            </a:r>
          </a:p>
        </p:txBody>
      </p:sp>
    </p:spTree>
    <p:extLst>
      <p:ext uri="{BB962C8B-B14F-4D97-AF65-F5344CB8AC3E}">
        <p14:creationId xmlns:p14="http://schemas.microsoft.com/office/powerpoint/2010/main" val="23490170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707572"/>
            <a:ext cx="10787743" cy="5900056"/>
          </a:xfrm>
        </p:spPr>
        <p:txBody>
          <a:bodyPr>
            <a:normAutofit/>
          </a:bodyPr>
          <a:lstStyle/>
          <a:p>
            <a:pPr algn="ctr">
              <a:buNone/>
            </a:pPr>
            <a:r>
              <a:rPr lang="en-US" sz="4000" b="1" dirty="0"/>
              <a:t>The Future King is from the Distant Past</a:t>
            </a:r>
          </a:p>
          <a:p>
            <a:pPr>
              <a:buNone/>
            </a:pPr>
            <a:r>
              <a:rPr lang="en-US" sz="4000" b="1" dirty="0"/>
              <a:t>But you (Bethlehem) </a:t>
            </a:r>
            <a:r>
              <a:rPr lang="en-US" sz="4000" b="1" dirty="0" err="1"/>
              <a:t>Ephrathah</a:t>
            </a:r>
            <a:r>
              <a:rPr lang="en-US" sz="4000" b="1" dirty="0"/>
              <a:t>, the least of the clans of Judah, from you will come for me a future ruler of Israel </a:t>
            </a:r>
            <a:r>
              <a:rPr lang="en-US" sz="4000" b="1" u="sng" dirty="0"/>
              <a:t>whose origins go back to the distant past, to the days of old</a:t>
            </a:r>
            <a:r>
              <a:rPr lang="en-US" sz="4000" b="1" dirty="0"/>
              <a:t>. (Micah 5:1, New Jerusalem Bible)</a:t>
            </a:r>
          </a:p>
        </p:txBody>
      </p:sp>
    </p:spTree>
    <p:extLst>
      <p:ext uri="{BB962C8B-B14F-4D97-AF65-F5344CB8AC3E}">
        <p14:creationId xmlns:p14="http://schemas.microsoft.com/office/powerpoint/2010/main" val="23198300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707572"/>
            <a:ext cx="10787743" cy="5900056"/>
          </a:xfrm>
        </p:spPr>
        <p:txBody>
          <a:bodyPr>
            <a:normAutofit fontScale="77500" lnSpcReduction="20000"/>
          </a:bodyPr>
          <a:lstStyle/>
          <a:p>
            <a:pPr algn="ctr">
              <a:buNone/>
            </a:pPr>
            <a:r>
              <a:rPr lang="en-US" sz="5333" b="1" dirty="0"/>
              <a:t>The Son Born from David is the Mighty </a:t>
            </a:r>
            <a:r>
              <a:rPr lang="en-US" sz="5333" b="1" dirty="0" err="1"/>
              <a:t>Elohim</a:t>
            </a:r>
            <a:endParaRPr lang="en-US" sz="5333" b="1" dirty="0"/>
          </a:p>
          <a:p>
            <a:pPr>
              <a:buNone/>
            </a:pPr>
            <a:r>
              <a:rPr lang="en-US" sz="5333" b="1" dirty="0"/>
              <a:t>For to us </a:t>
            </a:r>
            <a:r>
              <a:rPr lang="en-US" sz="5333" b="1" u="sng" dirty="0"/>
              <a:t>a child is born</a:t>
            </a:r>
            <a:r>
              <a:rPr lang="en-US" sz="5333" b="1" dirty="0"/>
              <a:t>, to us </a:t>
            </a:r>
            <a:r>
              <a:rPr lang="en-US" sz="5333" b="1" u="sng" dirty="0"/>
              <a:t>a son is given</a:t>
            </a:r>
            <a:r>
              <a:rPr lang="en-US" sz="5333" b="1" dirty="0"/>
              <a:t>, and the government will be on his shoulders. And he will be called Wonderful Counselor, </a:t>
            </a:r>
            <a:r>
              <a:rPr lang="en-US" sz="5333" b="1" u="sng" dirty="0"/>
              <a:t>Mighty </a:t>
            </a:r>
            <a:r>
              <a:rPr lang="en-US" sz="5333" b="1" u="sng" dirty="0" err="1"/>
              <a:t>Elohim</a:t>
            </a:r>
            <a:r>
              <a:rPr lang="en-US" sz="5333" b="1" u="sng" dirty="0"/>
              <a:t>, Everlasting Father, Prince of Peace</a:t>
            </a:r>
            <a:r>
              <a:rPr lang="en-US" sz="5333" b="1" dirty="0"/>
              <a:t>. Of the increase of his government and peace there will be no end. He will reign on David's throne and over his kingdom, establishing and upholding it with justice and righteousness from that time on and forever. The zeal of </a:t>
            </a:r>
            <a:r>
              <a:rPr lang="en-US" sz="5333" b="1" dirty="0" smtClean="0"/>
              <a:t>Yahuwah </a:t>
            </a:r>
            <a:r>
              <a:rPr lang="en-US" sz="5333" b="1" dirty="0"/>
              <a:t>of armies will accomplish this (</a:t>
            </a:r>
            <a:r>
              <a:rPr lang="en-US" sz="5333" b="1" dirty="0" err="1"/>
              <a:t>Yeshayahu</a:t>
            </a:r>
            <a:r>
              <a:rPr lang="en-US" sz="5333" b="1" dirty="0"/>
              <a:t> 9:6-7).</a:t>
            </a:r>
          </a:p>
          <a:p>
            <a:pPr algn="ctr">
              <a:buNone/>
            </a:pPr>
            <a:endParaRPr lang="en-US" sz="5333" dirty="0">
              <a:solidFill>
                <a:schemeClr val="bg1"/>
              </a:solidFill>
            </a:endParaRPr>
          </a:p>
        </p:txBody>
      </p:sp>
    </p:spTree>
    <p:extLst>
      <p:ext uri="{BB962C8B-B14F-4D97-AF65-F5344CB8AC3E}">
        <p14:creationId xmlns:p14="http://schemas.microsoft.com/office/powerpoint/2010/main" val="42027368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a:t>
            </a:r>
            <a:r>
              <a:rPr lang="en-US" sz="4400" b="1" dirty="0" smtClean="0">
                <a:latin typeface="Times New Roman" panose="02020603050405020304" pitchFamily="18" charset="0"/>
                <a:cs typeface="Times New Roman" panose="02020603050405020304" pitchFamily="18" charset="0"/>
              </a:rPr>
              <a:t>Testimony of </a:t>
            </a:r>
            <a:r>
              <a:rPr lang="en-US" sz="4400" b="1" dirty="0" smtClean="0">
                <a:latin typeface="Times New Roman" panose="02020603050405020304" pitchFamily="18" charset="0"/>
                <a:cs typeface="Times New Roman" panose="02020603050405020304" pitchFamily="18" charset="0"/>
              </a:rPr>
              <a:t>Yahusha – From Elohim</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latin typeface="Times New Roman" panose="02020603050405020304" pitchFamily="18" charset="0"/>
                <a:cs typeface="Times New Roman" panose="02020603050405020304" pitchFamily="18" charset="0"/>
              </a:rPr>
              <a:t>4</a:t>
            </a:r>
            <a:r>
              <a:rPr lang="en-US" sz="4000" b="1" baseline="30000" dirty="0" smtClean="0">
                <a:latin typeface="Times New Roman" panose="02020603050405020304" pitchFamily="18" charset="0"/>
                <a:cs typeface="Times New Roman" panose="02020603050405020304" pitchFamily="18" charset="0"/>
              </a:rPr>
              <a:t>th</a:t>
            </a:r>
            <a:r>
              <a:rPr lang="en-US" sz="4000" b="1" dirty="0" smtClean="0">
                <a:latin typeface="Times New Roman" panose="02020603050405020304" pitchFamily="18" charset="0"/>
                <a:cs typeface="Times New Roman" panose="02020603050405020304" pitchFamily="18" charset="0"/>
              </a:rPr>
              <a:t> Gospel 8:42-43</a:t>
            </a:r>
          </a:p>
          <a:p>
            <a:pPr marL="0" indent="0">
              <a:buNone/>
            </a:pPr>
            <a:r>
              <a:rPr lang="en-US" sz="4000" b="1" dirty="0" smtClean="0"/>
              <a:t>Yahusha </a:t>
            </a:r>
            <a:r>
              <a:rPr lang="en-US" sz="4000" b="1" dirty="0"/>
              <a:t>said to them, "If Elohim were your Father, you would love Me, for </a:t>
            </a:r>
            <a:r>
              <a:rPr lang="en-US" sz="4000" b="1" u="sng" dirty="0"/>
              <a:t>I proceeded forth and have come from Elohim</a:t>
            </a:r>
            <a:r>
              <a:rPr lang="en-US" sz="4000" b="1" dirty="0"/>
              <a:t>, for I have not even come on My own initiative, but He sent </a:t>
            </a:r>
            <a:r>
              <a:rPr lang="en-US" sz="4000" b="1" dirty="0" smtClean="0"/>
              <a:t>Me. </a:t>
            </a:r>
            <a:r>
              <a:rPr lang="en-US" sz="4000" b="1" dirty="0"/>
              <a:t>"Why do you not understand what I am saying? [It is] because you cannot hear My word.</a:t>
            </a:r>
          </a:p>
          <a:p>
            <a:pPr marL="0" indent="0">
              <a:buNone/>
            </a:pPr>
            <a:endParaRPr lang="en-US" sz="4000" b="1" dirty="0"/>
          </a:p>
        </p:txBody>
      </p:sp>
    </p:spTree>
    <p:extLst>
      <p:ext uri="{BB962C8B-B14F-4D97-AF65-F5344CB8AC3E}">
        <p14:creationId xmlns:p14="http://schemas.microsoft.com/office/powerpoint/2010/main" val="8612247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707572"/>
            <a:ext cx="10787743" cy="5900056"/>
          </a:xfrm>
        </p:spPr>
        <p:txBody>
          <a:bodyPr>
            <a:normAutofit fontScale="85000" lnSpcReduction="10000"/>
          </a:bodyPr>
          <a:lstStyle/>
          <a:p>
            <a:pPr>
              <a:buNone/>
            </a:pPr>
            <a:r>
              <a:rPr lang="en-US" sz="5333" dirty="0"/>
              <a:t>The Torah and the Prophets describe many occasions when </a:t>
            </a:r>
            <a:r>
              <a:rPr lang="en-US" sz="5333" dirty="0" smtClean="0"/>
              <a:t>Yahuwah </a:t>
            </a:r>
            <a:r>
              <a:rPr lang="en-US" sz="5333" dirty="0"/>
              <a:t>appeared as a man and spoke with people.</a:t>
            </a:r>
          </a:p>
          <a:p>
            <a:pPr>
              <a:buNone/>
            </a:pPr>
            <a:r>
              <a:rPr lang="en-US" sz="5333" dirty="0"/>
              <a:t>The Prophets also make clear that a son would be born from David’s line who would be the Mighty </a:t>
            </a:r>
            <a:r>
              <a:rPr lang="en-US" sz="5333" dirty="0" err="1"/>
              <a:t>Elohim</a:t>
            </a:r>
            <a:r>
              <a:rPr lang="en-US" sz="5333" dirty="0"/>
              <a:t>, whose origins are from the distant past.</a:t>
            </a:r>
          </a:p>
          <a:p>
            <a:pPr>
              <a:buNone/>
            </a:pPr>
            <a:r>
              <a:rPr lang="en-US" sz="5333" dirty="0"/>
              <a:t>These revelations clearly indicate that </a:t>
            </a:r>
            <a:r>
              <a:rPr lang="en-US" sz="5333" dirty="0" err="1"/>
              <a:t>Elohim</a:t>
            </a:r>
            <a:r>
              <a:rPr lang="en-US" sz="5333" dirty="0"/>
              <a:t> would be born in human flesh to dwell with men and to rule and reign on earth.</a:t>
            </a:r>
          </a:p>
        </p:txBody>
      </p:sp>
    </p:spTree>
    <p:extLst>
      <p:ext uri="{BB962C8B-B14F-4D97-AF65-F5344CB8AC3E}">
        <p14:creationId xmlns:p14="http://schemas.microsoft.com/office/powerpoint/2010/main" val="22848289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Elohim Born into Human Flesh</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latin typeface="Times New Roman" panose="02020603050405020304" pitchFamily="18" charset="0"/>
                <a:cs typeface="Times New Roman" panose="02020603050405020304" pitchFamily="18" charset="0"/>
              </a:rPr>
              <a:t>4</a:t>
            </a:r>
            <a:r>
              <a:rPr lang="en-US" sz="4000" b="1" baseline="30000" dirty="0" smtClean="0">
                <a:latin typeface="Times New Roman" panose="02020603050405020304" pitchFamily="18" charset="0"/>
                <a:cs typeface="Times New Roman" panose="02020603050405020304" pitchFamily="18" charset="0"/>
              </a:rPr>
              <a:t>th</a:t>
            </a:r>
            <a:r>
              <a:rPr lang="en-US" sz="4000" b="1" dirty="0" smtClean="0">
                <a:latin typeface="Times New Roman" panose="02020603050405020304" pitchFamily="18" charset="0"/>
                <a:cs typeface="Times New Roman" panose="02020603050405020304" pitchFamily="18" charset="0"/>
              </a:rPr>
              <a:t> Gospel </a:t>
            </a:r>
            <a:r>
              <a:rPr lang="en-US" sz="4000" b="1" dirty="0" smtClean="0">
                <a:latin typeface="Times New Roman" panose="02020603050405020304" pitchFamily="18" charset="0"/>
                <a:cs typeface="Times New Roman" panose="02020603050405020304" pitchFamily="18" charset="0"/>
              </a:rPr>
              <a:t>1:1-3</a:t>
            </a:r>
            <a:endParaRPr lang="en-US" sz="4000" b="1" dirty="0" smtClean="0">
              <a:latin typeface="Times New Roman" panose="02020603050405020304" pitchFamily="18" charset="0"/>
              <a:cs typeface="Times New Roman" panose="02020603050405020304" pitchFamily="18" charset="0"/>
            </a:endParaRPr>
          </a:p>
          <a:p>
            <a:pPr marL="0" indent="0">
              <a:buNone/>
            </a:pPr>
            <a:r>
              <a:rPr lang="en-US" sz="4000" b="1" dirty="0" smtClean="0"/>
              <a:t>In </a:t>
            </a:r>
            <a:r>
              <a:rPr lang="en-US" sz="4000" b="1" dirty="0"/>
              <a:t>the beginning was the Word, and the Word was with Elohim, and the Word was </a:t>
            </a:r>
            <a:r>
              <a:rPr lang="en-US" sz="4000" b="1" dirty="0" smtClean="0"/>
              <a:t>Elohim. He </a:t>
            </a:r>
            <a:r>
              <a:rPr lang="en-US" sz="4000" b="1" dirty="0"/>
              <a:t>was in the beginning with Elohim</a:t>
            </a:r>
            <a:r>
              <a:rPr lang="en-US" sz="4000" b="1" dirty="0" smtClean="0"/>
              <a:t>. </a:t>
            </a:r>
            <a:r>
              <a:rPr lang="en-US" sz="4000" b="1" dirty="0"/>
              <a:t>All things came into being through Him, and apart from Him nothing came into being that has come into being.</a:t>
            </a:r>
          </a:p>
          <a:p>
            <a:pPr marL="0" indent="0">
              <a:buNone/>
            </a:pPr>
            <a:endParaRPr lang="en-US" sz="4000" b="1" dirty="0"/>
          </a:p>
        </p:txBody>
      </p:sp>
    </p:spTree>
    <p:extLst>
      <p:ext uri="{BB962C8B-B14F-4D97-AF65-F5344CB8AC3E}">
        <p14:creationId xmlns:p14="http://schemas.microsoft.com/office/powerpoint/2010/main" val="15369829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Elohim Born into Human Flesh</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latin typeface="Times New Roman" panose="02020603050405020304" pitchFamily="18" charset="0"/>
                <a:cs typeface="Times New Roman" panose="02020603050405020304" pitchFamily="18" charset="0"/>
              </a:rPr>
              <a:t>4</a:t>
            </a:r>
            <a:r>
              <a:rPr lang="en-US" sz="4000" b="1" baseline="30000" dirty="0" smtClean="0">
                <a:latin typeface="Times New Roman" panose="02020603050405020304" pitchFamily="18" charset="0"/>
                <a:cs typeface="Times New Roman" panose="02020603050405020304" pitchFamily="18" charset="0"/>
              </a:rPr>
              <a:t>th</a:t>
            </a:r>
            <a:r>
              <a:rPr lang="en-US" sz="4000" b="1" dirty="0" smtClean="0">
                <a:latin typeface="Times New Roman" panose="02020603050405020304" pitchFamily="18" charset="0"/>
                <a:cs typeface="Times New Roman" panose="02020603050405020304" pitchFamily="18" charset="0"/>
              </a:rPr>
              <a:t> Gospel </a:t>
            </a:r>
            <a:r>
              <a:rPr lang="en-US" sz="4000" b="1" dirty="0" smtClean="0">
                <a:latin typeface="Times New Roman" panose="02020603050405020304" pitchFamily="18" charset="0"/>
                <a:cs typeface="Times New Roman" panose="02020603050405020304" pitchFamily="18" charset="0"/>
              </a:rPr>
              <a:t>1:14,16,18</a:t>
            </a:r>
            <a:endParaRPr lang="en-US" sz="4000" b="1" dirty="0" smtClean="0">
              <a:latin typeface="Times New Roman" panose="02020603050405020304" pitchFamily="18" charset="0"/>
              <a:cs typeface="Times New Roman" panose="02020603050405020304" pitchFamily="18" charset="0"/>
            </a:endParaRPr>
          </a:p>
          <a:p>
            <a:pPr marL="0" indent="0">
              <a:buNone/>
            </a:pPr>
            <a:r>
              <a:rPr lang="en-US" sz="4000" b="1" dirty="0" smtClean="0"/>
              <a:t>And </a:t>
            </a:r>
            <a:r>
              <a:rPr lang="en-US" sz="4000" b="1" dirty="0"/>
              <a:t>the Word became flesh, and dwelt among us, and we saw His glory, glory as of the only begotten from the Father, full of grace and truth.</a:t>
            </a:r>
          </a:p>
          <a:p>
            <a:pPr marL="0" indent="0">
              <a:buNone/>
            </a:pPr>
            <a:r>
              <a:rPr lang="en-US" sz="4000" b="1" baseline="30000" dirty="0" smtClean="0"/>
              <a:t>16</a:t>
            </a:r>
            <a:r>
              <a:rPr lang="en-US" sz="4000" b="1" dirty="0" smtClean="0"/>
              <a:t> </a:t>
            </a:r>
            <a:r>
              <a:rPr lang="en-US" sz="4000" b="1" dirty="0"/>
              <a:t>For of His fullness we have all received, and grace upon grace.</a:t>
            </a:r>
          </a:p>
          <a:p>
            <a:pPr marL="0" indent="0">
              <a:buNone/>
            </a:pPr>
            <a:r>
              <a:rPr lang="en-US" sz="4000" b="1" baseline="30000" dirty="0" smtClean="0"/>
              <a:t>18</a:t>
            </a:r>
            <a:r>
              <a:rPr lang="en-US" sz="4000" b="1" dirty="0" smtClean="0"/>
              <a:t> </a:t>
            </a:r>
            <a:r>
              <a:rPr lang="en-US" sz="4000" b="1" dirty="0"/>
              <a:t>No one has seen Elohim at any time; the only begotten Elohim who is in the bosom of the Father, He has explained [Him].</a:t>
            </a:r>
          </a:p>
          <a:p>
            <a:pPr marL="0" indent="0">
              <a:buNone/>
            </a:pPr>
            <a:endParaRPr lang="en-US" sz="4000" b="1" dirty="0"/>
          </a:p>
        </p:txBody>
      </p:sp>
    </p:spTree>
    <p:extLst>
      <p:ext uri="{BB962C8B-B14F-4D97-AF65-F5344CB8AC3E}">
        <p14:creationId xmlns:p14="http://schemas.microsoft.com/office/powerpoint/2010/main" val="23736300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707572"/>
            <a:ext cx="10787743" cy="5900056"/>
          </a:xfrm>
        </p:spPr>
        <p:txBody>
          <a:bodyPr>
            <a:normAutofit/>
          </a:bodyPr>
          <a:lstStyle/>
          <a:p>
            <a:pPr>
              <a:buNone/>
            </a:pPr>
            <a:r>
              <a:rPr lang="en-US" sz="4000" dirty="0"/>
              <a:t>No one has ever seen </a:t>
            </a:r>
            <a:r>
              <a:rPr lang="en-US" sz="4000" dirty="0" err="1"/>
              <a:t>Elohim</a:t>
            </a:r>
            <a:r>
              <a:rPr lang="en-US" sz="4000" dirty="0"/>
              <a:t>, but </a:t>
            </a:r>
            <a:r>
              <a:rPr lang="en-US" sz="4000" dirty="0" err="1"/>
              <a:t>Elohim</a:t>
            </a:r>
            <a:r>
              <a:rPr lang="en-US" sz="4000" dirty="0"/>
              <a:t> the One and </a:t>
            </a:r>
            <a:r>
              <a:rPr lang="en-US" sz="4000" dirty="0" smtClean="0"/>
              <a:t>Only (</a:t>
            </a:r>
            <a:r>
              <a:rPr lang="en-US" sz="4000" dirty="0"/>
              <a:t>the only one of its kind of class </a:t>
            </a:r>
            <a:r>
              <a:rPr lang="en-US" sz="4000" i="1" dirty="0" smtClean="0"/>
              <a:t>unique</a:t>
            </a:r>
            <a:r>
              <a:rPr lang="en-US" sz="4000" dirty="0" smtClean="0"/>
              <a:t>), </a:t>
            </a:r>
            <a:r>
              <a:rPr lang="en-US" sz="4000" dirty="0"/>
              <a:t>who is at the Father's side, has made him </a:t>
            </a:r>
            <a:r>
              <a:rPr lang="en-US" sz="4000" dirty="0" smtClean="0"/>
              <a:t>know</a:t>
            </a:r>
            <a:r>
              <a:rPr lang="en-US" sz="4000" dirty="0"/>
              <a:t>n. </a:t>
            </a:r>
            <a:r>
              <a:rPr lang="en-US" sz="4000" dirty="0" smtClean="0"/>
              <a:t>(4th </a:t>
            </a:r>
            <a:r>
              <a:rPr lang="en-US" sz="4000" dirty="0"/>
              <a:t>Gospel 1:18</a:t>
            </a:r>
            <a:r>
              <a:rPr lang="en-US" sz="4000" dirty="0" smtClean="0"/>
              <a:t>)</a:t>
            </a:r>
            <a:endParaRPr lang="en-US" sz="4000" dirty="0"/>
          </a:p>
          <a:p>
            <a:pPr>
              <a:buNone/>
            </a:pPr>
            <a:r>
              <a:rPr lang="en-US" sz="4000" dirty="0" smtClean="0">
                <a:latin typeface="Bwgrkn" panose="00000400000000000000" pitchFamily="2" charset="0"/>
              </a:rPr>
              <a:t> </a:t>
            </a:r>
            <a:r>
              <a:rPr lang="en-US" sz="4000" b="1" dirty="0" err="1">
                <a:latin typeface="Bwgrkn" panose="00000400000000000000" pitchFamily="2" charset="0"/>
              </a:rPr>
              <a:t>evxhge,omai</a:t>
            </a:r>
            <a:r>
              <a:rPr lang="en-US" sz="4000" b="1" dirty="0">
                <a:latin typeface="Bwgrkn" panose="00000400000000000000" pitchFamily="2" charset="0"/>
              </a:rPr>
              <a:t> </a:t>
            </a:r>
            <a:r>
              <a:rPr lang="en-US" sz="4000" dirty="0" smtClean="0"/>
              <a:t>(Greek word sometimes translated exegesis) tell</a:t>
            </a:r>
            <a:r>
              <a:rPr lang="en-US" sz="4000" dirty="0"/>
              <a:t>, relate, explain, report; make known, </a:t>
            </a:r>
            <a:r>
              <a:rPr lang="en-US" sz="4000" dirty="0" smtClean="0"/>
              <a:t>reveal</a:t>
            </a:r>
            <a:endParaRPr lang="en-US" sz="4000" dirty="0"/>
          </a:p>
        </p:txBody>
      </p:sp>
    </p:spTree>
    <p:extLst>
      <p:ext uri="{BB962C8B-B14F-4D97-AF65-F5344CB8AC3E}">
        <p14:creationId xmlns:p14="http://schemas.microsoft.com/office/powerpoint/2010/main" val="16588455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Switching Sides</a:t>
            </a:r>
          </a:p>
          <a:p>
            <a:pPr marL="0" indent="0">
              <a:buNone/>
            </a:pPr>
            <a:r>
              <a:rPr lang="en-US" sz="4000" b="1" dirty="0" smtClean="0">
                <a:latin typeface="Times New Roman" panose="02020603050405020304" pitchFamily="18" charset="0"/>
                <a:cs typeface="Times New Roman" panose="02020603050405020304" pitchFamily="18" charset="0"/>
              </a:rPr>
              <a:t>Colossians 1:13-14</a:t>
            </a:r>
          </a:p>
          <a:p>
            <a:pPr marL="0" indent="0">
              <a:buNone/>
            </a:pPr>
            <a:r>
              <a:rPr lang="en-US" sz="4000" b="1" dirty="0" smtClean="0"/>
              <a:t>For </a:t>
            </a:r>
            <a:r>
              <a:rPr lang="en-US" sz="4000" b="1" dirty="0"/>
              <a:t>He rescued us from the </a:t>
            </a:r>
            <a:r>
              <a:rPr lang="en-US" sz="4000" b="1" dirty="0" smtClean="0"/>
              <a:t>domain (authority, jurisdiction) </a:t>
            </a:r>
            <a:r>
              <a:rPr lang="en-US" sz="4000" b="1" dirty="0"/>
              <a:t>of darkness, and transferred </a:t>
            </a:r>
            <a:r>
              <a:rPr lang="en-US" sz="4000" b="1" dirty="0" smtClean="0"/>
              <a:t>(removed) us </a:t>
            </a:r>
            <a:r>
              <a:rPr lang="en-US" sz="4000" b="1" dirty="0"/>
              <a:t>to the </a:t>
            </a:r>
            <a:r>
              <a:rPr lang="en-US" sz="4000" b="1" dirty="0" smtClean="0"/>
              <a:t>kingdom (domain, rule) </a:t>
            </a:r>
            <a:r>
              <a:rPr lang="en-US" sz="4000" b="1" dirty="0"/>
              <a:t>of His beloved Son</a:t>
            </a:r>
            <a:r>
              <a:rPr lang="en-US" sz="4000" b="1" dirty="0" smtClean="0"/>
              <a:t>, </a:t>
            </a:r>
            <a:r>
              <a:rPr lang="en-US" sz="4000" b="1" dirty="0"/>
              <a:t>in whom we have redemption, the forgiveness of sins</a:t>
            </a:r>
            <a:r>
              <a:rPr lang="en-US" sz="4000" b="1" dirty="0" smtClean="0"/>
              <a:t>.</a:t>
            </a:r>
          </a:p>
        </p:txBody>
      </p:sp>
    </p:spTree>
    <p:extLst>
      <p:ext uri="{BB962C8B-B14F-4D97-AF65-F5344CB8AC3E}">
        <p14:creationId xmlns:p14="http://schemas.microsoft.com/office/powerpoint/2010/main" val="3595260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Redemption</a:t>
            </a:r>
          </a:p>
          <a:p>
            <a:pPr marL="0" indent="0">
              <a:buNone/>
            </a:pPr>
            <a:r>
              <a:rPr lang="en-US" sz="4000" b="1" dirty="0" smtClean="0"/>
              <a:t>release </a:t>
            </a:r>
            <a:r>
              <a:rPr lang="en-US" sz="4000" b="1" dirty="0"/>
              <a:t>from a captive condition, </a:t>
            </a:r>
            <a:r>
              <a:rPr lang="en-US" sz="4000" b="1" i="1" dirty="0"/>
              <a:t>release, redemption, deliverance </a:t>
            </a:r>
            <a:r>
              <a:rPr lang="en-US" sz="4000" dirty="0"/>
              <a:t>fig. ext. of the orig. use in connection with manumission of captives or slaves: the release </a:t>
            </a:r>
            <a:r>
              <a:rPr lang="en-US" sz="4000" dirty="0" smtClean="0"/>
              <a:t>from </a:t>
            </a:r>
            <a:r>
              <a:rPr lang="en-US" sz="4000" dirty="0"/>
              <a:t>sin and finiteness that comes through Christ</a:t>
            </a:r>
            <a:r>
              <a:rPr lang="en-US" sz="4000" dirty="0" smtClean="0"/>
              <a:t>.</a:t>
            </a:r>
          </a:p>
          <a:p>
            <a:pPr marL="0" indent="0">
              <a:buNone/>
            </a:pPr>
            <a:r>
              <a:rPr lang="en-US" sz="4000" b="1" dirty="0" smtClean="0"/>
              <a:t>- This theme was shadow pictured in the release of our ancestors from Egypt</a:t>
            </a:r>
          </a:p>
          <a:p>
            <a:pPr marL="0" indent="0">
              <a:buNone/>
            </a:pPr>
            <a:endParaRPr lang="en-US" sz="4000" b="1" dirty="0"/>
          </a:p>
        </p:txBody>
      </p:sp>
    </p:spTree>
    <p:extLst>
      <p:ext uri="{BB962C8B-B14F-4D97-AF65-F5344CB8AC3E}">
        <p14:creationId xmlns:p14="http://schemas.microsoft.com/office/powerpoint/2010/main" val="39460474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Image</a:t>
            </a:r>
          </a:p>
          <a:p>
            <a:pPr marL="0" indent="0">
              <a:buNone/>
            </a:pPr>
            <a:r>
              <a:rPr lang="en-US" sz="4000" b="1" dirty="0" smtClean="0">
                <a:latin typeface="Times New Roman" panose="02020603050405020304" pitchFamily="18" charset="0"/>
                <a:cs typeface="Times New Roman" panose="02020603050405020304" pitchFamily="18" charset="0"/>
              </a:rPr>
              <a:t>Colossians 1:15</a:t>
            </a:r>
          </a:p>
          <a:p>
            <a:pPr marL="0" indent="0">
              <a:buNone/>
            </a:pPr>
            <a:r>
              <a:rPr lang="en-US" sz="4000" b="1" dirty="0" smtClean="0"/>
              <a:t>He </a:t>
            </a:r>
            <a:r>
              <a:rPr lang="en-US" sz="4000" b="1" dirty="0"/>
              <a:t>is </a:t>
            </a:r>
            <a:r>
              <a:rPr lang="en-US" sz="4000" b="1" u="sng" dirty="0"/>
              <a:t>the image of the invisible Elohim</a:t>
            </a:r>
            <a:r>
              <a:rPr lang="en-US" sz="4000" b="1" dirty="0"/>
              <a:t>, the firstborn of all creation</a:t>
            </a:r>
            <a:r>
              <a:rPr lang="en-US" sz="4000" b="1" dirty="0" smtClean="0"/>
              <a:t>.</a:t>
            </a:r>
          </a:p>
          <a:p>
            <a:pPr>
              <a:buFontTx/>
              <a:buChar char="-"/>
            </a:pPr>
            <a:r>
              <a:rPr lang="en-US" sz="4000" b="1" dirty="0" smtClean="0"/>
              <a:t>Yahusha </a:t>
            </a:r>
            <a:r>
              <a:rPr lang="en-US" sz="4000" b="1" dirty="0" smtClean="0"/>
              <a:t>is </a:t>
            </a:r>
            <a:r>
              <a:rPr lang="en-US" sz="4000" b="1" dirty="0" smtClean="0"/>
              <a:t>Elohim’s image</a:t>
            </a:r>
          </a:p>
          <a:p>
            <a:pPr>
              <a:buFontTx/>
              <a:buChar char="-"/>
            </a:pPr>
            <a:r>
              <a:rPr lang="en-US" sz="4000" b="1" dirty="0" smtClean="0"/>
              <a:t>How is this different from man made in His image?</a:t>
            </a:r>
            <a:endParaRPr lang="en-US" sz="4000" b="1" dirty="0"/>
          </a:p>
        </p:txBody>
      </p:sp>
    </p:spTree>
    <p:extLst>
      <p:ext uri="{BB962C8B-B14F-4D97-AF65-F5344CB8AC3E}">
        <p14:creationId xmlns:p14="http://schemas.microsoft.com/office/powerpoint/2010/main" val="19370461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707572"/>
            <a:ext cx="10787743" cy="5900056"/>
          </a:xfrm>
        </p:spPr>
        <p:txBody>
          <a:bodyPr>
            <a:normAutofit/>
          </a:bodyPr>
          <a:lstStyle/>
          <a:p>
            <a:pPr marL="0" indent="0">
              <a:buNone/>
            </a:pPr>
            <a:r>
              <a:rPr lang="en-US" sz="4000" dirty="0" err="1" smtClean="0">
                <a:latin typeface="Bwgrkn" panose="00000400000000000000" pitchFamily="2" charset="0"/>
              </a:rPr>
              <a:t>eikwn</a:t>
            </a:r>
            <a:r>
              <a:rPr lang="en-US" sz="4000" dirty="0" smtClean="0"/>
              <a:t> </a:t>
            </a:r>
            <a:r>
              <a:rPr lang="en-US" sz="4000" dirty="0"/>
              <a:t>“</a:t>
            </a:r>
            <a:r>
              <a:rPr lang="en-US" sz="4000" dirty="0" err="1"/>
              <a:t>eikon</a:t>
            </a:r>
            <a:r>
              <a:rPr lang="en-US" sz="4000" dirty="0"/>
              <a:t>” - likeness, image; form, appearance; statue - an object shaped to resemble the form or appearance of </a:t>
            </a:r>
            <a:r>
              <a:rPr lang="en-US" sz="4000" dirty="0" err="1"/>
              <a:t>someth</a:t>
            </a:r>
            <a:r>
              <a:rPr lang="en-US" sz="4000" dirty="0"/>
              <a:t>., likeness, portrait; that which has the same form as </a:t>
            </a:r>
            <a:r>
              <a:rPr lang="en-US" sz="4000" dirty="0" err="1"/>
              <a:t>someth</a:t>
            </a:r>
            <a:r>
              <a:rPr lang="en-US" sz="4000" dirty="0"/>
              <a:t>. else; that which represents </a:t>
            </a:r>
            <a:r>
              <a:rPr lang="en-US" sz="4000" dirty="0" err="1"/>
              <a:t>someth</a:t>
            </a:r>
            <a:r>
              <a:rPr lang="en-US" sz="4000" dirty="0"/>
              <a:t>. else in terms of basic form and features, form, appearance</a:t>
            </a:r>
            <a:r>
              <a:rPr lang="en-US" sz="4000" dirty="0" smtClean="0"/>
              <a:t>.</a:t>
            </a:r>
          </a:p>
          <a:p>
            <a:pPr marL="0" indent="0">
              <a:buNone/>
            </a:pPr>
            <a:r>
              <a:rPr lang="en-US" sz="4000" dirty="0" smtClean="0"/>
              <a:t>- </a:t>
            </a:r>
            <a:r>
              <a:rPr lang="en-US" sz="4000" u="sng" dirty="0" smtClean="0"/>
              <a:t>Yahusha is Spirit Elohim exactly manifested in human form</a:t>
            </a:r>
            <a:endParaRPr lang="en-US" sz="4000" u="sng" dirty="0"/>
          </a:p>
          <a:p>
            <a:pPr algn="ctr">
              <a:buNone/>
            </a:pPr>
            <a:endParaRPr lang="en-US" dirty="0" smtClean="0">
              <a:solidFill>
                <a:schemeClr val="bg1"/>
              </a:solidFill>
            </a:endParaRPr>
          </a:p>
        </p:txBody>
      </p:sp>
    </p:spTree>
    <p:extLst>
      <p:ext uri="{BB962C8B-B14F-4D97-AF65-F5344CB8AC3E}">
        <p14:creationId xmlns:p14="http://schemas.microsoft.com/office/powerpoint/2010/main" val="28927359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707572"/>
            <a:ext cx="10787743" cy="5900056"/>
          </a:xfrm>
        </p:spPr>
        <p:txBody>
          <a:bodyPr>
            <a:normAutofit/>
          </a:bodyPr>
          <a:lstStyle/>
          <a:p>
            <a:pPr algn="ctr">
              <a:buNone/>
            </a:pPr>
            <a:r>
              <a:rPr lang="en-US" sz="5333" dirty="0"/>
              <a:t>Man Made in </a:t>
            </a:r>
            <a:r>
              <a:rPr lang="en-US" sz="5333" dirty="0" err="1"/>
              <a:t>Elohim’s</a:t>
            </a:r>
            <a:r>
              <a:rPr lang="en-US" sz="5333" dirty="0"/>
              <a:t> Image</a:t>
            </a:r>
          </a:p>
          <a:p>
            <a:pPr marL="0" indent="0">
              <a:buNone/>
            </a:pPr>
            <a:r>
              <a:rPr lang="en-US" sz="4000" b="1" baseline="30000" dirty="0"/>
              <a:t>26</a:t>
            </a:r>
            <a:r>
              <a:rPr lang="en-US" sz="4000" b="1" dirty="0"/>
              <a:t> Then </a:t>
            </a:r>
            <a:r>
              <a:rPr lang="en-US" sz="4000" b="1" dirty="0" err="1"/>
              <a:t>Elohim</a:t>
            </a:r>
            <a:r>
              <a:rPr lang="en-US" sz="4000" b="1" dirty="0"/>
              <a:t> said, "Let us make man </a:t>
            </a:r>
            <a:r>
              <a:rPr lang="en-US" sz="4000" b="1" u="sng" dirty="0"/>
              <a:t>in our image</a:t>
            </a:r>
            <a:r>
              <a:rPr lang="en-US" sz="4000" b="1" dirty="0"/>
              <a:t>, </a:t>
            </a:r>
            <a:r>
              <a:rPr lang="en-US" sz="4000" b="1" u="sng" dirty="0"/>
              <a:t>in our likeness</a:t>
            </a:r>
            <a:r>
              <a:rPr lang="en-US" sz="4000" b="1" dirty="0"/>
              <a:t>, and let them rule over the fish of the sea and the birds of the air, over the livestock, over all the earth, and over all the creatures that move along the ground."</a:t>
            </a:r>
          </a:p>
          <a:p>
            <a:pPr marL="0" indent="0">
              <a:buNone/>
            </a:pPr>
            <a:r>
              <a:rPr lang="en-US" sz="4000" b="1" baseline="30000" dirty="0"/>
              <a:t>27</a:t>
            </a:r>
            <a:r>
              <a:rPr lang="en-US" sz="4000" b="1" dirty="0"/>
              <a:t> So </a:t>
            </a:r>
            <a:r>
              <a:rPr lang="en-US" sz="4000" b="1" dirty="0" err="1"/>
              <a:t>Elohim</a:t>
            </a:r>
            <a:r>
              <a:rPr lang="en-US" sz="4000" b="1" dirty="0"/>
              <a:t> created man </a:t>
            </a:r>
            <a:r>
              <a:rPr lang="en-US" sz="4000" b="1" u="sng" dirty="0"/>
              <a:t>in his own image</a:t>
            </a:r>
            <a:r>
              <a:rPr lang="en-US" sz="4000" b="1" dirty="0"/>
              <a:t>, </a:t>
            </a:r>
            <a:r>
              <a:rPr lang="en-US" sz="4000" b="1" u="sng" dirty="0"/>
              <a:t>in the image of </a:t>
            </a:r>
            <a:r>
              <a:rPr lang="en-US" sz="4000" b="1" u="sng" dirty="0" err="1"/>
              <a:t>Elohim</a:t>
            </a:r>
            <a:r>
              <a:rPr lang="en-US" sz="4000" b="1" dirty="0"/>
              <a:t> he created him; male and female he created them. (Genesis 1)</a:t>
            </a:r>
          </a:p>
        </p:txBody>
      </p:sp>
    </p:spTree>
    <p:extLst>
      <p:ext uri="{BB962C8B-B14F-4D97-AF65-F5344CB8AC3E}">
        <p14:creationId xmlns:p14="http://schemas.microsoft.com/office/powerpoint/2010/main" val="40099309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707572"/>
            <a:ext cx="10787743" cy="5900056"/>
          </a:xfrm>
        </p:spPr>
        <p:txBody>
          <a:bodyPr>
            <a:normAutofit/>
          </a:bodyPr>
          <a:lstStyle/>
          <a:p>
            <a:pPr algn="ctr">
              <a:buNone/>
            </a:pPr>
            <a:r>
              <a:rPr lang="en-US" sz="5333" b="1" dirty="0">
                <a:solidFill>
                  <a:schemeClr val="bg1"/>
                </a:solidFill>
                <a:latin typeface="Bwhebb" panose="00000400000000000000" pitchFamily="2" charset="0"/>
              </a:rPr>
              <a:t> </a:t>
            </a:r>
            <a:r>
              <a:rPr lang="en-US" sz="4000" dirty="0">
                <a:latin typeface="Bwhebb" panose="00000400000000000000" pitchFamily="2" charset="0"/>
              </a:rPr>
              <a:t>~</a:t>
            </a:r>
            <a:r>
              <a:rPr lang="en-US" sz="4000" dirty="0" err="1">
                <a:latin typeface="Bwhebb" panose="00000400000000000000" pitchFamily="2" charset="0"/>
              </a:rPr>
              <a:t>l,c</a:t>
            </a:r>
            <a:r>
              <a:rPr lang="en-US" sz="4000" dirty="0">
                <a:latin typeface="Bwhebb" panose="00000400000000000000" pitchFamily="2" charset="0"/>
              </a:rPr>
              <a:t>, </a:t>
            </a:r>
            <a:r>
              <a:rPr lang="en-US" sz="4000" dirty="0" smtClean="0"/>
              <a:t>(</a:t>
            </a:r>
            <a:r>
              <a:rPr lang="en-US" sz="4000" dirty="0" err="1" smtClean="0"/>
              <a:t>tselem</a:t>
            </a:r>
            <a:r>
              <a:rPr lang="en-US" sz="4000" dirty="0"/>
              <a:t>) </a:t>
            </a:r>
            <a:r>
              <a:rPr lang="en-US" sz="4000" b="1" dirty="0" smtClean="0"/>
              <a:t>image </a:t>
            </a:r>
            <a:endParaRPr lang="en-US" sz="4000" dirty="0"/>
          </a:p>
          <a:p>
            <a:pPr algn="ctr">
              <a:buNone/>
            </a:pPr>
            <a:r>
              <a:rPr lang="en-US" sz="4000" dirty="0" smtClean="0"/>
              <a:t>Used of idols, the representation of so-called gods</a:t>
            </a:r>
          </a:p>
          <a:p>
            <a:pPr algn="ctr">
              <a:buNone/>
            </a:pPr>
            <a:endParaRPr lang="en-US" sz="4000" dirty="0" smtClean="0"/>
          </a:p>
          <a:p>
            <a:pPr algn="ctr">
              <a:buNone/>
            </a:pPr>
            <a:r>
              <a:rPr lang="en-US" sz="4000" b="1" dirty="0"/>
              <a:t> </a:t>
            </a:r>
            <a:r>
              <a:rPr lang="en-US" sz="4000" dirty="0" err="1">
                <a:latin typeface="Bwhebb" panose="00000400000000000000" pitchFamily="2" charset="0"/>
              </a:rPr>
              <a:t>tWmd</a:t>
            </a:r>
            <a:r>
              <a:rPr lang="en-US" sz="4000" dirty="0">
                <a:latin typeface="Bwhebb" panose="00000400000000000000" pitchFamily="2" charset="0"/>
              </a:rPr>
              <a:t>&gt; </a:t>
            </a:r>
            <a:r>
              <a:rPr lang="en-US" sz="4000" dirty="0"/>
              <a:t>(</a:t>
            </a:r>
            <a:r>
              <a:rPr lang="en-US" sz="4000" dirty="0" err="1" smtClean="0"/>
              <a:t>demût</a:t>
            </a:r>
            <a:r>
              <a:rPr lang="en-US" sz="4000" dirty="0"/>
              <a:t>) </a:t>
            </a:r>
            <a:r>
              <a:rPr lang="en-US" sz="4000" b="1" dirty="0" smtClean="0"/>
              <a:t>likeness</a:t>
            </a:r>
            <a:endParaRPr lang="en-US" sz="4000" b="1" dirty="0" smtClean="0"/>
          </a:p>
          <a:p>
            <a:pPr algn="ctr">
              <a:buNone/>
            </a:pPr>
            <a:r>
              <a:rPr lang="en-US" sz="4000" dirty="0" smtClean="0"/>
              <a:t>shape</a:t>
            </a:r>
            <a:r>
              <a:rPr lang="en-US" sz="4000" dirty="0" smtClean="0"/>
              <a:t>, outline of a figure or object</a:t>
            </a:r>
            <a:endParaRPr lang="en-US" sz="4000" dirty="0"/>
          </a:p>
        </p:txBody>
      </p:sp>
    </p:spTree>
    <p:extLst>
      <p:ext uri="{BB962C8B-B14F-4D97-AF65-F5344CB8AC3E}">
        <p14:creationId xmlns:p14="http://schemas.microsoft.com/office/powerpoint/2010/main" val="1517035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381000"/>
            <a:ext cx="10787743" cy="6226628"/>
          </a:xfrm>
        </p:spPr>
        <p:txBody>
          <a:bodyPr>
            <a:noAutofit/>
          </a:bodyPr>
          <a:lstStyle/>
          <a:p>
            <a:pPr marL="0" indent="0">
              <a:buNone/>
            </a:pPr>
            <a:r>
              <a:rPr lang="en-US" sz="3600" b="1" dirty="0"/>
              <a:t>You should have the same attitude toward one another that Messiah </a:t>
            </a:r>
            <a:r>
              <a:rPr lang="en-US" sz="3600" b="1" dirty="0" err="1" smtClean="0"/>
              <a:t>Yeshua</a:t>
            </a:r>
            <a:r>
              <a:rPr lang="en-US" sz="3600" b="1" dirty="0" smtClean="0"/>
              <a:t> </a:t>
            </a:r>
            <a:r>
              <a:rPr lang="en-US" sz="3600" b="1" dirty="0"/>
              <a:t>had, who though </a:t>
            </a:r>
            <a:r>
              <a:rPr lang="en-US" sz="3600" b="1" u="sng" dirty="0"/>
              <a:t>he existed in the form of </a:t>
            </a:r>
            <a:r>
              <a:rPr lang="en-US" sz="3600" b="1" u="sng" dirty="0" err="1"/>
              <a:t>Elohim</a:t>
            </a:r>
            <a:r>
              <a:rPr lang="en-US" sz="3600" b="1" dirty="0"/>
              <a:t> did not regard equality with </a:t>
            </a:r>
            <a:r>
              <a:rPr lang="en-US" sz="3600" b="1" dirty="0" err="1"/>
              <a:t>Elohim</a:t>
            </a:r>
            <a:r>
              <a:rPr lang="en-US" sz="3600" b="1" dirty="0"/>
              <a:t> as something to be grasped, but </a:t>
            </a:r>
            <a:r>
              <a:rPr lang="en-US" sz="3600" b="1" u="sng" dirty="0"/>
              <a:t>emptied himself by taking on the form of a slave, by looking like other men, and by sharing in human nature</a:t>
            </a:r>
            <a:r>
              <a:rPr lang="en-US" sz="3600" b="1" dirty="0"/>
              <a:t>. He humbled himself, by becoming obedient to the point of death--even death on a stake! As a result </a:t>
            </a:r>
            <a:r>
              <a:rPr lang="en-US" sz="3600" b="1" dirty="0" err="1"/>
              <a:t>Elohim</a:t>
            </a:r>
            <a:r>
              <a:rPr lang="en-US" sz="3600" b="1" dirty="0"/>
              <a:t> exalted him and gave him the name that is above every name, so that </a:t>
            </a:r>
            <a:r>
              <a:rPr lang="en-US" sz="3600" b="1" u="sng" dirty="0"/>
              <a:t>at the name of </a:t>
            </a:r>
            <a:r>
              <a:rPr lang="en-US" sz="3600" b="1" u="sng" dirty="0" err="1" smtClean="0"/>
              <a:t>Yeshua</a:t>
            </a:r>
            <a:r>
              <a:rPr lang="en-US" sz="3600" b="1" u="sng" dirty="0" smtClean="0"/>
              <a:t> </a:t>
            </a:r>
            <a:r>
              <a:rPr lang="en-US" sz="3600" b="1" u="sng" dirty="0"/>
              <a:t>every knee will bow</a:t>
            </a:r>
            <a:r>
              <a:rPr lang="en-US" sz="3600" b="1" dirty="0"/>
              <a:t>--in heaven and on earth and under the earth-- and </a:t>
            </a:r>
            <a:r>
              <a:rPr lang="en-US" sz="3600" b="1" u="sng" dirty="0"/>
              <a:t>every tongue confess that </a:t>
            </a:r>
            <a:r>
              <a:rPr lang="en-US" sz="3600" b="1" u="sng" dirty="0" err="1" smtClean="0"/>
              <a:t>Yeshua</a:t>
            </a:r>
            <a:r>
              <a:rPr lang="en-US" sz="3600" b="1" u="sng" dirty="0" smtClean="0"/>
              <a:t> </a:t>
            </a:r>
            <a:r>
              <a:rPr lang="en-US" sz="3600" b="1" u="sng" dirty="0"/>
              <a:t>Messiah is </a:t>
            </a:r>
            <a:r>
              <a:rPr lang="en-US" sz="3600" b="1" u="sng" dirty="0" err="1" smtClean="0"/>
              <a:t>Yehovah</a:t>
            </a:r>
            <a:r>
              <a:rPr lang="en-US" sz="3600" b="1" dirty="0" smtClean="0"/>
              <a:t> </a:t>
            </a:r>
            <a:r>
              <a:rPr lang="en-US" sz="3600" b="1" dirty="0"/>
              <a:t>to the splendor of </a:t>
            </a:r>
            <a:r>
              <a:rPr lang="en-US" sz="3600" b="1" dirty="0" err="1"/>
              <a:t>Elohim</a:t>
            </a:r>
            <a:r>
              <a:rPr lang="en-US" sz="3600" b="1" dirty="0"/>
              <a:t> the Father (Philippians 2:5-11).</a:t>
            </a:r>
          </a:p>
        </p:txBody>
      </p:sp>
    </p:spTree>
    <p:extLst>
      <p:ext uri="{BB962C8B-B14F-4D97-AF65-F5344CB8AC3E}">
        <p14:creationId xmlns:p14="http://schemas.microsoft.com/office/powerpoint/2010/main" val="33703439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707572"/>
            <a:ext cx="10787743" cy="5900056"/>
          </a:xfrm>
        </p:spPr>
        <p:txBody>
          <a:bodyPr>
            <a:normAutofit fontScale="92500"/>
          </a:bodyPr>
          <a:lstStyle/>
          <a:p>
            <a:pPr algn="ctr">
              <a:buNone/>
            </a:pPr>
            <a:r>
              <a:rPr lang="en-US" sz="4800" b="1" dirty="0" smtClean="0"/>
              <a:t>The Testimony of Book of Hebrews</a:t>
            </a:r>
          </a:p>
          <a:p>
            <a:pPr>
              <a:buNone/>
            </a:pPr>
            <a:r>
              <a:rPr lang="en-US" sz="4000" b="1" dirty="0"/>
              <a:t>At many times and in many ways in the past Elohim spoke to the fathers through the prophets, but in these last days he has spoken to us by </a:t>
            </a:r>
            <a:r>
              <a:rPr lang="en-US" sz="4000" b="1" u="sng" dirty="0"/>
              <a:t>the Son</a:t>
            </a:r>
            <a:r>
              <a:rPr lang="en-US" sz="4000" b="1" dirty="0"/>
              <a:t>, whom He has appointed heir of all things, </a:t>
            </a:r>
            <a:r>
              <a:rPr lang="en-US" sz="4000" b="1" u="sng" dirty="0"/>
              <a:t>through whom also He made the ages</a:t>
            </a:r>
            <a:r>
              <a:rPr lang="en-US" sz="4000" b="1" dirty="0"/>
              <a:t>, who being the </a:t>
            </a:r>
            <a:r>
              <a:rPr lang="en-US" sz="4000" b="1" u="sng" dirty="0"/>
              <a:t>brightness</a:t>
            </a:r>
            <a:r>
              <a:rPr lang="en-US" sz="4000" b="1" dirty="0"/>
              <a:t> of the esteem and the </a:t>
            </a:r>
            <a:r>
              <a:rPr lang="en-US" sz="4000" b="1" u="sng" dirty="0"/>
              <a:t>exact representation</a:t>
            </a:r>
            <a:r>
              <a:rPr lang="en-US" sz="4000" b="1" dirty="0"/>
              <a:t> of His substance, and </a:t>
            </a:r>
            <a:r>
              <a:rPr lang="en-US" sz="4000" b="1" u="sng" dirty="0"/>
              <a:t>sustaining all</a:t>
            </a:r>
            <a:r>
              <a:rPr lang="en-US" sz="4000" b="1" dirty="0"/>
              <a:t> by the word of His power, having made a cleansing of our sins through Himself, </a:t>
            </a:r>
            <a:r>
              <a:rPr lang="en-US" sz="4000" b="1" u="sng" dirty="0"/>
              <a:t>sat down at the right hand of the Greatness on high</a:t>
            </a:r>
            <a:r>
              <a:rPr lang="en-US" sz="4000" b="1" dirty="0"/>
              <a:t> (</a:t>
            </a:r>
            <a:r>
              <a:rPr lang="en-US" sz="4000" b="1" dirty="0" err="1" smtClean="0"/>
              <a:t>Ivrit</a:t>
            </a:r>
            <a:r>
              <a:rPr lang="en-US" sz="4000" b="1" dirty="0" smtClean="0"/>
              <a:t>/Hebrews </a:t>
            </a:r>
            <a:r>
              <a:rPr lang="en-US" sz="4000" b="1" dirty="0"/>
              <a:t>1:1-3).</a:t>
            </a:r>
          </a:p>
          <a:p>
            <a:pPr algn="ctr">
              <a:buNone/>
            </a:pPr>
            <a:endParaRPr lang="en-US" dirty="0">
              <a:solidFill>
                <a:schemeClr val="bg1"/>
              </a:solidFill>
            </a:endParaRPr>
          </a:p>
        </p:txBody>
      </p:sp>
    </p:spTree>
    <p:extLst>
      <p:ext uri="{BB962C8B-B14F-4D97-AF65-F5344CB8AC3E}">
        <p14:creationId xmlns:p14="http://schemas.microsoft.com/office/powerpoint/2010/main" val="21110676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707572"/>
            <a:ext cx="10787743" cy="5900056"/>
          </a:xfrm>
        </p:spPr>
        <p:txBody>
          <a:bodyPr>
            <a:normAutofit/>
          </a:bodyPr>
          <a:lstStyle/>
          <a:p>
            <a:pPr algn="ctr">
              <a:buNone/>
            </a:pPr>
            <a:r>
              <a:rPr lang="en-US" sz="4400" b="1" dirty="0" smtClean="0"/>
              <a:t>What Does “Son” Mean?</a:t>
            </a:r>
            <a:endParaRPr lang="en-US" sz="4400" b="1" dirty="0" smtClean="0"/>
          </a:p>
          <a:p>
            <a:pPr marL="0" indent="0">
              <a:buNone/>
            </a:pPr>
            <a:r>
              <a:rPr lang="en-US" sz="4000" b="1" dirty="0"/>
              <a:t>For to which of the angels did He ever say, "</a:t>
            </a:r>
            <a:r>
              <a:rPr lang="en-US" sz="4000" b="1" u="sng" dirty="0"/>
              <a:t>YOU ARE MY SON, TODAY I HAVE BEGOTTEN YOU</a:t>
            </a:r>
            <a:r>
              <a:rPr lang="en-US" sz="4000" b="1" dirty="0"/>
              <a:t>"? And again, "</a:t>
            </a:r>
            <a:r>
              <a:rPr lang="en-US" sz="4000" b="1" u="sng" dirty="0"/>
              <a:t>I WILL BE A FATHER TO HIM AND HE SHALL BE A SON TO ME</a:t>
            </a:r>
            <a:r>
              <a:rPr lang="en-US" sz="4000" b="1" dirty="0" smtClean="0"/>
              <a:t>"? </a:t>
            </a:r>
            <a:r>
              <a:rPr lang="en-US" sz="4000" b="1" dirty="0"/>
              <a:t>And when He again brings the </a:t>
            </a:r>
            <a:r>
              <a:rPr lang="en-US" sz="4000" b="1" dirty="0" smtClean="0"/>
              <a:t>firstborn (</a:t>
            </a:r>
            <a:r>
              <a:rPr lang="en-US" sz="4000" b="1" dirty="0" err="1" smtClean="0"/>
              <a:t>prototokos</a:t>
            </a:r>
            <a:r>
              <a:rPr lang="en-US" sz="4000" b="1" dirty="0" smtClean="0"/>
              <a:t>) </a:t>
            </a:r>
            <a:r>
              <a:rPr lang="en-US" sz="4000" b="1" dirty="0"/>
              <a:t>into the world, He says, "AND LET ALL THE ANGELS OF GOD WORSHIP HIM</a:t>
            </a:r>
            <a:r>
              <a:rPr lang="en-US" sz="4000" b="1" dirty="0" smtClean="0"/>
              <a:t>.“  </a:t>
            </a:r>
            <a:r>
              <a:rPr lang="en-US" sz="4000" b="1" dirty="0" err="1" smtClean="0"/>
              <a:t>Ivrit</a:t>
            </a:r>
            <a:r>
              <a:rPr lang="en-US" sz="4000" b="1" dirty="0" smtClean="0"/>
              <a:t>/Hebrews 1:5-6</a:t>
            </a:r>
          </a:p>
          <a:p>
            <a:pPr marL="0" indent="0">
              <a:buNone/>
            </a:pPr>
            <a:r>
              <a:rPr lang="en-US" sz="4000" b="1" dirty="0" smtClean="0"/>
              <a:t>- The term “firstborn” is used because Elohim’s son was “begotten” (born) into the world of man</a:t>
            </a:r>
            <a:endParaRPr lang="en-US" sz="4000" b="1" dirty="0"/>
          </a:p>
          <a:p>
            <a:pPr algn="ctr">
              <a:buNone/>
            </a:pPr>
            <a:endParaRPr lang="en-US" dirty="0">
              <a:solidFill>
                <a:schemeClr val="bg1"/>
              </a:solidFill>
            </a:endParaRPr>
          </a:p>
        </p:txBody>
      </p:sp>
    </p:spTree>
    <p:extLst>
      <p:ext uri="{BB962C8B-B14F-4D97-AF65-F5344CB8AC3E}">
        <p14:creationId xmlns:p14="http://schemas.microsoft.com/office/powerpoint/2010/main" val="9322635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707572"/>
            <a:ext cx="10787743" cy="5900056"/>
          </a:xfrm>
        </p:spPr>
        <p:txBody>
          <a:bodyPr>
            <a:normAutofit/>
          </a:bodyPr>
          <a:lstStyle/>
          <a:p>
            <a:pPr algn="ctr">
              <a:buNone/>
            </a:pPr>
            <a:r>
              <a:rPr lang="en-US" sz="4400" b="1" dirty="0" smtClean="0"/>
              <a:t>Father Calls the Son “Elohim”</a:t>
            </a:r>
            <a:endParaRPr lang="en-US" sz="4400" b="1" dirty="0" smtClean="0"/>
          </a:p>
          <a:p>
            <a:pPr>
              <a:buNone/>
            </a:pPr>
            <a:r>
              <a:rPr lang="en-US" sz="4000" b="1" dirty="0"/>
              <a:t>And of the messengers indeed He says, "... who is making His messengers spirits and His servants a flame of fire." But </a:t>
            </a:r>
            <a:r>
              <a:rPr lang="en-US" sz="4000" b="1" u="sng" dirty="0"/>
              <a:t>to the Son He says, "Your throne, Elohim</a:t>
            </a:r>
            <a:r>
              <a:rPr lang="en-US" sz="4000" b="1" dirty="0"/>
              <a:t>, is forever and ever, a scepter of uprightness is the scepter of Your reign (</a:t>
            </a:r>
            <a:r>
              <a:rPr lang="en-US" sz="4000" b="1" dirty="0" err="1"/>
              <a:t>Ivrit</a:t>
            </a:r>
            <a:r>
              <a:rPr lang="en-US" sz="4000" b="1" dirty="0"/>
              <a:t> </a:t>
            </a:r>
            <a:r>
              <a:rPr lang="en-US" sz="4000" b="1" dirty="0" smtClean="0"/>
              <a:t>1:7-8, quoting Ps 45:6-7</a:t>
            </a:r>
            <a:r>
              <a:rPr lang="en-US" sz="4000" b="1" dirty="0" smtClean="0"/>
              <a:t>).</a:t>
            </a:r>
          </a:p>
          <a:p>
            <a:pPr>
              <a:buNone/>
            </a:pPr>
            <a:r>
              <a:rPr lang="en-US" sz="4000" b="1" dirty="0" smtClean="0"/>
              <a:t>-God the Creator calls his son “Elohim”</a:t>
            </a:r>
            <a:endParaRPr lang="en-US" sz="4000" b="1" dirty="0"/>
          </a:p>
          <a:p>
            <a:pPr algn="ctr">
              <a:buNone/>
            </a:pPr>
            <a:endParaRPr lang="en-US" dirty="0">
              <a:solidFill>
                <a:schemeClr val="bg1"/>
              </a:solidFill>
            </a:endParaRPr>
          </a:p>
        </p:txBody>
      </p:sp>
    </p:spTree>
    <p:extLst>
      <p:ext uri="{BB962C8B-B14F-4D97-AF65-F5344CB8AC3E}">
        <p14:creationId xmlns:p14="http://schemas.microsoft.com/office/powerpoint/2010/main" val="4051158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Firstborn – What Does This Mean?</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latin typeface="Times New Roman" panose="02020603050405020304" pitchFamily="18" charset="0"/>
                <a:cs typeface="Times New Roman" panose="02020603050405020304" pitchFamily="18" charset="0"/>
              </a:rPr>
              <a:t>Colossians 1:15</a:t>
            </a:r>
          </a:p>
          <a:p>
            <a:pPr marL="0" indent="0">
              <a:buNone/>
            </a:pPr>
            <a:r>
              <a:rPr lang="en-US" sz="4000" b="1" dirty="0" smtClean="0"/>
              <a:t>He </a:t>
            </a:r>
            <a:r>
              <a:rPr lang="en-US" sz="4000" b="1" dirty="0"/>
              <a:t>is the image of the invisible Elohim, the </a:t>
            </a:r>
            <a:r>
              <a:rPr lang="en-US" sz="4000" b="1" u="sng" dirty="0"/>
              <a:t>firstborn of all creation</a:t>
            </a:r>
            <a:r>
              <a:rPr lang="en-US" sz="4000" b="1" dirty="0" smtClean="0"/>
              <a:t>.</a:t>
            </a:r>
          </a:p>
          <a:p>
            <a:pPr marL="0" indent="0">
              <a:buNone/>
            </a:pPr>
            <a:endParaRPr lang="en-US" sz="4000" b="1" dirty="0"/>
          </a:p>
          <a:p>
            <a:pPr marL="0" indent="0">
              <a:buNone/>
            </a:pPr>
            <a:r>
              <a:rPr lang="en-US" sz="4000" b="1" dirty="0" smtClean="0"/>
              <a:t>-Is he the first one created?  Or does “firstborn” indicate something else here?</a:t>
            </a:r>
            <a:endParaRPr lang="en-US" sz="4000" b="1" dirty="0" smtClean="0"/>
          </a:p>
        </p:txBody>
      </p:sp>
    </p:spTree>
    <p:extLst>
      <p:ext uri="{BB962C8B-B14F-4D97-AF65-F5344CB8AC3E}">
        <p14:creationId xmlns:p14="http://schemas.microsoft.com/office/powerpoint/2010/main" val="36544548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707572"/>
            <a:ext cx="10787743" cy="5900056"/>
          </a:xfrm>
        </p:spPr>
        <p:txBody>
          <a:bodyPr>
            <a:normAutofit lnSpcReduction="10000"/>
          </a:bodyPr>
          <a:lstStyle/>
          <a:p>
            <a:pPr algn="ctr">
              <a:buNone/>
            </a:pPr>
            <a:r>
              <a:rPr lang="en-US" sz="5333" dirty="0" smtClean="0"/>
              <a:t>Firstborn</a:t>
            </a:r>
            <a:endParaRPr lang="en-US" sz="5333" dirty="0"/>
          </a:p>
          <a:p>
            <a:pPr marL="0" indent="0">
              <a:buNone/>
            </a:pPr>
            <a:r>
              <a:rPr lang="en-US" sz="4000" dirty="0" err="1">
                <a:latin typeface="Bwgrkn" panose="00000400000000000000" pitchFamily="2" charset="0"/>
              </a:rPr>
              <a:t>prwtotokoj</a:t>
            </a:r>
            <a:r>
              <a:rPr lang="en-US" sz="4000" dirty="0"/>
              <a:t> (pronounced </a:t>
            </a:r>
            <a:r>
              <a:rPr lang="en-US" sz="4000" i="1" dirty="0" err="1"/>
              <a:t>prototokos</a:t>
            </a:r>
            <a:r>
              <a:rPr lang="en-US" sz="4000" dirty="0"/>
              <a:t>) from </a:t>
            </a:r>
            <a:r>
              <a:rPr lang="en-US" sz="4000" dirty="0" err="1">
                <a:latin typeface="Bwgrkn" panose="00000400000000000000" pitchFamily="2" charset="0"/>
              </a:rPr>
              <a:t>prwtoj</a:t>
            </a:r>
            <a:r>
              <a:rPr lang="en-US" sz="4000" dirty="0"/>
              <a:t>, “first” and </a:t>
            </a:r>
            <a:r>
              <a:rPr lang="en-US" sz="4000" dirty="0" err="1">
                <a:latin typeface="Bwgrkn" panose="00000400000000000000" pitchFamily="2" charset="0"/>
              </a:rPr>
              <a:t>tiktw</a:t>
            </a:r>
            <a:r>
              <a:rPr lang="en-US" sz="4000" dirty="0"/>
              <a:t> ”to bear, bring forth, produce.” This word is found in the Septuagint as translation for the Hebrew </a:t>
            </a:r>
            <a:r>
              <a:rPr lang="en-US" sz="4000" dirty="0" err="1">
                <a:latin typeface="Bwhebb" panose="00000400000000000000" pitchFamily="2" charset="0"/>
              </a:rPr>
              <a:t>rAkB</a:t>
            </a:r>
            <a:r>
              <a:rPr lang="en-US" sz="4000" dirty="0">
                <a:latin typeface="Bwhebb" panose="00000400000000000000" pitchFamily="2" charset="0"/>
              </a:rPr>
              <a:t>.</a:t>
            </a:r>
            <a:r>
              <a:rPr lang="en-US" sz="4000" dirty="0"/>
              <a:t>, “</a:t>
            </a:r>
            <a:r>
              <a:rPr lang="en-US" sz="4000" dirty="0" err="1"/>
              <a:t>bechor</a:t>
            </a:r>
            <a:r>
              <a:rPr lang="en-US" sz="4000" dirty="0"/>
              <a:t>” firstborn, lit. pert. to birth order, firstborn, </a:t>
            </a:r>
            <a:r>
              <a:rPr lang="en-US" sz="4000" u="sng" dirty="0"/>
              <a:t>pert. to having special status associated with a </a:t>
            </a:r>
            <a:r>
              <a:rPr lang="en-US" sz="4000" u="sng" dirty="0" smtClean="0"/>
              <a:t>firstborn</a:t>
            </a:r>
            <a:r>
              <a:rPr lang="en-US" sz="4000" dirty="0" smtClean="0"/>
              <a:t>, priority</a:t>
            </a:r>
          </a:p>
          <a:p>
            <a:pPr marL="0" indent="0">
              <a:buNone/>
            </a:pPr>
            <a:r>
              <a:rPr lang="en-US" sz="4000" dirty="0" smtClean="0"/>
              <a:t>-p</a:t>
            </a:r>
            <a:r>
              <a:rPr lang="en-US" sz="4000" b="1" dirty="0" smtClean="0"/>
              <a:t>ert</a:t>
            </a:r>
            <a:r>
              <a:rPr lang="en-US" sz="4000" b="1" dirty="0"/>
              <a:t>. to having special status associated with a firstborn,</a:t>
            </a:r>
            <a:endParaRPr lang="en-US" sz="4000" dirty="0"/>
          </a:p>
          <a:p>
            <a:pPr marL="0" indent="0">
              <a:buNone/>
            </a:pPr>
            <a:r>
              <a:rPr lang="en-US" sz="4000" dirty="0" smtClean="0"/>
              <a:t>Firstborn of all creation</a:t>
            </a:r>
            <a:endParaRPr lang="en-US" sz="4000" dirty="0"/>
          </a:p>
        </p:txBody>
      </p:sp>
    </p:spTree>
    <p:extLst>
      <p:ext uri="{BB962C8B-B14F-4D97-AF65-F5344CB8AC3E}">
        <p14:creationId xmlns:p14="http://schemas.microsoft.com/office/powerpoint/2010/main" val="11664309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Creator</a:t>
            </a:r>
          </a:p>
          <a:p>
            <a:pPr marL="0" indent="0">
              <a:buNone/>
            </a:pPr>
            <a:r>
              <a:rPr lang="en-US" sz="4000" b="1" dirty="0" smtClean="0">
                <a:latin typeface="Times New Roman" panose="02020603050405020304" pitchFamily="18" charset="0"/>
                <a:cs typeface="Times New Roman" panose="02020603050405020304" pitchFamily="18" charset="0"/>
              </a:rPr>
              <a:t>Colossians 1:16</a:t>
            </a:r>
          </a:p>
          <a:p>
            <a:pPr marL="0" indent="0">
              <a:buNone/>
            </a:pPr>
            <a:r>
              <a:rPr lang="en-US" sz="4000" b="1" dirty="0" smtClean="0"/>
              <a:t>For </a:t>
            </a:r>
            <a:r>
              <a:rPr lang="en-US" sz="4000" b="1" dirty="0"/>
              <a:t>by Him all things were created, [both] in the heavens and on earth, visible and invisible, whether thrones or dominions or rulers or authorities-- all things have been created through Him and for Him</a:t>
            </a:r>
            <a:r>
              <a:rPr lang="en-US" sz="4000" b="1" dirty="0" smtClean="0"/>
              <a:t>.</a:t>
            </a:r>
          </a:p>
          <a:p>
            <a:pPr>
              <a:buFontTx/>
              <a:buChar char="-"/>
            </a:pPr>
            <a:r>
              <a:rPr lang="en-US" sz="4000" b="1" dirty="0" smtClean="0"/>
              <a:t>Who created all things, the Father or the Son?</a:t>
            </a:r>
          </a:p>
          <a:p>
            <a:pPr>
              <a:buFontTx/>
              <a:buChar char="-"/>
            </a:pPr>
            <a:r>
              <a:rPr lang="en-US" sz="4000" b="1" dirty="0" smtClean="0"/>
              <a:t>The Son could not be created or else he couldn’t have created “all things” – He cannot create himself</a:t>
            </a:r>
          </a:p>
          <a:p>
            <a:pPr>
              <a:buFontTx/>
              <a:buChar char="-"/>
            </a:pPr>
            <a:endParaRPr lang="en-US" sz="4000" b="1" dirty="0"/>
          </a:p>
        </p:txBody>
      </p:sp>
    </p:spTree>
    <p:extLst>
      <p:ext uri="{BB962C8B-B14F-4D97-AF65-F5344CB8AC3E}">
        <p14:creationId xmlns:p14="http://schemas.microsoft.com/office/powerpoint/2010/main" val="34248506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Creation and Redemption Themes</a:t>
            </a:r>
          </a:p>
          <a:p>
            <a:pPr marL="0" indent="0">
              <a:buNone/>
            </a:pPr>
            <a:r>
              <a:rPr lang="en-US" sz="4000" b="1" dirty="0">
                <a:latin typeface="Times New Roman" panose="02020603050405020304" pitchFamily="18" charset="0"/>
                <a:cs typeface="Times New Roman" panose="02020603050405020304" pitchFamily="18" charset="0"/>
              </a:rPr>
              <a:t>Colossians </a:t>
            </a:r>
            <a:r>
              <a:rPr lang="en-US" sz="4000" b="1" dirty="0" smtClean="0">
                <a:latin typeface="Times New Roman" panose="02020603050405020304" pitchFamily="18" charset="0"/>
                <a:cs typeface="Times New Roman" panose="02020603050405020304" pitchFamily="18" charset="0"/>
              </a:rPr>
              <a:t>1:14</a:t>
            </a:r>
            <a:endParaRPr lang="en-US" sz="4000" b="1" dirty="0">
              <a:latin typeface="Times New Roman" panose="02020603050405020304" pitchFamily="18" charset="0"/>
              <a:cs typeface="Times New Roman" panose="02020603050405020304" pitchFamily="18" charset="0"/>
            </a:endParaRPr>
          </a:p>
          <a:p>
            <a:pPr marL="0" indent="0">
              <a:buNone/>
            </a:pPr>
            <a:r>
              <a:rPr lang="en-US" sz="4000" b="1" dirty="0" smtClean="0"/>
              <a:t>His </a:t>
            </a:r>
            <a:r>
              <a:rPr lang="en-US" sz="4000" b="1" dirty="0"/>
              <a:t>beloved Son, in whom we have redemption, the forgiveness of sins</a:t>
            </a:r>
            <a:r>
              <a:rPr lang="en-US" sz="4000" b="1" dirty="0" smtClean="0"/>
              <a:t>.</a:t>
            </a:r>
          </a:p>
          <a:p>
            <a:pPr marL="0" indent="0">
              <a:buNone/>
            </a:pPr>
            <a:r>
              <a:rPr lang="en-US" sz="4000" b="1" dirty="0">
                <a:latin typeface="Times New Roman" panose="02020603050405020304" pitchFamily="18" charset="0"/>
                <a:cs typeface="Times New Roman" panose="02020603050405020304" pitchFamily="18" charset="0"/>
              </a:rPr>
              <a:t>Colossians 1:16</a:t>
            </a:r>
          </a:p>
          <a:p>
            <a:pPr marL="0" indent="0">
              <a:buNone/>
            </a:pPr>
            <a:r>
              <a:rPr lang="en-US" sz="4000" b="1" dirty="0"/>
              <a:t>For by Him all things were </a:t>
            </a:r>
            <a:r>
              <a:rPr lang="en-US" sz="4000" b="1" dirty="0" smtClean="0"/>
              <a:t>created</a:t>
            </a:r>
          </a:p>
          <a:p>
            <a:pPr marL="0" indent="0">
              <a:buNone/>
            </a:pPr>
            <a:r>
              <a:rPr lang="en-US" sz="4000" b="1" dirty="0" smtClean="0"/>
              <a:t>- These are the two themes (facts) by which Yahuwah claims us as his people</a:t>
            </a:r>
            <a:endParaRPr lang="en-US" sz="4000" b="1" dirty="0"/>
          </a:p>
        </p:txBody>
      </p:sp>
    </p:spTree>
    <p:extLst>
      <p:ext uri="{BB962C8B-B14F-4D97-AF65-F5344CB8AC3E}">
        <p14:creationId xmlns:p14="http://schemas.microsoft.com/office/powerpoint/2010/main" val="8698053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88900" y="419100"/>
            <a:ext cx="121031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Creation and Redemption Themes in the Sabbath</a:t>
            </a:r>
          </a:p>
          <a:p>
            <a:pPr marL="0" indent="0">
              <a:buNone/>
            </a:pPr>
            <a:r>
              <a:rPr lang="en-US" sz="4000" b="1" dirty="0" smtClean="0">
                <a:cs typeface="Times New Roman" panose="02020603050405020304" pitchFamily="18" charset="0"/>
              </a:rPr>
              <a:t>Exodus 20:11 </a:t>
            </a:r>
            <a:r>
              <a:rPr lang="en-US" sz="4000" b="1" dirty="0"/>
              <a:t>For in six days Yahuwah made the heavens and the earth, the sea and all that is in them, and rested on the seventh day; therefore Yahuwah blessed the </a:t>
            </a:r>
            <a:r>
              <a:rPr lang="en-US" sz="4000" b="1" dirty="0" err="1"/>
              <a:t>sabbath</a:t>
            </a:r>
            <a:r>
              <a:rPr lang="en-US" sz="4000" b="1" dirty="0"/>
              <a:t> day and made it holy</a:t>
            </a:r>
            <a:r>
              <a:rPr lang="en-US" sz="4000" b="1" dirty="0" smtClean="0"/>
              <a:t>.</a:t>
            </a:r>
          </a:p>
          <a:p>
            <a:pPr marL="0" indent="0">
              <a:buNone/>
            </a:pPr>
            <a:r>
              <a:rPr lang="en-US" sz="4000" b="1" dirty="0" smtClean="0"/>
              <a:t>Deuteronomy 5:15 </a:t>
            </a:r>
            <a:r>
              <a:rPr lang="en-US" sz="4000" b="1" dirty="0"/>
              <a:t>You shall remember that you were a slave in the land of </a:t>
            </a:r>
            <a:r>
              <a:rPr lang="en-US" sz="4000" b="1" dirty="0" err="1"/>
              <a:t>Mitzrayim</a:t>
            </a:r>
            <a:r>
              <a:rPr lang="en-US" sz="4000" b="1" dirty="0"/>
              <a:t>, and Yahuwah your Elohim brought you out of there by a mighty hand and by an outstretched arm; therefore Yahuwah your Elohim commanded you to observe the </a:t>
            </a:r>
            <a:r>
              <a:rPr lang="en-US" sz="4000" b="1" dirty="0" err="1"/>
              <a:t>sabbath</a:t>
            </a:r>
            <a:r>
              <a:rPr lang="en-US" sz="4000" b="1" dirty="0"/>
              <a:t> day</a:t>
            </a:r>
            <a:r>
              <a:rPr lang="en-US" sz="4000" b="1" dirty="0" smtClean="0"/>
              <a:t>.</a:t>
            </a:r>
            <a:endParaRPr lang="en-US" sz="4000" b="1" dirty="0"/>
          </a:p>
        </p:txBody>
      </p:sp>
    </p:spTree>
    <p:extLst>
      <p:ext uri="{BB962C8B-B14F-4D97-AF65-F5344CB8AC3E}">
        <p14:creationId xmlns:p14="http://schemas.microsoft.com/office/powerpoint/2010/main" val="39949420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All Things…</a:t>
            </a:r>
          </a:p>
          <a:p>
            <a:pPr marL="0" indent="0">
              <a:buNone/>
            </a:pPr>
            <a:r>
              <a:rPr lang="en-US" sz="4000" b="1" dirty="0" smtClean="0">
                <a:latin typeface="Times New Roman" panose="02020603050405020304" pitchFamily="18" charset="0"/>
                <a:cs typeface="Times New Roman" panose="02020603050405020304" pitchFamily="18" charset="0"/>
              </a:rPr>
              <a:t>Colossians 1:16</a:t>
            </a:r>
          </a:p>
          <a:p>
            <a:pPr marL="0" indent="0">
              <a:buNone/>
            </a:pPr>
            <a:r>
              <a:rPr lang="en-US" sz="4000" b="1" dirty="0" smtClean="0"/>
              <a:t>For </a:t>
            </a:r>
            <a:r>
              <a:rPr lang="en-US" sz="4000" b="1" dirty="0"/>
              <a:t>by Him </a:t>
            </a:r>
            <a:r>
              <a:rPr lang="en-US" sz="4000" b="1" u="sng" dirty="0"/>
              <a:t>all things</a:t>
            </a:r>
            <a:r>
              <a:rPr lang="en-US" sz="4000" b="1" dirty="0"/>
              <a:t> were created, [both] in the heavens and on earth, visible and invisible, whether thrones or dominions or rulers or authorities-- all things have been created through Him and for Him</a:t>
            </a:r>
            <a:r>
              <a:rPr lang="en-US" sz="4000" b="1" dirty="0" smtClean="0"/>
              <a:t>.</a:t>
            </a:r>
          </a:p>
          <a:p>
            <a:pPr>
              <a:buFontTx/>
              <a:buChar char="-"/>
            </a:pPr>
            <a:r>
              <a:rPr lang="en-US" sz="4000" b="1" dirty="0" smtClean="0"/>
              <a:t>Heaven and earth</a:t>
            </a:r>
          </a:p>
          <a:p>
            <a:pPr>
              <a:buFontTx/>
              <a:buChar char="-"/>
            </a:pPr>
            <a:r>
              <a:rPr lang="en-US" sz="4000" b="1" dirty="0" smtClean="0"/>
              <a:t>All authorities and rulers – the angelic classes</a:t>
            </a:r>
            <a:endParaRPr lang="en-US" sz="4000" b="1" dirty="0"/>
          </a:p>
        </p:txBody>
      </p:sp>
    </p:spTree>
    <p:extLst>
      <p:ext uri="{BB962C8B-B14F-4D97-AF65-F5344CB8AC3E}">
        <p14:creationId xmlns:p14="http://schemas.microsoft.com/office/powerpoint/2010/main" val="246985171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Source of All</a:t>
            </a:r>
          </a:p>
          <a:p>
            <a:pPr marL="0" indent="0">
              <a:buNone/>
            </a:pPr>
            <a:r>
              <a:rPr lang="en-US" sz="4000" b="1" dirty="0" smtClean="0">
                <a:latin typeface="Times New Roman" panose="02020603050405020304" pitchFamily="18" charset="0"/>
                <a:cs typeface="Times New Roman" panose="02020603050405020304" pitchFamily="18" charset="0"/>
              </a:rPr>
              <a:t>Colossians 1:17</a:t>
            </a:r>
          </a:p>
          <a:p>
            <a:pPr marL="0" indent="0">
              <a:buNone/>
            </a:pPr>
            <a:r>
              <a:rPr lang="en-US" sz="4000" b="1" dirty="0" smtClean="0"/>
              <a:t>He </a:t>
            </a:r>
            <a:r>
              <a:rPr lang="en-US" sz="4000" b="1" dirty="0"/>
              <a:t>is before </a:t>
            </a:r>
            <a:r>
              <a:rPr lang="en-US" sz="4000" b="1" u="sng" dirty="0"/>
              <a:t>all things</a:t>
            </a:r>
            <a:r>
              <a:rPr lang="en-US" sz="4000" b="1" dirty="0"/>
              <a:t>, and in Him </a:t>
            </a:r>
            <a:r>
              <a:rPr lang="en-US" sz="4000" b="1" u="sng" dirty="0"/>
              <a:t>all things</a:t>
            </a:r>
            <a:r>
              <a:rPr lang="en-US" sz="4000" b="1" dirty="0"/>
              <a:t> hold together</a:t>
            </a:r>
            <a:r>
              <a:rPr lang="en-US" sz="4000" b="1" dirty="0" smtClean="0"/>
              <a:t>.</a:t>
            </a:r>
          </a:p>
          <a:p>
            <a:pPr marL="0" indent="0">
              <a:buNone/>
            </a:pPr>
            <a:r>
              <a:rPr lang="en-US" sz="4000" b="1" dirty="0" smtClean="0"/>
              <a:t>The “all things” was defined in the verse before</a:t>
            </a:r>
          </a:p>
          <a:p>
            <a:pPr marL="0" indent="0">
              <a:buNone/>
            </a:pPr>
            <a:r>
              <a:rPr lang="en-US" sz="4000" b="1" dirty="0" smtClean="0"/>
              <a:t>He is before all things which means He was before anything was created</a:t>
            </a:r>
          </a:p>
          <a:p>
            <a:pPr marL="0" indent="0">
              <a:buNone/>
            </a:pPr>
            <a:r>
              <a:rPr lang="en-US" sz="4000" b="1" dirty="0" smtClean="0"/>
              <a:t>- Hold together speaks of everything having its proper place, an orderly universe</a:t>
            </a:r>
            <a:endParaRPr lang="en-US" sz="4000" b="1" dirty="0"/>
          </a:p>
        </p:txBody>
      </p:sp>
    </p:spTree>
    <p:extLst>
      <p:ext uri="{BB962C8B-B14F-4D97-AF65-F5344CB8AC3E}">
        <p14:creationId xmlns:p14="http://schemas.microsoft.com/office/powerpoint/2010/main" val="405249928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Before All – The Testimony of Yahusha</a:t>
            </a:r>
          </a:p>
          <a:p>
            <a:pPr marL="0" indent="0">
              <a:buNone/>
            </a:pPr>
            <a:r>
              <a:rPr lang="en-US" sz="4000" b="1" dirty="0" smtClean="0">
                <a:latin typeface="Times New Roman" panose="02020603050405020304" pitchFamily="18" charset="0"/>
                <a:cs typeface="Times New Roman" panose="02020603050405020304" pitchFamily="18" charset="0"/>
              </a:rPr>
              <a:t>4</a:t>
            </a:r>
            <a:r>
              <a:rPr lang="en-US" sz="4000" b="1" baseline="30000" dirty="0" smtClean="0">
                <a:latin typeface="Times New Roman" panose="02020603050405020304" pitchFamily="18" charset="0"/>
                <a:cs typeface="Times New Roman" panose="02020603050405020304" pitchFamily="18" charset="0"/>
              </a:rPr>
              <a:t>th</a:t>
            </a:r>
            <a:r>
              <a:rPr lang="en-US" sz="4000" b="1" dirty="0" smtClean="0">
                <a:latin typeface="Times New Roman" panose="02020603050405020304" pitchFamily="18" charset="0"/>
                <a:cs typeface="Times New Roman" panose="02020603050405020304" pitchFamily="18" charset="0"/>
              </a:rPr>
              <a:t> Gospel 6:31-35</a:t>
            </a:r>
          </a:p>
          <a:p>
            <a:pPr marL="0" indent="0">
              <a:buNone/>
            </a:pPr>
            <a:r>
              <a:rPr lang="en-US" sz="3600" b="1" dirty="0"/>
              <a:t>Our fathers ate the manna in the wilderness; as it is written, 'HE GAVE THEM BREAD OUT OF HEAVEN TO EAT</a:t>
            </a:r>
            <a:r>
              <a:rPr lang="en-US" sz="3600" b="1" dirty="0" smtClean="0"/>
              <a:t>.'" </a:t>
            </a:r>
            <a:r>
              <a:rPr lang="en-US" sz="3600" b="1" dirty="0"/>
              <a:t>Yahusha then said to them, "Truly, truly, I say to you, </a:t>
            </a:r>
            <a:r>
              <a:rPr lang="en-US" sz="3600" b="1" u="sng" dirty="0"/>
              <a:t>it is not Mosheh who has given you the bread out of heaven, but it is My Father who gives you the true bread out of </a:t>
            </a:r>
            <a:r>
              <a:rPr lang="en-US" sz="3600" b="1" u="sng" dirty="0" smtClean="0"/>
              <a:t>heaven</a:t>
            </a:r>
            <a:r>
              <a:rPr lang="en-US" sz="3600" b="1" dirty="0" smtClean="0"/>
              <a:t>. </a:t>
            </a:r>
            <a:r>
              <a:rPr lang="en-US" sz="3600" b="1" dirty="0"/>
              <a:t>"For </a:t>
            </a:r>
            <a:r>
              <a:rPr lang="en-US" sz="3600" b="1" u="sng" dirty="0"/>
              <a:t>the bread of Elohim is that which comes down out of heaven, and gives life to the world</a:t>
            </a:r>
            <a:r>
              <a:rPr lang="en-US" sz="3600" b="1" dirty="0" smtClean="0"/>
              <a:t>." </a:t>
            </a:r>
            <a:r>
              <a:rPr lang="en-US" sz="3600" b="1" dirty="0"/>
              <a:t>Then they said to Him, "Lord, always give us this bread</a:t>
            </a:r>
            <a:r>
              <a:rPr lang="en-US" sz="3600" b="1" dirty="0" smtClean="0"/>
              <a:t>." </a:t>
            </a:r>
            <a:r>
              <a:rPr lang="en-US" sz="3600" b="1" dirty="0"/>
              <a:t>Yahusha said to them, "</a:t>
            </a:r>
            <a:r>
              <a:rPr lang="en-US" sz="3600" b="1" u="sng" dirty="0"/>
              <a:t>I am the bread of life</a:t>
            </a:r>
            <a:r>
              <a:rPr lang="en-US" sz="3600" b="1" dirty="0"/>
              <a:t>; he who comes to Me will not hunger, and he who believes in Me will never thirst</a:t>
            </a:r>
            <a:r>
              <a:rPr lang="en-US" sz="3600" b="1" dirty="0" smtClean="0"/>
              <a:t>.</a:t>
            </a:r>
            <a:endParaRPr lang="en-US" sz="3600" b="1" dirty="0"/>
          </a:p>
        </p:txBody>
      </p:sp>
    </p:spTree>
    <p:extLst>
      <p:ext uri="{BB962C8B-B14F-4D97-AF65-F5344CB8AC3E}">
        <p14:creationId xmlns:p14="http://schemas.microsoft.com/office/powerpoint/2010/main" val="113048607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Before All – The Testimony of Yahusha</a:t>
            </a:r>
          </a:p>
          <a:p>
            <a:pPr marL="0" indent="0">
              <a:buNone/>
            </a:pPr>
            <a:r>
              <a:rPr lang="en-US" sz="4000" b="1" dirty="0" smtClean="0">
                <a:latin typeface="Times New Roman" panose="02020603050405020304" pitchFamily="18" charset="0"/>
                <a:cs typeface="Times New Roman" panose="02020603050405020304" pitchFamily="18" charset="0"/>
              </a:rPr>
              <a:t>4</a:t>
            </a:r>
            <a:r>
              <a:rPr lang="en-US" sz="4000" b="1" baseline="30000" dirty="0" smtClean="0">
                <a:latin typeface="Times New Roman" panose="02020603050405020304" pitchFamily="18" charset="0"/>
                <a:cs typeface="Times New Roman" panose="02020603050405020304" pitchFamily="18" charset="0"/>
              </a:rPr>
              <a:t>th</a:t>
            </a:r>
            <a:r>
              <a:rPr lang="en-US" sz="4000" b="1" dirty="0" smtClean="0">
                <a:latin typeface="Times New Roman" panose="02020603050405020304" pitchFamily="18" charset="0"/>
                <a:cs typeface="Times New Roman" panose="02020603050405020304" pitchFamily="18" charset="0"/>
              </a:rPr>
              <a:t> Gospel 6:57-58</a:t>
            </a:r>
          </a:p>
          <a:p>
            <a:pPr marL="0" indent="0">
              <a:buNone/>
            </a:pPr>
            <a:r>
              <a:rPr lang="en-US" sz="4000" b="1" dirty="0"/>
              <a:t>As the living Father sent Me, and I live because of the Father, so he who eats Me, he also will live because of Me</a:t>
            </a:r>
            <a:r>
              <a:rPr lang="en-US" sz="4000" b="1" dirty="0" smtClean="0"/>
              <a:t>. </a:t>
            </a:r>
            <a:r>
              <a:rPr lang="en-US" sz="4000" b="1" u="sng" dirty="0" smtClean="0"/>
              <a:t>This </a:t>
            </a:r>
            <a:r>
              <a:rPr lang="en-US" sz="4000" b="1" u="sng" dirty="0"/>
              <a:t>is the bread which came down out of heaven</a:t>
            </a:r>
            <a:r>
              <a:rPr lang="en-US" sz="4000" b="1" dirty="0"/>
              <a:t>; not as the fathers ate and died; he who eats this bread will live forever</a:t>
            </a:r>
            <a:r>
              <a:rPr lang="en-US" sz="4000" b="1" dirty="0" smtClean="0"/>
              <a:t>.</a:t>
            </a:r>
            <a:endParaRPr lang="en-US" sz="4000" b="1" dirty="0"/>
          </a:p>
        </p:txBody>
      </p:sp>
    </p:spTree>
    <p:extLst>
      <p:ext uri="{BB962C8B-B14F-4D97-AF65-F5344CB8AC3E}">
        <p14:creationId xmlns:p14="http://schemas.microsoft.com/office/powerpoint/2010/main" val="16197056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Before All – The Testimony of Yahusha</a:t>
            </a:r>
          </a:p>
          <a:p>
            <a:pPr marL="0" indent="0">
              <a:buNone/>
            </a:pPr>
            <a:r>
              <a:rPr lang="en-US" sz="4000" b="1" dirty="0" smtClean="0">
                <a:latin typeface="Times New Roman" panose="02020603050405020304" pitchFamily="18" charset="0"/>
                <a:cs typeface="Times New Roman" panose="02020603050405020304" pitchFamily="18" charset="0"/>
              </a:rPr>
              <a:t>4</a:t>
            </a:r>
            <a:r>
              <a:rPr lang="en-US" sz="4000" b="1" baseline="30000" dirty="0" smtClean="0">
                <a:latin typeface="Times New Roman" panose="02020603050405020304" pitchFamily="18" charset="0"/>
                <a:cs typeface="Times New Roman" panose="02020603050405020304" pitchFamily="18" charset="0"/>
              </a:rPr>
              <a:t>th</a:t>
            </a:r>
            <a:r>
              <a:rPr lang="en-US" sz="4000" b="1" dirty="0" smtClean="0">
                <a:latin typeface="Times New Roman" panose="02020603050405020304" pitchFamily="18" charset="0"/>
                <a:cs typeface="Times New Roman" panose="02020603050405020304" pitchFamily="18" charset="0"/>
              </a:rPr>
              <a:t> Gospel 8:56-58</a:t>
            </a:r>
          </a:p>
          <a:p>
            <a:pPr marL="0" indent="0">
              <a:buNone/>
            </a:pPr>
            <a:r>
              <a:rPr lang="en-US" sz="4000" b="1" dirty="0"/>
              <a:t>Your father Abraham rejoiced to see My day, and he saw [it] and was glad</a:t>
            </a:r>
            <a:r>
              <a:rPr lang="en-US" sz="4000" b="1" dirty="0" smtClean="0"/>
              <a:t>." </a:t>
            </a:r>
            <a:r>
              <a:rPr lang="en-US" sz="4000" b="1" dirty="0"/>
              <a:t>So the </a:t>
            </a:r>
            <a:r>
              <a:rPr lang="en-US" sz="4000" b="1" dirty="0" err="1"/>
              <a:t>Yehudim</a:t>
            </a:r>
            <a:r>
              <a:rPr lang="en-US" sz="4000" b="1" dirty="0"/>
              <a:t> said to Him, "You are not yet fifty years old, and have You seen Abraham</a:t>
            </a:r>
            <a:r>
              <a:rPr lang="en-US" sz="4000" b="1" dirty="0" smtClean="0"/>
              <a:t>?" </a:t>
            </a:r>
            <a:r>
              <a:rPr lang="en-US" sz="4000" b="1" dirty="0"/>
              <a:t>Yahusha said to them, "Truly, truly, I say to you, </a:t>
            </a:r>
            <a:r>
              <a:rPr lang="en-US" sz="4000" b="1" u="sng" dirty="0"/>
              <a:t>before Abraham was born, I am</a:t>
            </a:r>
            <a:r>
              <a:rPr lang="en-US" sz="4000" b="1" dirty="0"/>
              <a:t>."</a:t>
            </a:r>
          </a:p>
          <a:p>
            <a:pPr marL="0" indent="0">
              <a:buNone/>
            </a:pPr>
            <a:endParaRPr lang="en-US" sz="4000" b="1" dirty="0"/>
          </a:p>
        </p:txBody>
      </p:sp>
    </p:spTree>
    <p:extLst>
      <p:ext uri="{BB962C8B-B14F-4D97-AF65-F5344CB8AC3E}">
        <p14:creationId xmlns:p14="http://schemas.microsoft.com/office/powerpoint/2010/main" val="98808929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707572"/>
            <a:ext cx="10787743" cy="5900056"/>
          </a:xfrm>
        </p:spPr>
        <p:txBody>
          <a:bodyPr>
            <a:normAutofit/>
          </a:bodyPr>
          <a:lstStyle/>
          <a:p>
            <a:pPr algn="ctr">
              <a:buNone/>
            </a:pPr>
            <a:r>
              <a:rPr lang="en-US" sz="4800" b="1" dirty="0" smtClean="0"/>
              <a:t>He Sustains (Holds Together) All Things</a:t>
            </a:r>
            <a:endParaRPr lang="en-US" sz="4800" b="1" dirty="0" smtClean="0"/>
          </a:p>
          <a:p>
            <a:pPr>
              <a:buNone/>
            </a:pPr>
            <a:r>
              <a:rPr lang="en-US" sz="4000" b="1" dirty="0" smtClean="0"/>
              <a:t>…but </a:t>
            </a:r>
            <a:r>
              <a:rPr lang="en-US" sz="4000" b="1" dirty="0"/>
              <a:t>in these last days he has spoken to us by </a:t>
            </a:r>
            <a:r>
              <a:rPr lang="en-US" sz="4000" b="1" u="sng" dirty="0"/>
              <a:t>the Son</a:t>
            </a:r>
            <a:r>
              <a:rPr lang="en-US" sz="4000" b="1" dirty="0"/>
              <a:t>, whom He has appointed heir of all things, </a:t>
            </a:r>
            <a:r>
              <a:rPr lang="en-US" sz="4000" b="1" u="sng" dirty="0"/>
              <a:t>through whom also He made the ages</a:t>
            </a:r>
            <a:r>
              <a:rPr lang="en-US" sz="4000" b="1" dirty="0"/>
              <a:t>, who being the </a:t>
            </a:r>
            <a:r>
              <a:rPr lang="en-US" sz="4000" b="1" u="sng" dirty="0"/>
              <a:t>brightness</a:t>
            </a:r>
            <a:r>
              <a:rPr lang="en-US" sz="4000" b="1" dirty="0"/>
              <a:t> of the esteem and the </a:t>
            </a:r>
            <a:r>
              <a:rPr lang="en-US" sz="4000" b="1" u="sng" dirty="0"/>
              <a:t>exact representation</a:t>
            </a:r>
            <a:r>
              <a:rPr lang="en-US" sz="4000" b="1" dirty="0"/>
              <a:t> of His substance, and </a:t>
            </a:r>
            <a:r>
              <a:rPr lang="en-US" sz="4000" b="1" u="sng" dirty="0"/>
              <a:t>sustaining all</a:t>
            </a:r>
            <a:r>
              <a:rPr lang="en-US" sz="4000" b="1" dirty="0"/>
              <a:t> by the word of His power, having made a cleansing of our sins through Himself, </a:t>
            </a:r>
            <a:r>
              <a:rPr lang="en-US" sz="4000" b="1" u="sng" dirty="0"/>
              <a:t>sat down at the right hand of the Greatness on high</a:t>
            </a:r>
            <a:r>
              <a:rPr lang="en-US" sz="4000" b="1" dirty="0"/>
              <a:t> (</a:t>
            </a:r>
            <a:r>
              <a:rPr lang="en-US" sz="4000" b="1" dirty="0" err="1" smtClean="0"/>
              <a:t>Ivrit</a:t>
            </a:r>
            <a:r>
              <a:rPr lang="en-US" sz="4000" b="1" dirty="0" smtClean="0"/>
              <a:t>/Hebrews </a:t>
            </a:r>
            <a:r>
              <a:rPr lang="en-US" sz="4000" b="1" dirty="0"/>
              <a:t>1:1-3).</a:t>
            </a:r>
          </a:p>
          <a:p>
            <a:pPr algn="ctr">
              <a:buNone/>
            </a:pPr>
            <a:endParaRPr lang="en-US" dirty="0">
              <a:solidFill>
                <a:schemeClr val="bg1"/>
              </a:solidFill>
            </a:endParaRPr>
          </a:p>
        </p:txBody>
      </p:sp>
    </p:spTree>
    <p:extLst>
      <p:ext uri="{BB962C8B-B14F-4D97-AF65-F5344CB8AC3E}">
        <p14:creationId xmlns:p14="http://schemas.microsoft.com/office/powerpoint/2010/main" val="177238094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Headship</a:t>
            </a:r>
          </a:p>
          <a:p>
            <a:pPr marL="0" indent="0">
              <a:buNone/>
            </a:pPr>
            <a:r>
              <a:rPr lang="en-US" sz="4000" b="1" dirty="0" smtClean="0">
                <a:latin typeface="Times New Roman" panose="02020603050405020304" pitchFamily="18" charset="0"/>
                <a:cs typeface="Times New Roman" panose="02020603050405020304" pitchFamily="18" charset="0"/>
              </a:rPr>
              <a:t>Colossians 1:18</a:t>
            </a:r>
          </a:p>
          <a:p>
            <a:pPr marL="0" indent="0">
              <a:buNone/>
            </a:pPr>
            <a:r>
              <a:rPr lang="en-US" sz="4000" b="1" dirty="0"/>
              <a:t>He is also head of the body, the assembly</a:t>
            </a:r>
            <a:r>
              <a:rPr lang="en-US" sz="4000" b="1" dirty="0" smtClean="0"/>
              <a:t>;</a:t>
            </a:r>
          </a:p>
          <a:p>
            <a:pPr marL="0" indent="0">
              <a:buNone/>
            </a:pPr>
            <a:r>
              <a:rPr lang="en-US" sz="4000" b="1" dirty="0" smtClean="0"/>
              <a:t>- Headship shows order of authority</a:t>
            </a:r>
          </a:p>
          <a:p>
            <a:pPr>
              <a:buFontTx/>
              <a:buChar char="-"/>
            </a:pPr>
            <a:r>
              <a:rPr lang="en-US" sz="4000" b="1" dirty="0" smtClean="0"/>
              <a:t>Messiah has all authority over heaven and earth</a:t>
            </a:r>
          </a:p>
          <a:p>
            <a:pPr>
              <a:buFontTx/>
              <a:buChar char="-"/>
            </a:pPr>
            <a:r>
              <a:rPr lang="en-US" sz="4000" b="1" dirty="0" smtClean="0"/>
              <a:t>He has authority over his people – He is Elohim, Lord, Master.  He makes the rules, we keep his rules </a:t>
            </a:r>
            <a:endParaRPr lang="en-US" sz="4000" b="1" dirty="0"/>
          </a:p>
        </p:txBody>
      </p:sp>
    </p:spTree>
    <p:extLst>
      <p:ext uri="{BB962C8B-B14F-4D97-AF65-F5344CB8AC3E}">
        <p14:creationId xmlns:p14="http://schemas.microsoft.com/office/powerpoint/2010/main" val="375690150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Headship = Authority</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latin typeface="Times New Roman" panose="02020603050405020304" pitchFamily="18" charset="0"/>
                <a:cs typeface="Times New Roman" panose="02020603050405020304" pitchFamily="18" charset="0"/>
              </a:rPr>
              <a:t>E</a:t>
            </a:r>
            <a:r>
              <a:rPr lang="en-US" sz="4000" b="1" dirty="0" smtClean="0">
                <a:latin typeface="Times New Roman" panose="02020603050405020304" pitchFamily="18" charset="0"/>
                <a:cs typeface="Times New Roman" panose="02020603050405020304" pitchFamily="18" charset="0"/>
              </a:rPr>
              <a:t>phesians 1:22-23</a:t>
            </a:r>
            <a:endParaRPr lang="en-US" sz="4000" b="1" dirty="0" smtClean="0">
              <a:latin typeface="Times New Roman" panose="02020603050405020304" pitchFamily="18" charset="0"/>
              <a:cs typeface="Times New Roman" panose="02020603050405020304" pitchFamily="18" charset="0"/>
            </a:endParaRPr>
          </a:p>
          <a:p>
            <a:pPr marL="0" indent="0">
              <a:buNone/>
            </a:pPr>
            <a:r>
              <a:rPr lang="en-US" sz="4000" b="1" dirty="0"/>
              <a:t>And He put all things in subjection under His feet, and gave Him as head over all things to the assembly</a:t>
            </a:r>
            <a:r>
              <a:rPr lang="en-US" sz="4000" b="1" dirty="0" smtClean="0"/>
              <a:t>, </a:t>
            </a:r>
            <a:r>
              <a:rPr lang="en-US" sz="4000" b="1" dirty="0"/>
              <a:t>which is His body, the fullness of Him who fills all in all.</a:t>
            </a:r>
          </a:p>
        </p:txBody>
      </p:sp>
    </p:spTree>
    <p:extLst>
      <p:ext uri="{BB962C8B-B14F-4D97-AF65-F5344CB8AC3E}">
        <p14:creationId xmlns:p14="http://schemas.microsoft.com/office/powerpoint/2010/main" val="35311538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He is the Beginning</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latin typeface="Times New Roman" panose="02020603050405020304" pitchFamily="18" charset="0"/>
                <a:cs typeface="Times New Roman" panose="02020603050405020304" pitchFamily="18" charset="0"/>
              </a:rPr>
              <a:t>Colossians 1:18</a:t>
            </a:r>
          </a:p>
          <a:p>
            <a:pPr marL="0" indent="0">
              <a:buNone/>
            </a:pPr>
            <a:r>
              <a:rPr lang="en-US" sz="4000" b="1" dirty="0" smtClean="0"/>
              <a:t>… </a:t>
            </a:r>
            <a:r>
              <a:rPr lang="en-US" sz="4000" b="1" dirty="0"/>
              <a:t>and He is the beginning, the firstborn from the dead, so that He Himself will come to have first place in everything</a:t>
            </a:r>
            <a:r>
              <a:rPr lang="en-US" sz="4000" b="1" dirty="0" smtClean="0"/>
              <a:t>.</a:t>
            </a:r>
          </a:p>
          <a:p>
            <a:pPr marL="0" indent="0">
              <a:buNone/>
            </a:pPr>
            <a:r>
              <a:rPr lang="en-US" sz="4000" b="1" dirty="0" err="1" smtClean="0">
                <a:latin typeface="Bwgrkn" panose="00000400000000000000" pitchFamily="2" charset="0"/>
              </a:rPr>
              <a:t>avrch</a:t>
            </a:r>
            <a:r>
              <a:rPr lang="en-US" sz="4000" b="1" dirty="0">
                <a:latin typeface="Bwgrkn" panose="00000400000000000000" pitchFamily="2" charset="0"/>
              </a:rPr>
              <a:t>, </a:t>
            </a:r>
            <a:r>
              <a:rPr lang="en-US" sz="4000" i="1" dirty="0"/>
              <a:t>beginning, origin</a:t>
            </a:r>
            <a:r>
              <a:rPr lang="en-US" sz="4000" dirty="0"/>
              <a:t>; </a:t>
            </a:r>
            <a:r>
              <a:rPr lang="en-US" sz="4000" dirty="0" smtClean="0"/>
              <a:t>active cause</a:t>
            </a:r>
          </a:p>
          <a:p>
            <a:pPr marL="0" indent="0">
              <a:buNone/>
            </a:pPr>
            <a:r>
              <a:rPr lang="en-US" sz="4000" b="1" dirty="0"/>
              <a:t>He is </a:t>
            </a:r>
            <a:r>
              <a:rPr lang="en-US" sz="4000" b="1" dirty="0" smtClean="0"/>
              <a:t>origin</a:t>
            </a:r>
            <a:r>
              <a:rPr lang="en-US" sz="4000" b="1" dirty="0"/>
              <a:t>, he is “firstborn</a:t>
            </a:r>
            <a:r>
              <a:rPr lang="en-US" sz="4000" b="1" dirty="0" smtClean="0"/>
              <a:t>” from the dead – not the first to be raised, but has authority over resurrection</a:t>
            </a:r>
            <a:endParaRPr lang="en-US" sz="4000" dirty="0">
              <a:latin typeface="Bwgrkn" panose="00000400000000000000" pitchFamily="2" charset="0"/>
            </a:endParaRPr>
          </a:p>
          <a:p>
            <a:pPr marL="0" indent="0">
              <a:buNone/>
            </a:pPr>
            <a:r>
              <a:rPr lang="en-US" sz="4000" b="1" dirty="0" smtClean="0"/>
              <a:t>He is above </a:t>
            </a:r>
            <a:r>
              <a:rPr lang="en-US" sz="4000" b="1" dirty="0" smtClean="0"/>
              <a:t>everything</a:t>
            </a:r>
            <a:endParaRPr lang="en-US" sz="4000" b="1" dirty="0"/>
          </a:p>
        </p:txBody>
      </p:sp>
    </p:spTree>
    <p:extLst>
      <p:ext uri="{BB962C8B-B14F-4D97-AF65-F5344CB8AC3E}">
        <p14:creationId xmlns:p14="http://schemas.microsoft.com/office/powerpoint/2010/main" val="410324724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All Elohim’s Fullness in Him</a:t>
            </a:r>
          </a:p>
          <a:p>
            <a:pPr marL="0" indent="0">
              <a:buNone/>
            </a:pPr>
            <a:r>
              <a:rPr lang="en-US" sz="4000" b="1" dirty="0" smtClean="0">
                <a:latin typeface="Times New Roman" panose="02020603050405020304" pitchFamily="18" charset="0"/>
                <a:cs typeface="Times New Roman" panose="02020603050405020304" pitchFamily="18" charset="0"/>
              </a:rPr>
              <a:t>Colossians 1:19</a:t>
            </a:r>
          </a:p>
          <a:p>
            <a:pPr marL="0" indent="0">
              <a:buNone/>
            </a:pPr>
            <a:r>
              <a:rPr lang="en-US" sz="4000" b="1" dirty="0" smtClean="0"/>
              <a:t>For in Him He was pleased for </a:t>
            </a:r>
            <a:r>
              <a:rPr lang="en-US" sz="4000" b="1" dirty="0"/>
              <a:t>all the fullness to </a:t>
            </a:r>
            <a:r>
              <a:rPr lang="en-US" sz="4000" b="1" dirty="0" smtClean="0"/>
              <a:t>dwell</a:t>
            </a:r>
          </a:p>
          <a:p>
            <a:pPr marL="0" indent="0">
              <a:buNone/>
            </a:pPr>
            <a:r>
              <a:rPr lang="en-US" sz="4000" i="1" dirty="0"/>
              <a:t>that which fills or with which a thing is filled</a:t>
            </a:r>
            <a:r>
              <a:rPr lang="en-US" sz="4000" dirty="0"/>
              <a:t>: </a:t>
            </a:r>
            <a:r>
              <a:rPr lang="en-US" sz="4000" dirty="0" smtClean="0"/>
              <a:t>completeness, fullness</a:t>
            </a:r>
          </a:p>
          <a:p>
            <a:pPr marL="0" indent="0">
              <a:buNone/>
            </a:pPr>
            <a:r>
              <a:rPr lang="en-US" sz="4000" b="1" dirty="0" smtClean="0"/>
              <a:t>Yahuwah was pleased for everything to be accomplished through </a:t>
            </a:r>
            <a:r>
              <a:rPr lang="en-US" sz="4000" b="1" dirty="0" smtClean="0"/>
              <a:t>Yahusha</a:t>
            </a:r>
          </a:p>
          <a:p>
            <a:pPr marL="0" indent="0">
              <a:buNone/>
            </a:pPr>
            <a:r>
              <a:rPr lang="en-US" sz="4000" b="1" dirty="0" smtClean="0"/>
              <a:t>Colossians 2:9  </a:t>
            </a:r>
            <a:r>
              <a:rPr lang="en-US" sz="4000" b="1" dirty="0"/>
              <a:t>For in Him all the fullness of Deity dwells in bodily </a:t>
            </a:r>
            <a:r>
              <a:rPr lang="en-US" sz="4000" b="1" dirty="0" smtClean="0"/>
              <a:t>form</a:t>
            </a:r>
            <a:endParaRPr lang="en-US" dirty="0"/>
          </a:p>
        </p:txBody>
      </p:sp>
    </p:spTree>
    <p:extLst>
      <p:ext uri="{BB962C8B-B14F-4D97-AF65-F5344CB8AC3E}">
        <p14:creationId xmlns:p14="http://schemas.microsoft.com/office/powerpoint/2010/main" val="125592311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Reconciler</a:t>
            </a:r>
          </a:p>
          <a:p>
            <a:pPr marL="0" indent="0">
              <a:buNone/>
            </a:pPr>
            <a:r>
              <a:rPr lang="en-US" sz="4000" b="1" dirty="0" smtClean="0">
                <a:latin typeface="Times New Roman" panose="02020603050405020304" pitchFamily="18" charset="0"/>
                <a:cs typeface="Times New Roman" panose="02020603050405020304" pitchFamily="18" charset="0"/>
              </a:rPr>
              <a:t>Colossians 1:20</a:t>
            </a:r>
          </a:p>
          <a:p>
            <a:pPr marL="0" indent="0">
              <a:buNone/>
            </a:pPr>
            <a:r>
              <a:rPr lang="en-US" sz="4000" b="1" dirty="0" smtClean="0"/>
              <a:t>… </a:t>
            </a:r>
            <a:r>
              <a:rPr lang="en-US" sz="4000" b="1" dirty="0"/>
              <a:t>and through Him to reconcile all things to Himself, having made peace through the blood of His cross; through Him, [I say], whether things on earth or things in heaven</a:t>
            </a:r>
            <a:r>
              <a:rPr lang="en-US" sz="4000" b="1" dirty="0" smtClean="0"/>
              <a:t>.</a:t>
            </a:r>
          </a:p>
          <a:p>
            <a:pPr>
              <a:buFontTx/>
              <a:buChar char="-"/>
            </a:pPr>
            <a:r>
              <a:rPr lang="en-US" sz="4000" dirty="0" smtClean="0"/>
              <a:t>to </a:t>
            </a:r>
            <a:r>
              <a:rPr lang="en-US" sz="4000" dirty="0"/>
              <a:t>reconcile </a:t>
            </a:r>
            <a:r>
              <a:rPr lang="en-US" sz="4000" i="1" dirty="0"/>
              <a:t>back again, </a:t>
            </a:r>
            <a:r>
              <a:rPr lang="en-US" sz="4000" dirty="0"/>
              <a:t>bring back to a former state of harmony </a:t>
            </a:r>
            <a:endParaRPr lang="en-US" sz="4000" dirty="0" smtClean="0"/>
          </a:p>
          <a:p>
            <a:pPr>
              <a:buFontTx/>
              <a:buChar char="-"/>
            </a:pPr>
            <a:r>
              <a:rPr lang="en-US" sz="4000" b="1" dirty="0" smtClean="0"/>
              <a:t>He accomplished reconciliation through his death</a:t>
            </a:r>
            <a:endParaRPr lang="en-US" sz="5400" b="1" dirty="0"/>
          </a:p>
        </p:txBody>
      </p:sp>
    </p:spTree>
    <p:extLst>
      <p:ext uri="{BB962C8B-B14F-4D97-AF65-F5344CB8AC3E}">
        <p14:creationId xmlns:p14="http://schemas.microsoft.com/office/powerpoint/2010/main" val="46369397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a:latin typeface="Times New Roman" panose="02020603050405020304" pitchFamily="18" charset="0"/>
                <a:cs typeface="Times New Roman" panose="02020603050405020304" pitchFamily="18" charset="0"/>
              </a:rPr>
              <a:t>We Have Been Brought Back</a:t>
            </a:r>
          </a:p>
          <a:p>
            <a:pPr marL="0" indent="0">
              <a:buNone/>
            </a:pPr>
            <a:r>
              <a:rPr lang="en-US" sz="4000" b="1" dirty="0" smtClean="0">
                <a:latin typeface="Times New Roman" panose="02020603050405020304" pitchFamily="18" charset="0"/>
                <a:cs typeface="Times New Roman" panose="02020603050405020304" pitchFamily="18" charset="0"/>
              </a:rPr>
              <a:t>Colossians 1:21-22</a:t>
            </a:r>
          </a:p>
          <a:p>
            <a:pPr marL="0" indent="0">
              <a:buNone/>
            </a:pPr>
            <a:r>
              <a:rPr lang="en-US" sz="4000" b="1" dirty="0"/>
              <a:t>And although you were formerly alienated and hostile in mind, [engaged] in evil deeds</a:t>
            </a:r>
            <a:r>
              <a:rPr lang="en-US" sz="4000" b="1" dirty="0" smtClean="0"/>
              <a:t>, </a:t>
            </a:r>
            <a:r>
              <a:rPr lang="en-US" sz="4000" b="1" dirty="0"/>
              <a:t>yet He has now reconciled you in His fleshly body through death, in order to present you before Him holy and blameless and beyond </a:t>
            </a:r>
            <a:r>
              <a:rPr lang="en-US" sz="4000" b="1" dirty="0" smtClean="0"/>
              <a:t>reproach—</a:t>
            </a:r>
          </a:p>
          <a:p>
            <a:pPr marL="0" indent="0">
              <a:buNone/>
            </a:pPr>
            <a:r>
              <a:rPr lang="en-US" sz="4000" b="1" dirty="0" smtClean="0"/>
              <a:t>- This is the plan of Elohim, but…</a:t>
            </a:r>
            <a:endParaRPr lang="en-US" sz="4000" b="1" dirty="0"/>
          </a:p>
        </p:txBody>
      </p:sp>
    </p:spTree>
    <p:extLst>
      <p:ext uri="{BB962C8B-B14F-4D97-AF65-F5344CB8AC3E}">
        <p14:creationId xmlns:p14="http://schemas.microsoft.com/office/powerpoint/2010/main" val="383104067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It’s Up to Me</a:t>
            </a:r>
          </a:p>
          <a:p>
            <a:pPr marL="0" indent="0">
              <a:buNone/>
            </a:pPr>
            <a:r>
              <a:rPr lang="en-US" sz="4000" b="1" dirty="0" smtClean="0">
                <a:latin typeface="Times New Roman" panose="02020603050405020304" pitchFamily="18" charset="0"/>
                <a:cs typeface="Times New Roman" panose="02020603050405020304" pitchFamily="18" charset="0"/>
              </a:rPr>
              <a:t>Colossians 1:23</a:t>
            </a:r>
          </a:p>
          <a:p>
            <a:pPr marL="0" indent="0">
              <a:buNone/>
            </a:pPr>
            <a:r>
              <a:rPr lang="en-US" sz="4000" b="1" dirty="0" smtClean="0"/>
              <a:t>…</a:t>
            </a:r>
            <a:r>
              <a:rPr lang="en-US" sz="4000" b="1" dirty="0"/>
              <a:t>if indeed you continue in the faith firmly established and steadfast, and not moved away from the hope of the gospel that you have heard, which was proclaimed in all creation under heaven, and of which I, Paul, was made a minister</a:t>
            </a:r>
            <a:r>
              <a:rPr lang="en-US" sz="4000" b="1" dirty="0" smtClean="0"/>
              <a:t>.</a:t>
            </a:r>
          </a:p>
          <a:p>
            <a:pPr marL="0" indent="0">
              <a:buNone/>
            </a:pPr>
            <a:r>
              <a:rPr lang="en-US" sz="4000" b="1" dirty="0" smtClean="0"/>
              <a:t>- Here we go again… We have to respond to the gospel if we want that outcome.  We “work it out.”</a:t>
            </a:r>
            <a:endParaRPr lang="en-US" sz="4000" b="1" dirty="0"/>
          </a:p>
        </p:txBody>
      </p:sp>
    </p:spTree>
    <p:extLst>
      <p:ext uri="{BB962C8B-B14F-4D97-AF65-F5344CB8AC3E}">
        <p14:creationId xmlns:p14="http://schemas.microsoft.com/office/powerpoint/2010/main" val="61363187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What is Still Lacking?</a:t>
            </a:r>
          </a:p>
          <a:p>
            <a:pPr marL="0" indent="0">
              <a:buNone/>
            </a:pPr>
            <a:r>
              <a:rPr lang="en-US" sz="4000" b="1" dirty="0" smtClean="0">
                <a:latin typeface="Times New Roman" panose="02020603050405020304" pitchFamily="18" charset="0"/>
                <a:cs typeface="Times New Roman" panose="02020603050405020304" pitchFamily="18" charset="0"/>
              </a:rPr>
              <a:t>Colossians 1:24</a:t>
            </a:r>
          </a:p>
          <a:p>
            <a:pPr marL="0" indent="0">
              <a:buNone/>
            </a:pPr>
            <a:r>
              <a:rPr lang="en-US" sz="4000" b="1" dirty="0"/>
              <a:t>Now I rejoice in my sufferings for your sake, and in my flesh I do my share on behalf of His body, which is the assembly, in </a:t>
            </a:r>
            <a:r>
              <a:rPr lang="en-US" sz="4000" b="1" u="sng" dirty="0"/>
              <a:t>filling up what is lacking in Messiah's afflictions</a:t>
            </a:r>
            <a:r>
              <a:rPr lang="en-US" sz="4000" b="1" dirty="0" smtClean="0"/>
              <a:t>. </a:t>
            </a:r>
          </a:p>
          <a:p>
            <a:pPr marL="0" indent="0">
              <a:buNone/>
            </a:pPr>
            <a:r>
              <a:rPr lang="en-US" sz="4000" dirty="0" smtClean="0"/>
              <a:t>- what </a:t>
            </a:r>
            <a:r>
              <a:rPr lang="en-US" sz="4000" dirty="0"/>
              <a:t>is lacking of the afflictions of Christ to be borne by me, that I supply in order to repay the benefits which Christ conferred on me by filling up the measure of the afflictions laid upon him' </a:t>
            </a:r>
            <a:endParaRPr lang="en-US" sz="5400" b="1" dirty="0"/>
          </a:p>
        </p:txBody>
      </p:sp>
    </p:spTree>
    <p:extLst>
      <p:ext uri="{BB962C8B-B14F-4D97-AF65-F5344CB8AC3E}">
        <p14:creationId xmlns:p14="http://schemas.microsoft.com/office/powerpoint/2010/main" val="375838235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My Stewardship</a:t>
            </a:r>
          </a:p>
          <a:p>
            <a:pPr marL="0" indent="0">
              <a:buNone/>
            </a:pPr>
            <a:r>
              <a:rPr lang="en-US" sz="4000" b="1" dirty="0" smtClean="0">
                <a:latin typeface="Times New Roman" panose="02020603050405020304" pitchFamily="18" charset="0"/>
                <a:cs typeface="Times New Roman" panose="02020603050405020304" pitchFamily="18" charset="0"/>
              </a:rPr>
              <a:t>Colossians 1:25</a:t>
            </a:r>
          </a:p>
          <a:p>
            <a:pPr marL="0" indent="0">
              <a:buNone/>
            </a:pPr>
            <a:r>
              <a:rPr lang="en-US" sz="4000" b="1" dirty="0" smtClean="0"/>
              <a:t>Of which </a:t>
            </a:r>
            <a:r>
              <a:rPr lang="en-US" sz="4000" b="1" dirty="0"/>
              <a:t>I was made a </a:t>
            </a:r>
            <a:r>
              <a:rPr lang="en-US" sz="4000" b="1" dirty="0" smtClean="0"/>
              <a:t>minister (servant) </a:t>
            </a:r>
            <a:r>
              <a:rPr lang="en-US" sz="4000" b="1" dirty="0"/>
              <a:t>according to the stewardship from Elohim bestowed on me for your benefit, so that I might fully carry out the [preaching of] the word of </a:t>
            </a:r>
            <a:r>
              <a:rPr lang="en-US" sz="4000" b="1" dirty="0" smtClean="0"/>
              <a:t>Elohim…</a:t>
            </a:r>
          </a:p>
          <a:p>
            <a:pPr marL="0" indent="0">
              <a:buNone/>
            </a:pPr>
            <a:r>
              <a:rPr lang="en-US" sz="4000" b="1" dirty="0" smtClean="0"/>
              <a:t>- Stewardship (same word as translated “dispensation” in Ephesians 1:10) - </a:t>
            </a:r>
            <a:r>
              <a:rPr lang="en-US" sz="4000" dirty="0"/>
              <a:t>the management of a household or of household affairs; specifically, the management, oversight, administration, of others' property; the office of a manager or overseer, stewardship" </a:t>
            </a:r>
            <a:endParaRPr lang="en-US" sz="5400" b="1" dirty="0"/>
          </a:p>
        </p:txBody>
      </p:sp>
    </p:spTree>
    <p:extLst>
      <p:ext uri="{BB962C8B-B14F-4D97-AF65-F5344CB8AC3E}">
        <p14:creationId xmlns:p14="http://schemas.microsoft.com/office/powerpoint/2010/main" val="74751623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Mystery of Christ in You</a:t>
            </a:r>
          </a:p>
          <a:p>
            <a:pPr marL="0" indent="0">
              <a:buNone/>
            </a:pPr>
            <a:r>
              <a:rPr lang="en-US" sz="4000" b="1" dirty="0" smtClean="0">
                <a:latin typeface="Times New Roman" panose="02020603050405020304" pitchFamily="18" charset="0"/>
                <a:cs typeface="Times New Roman" panose="02020603050405020304" pitchFamily="18" charset="0"/>
              </a:rPr>
              <a:t>Colossians 1:26-27</a:t>
            </a:r>
          </a:p>
          <a:p>
            <a:pPr marL="0" indent="0">
              <a:buNone/>
            </a:pPr>
            <a:r>
              <a:rPr lang="en-US" sz="4000" b="1" dirty="0" smtClean="0"/>
              <a:t>… </a:t>
            </a:r>
            <a:r>
              <a:rPr lang="en-US" sz="4000" b="1" dirty="0"/>
              <a:t> [that is], the mystery which has been hidden from the [past] ages and generations, but has now been manifested to His saints</a:t>
            </a:r>
            <a:r>
              <a:rPr lang="en-US" sz="4000" b="1" dirty="0" smtClean="0"/>
              <a:t>, </a:t>
            </a:r>
            <a:r>
              <a:rPr lang="en-US" sz="4000" b="1" dirty="0"/>
              <a:t>to whom Elohim willed to make known what is the riches of the glory of this mystery among the Gentiles, which is Messiah in you, the hope of glory</a:t>
            </a:r>
            <a:r>
              <a:rPr lang="en-US" sz="4000" b="1" dirty="0" smtClean="0"/>
              <a:t>.</a:t>
            </a:r>
          </a:p>
          <a:p>
            <a:pPr marL="0" indent="0">
              <a:buNone/>
            </a:pPr>
            <a:r>
              <a:rPr lang="en-US" sz="4000" b="1" dirty="0" smtClean="0"/>
              <a:t>- The mystery is that the Gentiles are also to receive the promises, including the Holy Spirit</a:t>
            </a:r>
            <a:endParaRPr lang="en-US" sz="4000" b="1" dirty="0"/>
          </a:p>
        </p:txBody>
      </p:sp>
    </p:spTree>
    <p:extLst>
      <p:ext uri="{BB962C8B-B14F-4D97-AF65-F5344CB8AC3E}">
        <p14:creationId xmlns:p14="http://schemas.microsoft.com/office/powerpoint/2010/main" val="105345403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Messiah is Our Message</a:t>
            </a:r>
          </a:p>
          <a:p>
            <a:pPr marL="0" indent="0">
              <a:buNone/>
            </a:pPr>
            <a:r>
              <a:rPr lang="en-US" sz="4000" b="1" dirty="0" smtClean="0">
                <a:latin typeface="Times New Roman" panose="02020603050405020304" pitchFamily="18" charset="0"/>
                <a:cs typeface="Times New Roman" panose="02020603050405020304" pitchFamily="18" charset="0"/>
              </a:rPr>
              <a:t>Colossians 1:28-29</a:t>
            </a:r>
          </a:p>
          <a:p>
            <a:pPr marL="0" indent="0">
              <a:buNone/>
            </a:pPr>
            <a:r>
              <a:rPr lang="en-US" sz="4000" b="1" dirty="0"/>
              <a:t>We proclaim Him, admonishing every man and teaching every man with all wisdom, so that we may present every </a:t>
            </a:r>
            <a:r>
              <a:rPr lang="en-US" sz="4000" b="1" dirty="0" smtClean="0"/>
              <a:t>man (including Gentiles who come in faith) </a:t>
            </a:r>
            <a:r>
              <a:rPr lang="en-US" sz="4000" b="1" dirty="0"/>
              <a:t>complete in Messiah</a:t>
            </a:r>
            <a:r>
              <a:rPr lang="en-US" sz="4000" b="1" dirty="0" smtClean="0"/>
              <a:t>. </a:t>
            </a:r>
            <a:r>
              <a:rPr lang="en-US" sz="4000" b="1" dirty="0"/>
              <a:t>For this purpose also I labor, striving according to His power, which mightily works within me.</a:t>
            </a:r>
          </a:p>
        </p:txBody>
      </p:sp>
    </p:spTree>
    <p:extLst>
      <p:ext uri="{BB962C8B-B14F-4D97-AF65-F5344CB8AC3E}">
        <p14:creationId xmlns:p14="http://schemas.microsoft.com/office/powerpoint/2010/main" val="155057612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a:t>Summary </a:t>
            </a:r>
            <a:r>
              <a:rPr lang="en-US" sz="4400" b="1" dirty="0" smtClean="0"/>
              <a:t>of Colossians </a:t>
            </a:r>
            <a:r>
              <a:rPr lang="en-US" sz="4400" b="1" dirty="0" smtClean="0"/>
              <a:t>1:15-20</a:t>
            </a:r>
            <a:endParaRPr lang="en-US" sz="4400" b="1" dirty="0"/>
          </a:p>
          <a:p>
            <a:pPr marL="0" indent="0">
              <a:buNone/>
            </a:pPr>
            <a:r>
              <a:rPr lang="en-US" sz="4000" dirty="0" smtClean="0"/>
              <a:t>Messiah, Elohim in the flesh, is the one Scripture teaches will fulfill all things and accomplish the redemption of human beings</a:t>
            </a:r>
          </a:p>
          <a:p>
            <a:pPr marL="0" indent="0">
              <a:buNone/>
            </a:pPr>
            <a:r>
              <a:rPr lang="en-US" sz="4000" dirty="0" smtClean="0"/>
              <a:t>Thus, to deny Yahusha is Elohim in the flesh is to miss the entire point of all that has been written</a:t>
            </a:r>
          </a:p>
          <a:p>
            <a:pPr marL="0" indent="0">
              <a:buNone/>
            </a:pPr>
            <a:r>
              <a:rPr lang="en-US" sz="4000" dirty="0" smtClean="0"/>
              <a:t>So, reject once and for all the mistaken notion that Yahusha is not the Messiah</a:t>
            </a:r>
          </a:p>
          <a:p>
            <a:pPr marL="0" indent="0">
              <a:buNone/>
            </a:pPr>
            <a:endParaRPr lang="en-US" sz="4000" b="0" dirty="0" smtClean="0"/>
          </a:p>
        </p:txBody>
      </p:sp>
    </p:spTree>
    <p:extLst>
      <p:ext uri="{BB962C8B-B14F-4D97-AF65-F5344CB8AC3E}">
        <p14:creationId xmlns:p14="http://schemas.microsoft.com/office/powerpoint/2010/main" val="192144930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139862</TotalTime>
  <Words>3207</Words>
  <Application>Microsoft Office PowerPoint</Application>
  <PresentationFormat>Widescreen</PresentationFormat>
  <Paragraphs>243</Paragraphs>
  <Slides>46</Slides>
  <Notes>46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46</vt:i4>
      </vt:variant>
    </vt:vector>
  </HeadingPairs>
  <TitlesOfParts>
    <vt:vector size="54" baseType="lpstr">
      <vt:lpstr>Arial</vt:lpstr>
      <vt:lpstr>Bwgrkn</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        </vt:lpstr>
      <vt:lpstr>        </vt:lpstr>
      <vt:lpstr>PowerPoint Presentation</vt:lpstr>
      <vt:lpstr>        </vt:lpstr>
      <vt:lpstr>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        </vt:lpstr>
      <vt:lpstr>        </vt:lpstr>
      <vt:lpstr>        </vt:lpstr>
      <vt:lpstr>        </vt:lpstr>
      <vt:lpstr>        </vt:lpstr>
      <vt:lpstr>        </vt:lpstr>
      <vt:lpstr>        </vt:lpstr>
      <vt:lpstr>        </vt:lpstr>
      <vt:lpstr>PowerPoint Presentation</vt:lpstr>
      <vt:lpstr>        </vt:lpstr>
      <vt:lpstr>        </vt:lpstr>
      <vt:lpstr>        </vt:lpstr>
      <vt:lpstr>        </vt:lpstr>
      <vt:lpstr>        </vt:lpstr>
      <vt:lpstr>        </vt:lpstr>
      <vt:lpstr>        </vt:lpstr>
      <vt:lpstr>        </vt:lpstr>
      <vt:lpstr>        </vt:lpstr>
      <vt:lpstr>        </vt:lpstr>
      <vt:lpstr>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1373</cp:revision>
  <dcterms:created xsi:type="dcterms:W3CDTF">2018-11-07T08:55:54Z</dcterms:created>
  <dcterms:modified xsi:type="dcterms:W3CDTF">2020-10-24T12:21:21Z</dcterms:modified>
</cp:coreProperties>
</file>