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64" r:id="rId2"/>
    <p:sldId id="257" r:id="rId3"/>
    <p:sldId id="632" r:id="rId4"/>
    <p:sldId id="650" r:id="rId5"/>
    <p:sldId id="651" r:id="rId6"/>
    <p:sldId id="633" r:id="rId7"/>
    <p:sldId id="648" r:id="rId8"/>
    <p:sldId id="634" r:id="rId9"/>
    <p:sldId id="649" r:id="rId10"/>
    <p:sldId id="635" r:id="rId11"/>
    <p:sldId id="636" r:id="rId12"/>
    <p:sldId id="638" r:id="rId13"/>
    <p:sldId id="640" r:id="rId14"/>
    <p:sldId id="641" r:id="rId15"/>
    <p:sldId id="658" r:id="rId16"/>
    <p:sldId id="662" r:id="rId17"/>
    <p:sldId id="663" r:id="rId18"/>
    <p:sldId id="642" r:id="rId19"/>
    <p:sldId id="659" r:id="rId20"/>
    <p:sldId id="639" r:id="rId21"/>
    <p:sldId id="660" r:id="rId22"/>
    <p:sldId id="643" r:id="rId23"/>
    <p:sldId id="644" r:id="rId24"/>
    <p:sldId id="661" r:id="rId25"/>
    <p:sldId id="645" r:id="rId26"/>
    <p:sldId id="646" r:id="rId27"/>
    <p:sldId id="629" r:id="rId28"/>
    <p:sldId id="630" r:id="rId29"/>
    <p:sldId id="653" r:id="rId30"/>
    <p:sldId id="652" r:id="rId31"/>
    <p:sldId id="654" r:id="rId32"/>
    <p:sldId id="655" r:id="rId33"/>
    <p:sldId id="656" r:id="rId34"/>
    <p:sldId id="657" r:id="rId35"/>
    <p:sldId id="637" r:id="rId36"/>
    <p:sldId id="628"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4" autoAdjust="0"/>
    <p:restoredTop sz="94655" autoAdjust="0"/>
  </p:normalViewPr>
  <p:slideViewPr>
    <p:cSldViewPr snapToGrid="0">
      <p:cViewPr varScale="1">
        <p:scale>
          <a:sx n="73" d="100"/>
          <a:sy n="73" d="100"/>
        </p:scale>
        <p:origin x="354" y="60"/>
      </p:cViewPr>
      <p:guideLst/>
    </p:cSldViewPr>
  </p:slideViewPr>
  <p:outlineViewPr>
    <p:cViewPr>
      <p:scale>
        <a:sx n="33" d="100"/>
        <a:sy n="33" d="100"/>
      </p:scale>
      <p:origin x="0" y="-5886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12/20/2019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1399191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dirty="0">
              <a:solidFill>
                <a:prstClr val="black"/>
              </a:solidFill>
            </a:endParaRPr>
          </a:p>
        </p:txBody>
      </p:sp>
    </p:spTree>
    <p:extLst>
      <p:ext uri="{BB962C8B-B14F-4D97-AF65-F5344CB8AC3E}">
        <p14:creationId xmlns:p14="http://schemas.microsoft.com/office/powerpoint/2010/main" val="42813306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11335019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10858553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12985638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33074850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dirty="0">
              <a:solidFill>
                <a:prstClr val="black"/>
              </a:solidFill>
            </a:endParaRPr>
          </a:p>
        </p:txBody>
      </p:sp>
    </p:spTree>
    <p:extLst>
      <p:ext uri="{BB962C8B-B14F-4D97-AF65-F5344CB8AC3E}">
        <p14:creationId xmlns:p14="http://schemas.microsoft.com/office/powerpoint/2010/main" val="20041558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19184604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dirty="0">
              <a:solidFill>
                <a:prstClr val="black"/>
              </a:solidFill>
            </a:endParaRPr>
          </a:p>
        </p:txBody>
      </p:sp>
    </p:spTree>
    <p:extLst>
      <p:ext uri="{BB962C8B-B14F-4D97-AF65-F5344CB8AC3E}">
        <p14:creationId xmlns:p14="http://schemas.microsoft.com/office/powerpoint/2010/main" val="21699024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dirty="0">
              <a:solidFill>
                <a:prstClr val="black"/>
              </a:solidFill>
            </a:endParaRPr>
          </a:p>
        </p:txBody>
      </p:sp>
    </p:spTree>
    <p:extLst>
      <p:ext uri="{BB962C8B-B14F-4D97-AF65-F5344CB8AC3E}">
        <p14:creationId xmlns:p14="http://schemas.microsoft.com/office/powerpoint/2010/main" val="32880386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9071925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dirty="0">
              <a:solidFill>
                <a:prstClr val="black"/>
              </a:solidFill>
            </a:endParaRPr>
          </a:p>
        </p:txBody>
      </p:sp>
    </p:spTree>
    <p:extLst>
      <p:ext uri="{BB962C8B-B14F-4D97-AF65-F5344CB8AC3E}">
        <p14:creationId xmlns:p14="http://schemas.microsoft.com/office/powerpoint/2010/main" val="39038695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dirty="0">
              <a:solidFill>
                <a:prstClr val="black"/>
              </a:solidFill>
            </a:endParaRPr>
          </a:p>
        </p:txBody>
      </p:sp>
    </p:spTree>
    <p:extLst>
      <p:ext uri="{BB962C8B-B14F-4D97-AF65-F5344CB8AC3E}">
        <p14:creationId xmlns:p14="http://schemas.microsoft.com/office/powerpoint/2010/main" val="20799056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dirty="0">
              <a:solidFill>
                <a:prstClr val="black"/>
              </a:solidFill>
            </a:endParaRPr>
          </a:p>
        </p:txBody>
      </p:sp>
    </p:spTree>
    <p:extLst>
      <p:ext uri="{BB962C8B-B14F-4D97-AF65-F5344CB8AC3E}">
        <p14:creationId xmlns:p14="http://schemas.microsoft.com/office/powerpoint/2010/main" val="10640162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dirty="0">
              <a:solidFill>
                <a:prstClr val="black"/>
              </a:solidFill>
            </a:endParaRPr>
          </a:p>
        </p:txBody>
      </p:sp>
    </p:spTree>
    <p:extLst>
      <p:ext uri="{BB962C8B-B14F-4D97-AF65-F5344CB8AC3E}">
        <p14:creationId xmlns:p14="http://schemas.microsoft.com/office/powerpoint/2010/main" val="6043155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36143420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dirty="0">
              <a:solidFill>
                <a:prstClr val="black"/>
              </a:solidFill>
            </a:endParaRPr>
          </a:p>
        </p:txBody>
      </p:sp>
    </p:spTree>
    <p:extLst>
      <p:ext uri="{BB962C8B-B14F-4D97-AF65-F5344CB8AC3E}">
        <p14:creationId xmlns:p14="http://schemas.microsoft.com/office/powerpoint/2010/main" val="13296970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dirty="0">
              <a:solidFill>
                <a:prstClr val="black"/>
              </a:solidFill>
            </a:endParaRPr>
          </a:p>
        </p:txBody>
      </p:sp>
    </p:spTree>
    <p:extLst>
      <p:ext uri="{BB962C8B-B14F-4D97-AF65-F5344CB8AC3E}">
        <p14:creationId xmlns:p14="http://schemas.microsoft.com/office/powerpoint/2010/main" val="18262436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dirty="0">
              <a:solidFill>
                <a:prstClr val="black"/>
              </a:solidFill>
            </a:endParaRPr>
          </a:p>
        </p:txBody>
      </p:sp>
    </p:spTree>
    <p:extLst>
      <p:ext uri="{BB962C8B-B14F-4D97-AF65-F5344CB8AC3E}">
        <p14:creationId xmlns:p14="http://schemas.microsoft.com/office/powerpoint/2010/main" val="40810995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dirty="0">
              <a:solidFill>
                <a:prstClr val="black"/>
              </a:solidFill>
            </a:endParaRPr>
          </a:p>
        </p:txBody>
      </p:sp>
    </p:spTree>
    <p:extLst>
      <p:ext uri="{BB962C8B-B14F-4D97-AF65-F5344CB8AC3E}">
        <p14:creationId xmlns:p14="http://schemas.microsoft.com/office/powerpoint/2010/main" val="38775715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dirty="0">
              <a:solidFill>
                <a:prstClr val="black"/>
              </a:solidFill>
            </a:endParaRPr>
          </a:p>
        </p:txBody>
      </p:sp>
    </p:spTree>
    <p:extLst>
      <p:ext uri="{BB962C8B-B14F-4D97-AF65-F5344CB8AC3E}">
        <p14:creationId xmlns:p14="http://schemas.microsoft.com/office/powerpoint/2010/main" val="9169030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dirty="0">
              <a:solidFill>
                <a:prstClr val="black"/>
              </a:solidFill>
            </a:endParaRPr>
          </a:p>
        </p:txBody>
      </p:sp>
    </p:spTree>
    <p:extLst>
      <p:ext uri="{BB962C8B-B14F-4D97-AF65-F5344CB8AC3E}">
        <p14:creationId xmlns:p14="http://schemas.microsoft.com/office/powerpoint/2010/main" val="18691302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dirty="0">
              <a:solidFill>
                <a:prstClr val="black"/>
              </a:solidFill>
            </a:endParaRPr>
          </a:p>
        </p:txBody>
      </p:sp>
    </p:spTree>
    <p:extLst>
      <p:ext uri="{BB962C8B-B14F-4D97-AF65-F5344CB8AC3E}">
        <p14:creationId xmlns:p14="http://schemas.microsoft.com/office/powerpoint/2010/main" val="3339943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dirty="0">
              <a:solidFill>
                <a:prstClr val="black"/>
              </a:solidFill>
            </a:endParaRPr>
          </a:p>
        </p:txBody>
      </p:sp>
    </p:spTree>
    <p:extLst>
      <p:ext uri="{BB962C8B-B14F-4D97-AF65-F5344CB8AC3E}">
        <p14:creationId xmlns:p14="http://schemas.microsoft.com/office/powerpoint/2010/main" val="8158375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26101885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34347640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33989036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21825307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1790672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17477043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32571960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6594012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2733065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12/20/2019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12/20/2019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12/20/2019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12/20/2019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a:bodyPr>
          <a:lstStyle/>
          <a:p>
            <a:pPr algn="ctr">
              <a:buNone/>
            </a:pPr>
            <a:r>
              <a:rPr lang="en-US" sz="5200" b="1" dirty="0">
                <a:solidFill>
                  <a:schemeClr val="accent1">
                    <a:lumMod val="50000"/>
                  </a:schemeClr>
                </a:solidFill>
                <a:latin typeface="Helvetica" pitchFamily="34" charset="0"/>
                <a:cs typeface="Helvetica" pitchFamily="34" charset="0"/>
              </a:rPr>
              <a:t>Shabbat Shalom Saints</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December 21, </a:t>
            </a:r>
            <a:r>
              <a:rPr lang="en-US" sz="5333" b="1" dirty="0">
                <a:solidFill>
                  <a:schemeClr val="tx1">
                    <a:lumMod val="95000"/>
                    <a:lumOff val="5000"/>
                  </a:schemeClr>
                </a:solidFill>
                <a:latin typeface="Helvetica" pitchFamily="34" charset="0"/>
                <a:cs typeface="Helvetica" pitchFamily="34" charset="0"/>
              </a:rPr>
              <a:t>2019</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Christmas v. Hanukkah</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t>In Consideration of the Merits of Christmas and Hanukkah and Should Believers Be </a:t>
            </a:r>
            <a:r>
              <a:rPr lang="en-US" sz="4400" b="1" smtClean="0"/>
              <a:t>Celebrating Either One</a:t>
            </a:r>
            <a:endParaRPr lang="en-US" sz="4400" b="1" dirty="0"/>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209007"/>
            <a:ext cx="10940141" cy="6365966"/>
          </a:xfrm>
        </p:spPr>
        <p:txBody>
          <a:bodyPr>
            <a:normAutofit fontScale="92500"/>
          </a:bodyPr>
          <a:lstStyle/>
          <a:p>
            <a:pPr marL="0" indent="0" algn="ctr">
              <a:buNone/>
            </a:pPr>
            <a:r>
              <a:rPr lang="en-US" sz="4800" b="1" dirty="0" smtClean="0"/>
              <a:t>Christmas </a:t>
            </a:r>
          </a:p>
          <a:p>
            <a:pPr marL="0" indent="0">
              <a:buNone/>
            </a:pPr>
            <a:r>
              <a:rPr lang="en-US" sz="4000" dirty="0" smtClean="0"/>
              <a:t>Actually means the Mass </a:t>
            </a:r>
            <a:r>
              <a:rPr lang="en-US" sz="4000" dirty="0" smtClean="0"/>
              <a:t>of Christ.</a:t>
            </a:r>
            <a:endParaRPr lang="en-US" sz="4000" dirty="0"/>
          </a:p>
          <a:p>
            <a:pPr marL="0" indent="0">
              <a:buNone/>
            </a:pPr>
            <a:r>
              <a:rPr lang="en-US" sz="4000" dirty="0" smtClean="0"/>
              <a:t>What is a Mass?  A liturgical celebration or re-enactment of the supper in which Christ allegedly transformed his body and blood into bread and wine.</a:t>
            </a:r>
            <a:endParaRPr lang="en-US" sz="4000" dirty="0"/>
          </a:p>
          <a:p>
            <a:pPr marL="0" indent="0">
              <a:buNone/>
            </a:pPr>
            <a:r>
              <a:rPr lang="en-US" sz="4000" dirty="0" smtClean="0"/>
              <a:t>Authorized by the Catholic Church!</a:t>
            </a:r>
          </a:p>
          <a:p>
            <a:pPr marL="0" indent="0">
              <a:buNone/>
            </a:pPr>
            <a:r>
              <a:rPr lang="en-US" sz="4000" dirty="0" smtClean="0"/>
              <a:t>In the Mass, the bread and blood is changed back into Christ’s body and blood, and all the worshippers eat and drink his actual body and blood. (this is called transubstantiation).  It is a despicable abomination to eat human flesh and drink human blood!</a:t>
            </a:r>
          </a:p>
        </p:txBody>
      </p:sp>
    </p:spTree>
    <p:extLst>
      <p:ext uri="{BB962C8B-B14F-4D97-AF65-F5344CB8AC3E}">
        <p14:creationId xmlns:p14="http://schemas.microsoft.com/office/powerpoint/2010/main" val="36973789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4400" b="1" dirty="0" smtClean="0"/>
              <a:t>When Was Messiah Born?</a:t>
            </a:r>
            <a:endParaRPr lang="en-US" sz="3600" b="1" dirty="0" smtClean="0"/>
          </a:p>
          <a:p>
            <a:pPr marL="0" indent="0">
              <a:buNone/>
            </a:pPr>
            <a:r>
              <a:rPr lang="en-US" sz="4000" dirty="0" smtClean="0"/>
              <a:t>Shepherds in the field</a:t>
            </a:r>
          </a:p>
          <a:p>
            <a:pPr marL="0" indent="0">
              <a:buNone/>
            </a:pPr>
            <a:r>
              <a:rPr lang="en-US" sz="4000" dirty="0" smtClean="0"/>
              <a:t>The Priestly Assignments - 1 Chronicles 24</a:t>
            </a:r>
          </a:p>
          <a:p>
            <a:pPr marL="0" indent="0">
              <a:buNone/>
            </a:pPr>
            <a:r>
              <a:rPr lang="en-US" sz="4000" dirty="0" smtClean="0"/>
              <a:t>4</a:t>
            </a:r>
            <a:r>
              <a:rPr lang="en-US" sz="4000" baseline="30000" dirty="0" smtClean="0"/>
              <a:t>th</a:t>
            </a:r>
            <a:r>
              <a:rPr lang="en-US" sz="4000" dirty="0" smtClean="0"/>
              <a:t> Gospel 1:14  </a:t>
            </a:r>
            <a:r>
              <a:rPr lang="en-US" sz="4000" b="1" dirty="0" smtClean="0"/>
              <a:t>The Word became flesh and </a:t>
            </a:r>
            <a:r>
              <a:rPr lang="en-US" sz="4000" b="1" dirty="0" err="1" smtClean="0"/>
              <a:t>tabernacled</a:t>
            </a:r>
            <a:r>
              <a:rPr lang="en-US" sz="4000" b="1" dirty="0" smtClean="0"/>
              <a:t> with us</a:t>
            </a:r>
            <a:r>
              <a:rPr lang="en-US" sz="4000" dirty="0" smtClean="0"/>
              <a:t>.</a:t>
            </a:r>
            <a:endParaRPr lang="en-US" sz="4000" dirty="0"/>
          </a:p>
        </p:txBody>
      </p:sp>
    </p:spTree>
    <p:extLst>
      <p:ext uri="{BB962C8B-B14F-4D97-AF65-F5344CB8AC3E}">
        <p14:creationId xmlns:p14="http://schemas.microsoft.com/office/powerpoint/2010/main" val="1101916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4400" b="1" dirty="0" smtClean="0"/>
              <a:t>When Was the Sun God Born?</a:t>
            </a:r>
            <a:endParaRPr lang="en-US" sz="3600" b="1" dirty="0" smtClean="0"/>
          </a:p>
          <a:p>
            <a:pPr marL="0" indent="0">
              <a:buNone/>
            </a:pPr>
            <a:r>
              <a:rPr lang="en-US" sz="4000" dirty="0" smtClean="0"/>
              <a:t>At the Winter Solstice!</a:t>
            </a:r>
          </a:p>
          <a:p>
            <a:pPr marL="0" indent="0">
              <a:buNone/>
            </a:pPr>
            <a:r>
              <a:rPr lang="en-US" sz="4000" dirty="0"/>
              <a:t>The winter solstice (Dec 25) was the time </a:t>
            </a:r>
            <a:br>
              <a:rPr lang="en-US" sz="4000" dirty="0"/>
            </a:br>
            <a:r>
              <a:rPr lang="en-US" sz="4000" dirty="0"/>
              <a:t>at which all the sun-gods from Osiris to Jupiter </a:t>
            </a:r>
            <a:br>
              <a:rPr lang="en-US" sz="4000" dirty="0"/>
            </a:br>
            <a:r>
              <a:rPr lang="en-US" sz="4000" dirty="0"/>
              <a:t>and Mithra had celebrated their (birthdays), </a:t>
            </a:r>
            <a:br>
              <a:rPr lang="en-US" sz="4000" dirty="0"/>
            </a:br>
            <a:r>
              <a:rPr lang="en-US" sz="4000" dirty="0"/>
              <a:t>the celebration being adorned with the pine tree of </a:t>
            </a:r>
            <a:br>
              <a:rPr lang="en-US" sz="4000" dirty="0"/>
            </a:br>
            <a:r>
              <a:rPr lang="en-US" sz="4000" dirty="0"/>
              <a:t>Adonis, the Holy of Saturn, and the Mistletoe tappers </a:t>
            </a:r>
            <a:r>
              <a:rPr lang="en-US" sz="4000" dirty="0" smtClean="0"/>
              <a:t>represented </a:t>
            </a:r>
            <a:r>
              <a:rPr lang="en-US" sz="4000" dirty="0"/>
              <a:t>the kindling of the newborn sun-god’s </a:t>
            </a:r>
            <a:r>
              <a:rPr lang="en-US" sz="4000" dirty="0" smtClean="0"/>
              <a:t>fire</a:t>
            </a:r>
            <a:r>
              <a:rPr lang="en-US" sz="4000" dirty="0"/>
              <a:t>…” </a:t>
            </a:r>
            <a:br>
              <a:rPr lang="en-US" sz="4000" dirty="0"/>
            </a:br>
            <a:r>
              <a:rPr lang="en-US" sz="4000" dirty="0"/>
              <a:t>–[Man and His Gods, p.2013]. </a:t>
            </a:r>
          </a:p>
          <a:p>
            <a:pPr marL="0" indent="0">
              <a:buNone/>
            </a:pPr>
            <a:endParaRPr lang="en-US" sz="4000" dirty="0" smtClean="0"/>
          </a:p>
          <a:p>
            <a:pPr marL="0" indent="0">
              <a:buNone/>
            </a:pPr>
            <a:endParaRPr lang="en-US" sz="4000" dirty="0"/>
          </a:p>
        </p:txBody>
      </p:sp>
    </p:spTree>
    <p:extLst>
      <p:ext uri="{BB962C8B-B14F-4D97-AF65-F5344CB8AC3E}">
        <p14:creationId xmlns:p14="http://schemas.microsoft.com/office/powerpoint/2010/main" val="26352503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4400" b="1" dirty="0" smtClean="0"/>
              <a:t>The Winter Solstice </a:t>
            </a:r>
          </a:p>
          <a:p>
            <a:pPr marL="0" indent="0">
              <a:buNone/>
            </a:pPr>
            <a:r>
              <a:rPr lang="en-US" sz="4000" dirty="0" smtClean="0"/>
              <a:t>The </a:t>
            </a:r>
            <a:r>
              <a:rPr lang="en-US" sz="4000" dirty="0"/>
              <a:t>middle of winter has long been a time of celebration around the world. Centuries before the arrival of the man called Jesus, early Europeans celebrated light and birth in the darkest days of winter. Many peoples rejoiced during the winter solstice, when the worst of the winter was behind them and they could look forward to longer days and extended hours of sunlight</a:t>
            </a:r>
            <a:r>
              <a:rPr lang="en-US" sz="4000" dirty="0" smtClean="0"/>
              <a:t>.</a:t>
            </a:r>
            <a:endParaRPr lang="en-US" sz="4000" dirty="0"/>
          </a:p>
        </p:txBody>
      </p:sp>
    </p:spTree>
    <p:extLst>
      <p:ext uri="{BB962C8B-B14F-4D97-AF65-F5344CB8AC3E}">
        <p14:creationId xmlns:p14="http://schemas.microsoft.com/office/powerpoint/2010/main" val="37374112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4400" b="1" dirty="0" smtClean="0"/>
              <a:t>The Winter Solstice </a:t>
            </a:r>
          </a:p>
          <a:p>
            <a:pPr marL="0" indent="0">
              <a:buNone/>
            </a:pPr>
            <a:r>
              <a:rPr lang="en-US" sz="4000" dirty="0" smtClean="0"/>
              <a:t>In </a:t>
            </a:r>
            <a:r>
              <a:rPr lang="en-US" sz="4000" dirty="0"/>
              <a:t>Scandinavia, the Norse celebrated Yule from December 21, the winter solstice, through January. In recognition of </a:t>
            </a:r>
            <a:r>
              <a:rPr lang="en-US" sz="4000" u="sng" dirty="0"/>
              <a:t>the return of the sun</a:t>
            </a:r>
            <a:r>
              <a:rPr lang="en-US" sz="4000" dirty="0"/>
              <a:t>, fathers and sons would bring home large logs, which they would set on fire. The people would feast until the log burned out, which could take as many as 12 days. The Norse believed that each spark from the fire represented a new pig or calf that would be born during the coming year.</a:t>
            </a:r>
            <a:endParaRPr lang="en-US" sz="5400" dirty="0"/>
          </a:p>
        </p:txBody>
      </p:sp>
    </p:spTree>
    <p:extLst>
      <p:ext uri="{BB962C8B-B14F-4D97-AF65-F5344CB8AC3E}">
        <p14:creationId xmlns:p14="http://schemas.microsoft.com/office/powerpoint/2010/main" val="22273340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lnSpcReduction="10000"/>
          </a:bodyPr>
          <a:lstStyle/>
          <a:p>
            <a:pPr marL="0" indent="0" algn="ctr">
              <a:buNone/>
            </a:pPr>
            <a:r>
              <a:rPr lang="en-US" sz="4000" b="1" dirty="0"/>
              <a:t>How Did Christmas Come to Be Celebrated on December 25</a:t>
            </a:r>
            <a:r>
              <a:rPr lang="en-US" sz="4000" b="1" dirty="0" smtClean="0"/>
              <a:t>?</a:t>
            </a:r>
          </a:p>
          <a:p>
            <a:pPr marL="0" indent="0">
              <a:buNone/>
            </a:pPr>
            <a:r>
              <a:rPr lang="en-US" sz="4000" dirty="0" smtClean="0"/>
              <a:t>Roman </a:t>
            </a:r>
            <a:r>
              <a:rPr lang="en-US" sz="4000" dirty="0"/>
              <a:t>pagans first introduced </a:t>
            </a:r>
            <a:r>
              <a:rPr lang="en-US" sz="4000" u="sng" dirty="0"/>
              <a:t>the holiday of Saturnalia</a:t>
            </a:r>
            <a:r>
              <a:rPr lang="en-US" sz="4000" dirty="0"/>
              <a:t>, a week long period of lawlessness celebrated between December 17-25.  During this period, Roman courts were closed, and Roman law dictated that no one could be punished for damaging property or injuring people during the weeklong celebration.  The festival began when Roman authorities chose “an enemy of the Roman people” to represent the “Lord of Misrule.” </a:t>
            </a:r>
            <a:endParaRPr lang="en-US" sz="5400" dirty="0"/>
          </a:p>
        </p:txBody>
      </p:sp>
    </p:spTree>
    <p:extLst>
      <p:ext uri="{BB962C8B-B14F-4D97-AF65-F5344CB8AC3E}">
        <p14:creationId xmlns:p14="http://schemas.microsoft.com/office/powerpoint/2010/main" val="15104914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4400" b="1" dirty="0"/>
              <a:t>How Did Christmas Come to Be Celebrated on December 25</a:t>
            </a:r>
            <a:r>
              <a:rPr lang="en-US" sz="4400" b="1" dirty="0" smtClean="0"/>
              <a:t>?</a:t>
            </a:r>
          </a:p>
          <a:p>
            <a:pPr marL="0" indent="0">
              <a:buNone/>
            </a:pPr>
            <a:r>
              <a:rPr lang="en-US" dirty="0"/>
              <a:t> </a:t>
            </a:r>
            <a:r>
              <a:rPr lang="en-US" sz="4000" dirty="0"/>
              <a:t> Each Roman community selected a victim whom they forced to indulge in food and other physical pleasures throughout the week.  At the festival’s conclusion, December 25</a:t>
            </a:r>
            <a:r>
              <a:rPr lang="en-US" sz="4000" baseline="30000" dirty="0"/>
              <a:t>th</a:t>
            </a:r>
            <a:r>
              <a:rPr lang="en-US" sz="4000" dirty="0"/>
              <a:t>, Roman authorities believed they were destroying the forces of darkness by brutally murdering this innocent man or woman.</a:t>
            </a:r>
            <a:endParaRPr lang="en-US" sz="5400" dirty="0"/>
          </a:p>
        </p:txBody>
      </p:sp>
    </p:spTree>
    <p:extLst>
      <p:ext uri="{BB962C8B-B14F-4D97-AF65-F5344CB8AC3E}">
        <p14:creationId xmlns:p14="http://schemas.microsoft.com/office/powerpoint/2010/main" val="18314333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4400" b="1" dirty="0" smtClean="0"/>
              <a:t>Saturnalia</a:t>
            </a:r>
          </a:p>
          <a:p>
            <a:pPr marL="0" indent="0">
              <a:buNone/>
            </a:pPr>
            <a:r>
              <a:rPr lang="en-US" sz="4000" dirty="0"/>
              <a:t>The ancient Greek writer poet and historian Lucian (in his dialogue entitled </a:t>
            </a:r>
            <a:r>
              <a:rPr lang="en-US" sz="4000" i="1" dirty="0"/>
              <a:t>Saturnalia</a:t>
            </a:r>
            <a:r>
              <a:rPr lang="en-US" sz="4000" dirty="0"/>
              <a:t>) describes the festival’s observance in his time.  In addition to human sacrifice, he mentions these customs: widespread intoxication; going from house to house while singing naked; rape and other sexual license; and consuming human-shaped biscuits (still produced in some English and most German bakeries during the Christmas season).</a:t>
            </a:r>
            <a:endParaRPr lang="en-US" sz="5400" dirty="0"/>
          </a:p>
        </p:txBody>
      </p:sp>
    </p:spTree>
    <p:extLst>
      <p:ext uri="{BB962C8B-B14F-4D97-AF65-F5344CB8AC3E}">
        <p14:creationId xmlns:p14="http://schemas.microsoft.com/office/powerpoint/2010/main" val="6526937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4400" b="1" dirty="0" smtClean="0"/>
              <a:t>How Constantine Brought Pagans Into Christianity </a:t>
            </a:r>
          </a:p>
          <a:p>
            <a:pPr marL="0" indent="0">
              <a:buNone/>
            </a:pPr>
            <a:r>
              <a:rPr lang="en-US" sz="4000" dirty="0"/>
              <a:t>In the 4</a:t>
            </a:r>
            <a:r>
              <a:rPr lang="en-US" sz="4000" baseline="30000" dirty="0"/>
              <a:t>th</a:t>
            </a:r>
            <a:r>
              <a:rPr lang="en-US" sz="4000" dirty="0"/>
              <a:t> century CE, Christianity imported the Saturnalia festival hoping to take the pagan masses in with it.  Christian leaders succeeded in converting to Christianity large numbers of pagans by promising them that they could continue to celebrate the Saturnalia as Christians.</a:t>
            </a:r>
            <a:endParaRPr lang="en-US" sz="5400" dirty="0"/>
          </a:p>
        </p:txBody>
      </p:sp>
    </p:spTree>
    <p:extLst>
      <p:ext uri="{BB962C8B-B14F-4D97-AF65-F5344CB8AC3E}">
        <p14:creationId xmlns:p14="http://schemas.microsoft.com/office/powerpoint/2010/main" val="38929343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4400" b="1" dirty="0" smtClean="0"/>
              <a:t>Leviticus 23 – Worshipping Yahuwah</a:t>
            </a:r>
          </a:p>
          <a:p>
            <a:pPr marL="0" indent="0">
              <a:buNone/>
            </a:pPr>
            <a:r>
              <a:rPr lang="en-US" sz="3600" dirty="0" smtClean="0"/>
              <a:t>The Appointed Times of Yahuwah describe for us the Times and Seasons in which Elohim’s people are to honor him with worship.</a:t>
            </a:r>
          </a:p>
          <a:p>
            <a:pPr marL="0" indent="0">
              <a:buNone/>
            </a:pPr>
            <a:r>
              <a:rPr lang="en-US" sz="3600" dirty="0" smtClean="0"/>
              <a:t>These are the “holiday’s” Yahuwah wants his people to rejoice in and remember him by.</a:t>
            </a:r>
          </a:p>
          <a:p>
            <a:pPr marL="0" indent="0">
              <a:buNone/>
            </a:pPr>
            <a:r>
              <a:rPr lang="en-US" sz="3600" dirty="0" err="1" smtClean="0"/>
              <a:t>Devarim</a:t>
            </a:r>
            <a:r>
              <a:rPr lang="en-US" sz="3600" dirty="0" smtClean="0"/>
              <a:t> [Deuteronomy] 12:32  </a:t>
            </a:r>
            <a:r>
              <a:rPr lang="en-US" sz="3600" b="1" dirty="0" smtClean="0"/>
              <a:t>See </a:t>
            </a:r>
            <a:r>
              <a:rPr lang="en-US" sz="3600" b="1" dirty="0"/>
              <a:t>that you do all I command you; do not add to it or take away from it</a:t>
            </a:r>
            <a:r>
              <a:rPr lang="en-US" sz="3600" dirty="0" smtClean="0"/>
              <a:t>.</a:t>
            </a:r>
          </a:p>
          <a:p>
            <a:pPr marL="0" indent="0">
              <a:buNone/>
            </a:pPr>
            <a:r>
              <a:rPr lang="en-US" sz="3600" dirty="0" smtClean="0"/>
              <a:t>We are told not to add holidays/festivals/appointed times to what Elohim has given us</a:t>
            </a:r>
            <a:endParaRPr lang="en-US" sz="3600" dirty="0"/>
          </a:p>
          <a:p>
            <a:pPr marL="0" indent="0">
              <a:buNone/>
            </a:pPr>
            <a:endParaRPr lang="en-US" sz="4000" dirty="0" smtClean="0"/>
          </a:p>
          <a:p>
            <a:pPr marL="0" indent="0">
              <a:buNone/>
            </a:pPr>
            <a:endParaRPr lang="en-US" sz="4000" dirty="0"/>
          </a:p>
        </p:txBody>
      </p:sp>
    </p:spTree>
    <p:extLst>
      <p:ext uri="{BB962C8B-B14F-4D97-AF65-F5344CB8AC3E}">
        <p14:creationId xmlns:p14="http://schemas.microsoft.com/office/powerpoint/2010/main" val="15212868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4400" b="1" dirty="0" smtClean="0"/>
              <a:t>Warnings Against False Worship</a:t>
            </a:r>
          </a:p>
          <a:p>
            <a:pPr marL="0" indent="0">
              <a:buNone/>
            </a:pPr>
            <a:r>
              <a:rPr lang="en-US" sz="4000" b="1" baseline="30000" dirty="0"/>
              <a:t>19</a:t>
            </a:r>
            <a:r>
              <a:rPr lang="en-US" sz="4000" b="1" dirty="0"/>
              <a:t> If you ever forget Yahuwah your Elohim and follow other gods and worship and bow down to them, I testify against you today that you will surely be destroyed.</a:t>
            </a:r>
          </a:p>
          <a:p>
            <a:pPr marL="0" indent="0">
              <a:buNone/>
            </a:pPr>
            <a:r>
              <a:rPr lang="en-US" sz="4000" b="1" baseline="30000" dirty="0" smtClean="0"/>
              <a:t>20</a:t>
            </a:r>
            <a:r>
              <a:rPr lang="en-US" sz="4000" b="1" dirty="0" smtClean="0"/>
              <a:t> </a:t>
            </a:r>
            <a:r>
              <a:rPr lang="en-US" sz="4000" b="1" dirty="0"/>
              <a:t>Like the nations Yahuwah destroyed before you, so you will be destroyed for not obeying Yahuwah your Elohim</a:t>
            </a:r>
            <a:r>
              <a:rPr lang="en-US" sz="4000" b="1" dirty="0" smtClean="0"/>
              <a:t>.   </a:t>
            </a:r>
            <a:r>
              <a:rPr lang="en-US" sz="4000" b="1" dirty="0" err="1" smtClean="0"/>
              <a:t>Devarim</a:t>
            </a:r>
            <a:r>
              <a:rPr lang="en-US" sz="4000" b="1" dirty="0" smtClean="0"/>
              <a:t> [Deuteronomy] 8</a:t>
            </a:r>
            <a:endParaRPr lang="en-US" sz="4000" b="1" dirty="0"/>
          </a:p>
        </p:txBody>
      </p:sp>
    </p:spTree>
    <p:extLst>
      <p:ext uri="{BB962C8B-B14F-4D97-AF65-F5344CB8AC3E}">
        <p14:creationId xmlns:p14="http://schemas.microsoft.com/office/powerpoint/2010/main" val="33576027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fontScale="70000" lnSpcReduction="20000"/>
          </a:bodyPr>
          <a:lstStyle/>
          <a:p>
            <a:pPr marL="0" indent="0" algn="ctr">
              <a:buNone/>
            </a:pPr>
            <a:r>
              <a:rPr lang="en-US" sz="6300" b="1" dirty="0" smtClean="0"/>
              <a:t>Be Careful How You Worship </a:t>
            </a:r>
          </a:p>
          <a:p>
            <a:pPr marL="0" indent="0">
              <a:buNone/>
            </a:pPr>
            <a:r>
              <a:rPr lang="en-US" sz="5700" b="1" baseline="30000" dirty="0"/>
              <a:t>13</a:t>
            </a:r>
            <a:r>
              <a:rPr lang="en-US" sz="5700" b="1" dirty="0"/>
              <a:t> So if you faithfully obey the commands I am giving you today-- to love Yahuwah your Elohim and to serve him with all your heart and with all your soul--</a:t>
            </a:r>
          </a:p>
          <a:p>
            <a:pPr marL="0" indent="0">
              <a:buNone/>
            </a:pPr>
            <a:r>
              <a:rPr lang="en-US" sz="5700" b="1" baseline="30000" dirty="0" smtClean="0"/>
              <a:t>14</a:t>
            </a:r>
            <a:r>
              <a:rPr lang="en-US" sz="5700" b="1" dirty="0" smtClean="0"/>
              <a:t> </a:t>
            </a:r>
            <a:r>
              <a:rPr lang="en-US" sz="5700" b="1" dirty="0"/>
              <a:t>then I will send rain on your land in its season, both autumn and spring rains, so that you may gather in your grain, new wine and oil.</a:t>
            </a:r>
          </a:p>
          <a:p>
            <a:pPr marL="0" indent="0">
              <a:buNone/>
            </a:pPr>
            <a:r>
              <a:rPr lang="en-US" sz="5700" b="1" baseline="30000" dirty="0" smtClean="0"/>
              <a:t>15</a:t>
            </a:r>
            <a:r>
              <a:rPr lang="en-US" sz="5700" b="1" dirty="0" smtClean="0"/>
              <a:t> </a:t>
            </a:r>
            <a:r>
              <a:rPr lang="en-US" sz="5700" b="1" dirty="0"/>
              <a:t>I will provide grass in the fields for your cattle, and you will eat and be satisfied</a:t>
            </a:r>
            <a:r>
              <a:rPr lang="en-US" sz="5700" b="1" dirty="0" smtClean="0"/>
              <a:t>.  </a:t>
            </a:r>
            <a:r>
              <a:rPr lang="en-US" sz="5700" b="1" dirty="0" err="1" smtClean="0"/>
              <a:t>Devarim</a:t>
            </a:r>
            <a:r>
              <a:rPr lang="en-US" sz="5700" b="1" dirty="0" smtClean="0"/>
              <a:t> </a:t>
            </a:r>
            <a:r>
              <a:rPr lang="en-US" sz="5700" b="1" dirty="0" smtClean="0"/>
              <a:t>11</a:t>
            </a:r>
            <a:endParaRPr lang="en-US" sz="5700" b="1" dirty="0"/>
          </a:p>
        </p:txBody>
      </p:sp>
    </p:spTree>
    <p:extLst>
      <p:ext uri="{BB962C8B-B14F-4D97-AF65-F5344CB8AC3E}">
        <p14:creationId xmlns:p14="http://schemas.microsoft.com/office/powerpoint/2010/main" val="21642303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4400" b="1" dirty="0" smtClean="0"/>
              <a:t>Be Careful How You Worship </a:t>
            </a:r>
          </a:p>
          <a:p>
            <a:pPr marL="0" indent="0">
              <a:buNone/>
            </a:pPr>
            <a:r>
              <a:rPr lang="en-US" sz="4000" b="1" baseline="30000" dirty="0" smtClean="0"/>
              <a:t>16</a:t>
            </a:r>
            <a:r>
              <a:rPr lang="en-US" sz="4000" b="1" dirty="0" smtClean="0"/>
              <a:t> </a:t>
            </a:r>
            <a:r>
              <a:rPr lang="en-US" sz="4000" b="1" dirty="0"/>
              <a:t>Be careful, or you will be enticed to turn away and worship other gods and bow down to them.</a:t>
            </a:r>
          </a:p>
          <a:p>
            <a:pPr marL="0" indent="0">
              <a:buNone/>
            </a:pPr>
            <a:r>
              <a:rPr lang="en-US" sz="4000" b="1" baseline="30000" dirty="0" smtClean="0"/>
              <a:t>17</a:t>
            </a:r>
            <a:r>
              <a:rPr lang="en-US" sz="4000" b="1" dirty="0" smtClean="0"/>
              <a:t> </a:t>
            </a:r>
            <a:r>
              <a:rPr lang="en-US" sz="4000" b="1" dirty="0"/>
              <a:t>Then Yahuwah's anger will burn against you, and he will shut the heavens so that it will not rain and the ground will yield no produce, and you will soon perish from the good land Yahuwah is giving </a:t>
            </a:r>
            <a:r>
              <a:rPr lang="en-US" sz="4000" b="1" dirty="0" smtClean="0"/>
              <a:t>you. </a:t>
            </a:r>
            <a:r>
              <a:rPr lang="en-US" sz="4000" b="1" dirty="0" err="1" smtClean="0"/>
              <a:t>Devarim</a:t>
            </a:r>
            <a:r>
              <a:rPr lang="en-US" sz="4000" b="1" dirty="0" smtClean="0"/>
              <a:t> 11</a:t>
            </a:r>
            <a:endParaRPr lang="en-US" sz="4000" b="1" dirty="0"/>
          </a:p>
        </p:txBody>
      </p:sp>
    </p:spTree>
    <p:extLst>
      <p:ext uri="{BB962C8B-B14F-4D97-AF65-F5344CB8AC3E}">
        <p14:creationId xmlns:p14="http://schemas.microsoft.com/office/powerpoint/2010/main" val="35637110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248195"/>
            <a:ext cx="10940141" cy="6492240"/>
          </a:xfrm>
        </p:spPr>
        <p:txBody>
          <a:bodyPr>
            <a:normAutofit lnSpcReduction="10000"/>
          </a:bodyPr>
          <a:lstStyle/>
          <a:p>
            <a:pPr marL="0" indent="0" algn="ctr">
              <a:buNone/>
            </a:pPr>
            <a:r>
              <a:rPr lang="en-US" sz="4300" b="1" dirty="0" smtClean="0"/>
              <a:t>Bringing a Tree Into Your Home</a:t>
            </a:r>
            <a:endParaRPr lang="en-US" sz="4300" b="1" dirty="0" smtClean="0"/>
          </a:p>
          <a:p>
            <a:pPr marL="0" indent="0">
              <a:buNone/>
            </a:pPr>
            <a:r>
              <a:rPr lang="en-US" sz="4000" b="1" dirty="0"/>
              <a:t>Thus says Yahuwah, "Do not learn the way of the nations, And do not be terrified by the signs of the heavens Although the nations are terrified by </a:t>
            </a:r>
            <a:r>
              <a:rPr lang="en-US" sz="4000" b="1" dirty="0" smtClean="0"/>
              <a:t>them; </a:t>
            </a:r>
            <a:r>
              <a:rPr lang="en-US" sz="4000" b="1" dirty="0"/>
              <a:t>For the customs of the peoples are delusion; Because it is wood cut from the forest, The work of the hands of a craftsman with a cutting tool.</a:t>
            </a:r>
          </a:p>
          <a:p>
            <a:pPr marL="0" indent="0">
              <a:buNone/>
            </a:pPr>
            <a:r>
              <a:rPr lang="en-US" sz="4000" b="1" dirty="0" smtClean="0"/>
              <a:t>"They </a:t>
            </a:r>
            <a:r>
              <a:rPr lang="en-US" sz="4000" b="1" dirty="0"/>
              <a:t>decorate [it] with silver and with gold; They fasten it with nails and with hammers So that it will not totter.</a:t>
            </a:r>
          </a:p>
          <a:p>
            <a:pPr marL="0" indent="0">
              <a:buNone/>
            </a:pPr>
            <a:r>
              <a:rPr lang="en-US" sz="4000" b="1" dirty="0" smtClean="0"/>
              <a:t>Jeremiah 10:2-4</a:t>
            </a:r>
            <a:endParaRPr lang="en-US" sz="4000" b="1" dirty="0"/>
          </a:p>
        </p:txBody>
      </p:sp>
    </p:spTree>
    <p:extLst>
      <p:ext uri="{BB962C8B-B14F-4D97-AF65-F5344CB8AC3E}">
        <p14:creationId xmlns:p14="http://schemas.microsoft.com/office/powerpoint/2010/main" val="38832235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248195"/>
            <a:ext cx="10940141" cy="6492240"/>
          </a:xfrm>
        </p:spPr>
        <p:txBody>
          <a:bodyPr>
            <a:normAutofit/>
          </a:bodyPr>
          <a:lstStyle/>
          <a:p>
            <a:pPr marL="0" indent="0" algn="ctr">
              <a:buNone/>
            </a:pPr>
            <a:r>
              <a:rPr lang="en-US" sz="4300" b="1" dirty="0" smtClean="0"/>
              <a:t>Bringing a Tree Into Your Home</a:t>
            </a:r>
            <a:endParaRPr lang="en-US" sz="4300" b="1" dirty="0" smtClean="0"/>
          </a:p>
          <a:p>
            <a:pPr marL="0" indent="0">
              <a:buNone/>
            </a:pPr>
            <a:r>
              <a:rPr lang="en-US" sz="4000" b="1" dirty="0"/>
              <a:t>Like a scarecrow in a cucumber field are they, And they cannot speak; They must be carried, Because they cannot walk! Do not fear them, For they can do no harm, Nor can they do any good."</a:t>
            </a:r>
            <a:endParaRPr lang="en-US" b="1" dirty="0"/>
          </a:p>
          <a:p>
            <a:pPr marL="0" indent="0">
              <a:buNone/>
            </a:pPr>
            <a:r>
              <a:rPr lang="en-US" sz="4000" b="1" dirty="0" smtClean="0"/>
              <a:t>Jeremiah 10:5</a:t>
            </a:r>
            <a:endParaRPr lang="en-US" sz="4000" b="1" dirty="0"/>
          </a:p>
        </p:txBody>
      </p:sp>
    </p:spTree>
    <p:extLst>
      <p:ext uri="{BB962C8B-B14F-4D97-AF65-F5344CB8AC3E}">
        <p14:creationId xmlns:p14="http://schemas.microsoft.com/office/powerpoint/2010/main" val="5921302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fontScale="85000" lnSpcReduction="10000"/>
          </a:bodyPr>
          <a:lstStyle/>
          <a:p>
            <a:pPr marL="0" indent="0" algn="ctr">
              <a:buNone/>
            </a:pPr>
            <a:r>
              <a:rPr lang="en-US" sz="4700" b="1" dirty="0" smtClean="0"/>
              <a:t>What to Do With the Instruments of Pagan Worship </a:t>
            </a:r>
          </a:p>
          <a:p>
            <a:pPr marL="0" indent="0">
              <a:buNone/>
            </a:pPr>
            <a:r>
              <a:rPr lang="en-US" sz="4000" b="1" baseline="30000" dirty="0" smtClean="0"/>
              <a:t>1</a:t>
            </a:r>
            <a:r>
              <a:rPr lang="en-US" sz="4000" b="1" dirty="0" smtClean="0"/>
              <a:t> These </a:t>
            </a:r>
            <a:r>
              <a:rPr lang="en-US" sz="4000" b="1" dirty="0"/>
              <a:t>are the decrees and laws you must be careful to follow in the land that Yahuwah, the Elohim of your fathers, has given you to possess-- as long as you live in the land.</a:t>
            </a:r>
          </a:p>
          <a:p>
            <a:pPr marL="0" indent="0">
              <a:buNone/>
            </a:pPr>
            <a:r>
              <a:rPr lang="en-US" sz="4000" b="1" baseline="30000" dirty="0" smtClean="0"/>
              <a:t>2</a:t>
            </a:r>
            <a:r>
              <a:rPr lang="en-US" sz="4000" b="1" dirty="0" smtClean="0"/>
              <a:t> </a:t>
            </a:r>
            <a:r>
              <a:rPr lang="en-US" sz="4000" b="1" dirty="0"/>
              <a:t>Destroy completely all the places on the high mountains and on the hills and under every spreading tree where the nations you are dispossessing worship their gods.</a:t>
            </a:r>
          </a:p>
          <a:p>
            <a:pPr marL="0" indent="0">
              <a:buNone/>
            </a:pPr>
            <a:r>
              <a:rPr lang="en-US" sz="4000" b="1" baseline="30000" dirty="0" smtClean="0"/>
              <a:t>3</a:t>
            </a:r>
            <a:r>
              <a:rPr lang="en-US" sz="4000" b="1" dirty="0" smtClean="0"/>
              <a:t> </a:t>
            </a:r>
            <a:r>
              <a:rPr lang="en-US" sz="4000" b="1" dirty="0"/>
              <a:t>Break down their altars, smash their set apart stones and burn their </a:t>
            </a:r>
            <a:r>
              <a:rPr lang="en-US" sz="4000" b="1" dirty="0" err="1"/>
              <a:t>Asherah</a:t>
            </a:r>
            <a:r>
              <a:rPr lang="en-US" sz="4000" b="1" dirty="0"/>
              <a:t> poles in the fire; cut down the idols of their gods and wipe out their names from those </a:t>
            </a:r>
            <a:r>
              <a:rPr lang="en-US" sz="4000" b="1" dirty="0" smtClean="0"/>
              <a:t>places.  </a:t>
            </a:r>
            <a:r>
              <a:rPr lang="en-US" sz="4000" b="1" dirty="0" err="1" smtClean="0"/>
              <a:t>Devarim</a:t>
            </a:r>
            <a:r>
              <a:rPr lang="en-US" sz="4000" b="1" dirty="0" smtClean="0"/>
              <a:t> </a:t>
            </a:r>
            <a:r>
              <a:rPr lang="en-US" sz="4000" b="1" dirty="0" smtClean="0"/>
              <a:t>[Deuteronomy] 12</a:t>
            </a:r>
            <a:endParaRPr lang="en-US" sz="5400" b="1" dirty="0"/>
          </a:p>
        </p:txBody>
      </p:sp>
    </p:spTree>
    <p:extLst>
      <p:ext uri="{BB962C8B-B14F-4D97-AF65-F5344CB8AC3E}">
        <p14:creationId xmlns:p14="http://schemas.microsoft.com/office/powerpoint/2010/main" val="4738615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fontScale="92500" lnSpcReduction="10000"/>
          </a:bodyPr>
          <a:lstStyle/>
          <a:p>
            <a:pPr marL="0" indent="0" algn="ctr">
              <a:buNone/>
            </a:pPr>
            <a:r>
              <a:rPr lang="en-US" sz="4300" b="1" dirty="0" smtClean="0"/>
              <a:t>What to Do With the Instruments of Pagan Worship </a:t>
            </a:r>
          </a:p>
          <a:p>
            <a:pPr marL="0" indent="0">
              <a:buNone/>
            </a:pPr>
            <a:r>
              <a:rPr lang="en-US" sz="4000" b="1" baseline="30000" dirty="0" smtClean="0"/>
              <a:t>4</a:t>
            </a:r>
            <a:r>
              <a:rPr lang="en-US" sz="4000" b="1" dirty="0" smtClean="0"/>
              <a:t> </a:t>
            </a:r>
            <a:r>
              <a:rPr lang="en-US" sz="4000" b="1" dirty="0"/>
              <a:t>You must not worship Yahuwah your Elohim in their way.</a:t>
            </a:r>
          </a:p>
          <a:p>
            <a:pPr marL="0" indent="0">
              <a:buNone/>
            </a:pPr>
            <a:r>
              <a:rPr lang="en-US" sz="4000" b="1" baseline="30000" dirty="0" smtClean="0"/>
              <a:t>5</a:t>
            </a:r>
            <a:r>
              <a:rPr lang="en-US" sz="4000" b="1" dirty="0" smtClean="0"/>
              <a:t> </a:t>
            </a:r>
            <a:r>
              <a:rPr lang="en-US" sz="4000" b="1" dirty="0"/>
              <a:t>But you are to seek the place Yahuwah your Elohim will choose from among all your tribes to put his Name there for his dwelling. To that place you must go;</a:t>
            </a:r>
          </a:p>
          <a:p>
            <a:pPr marL="0" indent="0">
              <a:buNone/>
            </a:pPr>
            <a:r>
              <a:rPr lang="en-US" sz="4000" b="1" baseline="30000" dirty="0" smtClean="0"/>
              <a:t>6</a:t>
            </a:r>
            <a:r>
              <a:rPr lang="en-US" sz="4000" b="1" dirty="0" smtClean="0"/>
              <a:t> </a:t>
            </a:r>
            <a:r>
              <a:rPr lang="en-US" sz="4000" b="1" dirty="0"/>
              <a:t>there bring your burnt offerings and sacrifices, your tithes and special gifts, what you have vowed to give and your freewill offerings, and the firstborn of your herds and flocks</a:t>
            </a:r>
            <a:r>
              <a:rPr lang="en-US" sz="4000" b="1" dirty="0" smtClean="0"/>
              <a:t>.  </a:t>
            </a:r>
            <a:r>
              <a:rPr lang="en-US" sz="4000" b="1" dirty="0" err="1" smtClean="0"/>
              <a:t>Devarim</a:t>
            </a:r>
            <a:r>
              <a:rPr lang="en-US" sz="4000" b="1" dirty="0" smtClean="0"/>
              <a:t> [Deuteronomy] 12</a:t>
            </a:r>
            <a:endParaRPr lang="en-US" sz="5400" b="1" dirty="0"/>
          </a:p>
        </p:txBody>
      </p:sp>
    </p:spTree>
    <p:extLst>
      <p:ext uri="{BB962C8B-B14F-4D97-AF65-F5344CB8AC3E}">
        <p14:creationId xmlns:p14="http://schemas.microsoft.com/office/powerpoint/2010/main" val="46246390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lnSpcReduction="10000"/>
          </a:bodyPr>
          <a:lstStyle/>
          <a:p>
            <a:pPr marL="0" indent="0" algn="ctr">
              <a:buNone/>
            </a:pPr>
            <a:r>
              <a:rPr lang="en-US" sz="3900" b="1" dirty="0" smtClean="0"/>
              <a:t>How Does Elohim Not Want to be </a:t>
            </a:r>
            <a:r>
              <a:rPr lang="en-US" sz="3900" b="1" dirty="0" smtClean="0"/>
              <a:t>Worshipped</a:t>
            </a:r>
          </a:p>
          <a:p>
            <a:pPr marL="0" indent="0" algn="ctr">
              <a:buNone/>
            </a:pPr>
            <a:r>
              <a:rPr lang="en-US" sz="3900" b="1" dirty="0" err="1" smtClean="0"/>
              <a:t>Devarim</a:t>
            </a:r>
            <a:r>
              <a:rPr lang="en-US" sz="3900" b="1" dirty="0" smtClean="0"/>
              <a:t>  </a:t>
            </a:r>
            <a:r>
              <a:rPr lang="en-US" sz="3900" b="1" dirty="0" smtClean="0"/>
              <a:t>12</a:t>
            </a:r>
          </a:p>
          <a:p>
            <a:pPr marL="0" indent="0">
              <a:buNone/>
            </a:pPr>
            <a:r>
              <a:rPr lang="en-US" sz="4000" b="1" baseline="30000" dirty="0"/>
              <a:t>28</a:t>
            </a:r>
            <a:r>
              <a:rPr lang="en-US" sz="4000" b="1" dirty="0"/>
              <a:t> Be careful to obey all these regulations I am giving you, so that it may always go well with you and your children after you, because you will be doing what is good and right in the eyes of Yahuwah your Elohim.</a:t>
            </a:r>
          </a:p>
          <a:p>
            <a:pPr marL="0" indent="0">
              <a:buNone/>
            </a:pPr>
            <a:r>
              <a:rPr lang="en-US" sz="4000" b="1" baseline="30000" dirty="0" smtClean="0"/>
              <a:t>29</a:t>
            </a:r>
            <a:r>
              <a:rPr lang="en-US" sz="4000" b="1" dirty="0" smtClean="0"/>
              <a:t> </a:t>
            </a:r>
            <a:r>
              <a:rPr lang="en-US" sz="4000" b="1" dirty="0"/>
              <a:t>Yahuwah your Elohim will cut off before you the nations you are about to invade and dispossess. But when you have driven them out and settled in their land</a:t>
            </a:r>
            <a:r>
              <a:rPr lang="en-US" sz="4000" b="1" dirty="0" smtClean="0"/>
              <a:t>,</a:t>
            </a:r>
            <a:endParaRPr lang="en-US" sz="4000" b="1" dirty="0"/>
          </a:p>
        </p:txBody>
      </p:sp>
    </p:spTree>
    <p:extLst>
      <p:ext uri="{BB962C8B-B14F-4D97-AF65-F5344CB8AC3E}">
        <p14:creationId xmlns:p14="http://schemas.microsoft.com/office/powerpoint/2010/main" val="83879329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fontScale="92500" lnSpcReduction="20000"/>
          </a:bodyPr>
          <a:lstStyle/>
          <a:p>
            <a:pPr marL="0" indent="0" algn="ctr">
              <a:buNone/>
            </a:pPr>
            <a:r>
              <a:rPr lang="en-US" sz="4300" b="1" dirty="0" smtClean="0"/>
              <a:t>How Does Elohim Not Want to be </a:t>
            </a:r>
            <a:r>
              <a:rPr lang="en-US" sz="4300" b="1" dirty="0" smtClean="0"/>
              <a:t>Worshipped</a:t>
            </a:r>
          </a:p>
          <a:p>
            <a:pPr marL="0" indent="0" algn="ctr">
              <a:buNone/>
            </a:pPr>
            <a:r>
              <a:rPr lang="en-US" sz="4300" b="1" dirty="0" err="1" smtClean="0"/>
              <a:t>Devarim</a:t>
            </a:r>
            <a:r>
              <a:rPr lang="en-US" sz="4300" b="1" dirty="0" smtClean="0"/>
              <a:t>  </a:t>
            </a:r>
            <a:r>
              <a:rPr lang="en-US" sz="4300" b="1" dirty="0" smtClean="0"/>
              <a:t>12</a:t>
            </a:r>
          </a:p>
          <a:p>
            <a:pPr marL="0" indent="0">
              <a:buNone/>
            </a:pPr>
            <a:r>
              <a:rPr lang="en-US" sz="4000" b="1" baseline="30000" dirty="0" smtClean="0"/>
              <a:t>30</a:t>
            </a:r>
            <a:r>
              <a:rPr lang="en-US" sz="4000" b="1" dirty="0" smtClean="0"/>
              <a:t> </a:t>
            </a:r>
            <a:r>
              <a:rPr lang="en-US" sz="4000" b="1" dirty="0"/>
              <a:t>and after they have been destroyed before you, </a:t>
            </a:r>
            <a:r>
              <a:rPr lang="en-US" sz="4000" b="1" u="sng" dirty="0"/>
              <a:t>be careful not to be ensnared by inquiring about their gods, saying, "How do these nations serve their gods? We will do the same."</a:t>
            </a:r>
          </a:p>
          <a:p>
            <a:pPr marL="0" indent="0">
              <a:buNone/>
            </a:pPr>
            <a:r>
              <a:rPr lang="en-US" sz="4000" b="1" baseline="30000" dirty="0" smtClean="0"/>
              <a:t>31</a:t>
            </a:r>
            <a:r>
              <a:rPr lang="en-US" sz="4000" b="1" dirty="0" smtClean="0"/>
              <a:t> </a:t>
            </a:r>
            <a:r>
              <a:rPr lang="en-US" sz="4000" b="1" dirty="0"/>
              <a:t>You must not worship Yahuwah your Elohim in their way, because in worshiping their gods, they do all kinds of detestable things Yahuwah hates. They even burn their sons and daughters in the fire as sacrifices to their gods.</a:t>
            </a:r>
          </a:p>
          <a:p>
            <a:pPr marL="0" indent="0">
              <a:buNone/>
            </a:pPr>
            <a:r>
              <a:rPr lang="en-US" sz="4000" b="1" baseline="30000" dirty="0" smtClean="0"/>
              <a:t>32</a:t>
            </a:r>
            <a:r>
              <a:rPr lang="en-US" sz="4000" b="1" dirty="0" smtClean="0"/>
              <a:t> </a:t>
            </a:r>
            <a:r>
              <a:rPr lang="en-US" sz="4000" b="1" dirty="0"/>
              <a:t>See that you do all I command you; do not add to it or take away from it</a:t>
            </a:r>
            <a:r>
              <a:rPr lang="en-US" sz="4000" b="1" dirty="0" smtClean="0"/>
              <a:t>.</a:t>
            </a:r>
            <a:endParaRPr lang="en-US" sz="4000" b="1" dirty="0"/>
          </a:p>
        </p:txBody>
      </p:sp>
    </p:spTree>
    <p:extLst>
      <p:ext uri="{BB962C8B-B14F-4D97-AF65-F5344CB8AC3E}">
        <p14:creationId xmlns:p14="http://schemas.microsoft.com/office/powerpoint/2010/main" val="356643232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6571" y="209007"/>
            <a:ext cx="11157857" cy="6365966"/>
          </a:xfrm>
        </p:spPr>
        <p:txBody>
          <a:bodyPr>
            <a:normAutofit/>
          </a:bodyPr>
          <a:lstStyle/>
          <a:p>
            <a:pPr marL="0" indent="0" algn="ctr">
              <a:buNone/>
            </a:pPr>
            <a:r>
              <a:rPr lang="en-US" sz="4000" b="1" dirty="0" smtClean="0"/>
              <a:t>Disaster Brought to Those Who Worship Other </a:t>
            </a:r>
            <a:r>
              <a:rPr lang="en-US" sz="4000" b="1" dirty="0" smtClean="0"/>
              <a:t>Gods</a:t>
            </a:r>
          </a:p>
          <a:p>
            <a:pPr marL="0" indent="0" algn="ctr">
              <a:buNone/>
            </a:pPr>
            <a:r>
              <a:rPr lang="en-US" sz="4000" b="1" dirty="0" err="1" smtClean="0"/>
              <a:t>Devarim</a:t>
            </a:r>
            <a:r>
              <a:rPr lang="en-US" sz="4000" b="1" dirty="0" smtClean="0"/>
              <a:t> </a:t>
            </a:r>
            <a:r>
              <a:rPr lang="en-US" sz="4000" b="1" dirty="0" smtClean="0"/>
              <a:t>29</a:t>
            </a:r>
          </a:p>
          <a:p>
            <a:pPr marL="0" indent="0">
              <a:buNone/>
            </a:pPr>
            <a:r>
              <a:rPr lang="en-US" sz="3600" b="1" baseline="30000" dirty="0"/>
              <a:t>14</a:t>
            </a:r>
            <a:r>
              <a:rPr lang="en-US" sz="3600" b="1" dirty="0"/>
              <a:t> I am making this covenant, with its oath, not only with </a:t>
            </a:r>
            <a:r>
              <a:rPr lang="en-US" sz="3600" b="1" dirty="0" smtClean="0"/>
              <a:t>you </a:t>
            </a:r>
            <a:r>
              <a:rPr lang="en-US" sz="3600" b="1" baseline="30000" dirty="0" smtClean="0"/>
              <a:t>15</a:t>
            </a:r>
            <a:r>
              <a:rPr lang="en-US" sz="3600" b="1" dirty="0" smtClean="0"/>
              <a:t> </a:t>
            </a:r>
            <a:r>
              <a:rPr lang="en-US" sz="3600" b="1" dirty="0"/>
              <a:t>who are standing here with us today in the presence of Yahuwah our Elohim but also with those who are not here today.</a:t>
            </a:r>
          </a:p>
          <a:p>
            <a:pPr marL="0" indent="0">
              <a:buNone/>
            </a:pPr>
            <a:r>
              <a:rPr lang="en-US" sz="3600" b="1" baseline="30000" dirty="0" smtClean="0"/>
              <a:t>16</a:t>
            </a:r>
            <a:r>
              <a:rPr lang="en-US" sz="3600" b="1" dirty="0" smtClean="0"/>
              <a:t> </a:t>
            </a:r>
            <a:r>
              <a:rPr lang="en-US" sz="3600" b="1" dirty="0"/>
              <a:t>You yourselves know how we lived in </a:t>
            </a:r>
            <a:r>
              <a:rPr lang="en-US" sz="3600" b="1" dirty="0" err="1"/>
              <a:t>Mitzrayim</a:t>
            </a:r>
            <a:r>
              <a:rPr lang="en-US" sz="3600" b="1" dirty="0"/>
              <a:t> and how we passed through the countries on the way here</a:t>
            </a:r>
            <a:r>
              <a:rPr lang="en-US" sz="3600" b="1" dirty="0" smtClean="0"/>
              <a:t>. </a:t>
            </a:r>
            <a:r>
              <a:rPr lang="en-US" sz="3600" b="1" baseline="30000" dirty="0" smtClean="0"/>
              <a:t>17</a:t>
            </a:r>
            <a:r>
              <a:rPr lang="en-US" sz="3600" b="1" dirty="0" smtClean="0"/>
              <a:t> </a:t>
            </a:r>
            <a:r>
              <a:rPr lang="en-US" sz="3600" b="1" dirty="0"/>
              <a:t>You saw among them their detestable images and idols of wood and stone, of silver and gold</a:t>
            </a:r>
            <a:r>
              <a:rPr lang="en-US" sz="3600" b="1" dirty="0" smtClean="0"/>
              <a:t>.</a:t>
            </a:r>
            <a:endParaRPr lang="en-US" sz="3600" b="1" dirty="0"/>
          </a:p>
        </p:txBody>
      </p:sp>
    </p:spTree>
    <p:extLst>
      <p:ext uri="{BB962C8B-B14F-4D97-AF65-F5344CB8AC3E}">
        <p14:creationId xmlns:p14="http://schemas.microsoft.com/office/powerpoint/2010/main" val="33107868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2697" y="169817"/>
            <a:ext cx="11338560" cy="6405155"/>
          </a:xfrm>
        </p:spPr>
        <p:txBody>
          <a:bodyPr>
            <a:normAutofit fontScale="92500" lnSpcReduction="10000"/>
          </a:bodyPr>
          <a:lstStyle/>
          <a:p>
            <a:pPr marL="0" indent="0" algn="ctr">
              <a:buNone/>
            </a:pPr>
            <a:r>
              <a:rPr lang="en-US" sz="4300" b="1" dirty="0" smtClean="0"/>
              <a:t>Disaster Brought to Those Who Worship Other </a:t>
            </a:r>
            <a:r>
              <a:rPr lang="en-US" sz="4300" b="1" dirty="0" smtClean="0"/>
              <a:t>Gods</a:t>
            </a:r>
          </a:p>
          <a:p>
            <a:pPr marL="0" indent="0" algn="ctr">
              <a:buNone/>
            </a:pPr>
            <a:r>
              <a:rPr lang="en-US" sz="4300" b="1" dirty="0" err="1" smtClean="0"/>
              <a:t>Devarim</a:t>
            </a:r>
            <a:r>
              <a:rPr lang="en-US" sz="4300" b="1" dirty="0" smtClean="0"/>
              <a:t> </a:t>
            </a:r>
            <a:r>
              <a:rPr lang="en-US" sz="4300" b="1" dirty="0" smtClean="0"/>
              <a:t>29 </a:t>
            </a:r>
          </a:p>
          <a:p>
            <a:pPr marL="0" indent="0">
              <a:buNone/>
            </a:pPr>
            <a:r>
              <a:rPr lang="en-US" sz="4200" b="1" baseline="30000" dirty="0"/>
              <a:t>18</a:t>
            </a:r>
            <a:r>
              <a:rPr lang="en-US" sz="4200" b="1" dirty="0"/>
              <a:t> Make sure there is no man or woman, clan or tribe among you today whose heart turns away from Yahuwah our Elohim to go and worship the gods of those nations; make sure there is no root among you that produces such bitter poison.</a:t>
            </a:r>
          </a:p>
          <a:p>
            <a:pPr marL="0" indent="0">
              <a:buNone/>
            </a:pPr>
            <a:r>
              <a:rPr lang="en-US" sz="4200" b="1" baseline="30000" dirty="0" smtClean="0"/>
              <a:t>19</a:t>
            </a:r>
            <a:r>
              <a:rPr lang="en-US" sz="4200" b="1" dirty="0" smtClean="0"/>
              <a:t> </a:t>
            </a:r>
            <a:r>
              <a:rPr lang="en-US" sz="4200" b="1" dirty="0"/>
              <a:t>When such a person hears the words of this oath, he invokes a blessing on himself and therefore thinks, "I will be safe, even though I persist in going my own way." This will bring disaster on the watered land as well as the dry</a:t>
            </a:r>
            <a:r>
              <a:rPr lang="en-US" sz="4200" b="1" dirty="0" smtClean="0"/>
              <a:t>.</a:t>
            </a:r>
            <a:endParaRPr lang="en-US" sz="4200" b="1" dirty="0"/>
          </a:p>
        </p:txBody>
      </p:sp>
    </p:spTree>
    <p:extLst>
      <p:ext uri="{BB962C8B-B14F-4D97-AF65-F5344CB8AC3E}">
        <p14:creationId xmlns:p14="http://schemas.microsoft.com/office/powerpoint/2010/main" val="36969021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1" y="1"/>
            <a:ext cx="11301548" cy="6574972"/>
          </a:xfrm>
        </p:spPr>
        <p:txBody>
          <a:bodyPr>
            <a:normAutofit fontScale="92500" lnSpcReduction="10000"/>
          </a:bodyPr>
          <a:lstStyle/>
          <a:p>
            <a:pPr marL="0" indent="0" algn="ctr">
              <a:buNone/>
            </a:pPr>
            <a:r>
              <a:rPr lang="en-US" sz="4300" b="1" dirty="0" smtClean="0"/>
              <a:t>Disaster Brought to Those Who Worship Other </a:t>
            </a:r>
            <a:r>
              <a:rPr lang="en-US" sz="4300" b="1" dirty="0" smtClean="0"/>
              <a:t>Gods</a:t>
            </a:r>
          </a:p>
          <a:p>
            <a:pPr marL="0" indent="0" algn="ctr">
              <a:buNone/>
            </a:pPr>
            <a:r>
              <a:rPr lang="en-US" sz="4300" b="1" dirty="0" err="1" smtClean="0"/>
              <a:t>Devarim</a:t>
            </a:r>
            <a:r>
              <a:rPr lang="en-US" sz="4300" b="1" dirty="0" smtClean="0"/>
              <a:t> </a:t>
            </a:r>
            <a:r>
              <a:rPr lang="en-US" sz="4300" b="1" dirty="0" smtClean="0"/>
              <a:t>29 </a:t>
            </a:r>
          </a:p>
          <a:p>
            <a:pPr marL="0" indent="0">
              <a:buNone/>
            </a:pPr>
            <a:r>
              <a:rPr lang="en-US" sz="4000" b="1" baseline="30000" dirty="0"/>
              <a:t>20</a:t>
            </a:r>
            <a:r>
              <a:rPr lang="en-US" sz="4000" b="1" dirty="0"/>
              <a:t> Yahuwah will never be willing to forgive him; his wrath and zeal will burn against that man. All the curses written in this book will fall upon him, and Yahuwah will blot out his name from under heaven.</a:t>
            </a:r>
          </a:p>
          <a:p>
            <a:pPr marL="0" indent="0">
              <a:buNone/>
            </a:pPr>
            <a:r>
              <a:rPr lang="en-US" sz="4000" b="1" baseline="30000" dirty="0" smtClean="0"/>
              <a:t>21</a:t>
            </a:r>
            <a:r>
              <a:rPr lang="en-US" sz="4000" b="1" dirty="0" smtClean="0"/>
              <a:t> </a:t>
            </a:r>
            <a:r>
              <a:rPr lang="en-US" sz="4000" b="1" dirty="0"/>
              <a:t>Yahuwah will single him out from all the tribes of </a:t>
            </a:r>
            <a:r>
              <a:rPr lang="en-US" sz="4000" b="1" dirty="0" err="1"/>
              <a:t>Yisrael</a:t>
            </a:r>
            <a:r>
              <a:rPr lang="en-US" sz="4000" b="1" dirty="0"/>
              <a:t> for disaster, according to all the curses of the covenant written in this Book of the Law.</a:t>
            </a:r>
          </a:p>
          <a:p>
            <a:pPr marL="0" indent="0">
              <a:buNone/>
            </a:pPr>
            <a:r>
              <a:rPr lang="en-US" sz="4000" b="1" baseline="30000" dirty="0" smtClean="0"/>
              <a:t>22</a:t>
            </a:r>
            <a:r>
              <a:rPr lang="en-US" sz="4000" b="1" dirty="0" smtClean="0"/>
              <a:t> </a:t>
            </a:r>
            <a:r>
              <a:rPr lang="en-US" sz="4000" b="1" dirty="0"/>
              <a:t>Your children who follow you in later generations and foreigners who come from distant lands will see the calamities that have fallen on the land and the diseases with which Yahuwah has afflicted it</a:t>
            </a:r>
            <a:r>
              <a:rPr lang="en-US" sz="4000" b="1" dirty="0" smtClean="0"/>
              <a:t>.</a:t>
            </a:r>
            <a:endParaRPr lang="en-US" sz="4000" b="1" dirty="0"/>
          </a:p>
        </p:txBody>
      </p:sp>
    </p:spTree>
    <p:extLst>
      <p:ext uri="{BB962C8B-B14F-4D97-AF65-F5344CB8AC3E}">
        <p14:creationId xmlns:p14="http://schemas.microsoft.com/office/powerpoint/2010/main" val="36912810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0447" y="143691"/>
            <a:ext cx="11183982" cy="6609806"/>
          </a:xfrm>
        </p:spPr>
        <p:txBody>
          <a:bodyPr>
            <a:normAutofit fontScale="92500" lnSpcReduction="10000"/>
          </a:bodyPr>
          <a:lstStyle/>
          <a:p>
            <a:pPr marL="0" indent="0" algn="ctr">
              <a:buNone/>
            </a:pPr>
            <a:r>
              <a:rPr lang="en-US" sz="4300" b="1" dirty="0" smtClean="0"/>
              <a:t>Disaster Brought to Those Who Worship Other Gods </a:t>
            </a:r>
            <a:endParaRPr lang="en-US" sz="4300" b="1" dirty="0" smtClean="0"/>
          </a:p>
          <a:p>
            <a:pPr marL="0" indent="0" algn="ctr">
              <a:buNone/>
            </a:pPr>
            <a:r>
              <a:rPr lang="en-US" sz="4300" b="1" dirty="0" err="1" smtClean="0"/>
              <a:t>Devarim</a:t>
            </a:r>
            <a:r>
              <a:rPr lang="en-US" sz="4300" b="1" dirty="0" smtClean="0"/>
              <a:t> </a:t>
            </a:r>
            <a:r>
              <a:rPr lang="en-US" sz="4300" b="1" dirty="0" smtClean="0"/>
              <a:t>29 </a:t>
            </a:r>
          </a:p>
          <a:p>
            <a:pPr marL="0" indent="0">
              <a:buNone/>
            </a:pPr>
            <a:r>
              <a:rPr lang="en-US" sz="4000" b="1" baseline="30000" dirty="0" smtClean="0"/>
              <a:t>23</a:t>
            </a:r>
            <a:r>
              <a:rPr lang="en-US" sz="4000" b="1" dirty="0" smtClean="0"/>
              <a:t> </a:t>
            </a:r>
            <a:r>
              <a:rPr lang="en-US" sz="4000" b="1" dirty="0"/>
              <a:t>The whole land will be a burning waste of salt and sulfur-- nothing planted, nothing sprouting, no vegetation growing on it. It will be like the destruction of Sodom and Gomorrah, </a:t>
            </a:r>
            <a:r>
              <a:rPr lang="en-US" sz="4000" b="1" dirty="0" err="1"/>
              <a:t>Admah</a:t>
            </a:r>
            <a:r>
              <a:rPr lang="en-US" sz="4000" b="1" dirty="0"/>
              <a:t> and </a:t>
            </a:r>
            <a:r>
              <a:rPr lang="en-US" sz="4000" b="1" dirty="0" err="1"/>
              <a:t>Zeboiim</a:t>
            </a:r>
            <a:r>
              <a:rPr lang="en-US" sz="4000" b="1" dirty="0"/>
              <a:t>, which Yahuwah overthrew in fierce anger.</a:t>
            </a:r>
          </a:p>
          <a:p>
            <a:pPr marL="0" indent="0">
              <a:buNone/>
            </a:pPr>
            <a:r>
              <a:rPr lang="en-US" sz="4000" b="1" baseline="30000" dirty="0" smtClean="0"/>
              <a:t>24</a:t>
            </a:r>
            <a:r>
              <a:rPr lang="en-US" sz="4000" b="1" dirty="0" smtClean="0"/>
              <a:t> </a:t>
            </a:r>
            <a:r>
              <a:rPr lang="en-US" sz="4000" b="1" dirty="0"/>
              <a:t>All the nations will ask: "Why has Yahuwah done this to this land? Why this fierce, burning anger?"</a:t>
            </a:r>
          </a:p>
          <a:p>
            <a:pPr marL="0" indent="0">
              <a:buNone/>
            </a:pPr>
            <a:r>
              <a:rPr lang="en-US" sz="4000" b="1" baseline="30000" dirty="0" smtClean="0"/>
              <a:t>25</a:t>
            </a:r>
            <a:r>
              <a:rPr lang="en-US" sz="4000" b="1" dirty="0" smtClean="0"/>
              <a:t> </a:t>
            </a:r>
            <a:r>
              <a:rPr lang="en-US" sz="4000" b="1" dirty="0"/>
              <a:t>And the answer will be: "It is because this people abandoned the covenant of Yahuwah, the Elohim of their fathers, the covenant he made with them when he brought them out of </a:t>
            </a:r>
            <a:r>
              <a:rPr lang="en-US" sz="4000" b="1" dirty="0" err="1"/>
              <a:t>Mitzrayim</a:t>
            </a:r>
            <a:r>
              <a:rPr lang="en-US" sz="4000" b="1" dirty="0" smtClean="0"/>
              <a:t>.</a:t>
            </a:r>
            <a:endParaRPr lang="en-US" sz="4000" b="1" dirty="0"/>
          </a:p>
        </p:txBody>
      </p:sp>
    </p:spTree>
    <p:extLst>
      <p:ext uri="{BB962C8B-B14F-4D97-AF65-F5344CB8AC3E}">
        <p14:creationId xmlns:p14="http://schemas.microsoft.com/office/powerpoint/2010/main" val="14225570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248195"/>
            <a:ext cx="10940141" cy="6492240"/>
          </a:xfrm>
        </p:spPr>
        <p:txBody>
          <a:bodyPr>
            <a:normAutofit fontScale="92500" lnSpcReduction="20000"/>
          </a:bodyPr>
          <a:lstStyle/>
          <a:p>
            <a:pPr marL="0" indent="0" algn="ctr">
              <a:buNone/>
            </a:pPr>
            <a:r>
              <a:rPr lang="en-US" sz="4300" b="1" dirty="0" smtClean="0"/>
              <a:t>Disaster Brought to Those Who Worship Other Gods – </a:t>
            </a:r>
            <a:r>
              <a:rPr lang="en-US" sz="4300" b="1" dirty="0" err="1" smtClean="0"/>
              <a:t>Devarim</a:t>
            </a:r>
            <a:r>
              <a:rPr lang="en-US" sz="4300" b="1" dirty="0" smtClean="0"/>
              <a:t> 29 </a:t>
            </a:r>
          </a:p>
          <a:p>
            <a:pPr marL="0" indent="0">
              <a:buNone/>
            </a:pPr>
            <a:r>
              <a:rPr lang="en-US" sz="4000" b="1" baseline="30000" dirty="0" smtClean="0"/>
              <a:t>26</a:t>
            </a:r>
            <a:r>
              <a:rPr lang="en-US" sz="4000" b="1" dirty="0" smtClean="0"/>
              <a:t> </a:t>
            </a:r>
            <a:r>
              <a:rPr lang="en-US" sz="4000" b="1" dirty="0"/>
              <a:t>They went off and worshiped other gods and bowed down to them, gods they did not know, gods he had not given them.</a:t>
            </a:r>
          </a:p>
          <a:p>
            <a:pPr marL="0" indent="0">
              <a:buNone/>
            </a:pPr>
            <a:r>
              <a:rPr lang="en-US" sz="4000" b="1" baseline="30000" dirty="0" smtClean="0"/>
              <a:t>27</a:t>
            </a:r>
            <a:r>
              <a:rPr lang="en-US" sz="4000" b="1" dirty="0" smtClean="0"/>
              <a:t> </a:t>
            </a:r>
            <a:r>
              <a:rPr lang="en-US" sz="4000" b="1" dirty="0"/>
              <a:t>Therefore Yahuwah's anger burned against this land, so that he brought on it all the curses written in this book.</a:t>
            </a:r>
          </a:p>
          <a:p>
            <a:pPr marL="0" indent="0">
              <a:buNone/>
            </a:pPr>
            <a:r>
              <a:rPr lang="en-US" sz="4000" b="1" baseline="30000" dirty="0" smtClean="0"/>
              <a:t>28</a:t>
            </a:r>
            <a:r>
              <a:rPr lang="en-US" sz="4000" b="1" dirty="0" smtClean="0"/>
              <a:t> </a:t>
            </a:r>
            <a:r>
              <a:rPr lang="en-US" sz="4000" b="1" dirty="0"/>
              <a:t>In furious anger and in great wrath Yahuwah uprooted them from their land and thrust them into another land, as it is now."</a:t>
            </a:r>
          </a:p>
          <a:p>
            <a:pPr marL="0" indent="0">
              <a:buNone/>
            </a:pPr>
            <a:r>
              <a:rPr lang="en-US" sz="4000" b="1" baseline="30000" dirty="0" smtClean="0"/>
              <a:t>29</a:t>
            </a:r>
            <a:r>
              <a:rPr lang="en-US" sz="4000" b="1" dirty="0" smtClean="0"/>
              <a:t> </a:t>
            </a:r>
            <a:r>
              <a:rPr lang="en-US" sz="4000" b="1" dirty="0"/>
              <a:t>The secret things belong to Yahuwah our Elohim, but the things revealed belong to us and to our children forever, that we may follow all the words of this law</a:t>
            </a:r>
            <a:r>
              <a:rPr lang="en-US" sz="4000" b="1" dirty="0" smtClean="0"/>
              <a:t>.</a:t>
            </a:r>
            <a:endParaRPr lang="en-US" sz="4000" b="1" dirty="0"/>
          </a:p>
        </p:txBody>
      </p:sp>
    </p:spTree>
    <p:extLst>
      <p:ext uri="{BB962C8B-B14F-4D97-AF65-F5344CB8AC3E}">
        <p14:creationId xmlns:p14="http://schemas.microsoft.com/office/powerpoint/2010/main" val="30989955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Assessment of Christmas</a:t>
            </a:r>
            <a:endParaRPr lang="en-US" sz="4800" b="1" dirty="0">
              <a:solidFill>
                <a:schemeClr val="tx1"/>
              </a:solidFill>
              <a:latin typeface="+mn-lt"/>
              <a:cs typeface="Times New Roman" pitchFamily="18" charset="0"/>
            </a:endParaRPr>
          </a:p>
          <a:p>
            <a:pPr marL="0" indent="0">
              <a:buNone/>
            </a:pPr>
            <a:r>
              <a:rPr lang="en-US" sz="4000" b="1" dirty="0" smtClean="0"/>
              <a:t>Messiah wasn’t born at that time</a:t>
            </a:r>
          </a:p>
          <a:p>
            <a:pPr marL="0" indent="0">
              <a:buNone/>
            </a:pPr>
            <a:r>
              <a:rPr lang="en-US" sz="4000" b="1" dirty="0" smtClean="0"/>
              <a:t>All the pagan sun gods were born at that time</a:t>
            </a:r>
          </a:p>
          <a:p>
            <a:pPr marL="0" indent="0">
              <a:buNone/>
            </a:pPr>
            <a:r>
              <a:rPr lang="en-US" sz="4000" b="1" dirty="0" smtClean="0"/>
              <a:t>All </a:t>
            </a:r>
            <a:r>
              <a:rPr lang="en-US" sz="4000" b="1" dirty="0"/>
              <a:t>the implements of Christmas are rooted in the pagan tradition of </a:t>
            </a:r>
            <a:r>
              <a:rPr lang="en-US" sz="4000" b="1" dirty="0" smtClean="0"/>
              <a:t>Saturnalia</a:t>
            </a:r>
          </a:p>
          <a:p>
            <a:pPr marL="0" indent="0">
              <a:buNone/>
            </a:pPr>
            <a:r>
              <a:rPr lang="en-US" sz="4000" b="1" dirty="0" smtClean="0"/>
              <a:t>We are instructed not to worship our Heavenly Father when and in the way the pagans worship their gods</a:t>
            </a:r>
          </a:p>
          <a:p>
            <a:pPr marL="0" indent="0">
              <a:buNone/>
            </a:pPr>
            <a:r>
              <a:rPr lang="en-US" sz="4000" b="1" dirty="0" smtClean="0"/>
              <a:t>Informed believers should avoid Christmas like the plague!</a:t>
            </a:r>
            <a:endParaRPr lang="en-US" sz="4000" b="1" dirty="0"/>
          </a:p>
        </p:txBody>
      </p:sp>
    </p:spTree>
    <p:extLst>
      <p:ext uri="{BB962C8B-B14F-4D97-AF65-F5344CB8AC3E}">
        <p14:creationId xmlns:p14="http://schemas.microsoft.com/office/powerpoint/2010/main" val="289549156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Hanukkah</a:t>
            </a:r>
            <a:endParaRPr lang="en-US" sz="4800" b="1" dirty="0">
              <a:solidFill>
                <a:schemeClr val="tx1"/>
              </a:solidFill>
              <a:latin typeface="+mn-lt"/>
              <a:cs typeface="Times New Roman" pitchFamily="18" charset="0"/>
            </a:endParaRPr>
          </a:p>
          <a:p>
            <a:pPr marL="0" indent="0">
              <a:buNone/>
            </a:pPr>
            <a:r>
              <a:rPr lang="en-US" sz="4000" b="1" dirty="0" smtClean="0"/>
              <a:t>Begins Kislev 25 (9</a:t>
            </a:r>
            <a:r>
              <a:rPr lang="en-US" sz="4000" b="1" baseline="30000" dirty="0" smtClean="0"/>
              <a:t>th</a:t>
            </a:r>
            <a:r>
              <a:rPr lang="en-US" sz="4000" b="1" dirty="0" smtClean="0"/>
              <a:t> biblical month) and lasts for 8 days</a:t>
            </a:r>
          </a:p>
          <a:p>
            <a:pPr marL="0" indent="0">
              <a:buNone/>
            </a:pPr>
            <a:r>
              <a:rPr lang="en-US" sz="4000" b="1" dirty="0" smtClean="0"/>
              <a:t>From the Hebrew </a:t>
            </a:r>
            <a:r>
              <a:rPr lang="en-US" sz="4400" dirty="0" err="1">
                <a:latin typeface="Bwhebb" panose="00000400000000000000" pitchFamily="2" charset="0"/>
              </a:rPr>
              <a:t>hK'nUx</a:t>
            </a:r>
            <a:r>
              <a:rPr lang="en-US" sz="4400" dirty="0">
                <a:latin typeface="Bwhebb" panose="00000400000000000000" pitchFamily="2" charset="0"/>
              </a:rPr>
              <a:t>]</a:t>
            </a:r>
            <a:r>
              <a:rPr lang="en-US" sz="4000" b="1" dirty="0" smtClean="0"/>
              <a:t> dedication</a:t>
            </a:r>
            <a:r>
              <a:rPr lang="en-US" sz="4000" b="1" dirty="0"/>
              <a:t>, consecration </a:t>
            </a:r>
            <a:endParaRPr lang="en-US" sz="4000" b="1" dirty="0" smtClean="0"/>
          </a:p>
          <a:p>
            <a:pPr marL="0" indent="0">
              <a:buNone/>
            </a:pPr>
            <a:r>
              <a:rPr lang="en-US" sz="4000" b="1" dirty="0" smtClean="0"/>
              <a:t>The rededication of the temple in 164 BCE</a:t>
            </a:r>
            <a:endParaRPr lang="en-US" sz="4000" b="1" dirty="0"/>
          </a:p>
        </p:txBody>
      </p:sp>
    </p:spTree>
    <p:extLst>
      <p:ext uri="{BB962C8B-B14F-4D97-AF65-F5344CB8AC3E}">
        <p14:creationId xmlns:p14="http://schemas.microsoft.com/office/powerpoint/2010/main" val="247218694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Hanukkah</a:t>
            </a:r>
            <a:endParaRPr lang="en-US" sz="4800" b="1" dirty="0">
              <a:solidFill>
                <a:schemeClr val="tx1"/>
              </a:solidFill>
              <a:latin typeface="+mn-lt"/>
              <a:cs typeface="Times New Roman" pitchFamily="18" charset="0"/>
            </a:endParaRPr>
          </a:p>
          <a:p>
            <a:pPr marL="0" indent="0">
              <a:buNone/>
            </a:pPr>
            <a:r>
              <a:rPr lang="en-US" sz="4000" b="1" dirty="0" smtClean="0"/>
              <a:t>Read 1 Maccabees 1</a:t>
            </a:r>
          </a:p>
          <a:p>
            <a:pPr marL="0" indent="0">
              <a:buNone/>
            </a:pPr>
            <a:r>
              <a:rPr lang="en-US" sz="4000" b="1" dirty="0" smtClean="0"/>
              <a:t>Judas Maccabeus and his sons went to war against the Greek empire</a:t>
            </a:r>
          </a:p>
          <a:p>
            <a:pPr marL="0" indent="0">
              <a:buNone/>
            </a:pPr>
            <a:r>
              <a:rPr lang="en-US" sz="4000" b="1" dirty="0" smtClean="0"/>
              <a:t>When they finally prevailed, the temple was cleansed and rededicated.</a:t>
            </a:r>
          </a:p>
          <a:p>
            <a:pPr marL="0" indent="0">
              <a:buNone/>
            </a:pPr>
            <a:endParaRPr lang="en-US" sz="4000" b="1" dirty="0"/>
          </a:p>
        </p:txBody>
      </p:sp>
    </p:spTree>
    <p:extLst>
      <p:ext uri="{BB962C8B-B14F-4D97-AF65-F5344CB8AC3E}">
        <p14:creationId xmlns:p14="http://schemas.microsoft.com/office/powerpoint/2010/main" val="20115541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Traditions Around Hanukkah</a:t>
            </a:r>
            <a:endParaRPr lang="en-US" sz="4800" b="1" dirty="0">
              <a:solidFill>
                <a:schemeClr val="tx1"/>
              </a:solidFill>
              <a:latin typeface="+mn-lt"/>
              <a:cs typeface="Times New Roman" pitchFamily="18" charset="0"/>
            </a:endParaRPr>
          </a:p>
          <a:p>
            <a:pPr marL="0" indent="0">
              <a:buNone/>
            </a:pPr>
            <a:r>
              <a:rPr lang="en-US" sz="4000" b="1" dirty="0" smtClean="0"/>
              <a:t>Did the cruse of oil last 8 days?</a:t>
            </a:r>
          </a:p>
          <a:p>
            <a:pPr marL="0" indent="0">
              <a:buNone/>
            </a:pPr>
            <a:r>
              <a:rPr lang="en-US" sz="4000" b="1" dirty="0" smtClean="0"/>
              <a:t>Bright many colored lights?  NO</a:t>
            </a:r>
          </a:p>
          <a:p>
            <a:pPr marL="0" indent="0">
              <a:buNone/>
            </a:pPr>
            <a:r>
              <a:rPr lang="en-US" sz="4000" b="1" dirty="0" smtClean="0"/>
              <a:t>The Menorah was the light in the temple</a:t>
            </a:r>
          </a:p>
          <a:p>
            <a:pPr marL="0" indent="0">
              <a:buNone/>
            </a:pPr>
            <a:r>
              <a:rPr lang="en-US" sz="4000" b="1" dirty="0" smtClean="0"/>
              <a:t>Don’t make Hanukkah to be a Jewish Christmas!</a:t>
            </a:r>
          </a:p>
          <a:p>
            <a:pPr marL="0" indent="0">
              <a:buNone/>
            </a:pPr>
            <a:endParaRPr lang="en-US" sz="4000" b="1" dirty="0"/>
          </a:p>
        </p:txBody>
      </p:sp>
    </p:spTree>
    <p:extLst>
      <p:ext uri="{BB962C8B-B14F-4D97-AF65-F5344CB8AC3E}">
        <p14:creationId xmlns:p14="http://schemas.microsoft.com/office/powerpoint/2010/main" val="50874474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Yahusha and Hanukkah</a:t>
            </a:r>
            <a:endParaRPr lang="en-US" sz="4800" b="1" dirty="0">
              <a:solidFill>
                <a:schemeClr val="tx1"/>
              </a:solidFill>
              <a:latin typeface="+mn-lt"/>
              <a:cs typeface="Times New Roman" pitchFamily="18" charset="0"/>
            </a:endParaRPr>
          </a:p>
          <a:p>
            <a:pPr marL="0" indent="0">
              <a:buNone/>
            </a:pPr>
            <a:r>
              <a:rPr lang="en-US" sz="4000" b="1" dirty="0"/>
              <a:t>At that time the Feast of the </a:t>
            </a:r>
            <a:r>
              <a:rPr lang="en-US" sz="4000" b="1" dirty="0" smtClean="0"/>
              <a:t>Dedication (Hanukkah) </a:t>
            </a:r>
            <a:r>
              <a:rPr lang="en-US" sz="4000" b="1" dirty="0"/>
              <a:t>took place at </a:t>
            </a:r>
            <a:r>
              <a:rPr lang="en-US" sz="4000" b="1" dirty="0" smtClean="0"/>
              <a:t>Jerusalem; </a:t>
            </a:r>
            <a:r>
              <a:rPr lang="en-US" sz="4000" b="1" dirty="0"/>
              <a:t>it was winter, and Yahusha was walking in the temple in the portico of Solomon.</a:t>
            </a:r>
          </a:p>
          <a:p>
            <a:pPr marL="0" indent="0">
              <a:buNone/>
            </a:pPr>
            <a:r>
              <a:rPr lang="en-US" sz="4000" b="1" dirty="0" smtClean="0"/>
              <a:t>4</a:t>
            </a:r>
            <a:r>
              <a:rPr lang="en-US" sz="4000" b="1" baseline="30000" dirty="0" smtClean="0"/>
              <a:t>th</a:t>
            </a:r>
            <a:r>
              <a:rPr lang="en-US" sz="4000" b="1" dirty="0" smtClean="0"/>
              <a:t> Gospel 10:22-23</a:t>
            </a:r>
          </a:p>
          <a:p>
            <a:pPr marL="0" indent="0">
              <a:buNone/>
            </a:pPr>
            <a:r>
              <a:rPr lang="en-US" sz="4000" b="1" dirty="0" smtClean="0"/>
              <a:t>The word translated Feast of Dedication literally means “the Renewals.”</a:t>
            </a:r>
          </a:p>
        </p:txBody>
      </p:sp>
    </p:spTree>
    <p:extLst>
      <p:ext uri="{BB962C8B-B14F-4D97-AF65-F5344CB8AC3E}">
        <p14:creationId xmlns:p14="http://schemas.microsoft.com/office/powerpoint/2010/main" val="407286489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lnSpcReduction="10000"/>
          </a:bodyPr>
          <a:lstStyle/>
          <a:p>
            <a:pPr algn="ctr">
              <a:buNone/>
            </a:pPr>
            <a:r>
              <a:rPr lang="en-US" sz="4800" b="1" dirty="0" smtClean="0">
                <a:solidFill>
                  <a:schemeClr val="tx1"/>
                </a:solidFill>
                <a:latin typeface="+mn-lt"/>
                <a:cs typeface="Times New Roman" pitchFamily="18" charset="0"/>
              </a:rPr>
              <a:t>Yahusha and Hanukkah</a:t>
            </a:r>
            <a:endParaRPr lang="en-US" sz="4800" b="1" dirty="0">
              <a:solidFill>
                <a:schemeClr val="tx1"/>
              </a:solidFill>
              <a:latin typeface="+mn-lt"/>
              <a:cs typeface="Times New Roman" pitchFamily="18" charset="0"/>
            </a:endParaRPr>
          </a:p>
          <a:p>
            <a:pPr marL="0" indent="0">
              <a:buNone/>
            </a:pPr>
            <a:r>
              <a:rPr lang="en-US" sz="4000" dirty="0" smtClean="0"/>
              <a:t>Actually, the Hanukkah teachings of Messiah begin in 8:12 </a:t>
            </a:r>
          </a:p>
          <a:p>
            <a:pPr marL="0" indent="0">
              <a:buNone/>
            </a:pPr>
            <a:r>
              <a:rPr lang="en-US" sz="4300" dirty="0"/>
              <a:t>This is the second time Lazarus tells us the time </a:t>
            </a:r>
            <a:r>
              <a:rPr lang="en-US" sz="4300" dirty="0" smtClean="0"/>
              <a:t>of the event after </a:t>
            </a:r>
            <a:r>
              <a:rPr lang="en-US" sz="4300" dirty="0"/>
              <a:t>the incident is told.  See 5:9  </a:t>
            </a:r>
            <a:r>
              <a:rPr lang="en-US" sz="4300" b="1" dirty="0"/>
              <a:t>Immediately the man became well, and picked up his pallet and [began] to walk. Now it was the Sabbath on that day</a:t>
            </a:r>
            <a:r>
              <a:rPr lang="en-US" sz="4300" b="1" dirty="0" smtClean="0"/>
              <a:t>.</a:t>
            </a:r>
          </a:p>
          <a:p>
            <a:pPr marL="0" indent="0">
              <a:buNone/>
            </a:pPr>
            <a:r>
              <a:rPr lang="en-US" sz="4300" b="1" dirty="0"/>
              <a:t>Then Yahusha again spoke to them, saying, "I am the Light of the world; he who follows Me will not walk in the darkness, but will have the Light of life</a:t>
            </a:r>
            <a:r>
              <a:rPr lang="en-US" sz="4300" b="1" dirty="0" smtClean="0"/>
              <a:t>.“ 8:12</a:t>
            </a:r>
            <a:endParaRPr lang="en-US" sz="4300" b="1" dirty="0"/>
          </a:p>
          <a:p>
            <a:pPr marL="0" indent="0">
              <a:buNone/>
            </a:pPr>
            <a:endParaRPr lang="en-US" sz="4000" b="1" dirty="0" smtClean="0"/>
          </a:p>
        </p:txBody>
      </p:sp>
    </p:spTree>
    <p:extLst>
      <p:ext uri="{BB962C8B-B14F-4D97-AF65-F5344CB8AC3E}">
        <p14:creationId xmlns:p14="http://schemas.microsoft.com/office/powerpoint/2010/main" val="181739293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400" b="1" dirty="0" smtClean="0">
                <a:solidFill>
                  <a:schemeClr val="tx1"/>
                </a:solidFill>
                <a:latin typeface="+mn-lt"/>
                <a:cs typeface="Times New Roman" pitchFamily="18" charset="0"/>
              </a:rPr>
              <a:t>Yahusha and Hanukkah</a:t>
            </a:r>
            <a:endParaRPr lang="en-US" sz="4400" b="1" dirty="0">
              <a:solidFill>
                <a:schemeClr val="tx1"/>
              </a:solidFill>
              <a:latin typeface="+mn-lt"/>
              <a:cs typeface="Times New Roman" pitchFamily="18" charset="0"/>
            </a:endParaRPr>
          </a:p>
          <a:p>
            <a:pPr marL="0" indent="0">
              <a:buNone/>
            </a:pPr>
            <a:r>
              <a:rPr lang="en-US" sz="4000" dirty="0" smtClean="0"/>
              <a:t>“</a:t>
            </a:r>
            <a:r>
              <a:rPr lang="en-US" sz="4000" b="1" dirty="0" smtClean="0"/>
              <a:t>I am the light of the world</a:t>
            </a:r>
            <a:r>
              <a:rPr lang="en-US" sz="4000" dirty="0" smtClean="0"/>
              <a:t>” followed by a discussion of his testimony and his works (</a:t>
            </a:r>
            <a:r>
              <a:rPr lang="en-US" sz="4000" dirty="0" err="1" smtClean="0"/>
              <a:t>ch</a:t>
            </a:r>
            <a:r>
              <a:rPr lang="en-US" sz="4000" dirty="0" smtClean="0"/>
              <a:t> 8)</a:t>
            </a:r>
          </a:p>
          <a:p>
            <a:pPr marL="0" indent="0">
              <a:buNone/>
            </a:pPr>
            <a:r>
              <a:rPr lang="en-US" sz="4000" b="1" dirty="0" smtClean="0"/>
              <a:t>“I am the light of the world” </a:t>
            </a:r>
            <a:r>
              <a:rPr lang="en-US" sz="4000" dirty="0" smtClean="0"/>
              <a:t>while he healed the man born blind. (</a:t>
            </a:r>
            <a:r>
              <a:rPr lang="en-US" sz="4000" dirty="0" err="1" smtClean="0"/>
              <a:t>ch</a:t>
            </a:r>
            <a:r>
              <a:rPr lang="en-US" sz="4000" dirty="0" smtClean="0"/>
              <a:t> 9)</a:t>
            </a:r>
          </a:p>
          <a:p>
            <a:pPr marL="0" indent="0">
              <a:buNone/>
            </a:pPr>
            <a:r>
              <a:rPr lang="en-US" sz="4000" dirty="0" smtClean="0"/>
              <a:t>“</a:t>
            </a:r>
            <a:r>
              <a:rPr lang="en-US" sz="4000" b="1" dirty="0" smtClean="0"/>
              <a:t>I am the door</a:t>
            </a:r>
            <a:r>
              <a:rPr lang="en-US" sz="4000" dirty="0" smtClean="0"/>
              <a:t>” and “</a:t>
            </a:r>
            <a:r>
              <a:rPr lang="en-US" sz="4000" b="1" dirty="0" smtClean="0"/>
              <a:t>I am the good shepherd</a:t>
            </a:r>
            <a:r>
              <a:rPr lang="en-US" sz="4000" dirty="0" smtClean="0"/>
              <a:t>” (</a:t>
            </a:r>
            <a:r>
              <a:rPr lang="en-US" sz="4000" dirty="0" err="1" smtClean="0"/>
              <a:t>ch</a:t>
            </a:r>
            <a:r>
              <a:rPr lang="en-US" sz="4000" dirty="0" smtClean="0"/>
              <a:t> 10)</a:t>
            </a:r>
          </a:p>
          <a:p>
            <a:pPr marL="0" indent="0">
              <a:buNone/>
            </a:pPr>
            <a:r>
              <a:rPr lang="en-US" sz="4000" dirty="0" smtClean="0"/>
              <a:t>His works support his words and who he says he is.</a:t>
            </a:r>
          </a:p>
          <a:p>
            <a:pPr marL="0" indent="0">
              <a:buNone/>
            </a:pPr>
            <a:endParaRPr lang="en-US" sz="4300" b="1" dirty="0"/>
          </a:p>
          <a:p>
            <a:pPr marL="0" indent="0">
              <a:buNone/>
            </a:pPr>
            <a:endParaRPr lang="en-US" sz="4000" b="1" dirty="0" smtClean="0"/>
          </a:p>
        </p:txBody>
      </p:sp>
    </p:spTree>
    <p:extLst>
      <p:ext uri="{BB962C8B-B14F-4D97-AF65-F5344CB8AC3E}">
        <p14:creationId xmlns:p14="http://schemas.microsoft.com/office/powerpoint/2010/main" val="400565984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400" b="1" dirty="0" smtClean="0">
                <a:solidFill>
                  <a:schemeClr val="tx1"/>
                </a:solidFill>
                <a:latin typeface="+mn-lt"/>
                <a:cs typeface="Times New Roman" pitchFamily="18" charset="0"/>
              </a:rPr>
              <a:t>Assessment of Hanukkah</a:t>
            </a:r>
            <a:endParaRPr lang="en-US" sz="4400" b="1" dirty="0">
              <a:solidFill>
                <a:schemeClr val="tx1"/>
              </a:solidFill>
              <a:latin typeface="+mn-lt"/>
              <a:cs typeface="Times New Roman" pitchFamily="18" charset="0"/>
            </a:endParaRPr>
          </a:p>
          <a:p>
            <a:pPr marL="0" indent="0">
              <a:buNone/>
            </a:pPr>
            <a:r>
              <a:rPr lang="en-US" sz="4000" b="1" dirty="0" smtClean="0"/>
              <a:t>The Maccabees risked life and limb to resist the onslaughts of paganism.  They refused, at the cost of their lives, to break Sabbath, the food laws and all things Torah.</a:t>
            </a:r>
          </a:p>
          <a:p>
            <a:pPr marL="0" indent="0">
              <a:buNone/>
            </a:pPr>
            <a:r>
              <a:rPr lang="en-US" sz="4000" b="1" dirty="0" smtClean="0"/>
              <a:t>Then when they had defeated their foes, they rededicated the Temple.</a:t>
            </a:r>
          </a:p>
          <a:p>
            <a:pPr marL="0" indent="0">
              <a:buNone/>
            </a:pPr>
            <a:r>
              <a:rPr lang="en-US" sz="4000" b="1" dirty="0" smtClean="0"/>
              <a:t>This is what Hanukkah is all about.  It celebrates the faithful ones fighting for Truth.</a:t>
            </a:r>
            <a:endParaRPr lang="en-US" sz="4000" b="1" dirty="0"/>
          </a:p>
        </p:txBody>
      </p:sp>
    </p:spTree>
    <p:extLst>
      <p:ext uri="{BB962C8B-B14F-4D97-AF65-F5344CB8AC3E}">
        <p14:creationId xmlns:p14="http://schemas.microsoft.com/office/powerpoint/2010/main" val="273173413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mn-lt"/>
              </a:rPr>
              <a:t>Christmas and Hanukkah</a:t>
            </a:r>
            <a:endParaRPr lang="en-US" b="1" dirty="0">
              <a:latin typeface="+mn-lt"/>
            </a:endParaRPr>
          </a:p>
        </p:txBody>
      </p:sp>
      <p:sp>
        <p:nvSpPr>
          <p:cNvPr id="3" name="Content Placeholder 2"/>
          <p:cNvSpPr>
            <a:spLocks noGrp="1"/>
          </p:cNvSpPr>
          <p:nvPr>
            <p:ph sz="half" idx="1"/>
          </p:nvPr>
        </p:nvSpPr>
        <p:spPr/>
        <p:txBody>
          <a:bodyPr/>
          <a:lstStyle/>
          <a:p>
            <a:pPr marL="0" indent="0" algn="ctr">
              <a:buNone/>
            </a:pPr>
            <a:r>
              <a:rPr lang="en-US" sz="4000" b="1" dirty="0" smtClean="0"/>
              <a:t>Christmas</a:t>
            </a:r>
          </a:p>
          <a:p>
            <a:r>
              <a:rPr lang="en-US" sz="4000" b="1" dirty="0" smtClean="0"/>
              <a:t>When: December 25</a:t>
            </a:r>
          </a:p>
          <a:p>
            <a:r>
              <a:rPr lang="en-US" sz="4000" b="1" dirty="0" smtClean="0"/>
              <a:t>Meaning: </a:t>
            </a:r>
            <a:r>
              <a:rPr lang="en-US" sz="4000" b="1" dirty="0"/>
              <a:t>Mass of </a:t>
            </a:r>
            <a:r>
              <a:rPr lang="en-US" sz="4000" b="1" dirty="0" smtClean="0"/>
              <a:t>Christ</a:t>
            </a:r>
          </a:p>
          <a:p>
            <a:r>
              <a:rPr lang="en-US" sz="4000" b="1" dirty="0" smtClean="0"/>
              <a:t>Birthday of Messiah? NO!</a:t>
            </a:r>
          </a:p>
          <a:p>
            <a:endParaRPr lang="en-US" dirty="0"/>
          </a:p>
        </p:txBody>
      </p:sp>
      <p:sp>
        <p:nvSpPr>
          <p:cNvPr id="4" name="Content Placeholder 3"/>
          <p:cNvSpPr>
            <a:spLocks noGrp="1"/>
          </p:cNvSpPr>
          <p:nvPr>
            <p:ph sz="half" idx="2"/>
          </p:nvPr>
        </p:nvSpPr>
        <p:spPr/>
        <p:txBody>
          <a:bodyPr>
            <a:normAutofit/>
          </a:bodyPr>
          <a:lstStyle/>
          <a:p>
            <a:pPr marL="0" indent="0" algn="ctr">
              <a:buNone/>
            </a:pPr>
            <a:r>
              <a:rPr lang="en-US" sz="4000" b="1" dirty="0" smtClean="0"/>
              <a:t>Hanukkah</a:t>
            </a:r>
          </a:p>
          <a:p>
            <a:r>
              <a:rPr lang="en-US" sz="4000" b="1" dirty="0" smtClean="0"/>
              <a:t>When: Kislev 25</a:t>
            </a:r>
          </a:p>
          <a:p>
            <a:r>
              <a:rPr lang="en-US" sz="4000" b="1" dirty="0" smtClean="0"/>
              <a:t>Meaning: Dedication</a:t>
            </a:r>
          </a:p>
          <a:p>
            <a:r>
              <a:rPr lang="en-US" sz="4000" b="1" dirty="0" smtClean="0"/>
              <a:t>Celebrates Faithfulness to the Covenant of Yahuwah</a:t>
            </a:r>
            <a:endParaRPr lang="en-US" sz="4000" b="1" dirty="0"/>
          </a:p>
        </p:txBody>
      </p:sp>
    </p:spTree>
    <p:extLst>
      <p:ext uri="{BB962C8B-B14F-4D97-AF65-F5344CB8AC3E}">
        <p14:creationId xmlns:p14="http://schemas.microsoft.com/office/powerpoint/2010/main" val="21469568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a:solidFill>
                  <a:schemeClr val="tx1"/>
                </a:solidFill>
                <a:latin typeface="+mn-lt"/>
                <a:cs typeface="Times New Roman" pitchFamily="18" charset="0"/>
              </a:rPr>
              <a:t>What Say You?</a:t>
            </a:r>
          </a:p>
          <a:p>
            <a:pPr algn="ctr">
              <a:buNone/>
            </a:pPr>
            <a:r>
              <a:rPr lang="en-US" sz="4800" b="1" dirty="0">
                <a:solidFill>
                  <a:schemeClr val="tx1"/>
                </a:solidFill>
                <a:latin typeface="+mn-lt"/>
                <a:cs typeface="Times New Roman" pitchFamily="18" charset="0"/>
              </a:rPr>
              <a:t>Your Turn to Respond to the Teaching </a:t>
            </a:r>
          </a:p>
          <a:p>
            <a:pPr marL="0" indent="0">
              <a:buNone/>
            </a:pPr>
            <a:r>
              <a:rPr lang="en-US" sz="4000" b="1" dirty="0"/>
              <a:t>Questions</a:t>
            </a:r>
          </a:p>
          <a:p>
            <a:pPr marL="0" indent="0">
              <a:buNone/>
            </a:pPr>
            <a:r>
              <a:rPr lang="en-US" sz="4000" b="1" dirty="0"/>
              <a:t>Comments</a:t>
            </a:r>
          </a:p>
          <a:p>
            <a:pPr marL="0" indent="0">
              <a:buNone/>
            </a:pPr>
            <a:r>
              <a:rPr lang="en-US" sz="4000" b="1" dirty="0"/>
              <a:t>Testimonies</a:t>
            </a:r>
          </a:p>
          <a:p>
            <a:pPr marL="0" indent="0">
              <a:buNone/>
            </a:pPr>
            <a:r>
              <a:rPr lang="en-US" sz="4000" b="1" dirty="0"/>
              <a:t>Prophesies</a:t>
            </a:r>
          </a:p>
          <a:p>
            <a:pPr marL="0" indent="0">
              <a:buNone/>
            </a:pPr>
            <a:r>
              <a:rPr lang="en-US" sz="4000" b="1" dirty="0"/>
              <a:t>Prayer Requests</a:t>
            </a:r>
          </a:p>
        </p:txBody>
      </p:sp>
    </p:spTree>
    <p:extLst>
      <p:ext uri="{BB962C8B-B14F-4D97-AF65-F5344CB8AC3E}">
        <p14:creationId xmlns:p14="http://schemas.microsoft.com/office/powerpoint/2010/main" val="90055055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70248</TotalTime>
  <Words>2411</Words>
  <Application>Microsoft Office PowerPoint</Application>
  <PresentationFormat>Widescreen</PresentationFormat>
  <Paragraphs>183</Paragraphs>
  <Slides>36</Slides>
  <Notes>35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36</vt:i4>
      </vt:variant>
    </vt:vector>
  </HeadingPairs>
  <TitlesOfParts>
    <vt:vector size="43" baseType="lpstr">
      <vt:lpstr>Arial</vt:lpstr>
      <vt:lpstr>Bwhebb</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Christmas and Hanukkah</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569</cp:revision>
  <dcterms:created xsi:type="dcterms:W3CDTF">2018-11-07T08:55:54Z</dcterms:created>
  <dcterms:modified xsi:type="dcterms:W3CDTF">2019-12-21T14:47:25Z</dcterms:modified>
</cp:coreProperties>
</file>