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4" r:id="rId2"/>
    <p:sldId id="267" r:id="rId3"/>
    <p:sldId id="269" r:id="rId4"/>
    <p:sldId id="270" r:id="rId5"/>
    <p:sldId id="304" r:id="rId6"/>
    <p:sldId id="268" r:id="rId7"/>
    <p:sldId id="272" r:id="rId8"/>
    <p:sldId id="271"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312" r:id="rId22"/>
    <p:sldId id="310" r:id="rId23"/>
    <p:sldId id="305" r:id="rId24"/>
    <p:sldId id="285" r:id="rId25"/>
    <p:sldId id="287" r:id="rId26"/>
    <p:sldId id="288" r:id="rId27"/>
    <p:sldId id="306" r:id="rId28"/>
    <p:sldId id="289" r:id="rId29"/>
    <p:sldId id="291" r:id="rId30"/>
    <p:sldId id="307" r:id="rId31"/>
    <p:sldId id="308" r:id="rId32"/>
    <p:sldId id="309" r:id="rId33"/>
    <p:sldId id="290" r:id="rId34"/>
    <p:sldId id="311" r:id="rId35"/>
    <p:sldId id="298" r:id="rId36"/>
    <p:sldId id="297" r:id="rId37"/>
    <p:sldId id="29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104" d="100"/>
          <a:sy n="104" d="100"/>
        </p:scale>
        <p:origin x="11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48804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329957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588433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546529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389714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1918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648438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759118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3904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64509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788817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862924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549820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441810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3136108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277269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213581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605226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560575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968824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089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4081371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3052234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419900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857782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31729673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486940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6134238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283083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4043275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2430005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2015031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4258040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8954687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21049075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600786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11/18/2018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simpletoremember.com/vitals/Christmas_TheRealStory.htm#_ftn3"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simpletoremember.com/vitals/Christmas_TheRealStory.htm#_ftn4"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a:t>
            </a:r>
            <a:r>
              <a:rPr lang="en-US" sz="5333" dirty="0" smtClean="0">
                <a:solidFill>
                  <a:schemeClr val="tx1">
                    <a:lumMod val="95000"/>
                    <a:lumOff val="5000"/>
                  </a:schemeClr>
                </a:solidFill>
                <a:latin typeface="Helvetica" pitchFamily="34" charset="0"/>
                <a:cs typeface="Helvetica" pitchFamily="34" charset="0"/>
              </a:rPr>
              <a:t>Upper Room Chapel</a:t>
            </a: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November </a:t>
            </a:r>
            <a:r>
              <a:rPr lang="en-US" sz="5333" dirty="0" smtClean="0">
                <a:solidFill>
                  <a:schemeClr val="tx1">
                    <a:lumMod val="95000"/>
                    <a:lumOff val="5000"/>
                  </a:schemeClr>
                </a:solidFill>
                <a:latin typeface="Helvetica" pitchFamily="34" charset="0"/>
                <a:cs typeface="Helvetica" pitchFamily="34" charset="0"/>
              </a:rPr>
              <a:t>17, </a:t>
            </a:r>
            <a:r>
              <a:rPr lang="en-US" sz="5333" dirty="0">
                <a:solidFill>
                  <a:schemeClr val="tx1">
                    <a:lumMod val="95000"/>
                    <a:lumOff val="5000"/>
                  </a:schemeClr>
                </a:solidFill>
                <a:latin typeface="Helvetica" pitchFamily="34" charset="0"/>
                <a:cs typeface="Helvetica" pitchFamily="34" charset="0"/>
              </a:rPr>
              <a:t>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0473267"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algn="ctr">
              <a:buNone/>
            </a:pPr>
            <a:r>
              <a:rPr lang="en-US" sz="6000" dirty="0" smtClean="0">
                <a:latin typeface="Helvetica" pitchFamily="34" charset="0"/>
                <a:cs typeface="Helvetica" pitchFamily="34" charset="0"/>
              </a:rPr>
              <a:t>Christmas</a:t>
            </a:r>
            <a:endParaRPr lang="en-US" sz="6000" dirty="0">
              <a:latin typeface="Helvetica" pitchFamily="34" charset="0"/>
              <a:cs typeface="Helvetica" pitchFamily="34" charset="0"/>
            </a:endParaRPr>
          </a:p>
          <a:p>
            <a:pPr marL="0" indent="0" algn="ctr">
              <a:buNone/>
            </a:pPr>
            <a:endParaRPr lang="en-US" sz="4800" dirty="0">
              <a:latin typeface="Helvetica" pitchFamily="34" charset="0"/>
              <a:cs typeface="Helvetica" pitchFamily="34" charset="0"/>
            </a:endParaRPr>
          </a:p>
          <a:p>
            <a:pPr marL="0" indent="0" algn="ctr">
              <a:buNone/>
            </a:pPr>
            <a:r>
              <a:rPr lang="en-US" sz="4800" dirty="0" smtClean="0">
                <a:latin typeface="Helvetica" pitchFamily="34" charset="0"/>
                <a:cs typeface="Helvetica" pitchFamily="34" charset="0"/>
              </a:rPr>
              <a:t>Is The Festive Holiday on December 25 an Acceptable Occasion to Remember Messiah’s Birth?</a:t>
            </a:r>
            <a:endParaRPr lang="en-US" sz="4800" dirty="0">
              <a:latin typeface="Helvetica" pitchFamily="34" charset="0"/>
              <a:cs typeface="Helvetica" pitchFamily="34" charset="0"/>
            </a:endParaRPr>
          </a:p>
        </p:txBody>
      </p:sp>
    </p:spTree>
    <p:extLst>
      <p:ext uri="{BB962C8B-B14F-4D97-AF65-F5344CB8AC3E}">
        <p14:creationId xmlns:p14="http://schemas.microsoft.com/office/powerpoint/2010/main" val="1128552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402772"/>
            <a:ext cx="10375295" cy="6193971"/>
          </a:xfrm>
        </p:spPr>
        <p:txBody>
          <a:bodyPr>
            <a:normAutofit/>
          </a:bodyPr>
          <a:lstStyle/>
          <a:p>
            <a:pPr algn="ctr">
              <a:buNone/>
            </a:pPr>
            <a:r>
              <a:rPr lang="en-US" sz="3600" dirty="0" smtClean="0"/>
              <a:t>Issues </a:t>
            </a:r>
            <a:r>
              <a:rPr lang="en-US" sz="3600" dirty="0"/>
              <a:t>We Endeavor to </a:t>
            </a:r>
            <a:r>
              <a:rPr lang="en-US" sz="3600" dirty="0" smtClean="0"/>
              <a:t>Deal With</a:t>
            </a:r>
            <a:endParaRPr lang="en-US" sz="4800" dirty="0"/>
          </a:p>
          <a:p>
            <a:pPr>
              <a:buNone/>
            </a:pPr>
            <a:r>
              <a:rPr lang="en-US" dirty="0" smtClean="0"/>
              <a:t>What does Christmas mean?</a:t>
            </a:r>
          </a:p>
          <a:p>
            <a:pPr>
              <a:buNone/>
            </a:pPr>
            <a:r>
              <a:rPr lang="en-US" dirty="0" smtClean="0"/>
              <a:t>Why was December 25 chosen as the day to celebrate the birth of the Messiah?</a:t>
            </a:r>
          </a:p>
          <a:p>
            <a:pPr>
              <a:buNone/>
            </a:pPr>
            <a:r>
              <a:rPr lang="en-US" dirty="0" smtClean="0"/>
              <a:t>What’s wrong with the Christmas tree?</a:t>
            </a:r>
          </a:p>
          <a:p>
            <a:pPr>
              <a:buNone/>
            </a:pPr>
            <a:r>
              <a:rPr lang="en-US" dirty="0" smtClean="0"/>
              <a:t>What about Santa Claus?</a:t>
            </a:r>
          </a:p>
          <a:p>
            <a:pPr>
              <a:buNone/>
            </a:pPr>
            <a:r>
              <a:rPr lang="en-US" dirty="0"/>
              <a:t>How does Elohim want to be worshipped?</a:t>
            </a:r>
          </a:p>
          <a:p>
            <a:pPr>
              <a:buNone/>
            </a:pPr>
            <a:r>
              <a:rPr lang="en-US" dirty="0"/>
              <a:t>How Elohim does not want to be worshipped.</a:t>
            </a:r>
          </a:p>
          <a:p>
            <a:pPr>
              <a:buNone/>
            </a:pPr>
            <a:r>
              <a:rPr lang="en-US" dirty="0"/>
              <a:t>Lessons from the golden calf incident.</a:t>
            </a:r>
          </a:p>
          <a:p>
            <a:pPr>
              <a:buNone/>
            </a:pPr>
            <a:endParaRPr lang="en-US" sz="3200" dirty="0" smtClean="0"/>
          </a:p>
          <a:p>
            <a:pPr>
              <a:buNone/>
            </a:pPr>
            <a:endParaRPr lang="en-US" sz="3200" dirty="0"/>
          </a:p>
        </p:txBody>
      </p:sp>
    </p:spTree>
    <p:extLst>
      <p:ext uri="{BB962C8B-B14F-4D97-AF65-F5344CB8AC3E}">
        <p14:creationId xmlns:p14="http://schemas.microsoft.com/office/powerpoint/2010/main" val="16703306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Christmas </a:t>
            </a:r>
          </a:p>
          <a:p>
            <a:pPr marL="0" indent="0">
              <a:buNone/>
            </a:pPr>
            <a:r>
              <a:rPr lang="en-US" dirty="0" smtClean="0"/>
              <a:t>Actually means the Mass on Christ’s Day.</a:t>
            </a:r>
            <a:endParaRPr lang="en-US" sz="4000" dirty="0"/>
          </a:p>
          <a:p>
            <a:pPr marL="0" indent="0">
              <a:buNone/>
            </a:pPr>
            <a:r>
              <a:rPr lang="en-US" dirty="0" smtClean="0"/>
              <a:t>What is a Mass?  A liturgical celebration or re-enactment of the supper in which Christ allegedly transformed his body and blood into bread and wine.</a:t>
            </a:r>
            <a:endParaRPr lang="en-US" sz="1800" dirty="0"/>
          </a:p>
          <a:p>
            <a:pPr marL="0" indent="0">
              <a:buNone/>
            </a:pPr>
            <a:r>
              <a:rPr lang="en-US" dirty="0" smtClean="0"/>
              <a:t>Authorized by the Catholic Church!</a:t>
            </a:r>
          </a:p>
          <a:p>
            <a:pPr marL="0" indent="0">
              <a:buNone/>
            </a:pPr>
            <a:r>
              <a:rPr lang="en-US" dirty="0" smtClean="0"/>
              <a:t>In the Mass, the bread and blood is changed back into Christ’s body and blood, and all the worshippers eat and drink his actual body and blood. (this is called transubstantiation).  It is a despicable abomination to eat human flesh and drink human blood!</a:t>
            </a:r>
          </a:p>
        </p:txBody>
      </p:sp>
    </p:spTree>
    <p:extLst>
      <p:ext uri="{BB962C8B-B14F-4D97-AF65-F5344CB8AC3E}">
        <p14:creationId xmlns:p14="http://schemas.microsoft.com/office/powerpoint/2010/main" val="1784270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The Winter Solstice </a:t>
            </a:r>
          </a:p>
          <a:p>
            <a:pPr marL="0" indent="0">
              <a:buNone/>
            </a:pPr>
            <a:r>
              <a:rPr lang="en-US" dirty="0" smtClean="0"/>
              <a:t>The </a:t>
            </a:r>
            <a:r>
              <a:rPr lang="en-US" dirty="0"/>
              <a:t>middle of winter has long been a time of celebration around the world. Centuries before the arrival of the man called Jesus, early Europeans celebrated light and birth in the darkest days of winter. Many peoples rejoiced during the winter solstice, when the worst of the winter was behind them and they could look forward to longer days and extended hours of sunlight.</a:t>
            </a:r>
          </a:p>
          <a:p>
            <a:pPr marL="0" indent="0">
              <a:buNone/>
            </a:pPr>
            <a:r>
              <a:rPr lang="en-US" dirty="0"/>
              <a:t>In Scandinavia, the Norse celebrated Yule from December 21, the winter solstice, through January. In recognition of the return of the sun, fathers and sons would bring home large logs, which they would set on fire. The people would feast until the log burned out, which could take as many as 12 days. The Norse believed that each spark from the fire represented a new pig or calf that would be born during the coming year.</a:t>
            </a:r>
            <a:endParaRPr lang="en-US" sz="4000" dirty="0"/>
          </a:p>
        </p:txBody>
      </p:sp>
    </p:spTree>
    <p:extLst>
      <p:ext uri="{BB962C8B-B14F-4D97-AF65-F5344CB8AC3E}">
        <p14:creationId xmlns:p14="http://schemas.microsoft.com/office/powerpoint/2010/main" val="3013360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200" b="1" dirty="0"/>
              <a:t>How Did Christmas Come to Be Celebrated on December 25</a:t>
            </a:r>
            <a:r>
              <a:rPr lang="en-US" sz="3200" b="1" dirty="0" smtClean="0"/>
              <a:t>?</a:t>
            </a:r>
          </a:p>
          <a:p>
            <a:pPr marL="0" indent="0">
              <a:buNone/>
            </a:pPr>
            <a:r>
              <a:rPr lang="en-US" dirty="0" smtClean="0"/>
              <a:t>Roman </a:t>
            </a:r>
            <a:r>
              <a:rPr lang="en-US" dirty="0"/>
              <a:t>pagans first introduced </a:t>
            </a:r>
            <a:r>
              <a:rPr lang="en-US" u="sng" dirty="0"/>
              <a:t>the holiday of Saturnalia</a:t>
            </a:r>
            <a:r>
              <a:rPr lang="en-US" dirty="0"/>
              <a:t>, a week long period of lawlessness celebrated between December 17-25.  During this period, Roman courts were closed, and Roman law dictated that no one could be punished for damaging property or injuring people during the weeklong celebration.  The festival began when Roman authorities chose “an enemy of the Roman people” to represent the “Lord of Misrule.”  Each Roman community selected a victim whom they forced to indulge in food and other physical pleasures throughout the week.  At the festival’s conclusion, December 25</a:t>
            </a:r>
            <a:r>
              <a:rPr lang="en-US" baseline="30000" dirty="0"/>
              <a:t>th</a:t>
            </a:r>
            <a:r>
              <a:rPr lang="en-US" dirty="0"/>
              <a:t>, Roman authorities believed they were destroying the forces of darkness by brutally murdering this innocent man or woman.</a:t>
            </a:r>
            <a:endParaRPr lang="en-US" sz="4000" dirty="0"/>
          </a:p>
        </p:txBody>
      </p:sp>
    </p:spTree>
    <p:extLst>
      <p:ext uri="{BB962C8B-B14F-4D97-AF65-F5344CB8AC3E}">
        <p14:creationId xmlns:p14="http://schemas.microsoft.com/office/powerpoint/2010/main" val="9291006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Saturnalia</a:t>
            </a:r>
          </a:p>
          <a:p>
            <a:pPr marL="0" indent="0">
              <a:buNone/>
            </a:pPr>
            <a:r>
              <a:rPr lang="en-US" dirty="0"/>
              <a:t>The ancient Greek writer poet and historian Lucian (in his dialogue entitled </a:t>
            </a:r>
            <a:r>
              <a:rPr lang="en-US" i="1" dirty="0"/>
              <a:t>Saturnalia</a:t>
            </a:r>
            <a:r>
              <a:rPr lang="en-US" dirty="0"/>
              <a:t>) describes the festival’s observance in his time.  In addition to human sacrifice, he mentions these customs: widespread intoxication; going from house to house while singing naked; rape and other sexual license; and consuming human-shaped biscuits (still produced in some English and most German bakeries during the Christmas season).</a:t>
            </a:r>
            <a:endParaRPr lang="en-US" sz="4000" dirty="0"/>
          </a:p>
        </p:txBody>
      </p:sp>
    </p:spTree>
    <p:extLst>
      <p:ext uri="{BB962C8B-B14F-4D97-AF65-F5344CB8AC3E}">
        <p14:creationId xmlns:p14="http://schemas.microsoft.com/office/powerpoint/2010/main" val="19032286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How Constantine Brought Pagans Into Christianity </a:t>
            </a:r>
          </a:p>
          <a:p>
            <a:pPr marL="0" indent="0">
              <a:buNone/>
            </a:pPr>
            <a:r>
              <a:rPr lang="en-US" dirty="0"/>
              <a:t>In the 4</a:t>
            </a:r>
            <a:r>
              <a:rPr lang="en-US" baseline="30000" dirty="0"/>
              <a:t>th</a:t>
            </a:r>
            <a:r>
              <a:rPr lang="en-US" dirty="0"/>
              <a:t> century CE, Christianity imported the Saturnalia festival hoping to take the pagan masses in with it.  Christian leaders succeeded in converting to Christianity large numbers of pagans by promising them that they could continue to celebrate the Saturnalia as Christians.</a:t>
            </a:r>
            <a:endParaRPr lang="en-US" sz="4000" dirty="0"/>
          </a:p>
        </p:txBody>
      </p:sp>
    </p:spTree>
    <p:extLst>
      <p:ext uri="{BB962C8B-B14F-4D97-AF65-F5344CB8AC3E}">
        <p14:creationId xmlns:p14="http://schemas.microsoft.com/office/powerpoint/2010/main" val="11564977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Christmas the Way it was Celebrated </a:t>
            </a:r>
          </a:p>
          <a:p>
            <a:pPr marL="0" indent="0">
              <a:buNone/>
            </a:pPr>
            <a:r>
              <a:rPr lang="en-US" dirty="0" smtClean="0"/>
              <a:t>The </a:t>
            </a:r>
            <a:r>
              <a:rPr lang="en-US" dirty="0"/>
              <a:t>problem was that there was nothing intrinsically Christian about Saturnalia. To remedy this, these Christian leaders named Saturnalia’s concluding day, December 25</a:t>
            </a:r>
            <a:r>
              <a:rPr lang="en-US" baseline="30000" dirty="0"/>
              <a:t>th</a:t>
            </a:r>
            <a:r>
              <a:rPr lang="en-US" dirty="0"/>
              <a:t>, to be Jesus’ birthday.</a:t>
            </a:r>
          </a:p>
          <a:p>
            <a:pPr marL="0" indent="0">
              <a:buNone/>
            </a:pPr>
            <a:r>
              <a:rPr lang="en-US" dirty="0" smtClean="0"/>
              <a:t>Christians </a:t>
            </a:r>
            <a:r>
              <a:rPr lang="en-US" dirty="0"/>
              <a:t>had little success, however, refining the practices of Saturnalia.  As Stephen </a:t>
            </a:r>
            <a:r>
              <a:rPr lang="en-US" dirty="0" err="1"/>
              <a:t>Nissenbaum</a:t>
            </a:r>
            <a:r>
              <a:rPr lang="en-US" dirty="0"/>
              <a:t>, professor history at the University of </a:t>
            </a:r>
            <a:r>
              <a:rPr lang="en-US" dirty="0" err="1"/>
              <a:t>Massachussetts</a:t>
            </a:r>
            <a:r>
              <a:rPr lang="en-US" dirty="0"/>
              <a:t>, Amherst, writes, “In return for ensuring massive observance of the anniversary of the Savior’s birth by assigning it to this resonant date, the Church for its part tacitly agreed to allow the holiday to be celebrated more or less the way it had always been.”  The earliest Christmas holidays were celebrated by drinking, sexual indulgence, singing naked in the streets (a precursor of modern caroling), etc.</a:t>
            </a:r>
          </a:p>
          <a:p>
            <a:pPr marL="0" indent="0">
              <a:buNone/>
            </a:pPr>
            <a:endParaRPr lang="en-US" sz="4000" dirty="0"/>
          </a:p>
        </p:txBody>
      </p:sp>
    </p:spTree>
    <p:extLst>
      <p:ext uri="{BB962C8B-B14F-4D97-AF65-F5344CB8AC3E}">
        <p14:creationId xmlns:p14="http://schemas.microsoft.com/office/powerpoint/2010/main" val="25665209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Christmas in America</a:t>
            </a:r>
          </a:p>
          <a:p>
            <a:pPr marL="0" indent="0">
              <a:buNone/>
            </a:pPr>
            <a:r>
              <a:rPr lang="en-US" dirty="0"/>
              <a:t>The Reverend Increase Mather of Boston observed in 1687 that “the early Christians who  first observed the Nativity on December 25 did not do so thinking that Christ was born in that Month, but because the Heathens’ Saturnalia was at that time kept in Rome, and they were willing to have those Pagan Holidays metamorphosed into Christian ones.”</a:t>
            </a:r>
            <a:r>
              <a:rPr lang="en-US" u="sng" dirty="0">
                <a:hlinkClick r:id="rId3"/>
              </a:rPr>
              <a:t>[3]</a:t>
            </a:r>
            <a:r>
              <a:rPr lang="en-US" dirty="0"/>
              <a:t>  Because of its known pagan origin, Christmas was banned by the Puritans and its observance was illegal in Massachusetts between 1659 and 1681.</a:t>
            </a:r>
            <a:r>
              <a:rPr lang="en-US" u="sng" dirty="0">
                <a:hlinkClick r:id="rId4"/>
              </a:rPr>
              <a:t>[4]</a:t>
            </a:r>
            <a:r>
              <a:rPr lang="en-US" dirty="0"/>
              <a:t>  However, Christmas was and still is celebrated by most Christians.</a:t>
            </a:r>
            <a:endParaRPr lang="en-US" sz="4000" dirty="0"/>
          </a:p>
        </p:txBody>
      </p:sp>
    </p:spTree>
    <p:extLst>
      <p:ext uri="{BB962C8B-B14F-4D97-AF65-F5344CB8AC3E}">
        <p14:creationId xmlns:p14="http://schemas.microsoft.com/office/powerpoint/2010/main" val="30086474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The </a:t>
            </a:r>
            <a:r>
              <a:rPr lang="en-US" sz="3600" b="1" dirty="0"/>
              <a:t>Origin of Christmas </a:t>
            </a:r>
            <a:r>
              <a:rPr lang="en-US" sz="3600" b="1" dirty="0" smtClean="0"/>
              <a:t>Tree</a:t>
            </a:r>
            <a:endParaRPr lang="en-US" sz="4000" dirty="0" smtClean="0"/>
          </a:p>
          <a:p>
            <a:pPr marL="0" indent="0">
              <a:buNone/>
            </a:pPr>
            <a:r>
              <a:rPr lang="en-US" dirty="0" smtClean="0"/>
              <a:t>Just </a:t>
            </a:r>
            <a:r>
              <a:rPr lang="en-US" dirty="0"/>
              <a:t>as early Christians recruited Roman pagans by associating Christmas with the Saturnalia, so too worshippers of the </a:t>
            </a:r>
            <a:r>
              <a:rPr lang="en-US" dirty="0" err="1"/>
              <a:t>Asheira</a:t>
            </a:r>
            <a:r>
              <a:rPr lang="en-US" dirty="0"/>
              <a:t> cult and its offshoots were recruited by the Church sanctioning “Christmas Trees</a:t>
            </a:r>
            <a:r>
              <a:rPr lang="en-US" dirty="0" smtClean="0"/>
              <a:t>”.</a:t>
            </a:r>
            <a:r>
              <a:rPr lang="en-US" dirty="0"/>
              <a:t>  Pagans had long worshipped trees in the forest, or brought them into their homes and decorated them, and this observance was adopted and painted with a Christian veneer by the Church.</a:t>
            </a:r>
            <a:endParaRPr lang="en-US" sz="4000" dirty="0"/>
          </a:p>
        </p:txBody>
      </p:sp>
    </p:spTree>
    <p:extLst>
      <p:ext uri="{BB962C8B-B14F-4D97-AF65-F5344CB8AC3E}">
        <p14:creationId xmlns:p14="http://schemas.microsoft.com/office/powerpoint/2010/main" val="3549424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The </a:t>
            </a:r>
            <a:r>
              <a:rPr lang="en-US" sz="3600" b="1" dirty="0"/>
              <a:t>Origin of </a:t>
            </a:r>
            <a:r>
              <a:rPr lang="en-US" sz="3600" b="1" dirty="0" smtClean="0"/>
              <a:t>Mistletoe</a:t>
            </a:r>
          </a:p>
          <a:p>
            <a:pPr marL="0" indent="0">
              <a:buNone/>
            </a:pPr>
            <a:r>
              <a:rPr lang="en-US" dirty="0"/>
              <a:t/>
            </a:r>
            <a:br>
              <a:rPr lang="en-US" dirty="0"/>
            </a:br>
            <a:r>
              <a:rPr lang="en-US" dirty="0"/>
              <a:t>Norse mythology recounts how the god Balder was killed using a mistletoe arrow by his rival god </a:t>
            </a:r>
            <a:r>
              <a:rPr lang="en-US" dirty="0" err="1"/>
              <a:t>Hoder</a:t>
            </a:r>
            <a:r>
              <a:rPr lang="en-US" dirty="0"/>
              <a:t> while fighting for the female Nanna.  Druid rituals use mistletoe to poison their human sacrificial victim</a:t>
            </a:r>
            <a:r>
              <a:rPr lang="en-US" dirty="0" smtClean="0"/>
              <a:t>.</a:t>
            </a:r>
            <a:r>
              <a:rPr lang="en-US" dirty="0"/>
              <a:t>  The Christian custom of “kissing under the mistletoe” is a later synthesis of the sexual license of Saturnalia with the Druidic sacrificial cult</a:t>
            </a:r>
            <a:r>
              <a:rPr lang="en-US" dirty="0" smtClean="0"/>
              <a:t>.</a:t>
            </a:r>
            <a:endParaRPr lang="en-US" sz="4000" dirty="0"/>
          </a:p>
        </p:txBody>
      </p:sp>
    </p:spTree>
    <p:extLst>
      <p:ext uri="{BB962C8B-B14F-4D97-AF65-F5344CB8AC3E}">
        <p14:creationId xmlns:p14="http://schemas.microsoft.com/office/powerpoint/2010/main" val="3708060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The </a:t>
            </a:r>
            <a:r>
              <a:rPr lang="en-US" sz="3600" b="1" dirty="0"/>
              <a:t>Origin of Christmas </a:t>
            </a:r>
            <a:r>
              <a:rPr lang="en-US" sz="3600" b="1" dirty="0" smtClean="0"/>
              <a:t>Presents</a:t>
            </a:r>
          </a:p>
          <a:p>
            <a:pPr marL="0" indent="0">
              <a:buNone/>
            </a:pPr>
            <a:r>
              <a:rPr lang="en-US" dirty="0"/>
              <a:t/>
            </a:r>
            <a:br>
              <a:rPr lang="en-US" dirty="0"/>
            </a:br>
            <a:r>
              <a:rPr lang="en-US" dirty="0"/>
              <a:t>In pre-Christian Rome, the emperors compelled their most despised citizens to bring offerings and gifts during the Saturnalia (in December) and Kalends (in January).  Later, this ritual expanded to include gift-giving among the general populace.  The Catholic Church gave this custom a Christian flavor by re-rooting it in the supposed gift-giving of Saint Nicholas (see below</a:t>
            </a:r>
            <a:r>
              <a:rPr lang="en-US" dirty="0" smtClean="0"/>
              <a:t>).</a:t>
            </a:r>
            <a:endParaRPr lang="en-US" sz="4000" dirty="0"/>
          </a:p>
        </p:txBody>
      </p:sp>
    </p:spTree>
    <p:extLst>
      <p:ext uri="{BB962C8B-B14F-4D97-AF65-F5344CB8AC3E}">
        <p14:creationId xmlns:p14="http://schemas.microsoft.com/office/powerpoint/2010/main" val="35949559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3600" b="1" dirty="0"/>
              <a:t>The Origin of Santa Claus</a:t>
            </a:r>
            <a:endParaRPr lang="en-US" sz="3600" dirty="0"/>
          </a:p>
          <a:p>
            <a:pPr marL="0" indent="0">
              <a:buNone/>
            </a:pPr>
            <a:r>
              <a:rPr lang="en-US" dirty="0" smtClean="0"/>
              <a:t>Nicholas </a:t>
            </a:r>
            <a:r>
              <a:rPr lang="en-US" dirty="0"/>
              <a:t>was born in </a:t>
            </a:r>
            <a:r>
              <a:rPr lang="en-US" dirty="0" err="1"/>
              <a:t>Parara</a:t>
            </a:r>
            <a:r>
              <a:rPr lang="en-US" dirty="0"/>
              <a:t>, Turkey in 270 CE and later became Bishop of Myra.  He died in 345 CE on December 6</a:t>
            </a:r>
            <a:r>
              <a:rPr lang="en-US" baseline="30000" dirty="0"/>
              <a:t>th</a:t>
            </a:r>
            <a:r>
              <a:rPr lang="en-US" dirty="0"/>
              <a:t>.  He was only named a saint in the 19</a:t>
            </a:r>
            <a:r>
              <a:rPr lang="en-US" baseline="30000" dirty="0"/>
              <a:t>th</a:t>
            </a:r>
            <a:r>
              <a:rPr lang="en-US" dirty="0"/>
              <a:t> century.</a:t>
            </a:r>
          </a:p>
          <a:p>
            <a:pPr marL="0" indent="0">
              <a:buNone/>
            </a:pPr>
            <a:r>
              <a:rPr lang="en-US" dirty="0" smtClean="0"/>
              <a:t>Nicholas </a:t>
            </a:r>
            <a:r>
              <a:rPr lang="en-US" dirty="0"/>
              <a:t>was among the most senior bishops who convened the Council of Nicaea in 325 CE and created the New Testament.  The text they produced portrayed Jews as “the children of the devil</a:t>
            </a:r>
            <a:r>
              <a:rPr lang="en-US" dirty="0" smtClean="0"/>
              <a:t>” </a:t>
            </a:r>
            <a:r>
              <a:rPr lang="en-US" dirty="0"/>
              <a:t>who sentenced Jesus to death.</a:t>
            </a:r>
          </a:p>
          <a:p>
            <a:pPr marL="0" indent="0">
              <a:buNone/>
            </a:pPr>
            <a:r>
              <a:rPr lang="en-US" dirty="0" smtClean="0"/>
              <a:t>In </a:t>
            </a:r>
            <a:r>
              <a:rPr lang="en-US" dirty="0"/>
              <a:t>1087, a group of sailors who idolized Nicholas moved his bones from Turkey to a sanctuary in Bari, Italy.  There Nicholas supplanted a female boon-giving deity called The Grandmother, or </a:t>
            </a:r>
            <a:r>
              <a:rPr lang="en-US" dirty="0" err="1"/>
              <a:t>Pasqua</a:t>
            </a:r>
            <a:r>
              <a:rPr lang="en-US" dirty="0"/>
              <a:t> </a:t>
            </a:r>
            <a:r>
              <a:rPr lang="en-US" dirty="0" err="1"/>
              <a:t>Epiphania</a:t>
            </a:r>
            <a:r>
              <a:rPr lang="en-US" dirty="0"/>
              <a:t>, who used to fill the children's stockings with her gifts.  The Grandmother was ousted from her shrine at Bari, which became the center of the Nicholas cult.  Members of this group gave each other gifts during a pageant they conducted annually on the anniversary of Nicholas’ death, December 6.</a:t>
            </a:r>
          </a:p>
        </p:txBody>
      </p:sp>
    </p:spTree>
    <p:extLst>
      <p:ext uri="{BB962C8B-B14F-4D97-AF65-F5344CB8AC3E}">
        <p14:creationId xmlns:p14="http://schemas.microsoft.com/office/powerpoint/2010/main" val="23757293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Santa</a:t>
            </a:r>
          </a:p>
          <a:p>
            <a:pPr marL="0" indent="0">
              <a:buNone/>
            </a:pPr>
            <a:r>
              <a:rPr lang="en-US" dirty="0"/>
              <a:t>The Nicholas cult spread north until it was adopted by German and Celtic pagans.  These groups worshipped a pantheon led by </a:t>
            </a:r>
            <a:r>
              <a:rPr lang="en-US" dirty="0" err="1"/>
              <a:t>Woden</a:t>
            </a:r>
            <a:r>
              <a:rPr lang="en-US" dirty="0"/>
              <a:t> –their chief god and the father of Thor, Balder, and Tiw.  </a:t>
            </a:r>
            <a:r>
              <a:rPr lang="en-US" dirty="0" err="1"/>
              <a:t>Woden</a:t>
            </a:r>
            <a:r>
              <a:rPr lang="en-US" dirty="0"/>
              <a:t> had a long, white beard and rode a horse through the heavens one evening each Autumn.  When Nicholas merged with </a:t>
            </a:r>
            <a:r>
              <a:rPr lang="en-US" dirty="0" err="1"/>
              <a:t>Woden</a:t>
            </a:r>
            <a:r>
              <a:rPr lang="en-US" dirty="0"/>
              <a:t>, he shed his Mediterranean appearance, grew a beard, mounted a flying horse, rescheduled his flight for December, and donned heavy winter clothing.</a:t>
            </a:r>
          </a:p>
          <a:p>
            <a:pPr marL="0" indent="0">
              <a:buNone/>
            </a:pPr>
            <a:r>
              <a:rPr lang="en-US" dirty="0" smtClean="0"/>
              <a:t>In </a:t>
            </a:r>
            <a:r>
              <a:rPr lang="en-US" dirty="0"/>
              <a:t>a bid for pagan adherents in Northern Europe, the Catholic Church adopted the Nicholas cult and taught that he did (and they should) distribute gifts on December 25</a:t>
            </a:r>
            <a:r>
              <a:rPr lang="en-US" baseline="30000" dirty="0"/>
              <a:t>th</a:t>
            </a:r>
            <a:r>
              <a:rPr lang="en-US" dirty="0"/>
              <a:t> instead of December 6</a:t>
            </a:r>
            <a:r>
              <a:rPr lang="en-US" baseline="30000" dirty="0"/>
              <a:t>th</a:t>
            </a:r>
            <a:r>
              <a:rPr lang="en-US" dirty="0"/>
              <a:t>.</a:t>
            </a:r>
          </a:p>
          <a:p>
            <a:pPr marL="0" indent="0">
              <a:buNone/>
            </a:pPr>
            <a:endParaRPr lang="en-US" sz="4000" dirty="0"/>
          </a:p>
        </p:txBody>
      </p:sp>
    </p:spTree>
    <p:extLst>
      <p:ext uri="{BB962C8B-B14F-4D97-AF65-F5344CB8AC3E}">
        <p14:creationId xmlns:p14="http://schemas.microsoft.com/office/powerpoint/2010/main" val="34486605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Santa </a:t>
            </a:r>
          </a:p>
          <a:p>
            <a:pPr marL="0" indent="0">
              <a:buNone/>
            </a:pPr>
            <a:r>
              <a:rPr lang="en-US" dirty="0"/>
              <a:t>In 1809, the novelist Washington Irving (most famous his </a:t>
            </a:r>
            <a:r>
              <a:rPr lang="en-US" i="1" dirty="0"/>
              <a:t>The Legend of Sleepy Hollow</a:t>
            </a:r>
            <a:r>
              <a:rPr lang="en-US" dirty="0"/>
              <a:t> and </a:t>
            </a:r>
            <a:r>
              <a:rPr lang="en-US" i="1" dirty="0"/>
              <a:t>Rip Van Winkle</a:t>
            </a:r>
            <a:r>
              <a:rPr lang="en-US" dirty="0"/>
              <a:t>) wrote a satire of Dutch culture entitled </a:t>
            </a:r>
            <a:r>
              <a:rPr lang="en-US" i="1" dirty="0"/>
              <a:t>Knickerbocker History</a:t>
            </a:r>
            <a:r>
              <a:rPr lang="en-US" dirty="0"/>
              <a:t>.  The satire refers several times to the white bearded, flying-horse riding Saint Nicholas using his Dutch name, Santa Claus.</a:t>
            </a:r>
          </a:p>
          <a:p>
            <a:pPr marL="0" indent="0">
              <a:buNone/>
            </a:pPr>
            <a:r>
              <a:rPr lang="en-US" dirty="0" smtClean="0"/>
              <a:t>Dr</a:t>
            </a:r>
            <a:r>
              <a:rPr lang="en-US" dirty="0"/>
              <a:t>. Clement Moore, a professor at Union Seminary, read </a:t>
            </a:r>
            <a:r>
              <a:rPr lang="en-US" i="1" dirty="0"/>
              <a:t>Knickerbocker History</a:t>
            </a:r>
            <a:r>
              <a:rPr lang="en-US" dirty="0"/>
              <a:t>, and in 1822 he published a poem based on the character Santa Claus: “</a:t>
            </a:r>
            <a:r>
              <a:rPr lang="en-US" dirty="0" err="1"/>
              <a:t>Twas</a:t>
            </a:r>
            <a:r>
              <a:rPr lang="en-US" dirty="0"/>
              <a:t> the night before Christmas, when all through the house, not a creature was stirring, not even a mouse.  The stockings were hung by the chimney with care, in the hope that Saint Nicholas soon would be there…”  Moore innovated by portraying a Santa with eight reindeer who descended through chimneys.</a:t>
            </a:r>
          </a:p>
          <a:p>
            <a:pPr marL="0" indent="0">
              <a:buNone/>
            </a:pPr>
            <a:endParaRPr lang="en-US" sz="4000" dirty="0"/>
          </a:p>
        </p:txBody>
      </p:sp>
    </p:spTree>
    <p:extLst>
      <p:ext uri="{BB962C8B-B14F-4D97-AF65-F5344CB8AC3E}">
        <p14:creationId xmlns:p14="http://schemas.microsoft.com/office/powerpoint/2010/main" val="1547467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3600" b="1" dirty="0" smtClean="0"/>
              <a:t>Santa</a:t>
            </a:r>
          </a:p>
          <a:p>
            <a:pPr marL="0" indent="0">
              <a:buNone/>
            </a:pPr>
            <a:r>
              <a:rPr lang="en-US" dirty="0"/>
              <a:t>The Bavarian illustrator Thomas Nast almost completed the modern picture of Santa Claus.  From 1862 through 1886, based on Moore’s poem, Nast drew more than 2,200 cartoon images of Santa for </a:t>
            </a:r>
            <a:r>
              <a:rPr lang="en-US" i="1" dirty="0"/>
              <a:t>Harper’s Weekly</a:t>
            </a:r>
            <a:r>
              <a:rPr lang="en-US" dirty="0"/>
              <a:t>.  Before Nast, Saint Nicholas had been pictured as everything from a stern looking bishop to a gnome-like figure in a frock.  Nast also gave Santa a home at the North Pole, his workshop filled with elves, and his list of the good and bad children of the world.  All Santa was missing was his red outfit.</a:t>
            </a:r>
          </a:p>
          <a:p>
            <a:pPr marL="0" indent="0">
              <a:buNone/>
            </a:pPr>
            <a:r>
              <a:rPr lang="en-US" dirty="0" smtClean="0"/>
              <a:t>In </a:t>
            </a:r>
            <a:r>
              <a:rPr lang="en-US" dirty="0"/>
              <a:t>1931, the Coca Cola Corporation contracted the Swedish commercial artist Haddon </a:t>
            </a:r>
            <a:r>
              <a:rPr lang="en-US" dirty="0" err="1"/>
              <a:t>Sundblom</a:t>
            </a:r>
            <a:r>
              <a:rPr lang="en-US" dirty="0"/>
              <a:t> to create a coke-drinking Santa.  </a:t>
            </a:r>
            <a:r>
              <a:rPr lang="en-US" dirty="0" err="1"/>
              <a:t>Sundblom</a:t>
            </a:r>
            <a:r>
              <a:rPr lang="en-US" dirty="0"/>
              <a:t> modeled his Santa on his friend Lou Prentice, chosen for his cheerful, chubby face.  The corporation insisted that Santa’s fur-trimmed suit be bright, Coca Cola red.  And Santa was born – a blend of Christian crusader, pagan god, and commercial idol.</a:t>
            </a:r>
          </a:p>
          <a:p>
            <a:pPr marL="0" indent="0">
              <a:buNone/>
            </a:pPr>
            <a:endParaRPr lang="en-US" sz="4000" dirty="0"/>
          </a:p>
        </p:txBody>
      </p:sp>
    </p:spTree>
    <p:extLst>
      <p:ext uri="{BB962C8B-B14F-4D97-AF65-F5344CB8AC3E}">
        <p14:creationId xmlns:p14="http://schemas.microsoft.com/office/powerpoint/2010/main" val="32549847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Christians Have Turned a Despicable Pagan Celebration into Worship and Adoration of the Messiah </a:t>
            </a:r>
          </a:p>
          <a:p>
            <a:pPr marL="0" indent="0">
              <a:buNone/>
            </a:pPr>
            <a:r>
              <a:rPr lang="en-US" dirty="0" smtClean="0"/>
              <a:t>Is it appropriate to take what belongs to the enemy and “sanctify” it as an acceptable practice of worship?</a:t>
            </a:r>
          </a:p>
          <a:p>
            <a:pPr marL="0" indent="0">
              <a:buNone/>
            </a:pPr>
            <a:endParaRPr lang="en-US" sz="4000" dirty="0"/>
          </a:p>
        </p:txBody>
      </p:sp>
    </p:spTree>
    <p:extLst>
      <p:ext uri="{BB962C8B-B14F-4D97-AF65-F5344CB8AC3E}">
        <p14:creationId xmlns:p14="http://schemas.microsoft.com/office/powerpoint/2010/main" val="8490045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How Does Elohim Want to be Worshipped? </a:t>
            </a:r>
          </a:p>
          <a:p>
            <a:pPr marL="0" indent="0">
              <a:buNone/>
            </a:pPr>
            <a:r>
              <a:rPr lang="en-US" baseline="30000" dirty="0" smtClean="0"/>
              <a:t>2</a:t>
            </a:r>
            <a:r>
              <a:rPr lang="en-US" dirty="0" smtClean="0"/>
              <a:t> "</a:t>
            </a:r>
            <a:r>
              <a:rPr lang="en-US" dirty="0"/>
              <a:t>I am Yahuwah your Elohim, who brought you out of </a:t>
            </a:r>
            <a:r>
              <a:rPr lang="en-US" dirty="0" err="1"/>
              <a:t>Mitzrayim</a:t>
            </a:r>
            <a:r>
              <a:rPr lang="en-US" dirty="0"/>
              <a:t>, out of the land of slavery.</a:t>
            </a:r>
          </a:p>
          <a:p>
            <a:pPr marL="0" indent="0">
              <a:buNone/>
            </a:pPr>
            <a:r>
              <a:rPr lang="en-US" baseline="30000" dirty="0" smtClean="0"/>
              <a:t>3</a:t>
            </a:r>
            <a:r>
              <a:rPr lang="en-US" dirty="0" smtClean="0"/>
              <a:t> </a:t>
            </a:r>
            <a:r>
              <a:rPr lang="en-US" dirty="0"/>
              <a:t>"You shall have no other gods before me.</a:t>
            </a:r>
          </a:p>
          <a:p>
            <a:pPr marL="0" indent="0">
              <a:buNone/>
            </a:pPr>
            <a:r>
              <a:rPr lang="en-US" baseline="30000" dirty="0" smtClean="0"/>
              <a:t>4</a:t>
            </a:r>
            <a:r>
              <a:rPr lang="en-US" dirty="0" smtClean="0"/>
              <a:t> </a:t>
            </a:r>
            <a:r>
              <a:rPr lang="en-US" dirty="0"/>
              <a:t>"You shall not make for yourself an idol in the form of anything in heaven above or on the earth beneath or in the waters below.</a:t>
            </a:r>
          </a:p>
          <a:p>
            <a:pPr marL="0" indent="0">
              <a:buNone/>
            </a:pPr>
            <a:r>
              <a:rPr lang="en-US" baseline="30000" dirty="0" smtClean="0"/>
              <a:t>5</a:t>
            </a:r>
            <a:r>
              <a:rPr lang="en-US" dirty="0" smtClean="0"/>
              <a:t> </a:t>
            </a:r>
            <a:r>
              <a:rPr lang="en-US" dirty="0"/>
              <a:t>You shall not bow down to them or worship them; for I, Yahuwah your Elohim, am a jealous Elohim, punishing the children for the sin of the fathers to the third and fourth generation of those who hate me,</a:t>
            </a:r>
          </a:p>
          <a:p>
            <a:pPr marL="0" indent="0">
              <a:buNone/>
            </a:pPr>
            <a:r>
              <a:rPr lang="en-US" baseline="30000" dirty="0" smtClean="0"/>
              <a:t>6</a:t>
            </a:r>
            <a:r>
              <a:rPr lang="en-US" dirty="0" smtClean="0"/>
              <a:t> </a:t>
            </a:r>
            <a:r>
              <a:rPr lang="en-US" dirty="0"/>
              <a:t>but showing love to a thousand [generations] of those who love me and keep my commandments</a:t>
            </a:r>
            <a:r>
              <a:rPr lang="en-US" dirty="0" smtClean="0"/>
              <a:t>. </a:t>
            </a:r>
            <a:r>
              <a:rPr lang="en-US" dirty="0" err="1" smtClean="0"/>
              <a:t>Shemot</a:t>
            </a:r>
            <a:r>
              <a:rPr lang="en-US" dirty="0" smtClean="0"/>
              <a:t> [Exodus] 20</a:t>
            </a:r>
            <a:endParaRPr lang="en-US" dirty="0"/>
          </a:p>
          <a:p>
            <a:pPr marL="0" indent="0">
              <a:buNone/>
            </a:pPr>
            <a:endParaRPr lang="en-US" sz="4000" dirty="0"/>
          </a:p>
        </p:txBody>
      </p:sp>
    </p:spTree>
    <p:extLst>
      <p:ext uri="{BB962C8B-B14F-4D97-AF65-F5344CB8AC3E}">
        <p14:creationId xmlns:p14="http://schemas.microsoft.com/office/powerpoint/2010/main" val="14170741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Exodus 10 – Worshipping Yahuwah</a:t>
            </a:r>
          </a:p>
          <a:p>
            <a:pPr marL="0" indent="0">
              <a:buNone/>
            </a:pPr>
            <a:r>
              <a:rPr lang="en-US" baseline="30000" dirty="0" smtClean="0"/>
              <a:t>24</a:t>
            </a:r>
            <a:r>
              <a:rPr lang="en-US" dirty="0" smtClean="0"/>
              <a:t> </a:t>
            </a:r>
            <a:r>
              <a:rPr lang="en-US" dirty="0"/>
              <a:t>Then Pharaoh summoned </a:t>
            </a:r>
            <a:r>
              <a:rPr lang="en-US" dirty="0" err="1"/>
              <a:t>Mosheh</a:t>
            </a:r>
            <a:r>
              <a:rPr lang="en-US" dirty="0"/>
              <a:t> and said, "Go, worship Yahuwah. Even your women and children may go with you; only leave your flocks and herds behind."</a:t>
            </a:r>
          </a:p>
          <a:p>
            <a:pPr marL="0" indent="0">
              <a:buNone/>
            </a:pPr>
            <a:r>
              <a:rPr lang="en-US" baseline="30000" dirty="0" smtClean="0"/>
              <a:t>25</a:t>
            </a:r>
            <a:r>
              <a:rPr lang="en-US" dirty="0" smtClean="0"/>
              <a:t> </a:t>
            </a:r>
            <a:r>
              <a:rPr lang="en-US" dirty="0"/>
              <a:t>But </a:t>
            </a:r>
            <a:r>
              <a:rPr lang="en-US" dirty="0" err="1"/>
              <a:t>Mosheh</a:t>
            </a:r>
            <a:r>
              <a:rPr lang="en-US" dirty="0"/>
              <a:t> said, "You must allow us to have sacrifices and burnt offerings to present to Yahuwah our Elohim.</a:t>
            </a:r>
          </a:p>
          <a:p>
            <a:pPr marL="0" indent="0">
              <a:buNone/>
            </a:pPr>
            <a:r>
              <a:rPr lang="en-US" baseline="30000" dirty="0" smtClean="0"/>
              <a:t>26</a:t>
            </a:r>
            <a:r>
              <a:rPr lang="en-US" dirty="0" smtClean="0"/>
              <a:t> </a:t>
            </a:r>
            <a:r>
              <a:rPr lang="en-US" dirty="0"/>
              <a:t>Our livestock too must go with us; not a hoof is to be left behind. </a:t>
            </a:r>
            <a:r>
              <a:rPr lang="en-US" u="sng" dirty="0"/>
              <a:t>We have to use some of them in worshiping Yahuwah our Elohim</a:t>
            </a:r>
            <a:r>
              <a:rPr lang="en-US" dirty="0"/>
              <a:t>, and until we get there we will not know what we are to use to worship Yahuwah."</a:t>
            </a:r>
          </a:p>
          <a:p>
            <a:pPr marL="0" indent="0">
              <a:buNone/>
            </a:pPr>
            <a:endParaRPr lang="en-US" sz="4000" dirty="0"/>
          </a:p>
        </p:txBody>
      </p:sp>
    </p:spTree>
    <p:extLst>
      <p:ext uri="{BB962C8B-B14F-4D97-AF65-F5344CB8AC3E}">
        <p14:creationId xmlns:p14="http://schemas.microsoft.com/office/powerpoint/2010/main" val="37116611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Leviticus 23 – Worshipping Yahuwah</a:t>
            </a:r>
          </a:p>
          <a:p>
            <a:pPr marL="0" indent="0">
              <a:buNone/>
            </a:pPr>
            <a:r>
              <a:rPr lang="en-US" dirty="0" smtClean="0"/>
              <a:t>The Appointed Times of Yahuwah describe for us the Times and Seasons in which Elohim’s people are to honor him with worship.</a:t>
            </a:r>
          </a:p>
          <a:p>
            <a:pPr marL="0" indent="0">
              <a:buNone/>
            </a:pPr>
            <a:r>
              <a:rPr lang="en-US" dirty="0" smtClean="0"/>
              <a:t>These are the “holiday’s” Yahuwah wants his people to rejoice in and remember him by.</a:t>
            </a:r>
          </a:p>
          <a:p>
            <a:pPr marL="0" indent="0">
              <a:buNone/>
            </a:pPr>
            <a:r>
              <a:rPr lang="en-US" dirty="0" err="1" smtClean="0"/>
              <a:t>Devarim</a:t>
            </a:r>
            <a:r>
              <a:rPr lang="en-US" dirty="0" smtClean="0"/>
              <a:t> [Deuteronomy] 12:32  See </a:t>
            </a:r>
            <a:r>
              <a:rPr lang="en-US" dirty="0"/>
              <a:t>that you do all I command you; do not add to it or take away from it</a:t>
            </a:r>
            <a:r>
              <a:rPr lang="en-US" dirty="0" smtClean="0"/>
              <a:t>.</a:t>
            </a:r>
          </a:p>
          <a:p>
            <a:pPr marL="0" indent="0">
              <a:buNone/>
            </a:pPr>
            <a:r>
              <a:rPr lang="en-US" dirty="0" smtClean="0"/>
              <a:t>We are told not to add </a:t>
            </a:r>
            <a:r>
              <a:rPr lang="en-US" smtClean="0"/>
              <a:t>holidays/festivals/appointed times </a:t>
            </a:r>
            <a:r>
              <a:rPr lang="en-US" dirty="0" smtClean="0"/>
              <a:t>to what Elohim has given us</a:t>
            </a:r>
            <a:endParaRPr lang="en-US" dirty="0"/>
          </a:p>
          <a:p>
            <a:pPr marL="0" indent="0">
              <a:buNone/>
            </a:pPr>
            <a:endParaRPr lang="en-US" sz="4000" dirty="0" smtClean="0"/>
          </a:p>
          <a:p>
            <a:pPr marL="0" indent="0">
              <a:buNone/>
            </a:pPr>
            <a:endParaRPr lang="en-US" sz="4000" dirty="0"/>
          </a:p>
        </p:txBody>
      </p:sp>
    </p:spTree>
    <p:extLst>
      <p:ext uri="{BB962C8B-B14F-4D97-AF65-F5344CB8AC3E}">
        <p14:creationId xmlns:p14="http://schemas.microsoft.com/office/powerpoint/2010/main" val="13483629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Worship in Spirit and in Truth</a:t>
            </a:r>
          </a:p>
          <a:p>
            <a:pPr marL="0" indent="0">
              <a:buNone/>
            </a:pPr>
            <a:r>
              <a:rPr lang="en-US" baseline="30000" dirty="0"/>
              <a:t>20</a:t>
            </a:r>
            <a:r>
              <a:rPr lang="en-US" dirty="0"/>
              <a:t> Our fathers worshiped on this mountain, but you </a:t>
            </a:r>
            <a:r>
              <a:rPr lang="en-US" dirty="0" err="1"/>
              <a:t>Yehudim</a:t>
            </a:r>
            <a:r>
              <a:rPr lang="en-US" dirty="0"/>
              <a:t> claim that the place where we must worship is in </a:t>
            </a:r>
            <a:r>
              <a:rPr lang="en-US" dirty="0" err="1"/>
              <a:t>Yerushalayim</a:t>
            </a:r>
            <a:r>
              <a:rPr lang="en-US" dirty="0"/>
              <a:t>."</a:t>
            </a:r>
          </a:p>
          <a:p>
            <a:pPr marL="0" indent="0">
              <a:buNone/>
            </a:pPr>
            <a:r>
              <a:rPr lang="en-US" baseline="30000" dirty="0" smtClean="0"/>
              <a:t>21</a:t>
            </a:r>
            <a:r>
              <a:rPr lang="en-US" dirty="0" smtClean="0"/>
              <a:t> </a:t>
            </a:r>
            <a:r>
              <a:rPr lang="en-US" dirty="0" err="1"/>
              <a:t>Yahusha</a:t>
            </a:r>
            <a:r>
              <a:rPr lang="en-US" dirty="0"/>
              <a:t> declared, "Believe me, woman, a time is coming when you will worship the Father neither on this mountain nor in </a:t>
            </a:r>
            <a:r>
              <a:rPr lang="en-US" dirty="0" err="1"/>
              <a:t>Yerushalayim</a:t>
            </a:r>
            <a:r>
              <a:rPr lang="en-US" dirty="0"/>
              <a:t>.</a:t>
            </a:r>
          </a:p>
          <a:p>
            <a:pPr marL="0" indent="0">
              <a:buNone/>
            </a:pPr>
            <a:r>
              <a:rPr lang="en-US" baseline="30000" dirty="0" smtClean="0"/>
              <a:t>22</a:t>
            </a:r>
            <a:r>
              <a:rPr lang="en-US" dirty="0" smtClean="0"/>
              <a:t> </a:t>
            </a:r>
            <a:r>
              <a:rPr lang="en-US" dirty="0"/>
              <a:t>You Samaritans worship what you do not know; we worship what we do know, for salvation is from the </a:t>
            </a:r>
            <a:r>
              <a:rPr lang="en-US" dirty="0" err="1"/>
              <a:t>Yehudim</a:t>
            </a:r>
            <a:r>
              <a:rPr lang="en-US" dirty="0"/>
              <a:t>.</a:t>
            </a:r>
          </a:p>
          <a:p>
            <a:pPr marL="0" indent="0">
              <a:buNone/>
            </a:pPr>
            <a:r>
              <a:rPr lang="en-US" baseline="30000" dirty="0" smtClean="0"/>
              <a:t>23</a:t>
            </a:r>
            <a:r>
              <a:rPr lang="en-US" dirty="0" smtClean="0"/>
              <a:t> </a:t>
            </a:r>
            <a:r>
              <a:rPr lang="en-US" dirty="0"/>
              <a:t>Yet a time is coming and has now come when the true worshipers will worship the Father in spirit and truth, for they are the kind of worshipers the Father seeks.</a:t>
            </a:r>
          </a:p>
          <a:p>
            <a:pPr marL="0" indent="0">
              <a:buNone/>
            </a:pPr>
            <a:r>
              <a:rPr lang="en-US" baseline="30000" dirty="0" smtClean="0"/>
              <a:t>24</a:t>
            </a:r>
            <a:r>
              <a:rPr lang="en-US" dirty="0" smtClean="0"/>
              <a:t> </a:t>
            </a:r>
            <a:r>
              <a:rPr lang="en-US" dirty="0"/>
              <a:t>Elohim is spirit, and his worshipers must worship in spirit and in truth</a:t>
            </a:r>
            <a:r>
              <a:rPr lang="en-US" dirty="0" smtClean="0"/>
              <a:t>.“ 4</a:t>
            </a:r>
            <a:r>
              <a:rPr lang="en-US" baseline="30000" dirty="0" smtClean="0"/>
              <a:t>th</a:t>
            </a:r>
            <a:r>
              <a:rPr lang="en-US" dirty="0" smtClean="0"/>
              <a:t> Gospel 4</a:t>
            </a:r>
            <a:endParaRPr lang="en-US" dirty="0"/>
          </a:p>
        </p:txBody>
      </p:sp>
    </p:spTree>
    <p:extLst>
      <p:ext uri="{BB962C8B-B14F-4D97-AF65-F5344CB8AC3E}">
        <p14:creationId xmlns:p14="http://schemas.microsoft.com/office/powerpoint/2010/main" val="18351791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a:bodyPr>
          <a:lstStyle/>
          <a:p>
            <a:pPr marL="0" indent="0" algn="ctr">
              <a:buNone/>
            </a:pPr>
            <a:r>
              <a:rPr lang="en-US" sz="3900" b="1" dirty="0" smtClean="0"/>
              <a:t>How Does Elohim Not Want to be Worshipped –</a:t>
            </a:r>
            <a:r>
              <a:rPr lang="en-US" sz="3900" b="1" dirty="0" err="1" smtClean="0"/>
              <a:t>Deut</a:t>
            </a:r>
            <a:r>
              <a:rPr lang="en-US" sz="3900" b="1" dirty="0" smtClean="0"/>
              <a:t> 12</a:t>
            </a:r>
          </a:p>
          <a:p>
            <a:pPr marL="0" indent="0">
              <a:buNone/>
            </a:pPr>
            <a:r>
              <a:rPr lang="en-US" baseline="30000" dirty="0"/>
              <a:t>28</a:t>
            </a:r>
            <a:r>
              <a:rPr lang="en-US" dirty="0"/>
              <a:t> Be careful to obey all these regulations I am giving you, so that it may always go well with you and your children after you, because you will be doing what is good and right in the eyes of Yahuwah your Elohim.</a:t>
            </a:r>
          </a:p>
          <a:p>
            <a:pPr marL="0" indent="0">
              <a:buNone/>
            </a:pPr>
            <a:r>
              <a:rPr lang="en-US" baseline="30000" dirty="0" smtClean="0"/>
              <a:t>29</a:t>
            </a:r>
            <a:r>
              <a:rPr lang="en-US" dirty="0" smtClean="0"/>
              <a:t> </a:t>
            </a:r>
            <a:r>
              <a:rPr lang="en-US" dirty="0"/>
              <a:t>Yahuwah your Elohim will cut off before you the nations you are about to invade and dispossess. But when you have driven them out and settled in their land,</a:t>
            </a:r>
          </a:p>
          <a:p>
            <a:pPr marL="0" indent="0">
              <a:buNone/>
            </a:pPr>
            <a:r>
              <a:rPr lang="en-US" baseline="30000" dirty="0" smtClean="0"/>
              <a:t>30</a:t>
            </a:r>
            <a:r>
              <a:rPr lang="en-US" dirty="0" smtClean="0"/>
              <a:t> </a:t>
            </a:r>
            <a:r>
              <a:rPr lang="en-US" dirty="0"/>
              <a:t>and after they have been destroyed before you, </a:t>
            </a:r>
            <a:r>
              <a:rPr lang="en-US" u="sng" dirty="0"/>
              <a:t>be careful not to be ensnared by inquiring about their gods, saying, "How do these nations serve their gods? We will do the same."</a:t>
            </a:r>
          </a:p>
          <a:p>
            <a:pPr marL="0" indent="0">
              <a:buNone/>
            </a:pPr>
            <a:r>
              <a:rPr lang="en-US" baseline="30000" dirty="0" smtClean="0"/>
              <a:t>31</a:t>
            </a:r>
            <a:r>
              <a:rPr lang="en-US" dirty="0" smtClean="0"/>
              <a:t> </a:t>
            </a:r>
            <a:r>
              <a:rPr lang="en-US" dirty="0"/>
              <a:t>You must not worship Yahuwah your Elohim in their way, because in worshiping their gods, they do all kinds of detestable things Yahuwah hates. They even burn their sons and daughters in the fire as sacrifices to their gods.</a:t>
            </a:r>
          </a:p>
          <a:p>
            <a:pPr marL="0" indent="0">
              <a:buNone/>
            </a:pPr>
            <a:r>
              <a:rPr lang="en-US" baseline="30000" dirty="0" smtClean="0"/>
              <a:t>32</a:t>
            </a:r>
            <a:r>
              <a:rPr lang="en-US" dirty="0" smtClean="0"/>
              <a:t> </a:t>
            </a:r>
            <a:r>
              <a:rPr lang="en-US" dirty="0"/>
              <a:t>See that you do all I command you; do not add to it or take away from it</a:t>
            </a:r>
            <a:r>
              <a:rPr lang="en-US" dirty="0" smtClean="0"/>
              <a:t>.</a:t>
            </a:r>
            <a:endParaRPr lang="en-US" dirty="0"/>
          </a:p>
        </p:txBody>
      </p:sp>
    </p:spTree>
    <p:extLst>
      <p:ext uri="{BB962C8B-B14F-4D97-AF65-F5344CB8AC3E}">
        <p14:creationId xmlns:p14="http://schemas.microsoft.com/office/powerpoint/2010/main" val="23530612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Warnings Against False Worship</a:t>
            </a:r>
          </a:p>
          <a:p>
            <a:pPr marL="0" indent="0">
              <a:buNone/>
            </a:pPr>
            <a:r>
              <a:rPr lang="en-US" baseline="30000" dirty="0"/>
              <a:t>19</a:t>
            </a:r>
            <a:r>
              <a:rPr lang="en-US" dirty="0"/>
              <a:t> If you ever forget Yahuwah your Elohim and follow other gods and worship and bow down to them, I testify against you today that you will surely be destroyed.</a:t>
            </a:r>
          </a:p>
          <a:p>
            <a:pPr marL="0" indent="0">
              <a:buNone/>
            </a:pPr>
            <a:r>
              <a:rPr lang="en-US" baseline="30000" dirty="0" smtClean="0"/>
              <a:t>20</a:t>
            </a:r>
            <a:r>
              <a:rPr lang="en-US" dirty="0" smtClean="0"/>
              <a:t> </a:t>
            </a:r>
            <a:r>
              <a:rPr lang="en-US" dirty="0"/>
              <a:t>Like the nations Yahuwah destroyed before you, so you will be destroyed for not obeying Yahuwah your Elohim</a:t>
            </a:r>
            <a:r>
              <a:rPr lang="en-US" dirty="0" smtClean="0"/>
              <a:t>.   </a:t>
            </a:r>
            <a:r>
              <a:rPr lang="en-US" dirty="0" err="1" smtClean="0"/>
              <a:t>Devarim</a:t>
            </a:r>
            <a:r>
              <a:rPr lang="en-US" dirty="0" smtClean="0"/>
              <a:t> [Deuteronomy] 8</a:t>
            </a:r>
            <a:endParaRPr lang="en-US" dirty="0"/>
          </a:p>
        </p:txBody>
      </p:sp>
    </p:spTree>
    <p:extLst>
      <p:ext uri="{BB962C8B-B14F-4D97-AF65-F5344CB8AC3E}">
        <p14:creationId xmlns:p14="http://schemas.microsoft.com/office/powerpoint/2010/main" val="29877777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How to Worship Elohim – </a:t>
            </a:r>
            <a:r>
              <a:rPr lang="en-US" sz="3600" b="1" dirty="0" err="1" smtClean="0"/>
              <a:t>Devarim</a:t>
            </a:r>
            <a:r>
              <a:rPr lang="en-US" sz="3600" b="1" dirty="0" smtClean="0"/>
              <a:t> (</a:t>
            </a:r>
            <a:r>
              <a:rPr lang="en-US" sz="3600" b="1" dirty="0" err="1" smtClean="0"/>
              <a:t>Deut</a:t>
            </a:r>
            <a:r>
              <a:rPr lang="en-US" sz="3600" b="1" dirty="0" smtClean="0"/>
              <a:t>) 13 </a:t>
            </a:r>
          </a:p>
          <a:p>
            <a:pPr marL="0" indent="0">
              <a:buNone/>
            </a:pPr>
            <a:r>
              <a:rPr lang="en-US" dirty="0"/>
              <a:t>If a prophet, or one who foretells by dreams, appears among you and announces to you a miraculous sign or wonder,</a:t>
            </a:r>
          </a:p>
          <a:p>
            <a:pPr marL="0" indent="0">
              <a:buNone/>
            </a:pPr>
            <a:r>
              <a:rPr lang="en-US" baseline="30000" dirty="0" smtClean="0"/>
              <a:t>2</a:t>
            </a:r>
            <a:r>
              <a:rPr lang="en-US" dirty="0" smtClean="0"/>
              <a:t> </a:t>
            </a:r>
            <a:r>
              <a:rPr lang="en-US" dirty="0"/>
              <a:t>and if the sign or wonder of which he has spoken takes place, and he says, "Let us follow other gods" (gods you have not known) "and let us worship them,"</a:t>
            </a:r>
          </a:p>
          <a:p>
            <a:pPr marL="0" indent="0">
              <a:buNone/>
            </a:pPr>
            <a:r>
              <a:rPr lang="en-US" baseline="30000" dirty="0" smtClean="0"/>
              <a:t>3</a:t>
            </a:r>
            <a:r>
              <a:rPr lang="en-US" dirty="0" smtClean="0"/>
              <a:t> </a:t>
            </a:r>
            <a:r>
              <a:rPr lang="en-US" dirty="0"/>
              <a:t>you must not listen to the words of that prophet or dreamer. Yahuwah your Elohim is testing you to find out whether you love him with all your heart and with all your soul.</a:t>
            </a:r>
          </a:p>
          <a:p>
            <a:pPr marL="0" indent="0">
              <a:buNone/>
            </a:pPr>
            <a:r>
              <a:rPr lang="en-US" baseline="30000" dirty="0" smtClean="0"/>
              <a:t>4</a:t>
            </a:r>
            <a:r>
              <a:rPr lang="en-US" dirty="0" smtClean="0"/>
              <a:t> </a:t>
            </a:r>
            <a:r>
              <a:rPr lang="en-US" u="sng" dirty="0"/>
              <a:t>It is Yahuwah your Elohim you must follow, and him you must revere. Keep his commands and obey him; serve him and hold fast to him</a:t>
            </a:r>
            <a:r>
              <a:rPr lang="en-US" dirty="0" smtClean="0"/>
              <a:t>.</a:t>
            </a:r>
            <a:endParaRPr lang="en-US" dirty="0"/>
          </a:p>
        </p:txBody>
      </p:sp>
    </p:spTree>
    <p:extLst>
      <p:ext uri="{BB962C8B-B14F-4D97-AF65-F5344CB8AC3E}">
        <p14:creationId xmlns:p14="http://schemas.microsoft.com/office/powerpoint/2010/main" val="206838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3600" b="1" dirty="0" smtClean="0"/>
              <a:t>Be Careful How You Worship </a:t>
            </a:r>
          </a:p>
          <a:p>
            <a:pPr marL="0" indent="0">
              <a:buNone/>
            </a:pPr>
            <a:r>
              <a:rPr lang="en-US" baseline="30000" dirty="0"/>
              <a:t>13</a:t>
            </a:r>
            <a:r>
              <a:rPr lang="en-US" dirty="0"/>
              <a:t> So if you faithfully obey the commands I am giving you today-- to love Yahuwah your Elohim and to serve him with all your heart and with all your soul--</a:t>
            </a:r>
          </a:p>
          <a:p>
            <a:pPr marL="0" indent="0">
              <a:buNone/>
            </a:pPr>
            <a:r>
              <a:rPr lang="en-US" baseline="30000" dirty="0" smtClean="0"/>
              <a:t>14</a:t>
            </a:r>
            <a:r>
              <a:rPr lang="en-US" dirty="0" smtClean="0"/>
              <a:t> </a:t>
            </a:r>
            <a:r>
              <a:rPr lang="en-US" dirty="0"/>
              <a:t>then I will send rain on your land in its season, both autumn and spring rains, so that you may gather in your grain, new wine and oil.</a:t>
            </a:r>
          </a:p>
          <a:p>
            <a:pPr marL="0" indent="0">
              <a:buNone/>
            </a:pPr>
            <a:r>
              <a:rPr lang="en-US" baseline="30000" dirty="0" smtClean="0"/>
              <a:t>15</a:t>
            </a:r>
            <a:r>
              <a:rPr lang="en-US" dirty="0" smtClean="0"/>
              <a:t> </a:t>
            </a:r>
            <a:r>
              <a:rPr lang="en-US" dirty="0"/>
              <a:t>I will provide grass in the fields for your cattle, and you will eat and be satisfied.</a:t>
            </a:r>
          </a:p>
          <a:p>
            <a:pPr marL="0" indent="0">
              <a:buNone/>
            </a:pPr>
            <a:r>
              <a:rPr lang="en-US" baseline="30000" dirty="0" smtClean="0"/>
              <a:t>16</a:t>
            </a:r>
            <a:r>
              <a:rPr lang="en-US" dirty="0" smtClean="0"/>
              <a:t> </a:t>
            </a:r>
            <a:r>
              <a:rPr lang="en-US" dirty="0"/>
              <a:t>Be careful, or you will be enticed to turn away and worship other gods and bow down to them.</a:t>
            </a:r>
          </a:p>
          <a:p>
            <a:pPr marL="0" indent="0">
              <a:buNone/>
            </a:pPr>
            <a:r>
              <a:rPr lang="en-US" baseline="30000" dirty="0" smtClean="0"/>
              <a:t>17</a:t>
            </a:r>
            <a:r>
              <a:rPr lang="en-US" dirty="0" smtClean="0"/>
              <a:t> </a:t>
            </a:r>
            <a:r>
              <a:rPr lang="en-US" dirty="0"/>
              <a:t>Then Yahuwah's anger will burn against you, and he will shut the heavens so that it will not rain and the ground will yield no produce, and you will soon perish from the good land Yahuwah is giving </a:t>
            </a:r>
            <a:r>
              <a:rPr lang="en-US" dirty="0" smtClean="0"/>
              <a:t>you. </a:t>
            </a:r>
            <a:r>
              <a:rPr lang="en-US" dirty="0" err="1" smtClean="0"/>
              <a:t>Devarim</a:t>
            </a:r>
            <a:r>
              <a:rPr lang="en-US" dirty="0" smtClean="0"/>
              <a:t> 11</a:t>
            </a:r>
            <a:endParaRPr lang="en-US" sz="1800" dirty="0"/>
          </a:p>
        </p:txBody>
      </p:sp>
    </p:spTree>
    <p:extLst>
      <p:ext uri="{BB962C8B-B14F-4D97-AF65-F5344CB8AC3E}">
        <p14:creationId xmlns:p14="http://schemas.microsoft.com/office/powerpoint/2010/main" val="7460751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Walking in Yahuwah’s Ways </a:t>
            </a:r>
          </a:p>
          <a:p>
            <a:pPr marL="0" indent="0">
              <a:buNone/>
            </a:pPr>
            <a:r>
              <a:rPr lang="en-US" baseline="30000" dirty="0" smtClean="0"/>
              <a:t>18</a:t>
            </a:r>
            <a:r>
              <a:rPr lang="en-US" dirty="0" smtClean="0"/>
              <a:t> </a:t>
            </a:r>
            <a:r>
              <a:rPr lang="en-US" dirty="0"/>
              <a:t>Fix these words of mine in your hearts and minds; tie them as symbols on your hands and bind them on your foreheads.</a:t>
            </a:r>
          </a:p>
          <a:p>
            <a:pPr marL="0" indent="0">
              <a:buNone/>
            </a:pPr>
            <a:r>
              <a:rPr lang="en-US" baseline="30000" dirty="0" smtClean="0"/>
              <a:t>19</a:t>
            </a:r>
            <a:r>
              <a:rPr lang="en-US" dirty="0" smtClean="0"/>
              <a:t> </a:t>
            </a:r>
            <a:r>
              <a:rPr lang="en-US" dirty="0"/>
              <a:t>Teach them to your children, talking about them when you sit at home and when you walk along the road, when you lie down and when you get up.</a:t>
            </a:r>
          </a:p>
          <a:p>
            <a:pPr marL="0" indent="0">
              <a:buNone/>
            </a:pPr>
            <a:r>
              <a:rPr lang="en-US" baseline="30000" dirty="0" smtClean="0"/>
              <a:t>20</a:t>
            </a:r>
            <a:r>
              <a:rPr lang="en-US" dirty="0" smtClean="0"/>
              <a:t> </a:t>
            </a:r>
            <a:r>
              <a:rPr lang="en-US" dirty="0"/>
              <a:t>Write them on the doorframes of your houses and on your gates,</a:t>
            </a:r>
          </a:p>
          <a:p>
            <a:pPr marL="0" indent="0">
              <a:buNone/>
            </a:pPr>
            <a:r>
              <a:rPr lang="en-US" baseline="30000" dirty="0" smtClean="0"/>
              <a:t>21</a:t>
            </a:r>
            <a:r>
              <a:rPr lang="en-US" dirty="0" smtClean="0"/>
              <a:t> </a:t>
            </a:r>
            <a:r>
              <a:rPr lang="en-US" dirty="0"/>
              <a:t>so that your days and the days of your children may be many in the land that Yahuwah swore to give your forefathers, as many as the days that the heavens are above the </a:t>
            </a:r>
            <a:r>
              <a:rPr lang="en-US" dirty="0" smtClean="0"/>
              <a:t>earth. </a:t>
            </a:r>
            <a:r>
              <a:rPr lang="en-US" dirty="0" err="1" smtClean="0"/>
              <a:t>Devarim</a:t>
            </a:r>
            <a:r>
              <a:rPr lang="en-US" dirty="0" smtClean="0"/>
              <a:t> [Deuteronomy] 11</a:t>
            </a:r>
            <a:endParaRPr lang="en-US" sz="1800" dirty="0"/>
          </a:p>
        </p:txBody>
      </p:sp>
    </p:spTree>
    <p:extLst>
      <p:ext uri="{BB962C8B-B14F-4D97-AF65-F5344CB8AC3E}">
        <p14:creationId xmlns:p14="http://schemas.microsoft.com/office/powerpoint/2010/main" val="33416720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3500" b="1" dirty="0" smtClean="0"/>
              <a:t>What to Do With the Instruments of Pagan Worship </a:t>
            </a:r>
          </a:p>
          <a:p>
            <a:pPr marL="0" indent="0">
              <a:buNone/>
            </a:pPr>
            <a:r>
              <a:rPr lang="en-US" baseline="30000" dirty="0" smtClean="0"/>
              <a:t>1</a:t>
            </a:r>
            <a:r>
              <a:rPr lang="en-US" dirty="0" smtClean="0"/>
              <a:t> These </a:t>
            </a:r>
            <a:r>
              <a:rPr lang="en-US" dirty="0"/>
              <a:t>are the decrees and laws you must be careful to follow in the land that Yahuwah, the Elohim of your fathers, has given you to possess-- as long as you live in the land.</a:t>
            </a:r>
          </a:p>
          <a:p>
            <a:pPr marL="0" indent="0">
              <a:buNone/>
            </a:pPr>
            <a:r>
              <a:rPr lang="en-US" baseline="30000" dirty="0" smtClean="0"/>
              <a:t>2</a:t>
            </a:r>
            <a:r>
              <a:rPr lang="en-US" dirty="0" smtClean="0"/>
              <a:t> </a:t>
            </a:r>
            <a:r>
              <a:rPr lang="en-US" dirty="0"/>
              <a:t>Destroy completely all the places on the high mountains and on the hills and under every spreading tree where the nations you are dispossessing worship their gods.</a:t>
            </a:r>
          </a:p>
          <a:p>
            <a:pPr marL="0" indent="0">
              <a:buNone/>
            </a:pPr>
            <a:r>
              <a:rPr lang="en-US" baseline="30000" dirty="0" smtClean="0"/>
              <a:t>3</a:t>
            </a:r>
            <a:r>
              <a:rPr lang="en-US" dirty="0" smtClean="0"/>
              <a:t> </a:t>
            </a:r>
            <a:r>
              <a:rPr lang="en-US" dirty="0"/>
              <a:t>Break down their altars, smash their set apart stones and burn their </a:t>
            </a:r>
            <a:r>
              <a:rPr lang="en-US" dirty="0" err="1"/>
              <a:t>Asherah</a:t>
            </a:r>
            <a:r>
              <a:rPr lang="en-US" dirty="0"/>
              <a:t> poles in the fire; cut down the idols of their gods and wipe out their names from those places.</a:t>
            </a:r>
          </a:p>
          <a:p>
            <a:pPr marL="0" indent="0">
              <a:buNone/>
            </a:pPr>
            <a:r>
              <a:rPr lang="en-US" baseline="30000" dirty="0" smtClean="0"/>
              <a:t>4</a:t>
            </a:r>
            <a:r>
              <a:rPr lang="en-US" dirty="0" smtClean="0"/>
              <a:t> </a:t>
            </a:r>
            <a:r>
              <a:rPr lang="en-US" dirty="0"/>
              <a:t>You must not worship Yahuwah your Elohim in their way.</a:t>
            </a:r>
          </a:p>
          <a:p>
            <a:pPr marL="0" indent="0">
              <a:buNone/>
            </a:pPr>
            <a:r>
              <a:rPr lang="en-US" baseline="30000" dirty="0" smtClean="0"/>
              <a:t>5</a:t>
            </a:r>
            <a:r>
              <a:rPr lang="en-US" dirty="0" smtClean="0"/>
              <a:t> </a:t>
            </a:r>
            <a:r>
              <a:rPr lang="en-US" dirty="0"/>
              <a:t>But you are to seek the place Yahuwah your Elohim will choose from among all your tribes to put his Name there for his dwelling. To that place you must go;</a:t>
            </a:r>
          </a:p>
          <a:p>
            <a:pPr marL="0" indent="0">
              <a:buNone/>
            </a:pPr>
            <a:r>
              <a:rPr lang="en-US" baseline="30000" dirty="0" smtClean="0"/>
              <a:t>6</a:t>
            </a:r>
            <a:r>
              <a:rPr lang="en-US" dirty="0" smtClean="0"/>
              <a:t> </a:t>
            </a:r>
            <a:r>
              <a:rPr lang="en-US" dirty="0"/>
              <a:t>there bring your burnt offerings and sacrifices, your tithes and special gifts, what you have vowed to give and your freewill offerings, and the firstborn of your herds and flocks</a:t>
            </a:r>
            <a:r>
              <a:rPr lang="en-US" dirty="0" smtClean="0"/>
              <a:t>.  </a:t>
            </a:r>
            <a:r>
              <a:rPr lang="en-US" dirty="0" err="1" smtClean="0"/>
              <a:t>Devarim</a:t>
            </a:r>
            <a:r>
              <a:rPr lang="en-US" dirty="0" smtClean="0"/>
              <a:t> [Deuteronomy] 12</a:t>
            </a:r>
            <a:endParaRPr lang="en-US" sz="4000" dirty="0"/>
          </a:p>
        </p:txBody>
      </p:sp>
    </p:spTree>
    <p:extLst>
      <p:ext uri="{BB962C8B-B14F-4D97-AF65-F5344CB8AC3E}">
        <p14:creationId xmlns:p14="http://schemas.microsoft.com/office/powerpoint/2010/main" val="20558176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000" b="1" dirty="0" smtClean="0"/>
              <a:t>Disaster Brought to Those Who Worship Other Gods – </a:t>
            </a:r>
            <a:r>
              <a:rPr lang="en-US" sz="3000" b="1" dirty="0" err="1" smtClean="0"/>
              <a:t>Devarim</a:t>
            </a:r>
            <a:r>
              <a:rPr lang="en-US" sz="3000" b="1" dirty="0" smtClean="0"/>
              <a:t> 29</a:t>
            </a:r>
          </a:p>
          <a:p>
            <a:pPr marL="0" indent="0">
              <a:buNone/>
            </a:pPr>
            <a:r>
              <a:rPr lang="en-US" baseline="30000" dirty="0"/>
              <a:t>14</a:t>
            </a:r>
            <a:r>
              <a:rPr lang="en-US" dirty="0"/>
              <a:t> I am making this covenant, with its oath, not only with you</a:t>
            </a:r>
          </a:p>
          <a:p>
            <a:pPr marL="0" indent="0">
              <a:buNone/>
            </a:pPr>
            <a:r>
              <a:rPr lang="en-US" baseline="30000" dirty="0" smtClean="0"/>
              <a:t>15</a:t>
            </a:r>
            <a:r>
              <a:rPr lang="en-US" dirty="0" smtClean="0"/>
              <a:t> </a:t>
            </a:r>
            <a:r>
              <a:rPr lang="en-US" dirty="0"/>
              <a:t>who are standing here with us today in the presence of Yahuwah our Elohim but also with those who are not here today.</a:t>
            </a:r>
          </a:p>
          <a:p>
            <a:pPr marL="0" indent="0">
              <a:buNone/>
            </a:pPr>
            <a:r>
              <a:rPr lang="en-US" baseline="30000" dirty="0" smtClean="0"/>
              <a:t>16</a:t>
            </a:r>
            <a:r>
              <a:rPr lang="en-US" dirty="0" smtClean="0"/>
              <a:t> </a:t>
            </a:r>
            <a:r>
              <a:rPr lang="en-US" dirty="0"/>
              <a:t>You yourselves know how we lived in </a:t>
            </a:r>
            <a:r>
              <a:rPr lang="en-US" dirty="0" err="1"/>
              <a:t>Mitzrayim</a:t>
            </a:r>
            <a:r>
              <a:rPr lang="en-US" dirty="0"/>
              <a:t> and how we passed through the countries on the way here.</a:t>
            </a:r>
          </a:p>
          <a:p>
            <a:pPr marL="0" indent="0">
              <a:buNone/>
            </a:pPr>
            <a:r>
              <a:rPr lang="en-US" baseline="30000" dirty="0" smtClean="0"/>
              <a:t>17</a:t>
            </a:r>
            <a:r>
              <a:rPr lang="en-US" dirty="0" smtClean="0"/>
              <a:t> </a:t>
            </a:r>
            <a:r>
              <a:rPr lang="en-US" dirty="0"/>
              <a:t>You saw among them their detestable images and idols of wood and stone, of silver and gold.</a:t>
            </a:r>
          </a:p>
          <a:p>
            <a:pPr marL="0" indent="0">
              <a:buNone/>
            </a:pPr>
            <a:r>
              <a:rPr lang="en-US" baseline="30000" dirty="0" smtClean="0"/>
              <a:t>18</a:t>
            </a:r>
            <a:r>
              <a:rPr lang="en-US" dirty="0" smtClean="0"/>
              <a:t> </a:t>
            </a:r>
            <a:r>
              <a:rPr lang="en-US" dirty="0"/>
              <a:t>Make sure there is no man or woman, clan or tribe among you today whose heart turns away from Yahuwah our Elohim to go and worship the gods of those nations; make sure there is no root among you that produces such bitter poison</a:t>
            </a:r>
            <a:r>
              <a:rPr lang="en-US" dirty="0" smtClean="0"/>
              <a:t>.</a:t>
            </a:r>
            <a:endParaRPr lang="en-US" dirty="0"/>
          </a:p>
        </p:txBody>
      </p:sp>
    </p:spTree>
    <p:extLst>
      <p:ext uri="{BB962C8B-B14F-4D97-AF65-F5344CB8AC3E}">
        <p14:creationId xmlns:p14="http://schemas.microsoft.com/office/powerpoint/2010/main" val="12843525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000" b="1" dirty="0" smtClean="0"/>
              <a:t>Disaster Brought to Those Who Worship Other Gods – </a:t>
            </a:r>
            <a:r>
              <a:rPr lang="en-US" sz="3000" b="1" dirty="0" err="1" smtClean="0"/>
              <a:t>Devarim</a:t>
            </a:r>
            <a:r>
              <a:rPr lang="en-US" sz="3000" b="1" dirty="0" smtClean="0"/>
              <a:t> 29 </a:t>
            </a:r>
          </a:p>
          <a:p>
            <a:pPr marL="0" indent="0">
              <a:buNone/>
            </a:pPr>
            <a:r>
              <a:rPr lang="en-US" baseline="30000" dirty="0" smtClean="0"/>
              <a:t>19</a:t>
            </a:r>
            <a:r>
              <a:rPr lang="en-US" dirty="0" smtClean="0"/>
              <a:t> </a:t>
            </a:r>
            <a:r>
              <a:rPr lang="en-US" dirty="0"/>
              <a:t>When such a person hears the words of this oath, he invokes a blessing on himself and therefore thinks, "I will be safe, even though I persist in going my own way." This will bring disaster on the watered land as well as the dry.</a:t>
            </a:r>
          </a:p>
          <a:p>
            <a:pPr marL="0" indent="0">
              <a:buNone/>
            </a:pPr>
            <a:r>
              <a:rPr lang="en-US" baseline="30000" dirty="0" smtClean="0"/>
              <a:t>20</a:t>
            </a:r>
            <a:r>
              <a:rPr lang="en-US" dirty="0" smtClean="0"/>
              <a:t> </a:t>
            </a:r>
            <a:r>
              <a:rPr lang="en-US" dirty="0"/>
              <a:t>Yahuwah will never be willing to forgive him; his wrath and zeal will burn against that man. All the curses written in this book will fall upon him, and Yahuwah will blot out his name from under heaven.</a:t>
            </a:r>
          </a:p>
          <a:p>
            <a:pPr marL="0" indent="0">
              <a:buNone/>
            </a:pPr>
            <a:r>
              <a:rPr lang="en-US" baseline="30000" dirty="0" smtClean="0"/>
              <a:t>21</a:t>
            </a:r>
            <a:r>
              <a:rPr lang="en-US" dirty="0" smtClean="0"/>
              <a:t> </a:t>
            </a:r>
            <a:r>
              <a:rPr lang="en-US" dirty="0"/>
              <a:t>Yahuwah will single him out from all the tribes of </a:t>
            </a:r>
            <a:r>
              <a:rPr lang="en-US" dirty="0" err="1"/>
              <a:t>Yisrael</a:t>
            </a:r>
            <a:r>
              <a:rPr lang="en-US" dirty="0"/>
              <a:t> for disaster, according to all the curses of the covenant written in this Book of the Law.</a:t>
            </a:r>
          </a:p>
          <a:p>
            <a:pPr marL="0" indent="0">
              <a:buNone/>
            </a:pPr>
            <a:r>
              <a:rPr lang="en-US" baseline="30000" dirty="0" smtClean="0"/>
              <a:t>22</a:t>
            </a:r>
            <a:r>
              <a:rPr lang="en-US" dirty="0" smtClean="0"/>
              <a:t> </a:t>
            </a:r>
            <a:r>
              <a:rPr lang="en-US" dirty="0"/>
              <a:t>Your children who follow you in later generations and foreigners who come from distant lands will see the calamities that have fallen on the land and the diseases with which Yahuwah has afflicted it</a:t>
            </a:r>
            <a:r>
              <a:rPr lang="en-US" dirty="0" smtClean="0"/>
              <a:t>.</a:t>
            </a:r>
            <a:endParaRPr lang="en-US" dirty="0"/>
          </a:p>
        </p:txBody>
      </p:sp>
    </p:spTree>
    <p:extLst>
      <p:ext uri="{BB962C8B-B14F-4D97-AF65-F5344CB8AC3E}">
        <p14:creationId xmlns:p14="http://schemas.microsoft.com/office/powerpoint/2010/main" val="40638104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000" b="1" dirty="0" smtClean="0"/>
              <a:t>Disaster Brought to Those Who Worship Other Gods – </a:t>
            </a:r>
            <a:r>
              <a:rPr lang="en-US" sz="3000" b="1" dirty="0" err="1" smtClean="0"/>
              <a:t>Devarim</a:t>
            </a:r>
            <a:r>
              <a:rPr lang="en-US" sz="3000" b="1" dirty="0" smtClean="0"/>
              <a:t> 29 </a:t>
            </a:r>
          </a:p>
          <a:p>
            <a:pPr marL="0" indent="0">
              <a:buNone/>
            </a:pPr>
            <a:r>
              <a:rPr lang="en-US" baseline="30000" dirty="0" smtClean="0"/>
              <a:t>23</a:t>
            </a:r>
            <a:r>
              <a:rPr lang="en-US" dirty="0" smtClean="0"/>
              <a:t> </a:t>
            </a:r>
            <a:r>
              <a:rPr lang="en-US" dirty="0"/>
              <a:t>The whole land will be a burning waste of salt and sulfur-- nothing planted, nothing sprouting, no vegetation growing on it. It will be like the destruction of Sodom and Gomorrah, </a:t>
            </a:r>
            <a:r>
              <a:rPr lang="en-US" dirty="0" err="1"/>
              <a:t>Admah</a:t>
            </a:r>
            <a:r>
              <a:rPr lang="en-US" dirty="0"/>
              <a:t> and </a:t>
            </a:r>
            <a:r>
              <a:rPr lang="en-US" dirty="0" err="1"/>
              <a:t>Zeboiim</a:t>
            </a:r>
            <a:r>
              <a:rPr lang="en-US" dirty="0"/>
              <a:t>, which Yahuwah overthrew in fierce anger.</a:t>
            </a:r>
          </a:p>
          <a:p>
            <a:pPr marL="0" indent="0">
              <a:buNone/>
            </a:pPr>
            <a:r>
              <a:rPr lang="en-US" baseline="30000" dirty="0" smtClean="0"/>
              <a:t>24</a:t>
            </a:r>
            <a:r>
              <a:rPr lang="en-US" dirty="0" smtClean="0"/>
              <a:t> </a:t>
            </a:r>
            <a:r>
              <a:rPr lang="en-US" dirty="0"/>
              <a:t>All the nations will ask: "Why has Yahuwah done this to this land? Why this fierce, burning anger?"</a:t>
            </a:r>
          </a:p>
          <a:p>
            <a:pPr marL="0" indent="0">
              <a:buNone/>
            </a:pPr>
            <a:r>
              <a:rPr lang="en-US" baseline="30000" dirty="0" smtClean="0"/>
              <a:t>25</a:t>
            </a:r>
            <a:r>
              <a:rPr lang="en-US" dirty="0" smtClean="0"/>
              <a:t> </a:t>
            </a:r>
            <a:r>
              <a:rPr lang="en-US" dirty="0"/>
              <a:t>And the answer will be: "It is because this people abandoned the covenant of Yahuwah, the Elohim of their fathers, the covenant he made with them when he brought them out of </a:t>
            </a:r>
            <a:r>
              <a:rPr lang="en-US" dirty="0" err="1"/>
              <a:t>Mitzrayim</a:t>
            </a:r>
            <a:r>
              <a:rPr lang="en-US" dirty="0" smtClean="0"/>
              <a:t>.</a:t>
            </a:r>
            <a:endParaRPr lang="en-US" dirty="0"/>
          </a:p>
        </p:txBody>
      </p:sp>
    </p:spTree>
    <p:extLst>
      <p:ext uri="{BB962C8B-B14F-4D97-AF65-F5344CB8AC3E}">
        <p14:creationId xmlns:p14="http://schemas.microsoft.com/office/powerpoint/2010/main" val="23064238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000" b="1" dirty="0" smtClean="0"/>
              <a:t>Disaster Brought to Those Who Worship Other Gods – </a:t>
            </a:r>
            <a:r>
              <a:rPr lang="en-US" sz="3000" b="1" dirty="0" err="1" smtClean="0"/>
              <a:t>Devarim</a:t>
            </a:r>
            <a:r>
              <a:rPr lang="en-US" sz="3000" b="1" dirty="0" smtClean="0"/>
              <a:t> 29 </a:t>
            </a:r>
          </a:p>
          <a:p>
            <a:pPr marL="0" indent="0">
              <a:buNone/>
            </a:pPr>
            <a:r>
              <a:rPr lang="en-US" baseline="30000" dirty="0" smtClean="0"/>
              <a:t>26</a:t>
            </a:r>
            <a:r>
              <a:rPr lang="en-US" dirty="0" smtClean="0"/>
              <a:t> </a:t>
            </a:r>
            <a:r>
              <a:rPr lang="en-US" dirty="0"/>
              <a:t>They went off and worshiped other gods and bowed down to them, gods they did not know, gods he had not given them.</a:t>
            </a:r>
          </a:p>
          <a:p>
            <a:pPr marL="0" indent="0">
              <a:buNone/>
            </a:pPr>
            <a:r>
              <a:rPr lang="en-US" baseline="30000" dirty="0" smtClean="0"/>
              <a:t>27</a:t>
            </a:r>
            <a:r>
              <a:rPr lang="en-US" dirty="0" smtClean="0"/>
              <a:t> </a:t>
            </a:r>
            <a:r>
              <a:rPr lang="en-US" dirty="0"/>
              <a:t>Therefore Yahuwah's anger burned against this land, so that he brought on it all the curses written in this book.</a:t>
            </a:r>
          </a:p>
          <a:p>
            <a:pPr marL="0" indent="0">
              <a:buNone/>
            </a:pPr>
            <a:r>
              <a:rPr lang="en-US" baseline="30000" dirty="0" smtClean="0"/>
              <a:t>28</a:t>
            </a:r>
            <a:r>
              <a:rPr lang="en-US" dirty="0" smtClean="0"/>
              <a:t> </a:t>
            </a:r>
            <a:r>
              <a:rPr lang="en-US" dirty="0"/>
              <a:t>In furious anger and in great wrath Yahuwah uprooted them from their land and thrust them into another land, as it is now."</a:t>
            </a:r>
          </a:p>
          <a:p>
            <a:pPr marL="0" indent="0">
              <a:buNone/>
            </a:pPr>
            <a:r>
              <a:rPr lang="en-US" baseline="30000" dirty="0" smtClean="0"/>
              <a:t>29</a:t>
            </a:r>
            <a:r>
              <a:rPr lang="en-US" dirty="0" smtClean="0"/>
              <a:t> </a:t>
            </a:r>
            <a:r>
              <a:rPr lang="en-US" dirty="0"/>
              <a:t>The secret things belong to Yahuwah our Elohim, but the things revealed belong to us and to our children forever, that we may follow all the words of this law</a:t>
            </a:r>
            <a:r>
              <a:rPr lang="en-US" dirty="0" smtClean="0"/>
              <a:t>.</a:t>
            </a:r>
            <a:endParaRPr lang="en-US" dirty="0"/>
          </a:p>
        </p:txBody>
      </p:sp>
    </p:spTree>
    <p:extLst>
      <p:ext uri="{BB962C8B-B14F-4D97-AF65-F5344CB8AC3E}">
        <p14:creationId xmlns:p14="http://schemas.microsoft.com/office/powerpoint/2010/main" val="40688973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Lessons From the Golden Calf Incident </a:t>
            </a:r>
          </a:p>
          <a:p>
            <a:pPr marL="0" indent="0">
              <a:buNone/>
            </a:pPr>
            <a:r>
              <a:rPr lang="en-US" dirty="0" smtClean="0"/>
              <a:t>Exodus 30:1 When </a:t>
            </a:r>
            <a:r>
              <a:rPr lang="en-US" dirty="0"/>
              <a:t>the people saw that </a:t>
            </a:r>
            <a:r>
              <a:rPr lang="en-US" dirty="0" err="1"/>
              <a:t>Mosheh</a:t>
            </a:r>
            <a:r>
              <a:rPr lang="en-US" dirty="0"/>
              <a:t> was so long in coming down from the mountain, they gathered around </a:t>
            </a:r>
            <a:r>
              <a:rPr lang="en-US" dirty="0" err="1"/>
              <a:t>Aharon</a:t>
            </a:r>
            <a:r>
              <a:rPr lang="en-US" dirty="0"/>
              <a:t> and said, "Come, make us gods who will go before us. As for this fellow </a:t>
            </a:r>
            <a:r>
              <a:rPr lang="en-US" dirty="0" err="1"/>
              <a:t>Mosheh</a:t>
            </a:r>
            <a:r>
              <a:rPr lang="en-US" dirty="0"/>
              <a:t> who brought us up out of </a:t>
            </a:r>
            <a:r>
              <a:rPr lang="en-US" dirty="0" err="1"/>
              <a:t>Mitzrayim</a:t>
            </a:r>
            <a:r>
              <a:rPr lang="en-US" dirty="0"/>
              <a:t>, we don't know what has happened to him."</a:t>
            </a:r>
          </a:p>
          <a:p>
            <a:pPr marL="0" indent="0">
              <a:buNone/>
            </a:pPr>
            <a:r>
              <a:rPr lang="en-US" baseline="30000" dirty="0" smtClean="0"/>
              <a:t>2</a:t>
            </a:r>
            <a:r>
              <a:rPr lang="en-US" dirty="0" smtClean="0"/>
              <a:t> </a:t>
            </a:r>
            <a:r>
              <a:rPr lang="en-US" dirty="0" err="1"/>
              <a:t>Aharon</a:t>
            </a:r>
            <a:r>
              <a:rPr lang="en-US" dirty="0"/>
              <a:t> answered them, "Take off the gold earrings that your wives, your sons and your daughters are wearing, and bring them to me."</a:t>
            </a:r>
          </a:p>
          <a:p>
            <a:pPr marL="0" indent="0">
              <a:buNone/>
            </a:pPr>
            <a:r>
              <a:rPr lang="en-US" baseline="30000" dirty="0" smtClean="0"/>
              <a:t>3</a:t>
            </a:r>
            <a:r>
              <a:rPr lang="en-US" dirty="0" smtClean="0"/>
              <a:t> </a:t>
            </a:r>
            <a:r>
              <a:rPr lang="en-US" dirty="0"/>
              <a:t>So all the people took off their earrings and brought them to </a:t>
            </a:r>
            <a:r>
              <a:rPr lang="en-US" dirty="0" err="1"/>
              <a:t>Aharon</a:t>
            </a:r>
            <a:r>
              <a:rPr lang="en-US" dirty="0" smtClean="0"/>
              <a:t>.</a:t>
            </a:r>
            <a:endParaRPr lang="en-US" dirty="0"/>
          </a:p>
        </p:txBody>
      </p:sp>
    </p:spTree>
    <p:extLst>
      <p:ext uri="{BB962C8B-B14F-4D97-AF65-F5344CB8AC3E}">
        <p14:creationId xmlns:p14="http://schemas.microsoft.com/office/powerpoint/2010/main" val="15020851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Lessons From the Golden Calf Incident </a:t>
            </a:r>
          </a:p>
          <a:p>
            <a:pPr marL="0" indent="0">
              <a:buNone/>
            </a:pPr>
            <a:r>
              <a:rPr lang="en-US" dirty="0" smtClean="0"/>
              <a:t>Exodus 30: </a:t>
            </a:r>
            <a:r>
              <a:rPr lang="en-US" baseline="30000" dirty="0" smtClean="0"/>
              <a:t>4</a:t>
            </a:r>
            <a:r>
              <a:rPr lang="en-US" dirty="0" smtClean="0"/>
              <a:t> </a:t>
            </a:r>
            <a:r>
              <a:rPr lang="en-US" dirty="0"/>
              <a:t>He took what they handed him and made it into an idol cast in the shape of a calf, fashioning it with a tool. Then they said, "These are your gods, O </a:t>
            </a:r>
            <a:r>
              <a:rPr lang="en-US" dirty="0" err="1"/>
              <a:t>Yisrael</a:t>
            </a:r>
            <a:r>
              <a:rPr lang="en-US" dirty="0"/>
              <a:t>, who brought you up out of </a:t>
            </a:r>
            <a:r>
              <a:rPr lang="en-US" dirty="0" err="1"/>
              <a:t>Mitzrayim</a:t>
            </a:r>
            <a:r>
              <a:rPr lang="en-US" dirty="0"/>
              <a:t>."</a:t>
            </a:r>
          </a:p>
          <a:p>
            <a:pPr marL="0" indent="0">
              <a:buNone/>
            </a:pPr>
            <a:r>
              <a:rPr lang="en-US" baseline="30000" dirty="0" smtClean="0"/>
              <a:t>5</a:t>
            </a:r>
            <a:r>
              <a:rPr lang="en-US" dirty="0" smtClean="0"/>
              <a:t> </a:t>
            </a:r>
            <a:r>
              <a:rPr lang="en-US" dirty="0"/>
              <a:t>When </a:t>
            </a:r>
            <a:r>
              <a:rPr lang="en-US" dirty="0" err="1"/>
              <a:t>Aharon</a:t>
            </a:r>
            <a:r>
              <a:rPr lang="en-US" dirty="0"/>
              <a:t> saw this, he built an altar in front of the calf and announced, "Tomorrow there will be a festival to Yahuwah."</a:t>
            </a:r>
          </a:p>
          <a:p>
            <a:pPr marL="0" indent="0">
              <a:buNone/>
            </a:pPr>
            <a:r>
              <a:rPr lang="en-US" baseline="30000" dirty="0" smtClean="0"/>
              <a:t>6</a:t>
            </a:r>
            <a:r>
              <a:rPr lang="en-US" dirty="0" smtClean="0"/>
              <a:t> </a:t>
            </a:r>
            <a:r>
              <a:rPr lang="en-US" dirty="0"/>
              <a:t>So the next day the people rose early and sacrificed burnt offerings and presented fellowship offerings. Afterward they sat down to eat and drink and got up to indulge in revelry</a:t>
            </a:r>
            <a:r>
              <a:rPr lang="en-US" dirty="0" smtClean="0"/>
              <a:t>.</a:t>
            </a:r>
            <a:endParaRPr lang="en-US" dirty="0"/>
          </a:p>
        </p:txBody>
      </p:sp>
    </p:spTree>
    <p:extLst>
      <p:ext uri="{BB962C8B-B14F-4D97-AF65-F5344CB8AC3E}">
        <p14:creationId xmlns:p14="http://schemas.microsoft.com/office/powerpoint/2010/main" val="4616388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200" b="1" dirty="0" smtClean="0"/>
              <a:t>Why </a:t>
            </a:r>
            <a:r>
              <a:rPr lang="en-US" sz="3200" b="1" dirty="0" err="1" smtClean="0"/>
              <a:t>Aharon</a:t>
            </a:r>
            <a:r>
              <a:rPr lang="en-US" sz="3200" b="1" dirty="0" smtClean="0"/>
              <a:t> and the People Thought This Would Be Acceptable </a:t>
            </a:r>
          </a:p>
          <a:p>
            <a:pPr marL="0" indent="0">
              <a:buNone/>
            </a:pPr>
            <a:r>
              <a:rPr lang="en-US" dirty="0" smtClean="0"/>
              <a:t>They needed a connection to Yahuwah and Moses was gone</a:t>
            </a:r>
          </a:p>
          <a:p>
            <a:pPr marL="0" indent="0">
              <a:buNone/>
            </a:pPr>
            <a:r>
              <a:rPr lang="en-US" dirty="0" smtClean="0"/>
              <a:t>The calf represented Elohim (El – ox head and shepherds staff)</a:t>
            </a:r>
            <a:endParaRPr lang="en-US" dirty="0"/>
          </a:p>
          <a:p>
            <a:pPr marL="0" indent="0">
              <a:buNone/>
            </a:pPr>
            <a:r>
              <a:rPr lang="en-US" dirty="0" smtClean="0"/>
              <a:t>They all gave of their gold earrings to have it made</a:t>
            </a:r>
            <a:endParaRPr lang="en-US" sz="1800" dirty="0"/>
          </a:p>
          <a:p>
            <a:pPr marL="0" indent="0">
              <a:buNone/>
            </a:pPr>
            <a:r>
              <a:rPr lang="en-US" dirty="0" smtClean="0"/>
              <a:t>They established a new holiday (festival) to Yahuwah!!!</a:t>
            </a:r>
          </a:p>
          <a:p>
            <a:pPr marL="0" indent="0">
              <a:buNone/>
            </a:pPr>
            <a:r>
              <a:rPr lang="en-US" dirty="0" smtClean="0"/>
              <a:t>They </a:t>
            </a:r>
            <a:r>
              <a:rPr lang="en-US" dirty="0"/>
              <a:t>sacrificed burnt offerings and presented fellowship </a:t>
            </a:r>
            <a:r>
              <a:rPr lang="en-US" dirty="0" smtClean="0"/>
              <a:t>offerings to Yahuwah-the Golden Calf</a:t>
            </a:r>
          </a:p>
        </p:txBody>
      </p:sp>
    </p:spTree>
    <p:extLst>
      <p:ext uri="{BB962C8B-B14F-4D97-AF65-F5344CB8AC3E}">
        <p14:creationId xmlns:p14="http://schemas.microsoft.com/office/powerpoint/2010/main" val="41826216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Problems With This Golden Calf </a:t>
            </a:r>
          </a:p>
          <a:p>
            <a:pPr marL="0" indent="0">
              <a:buNone/>
            </a:pPr>
            <a:r>
              <a:rPr lang="en-US" dirty="0" smtClean="0"/>
              <a:t>This was an attempt to honor Elohim in their own way, not according to the Instruction</a:t>
            </a:r>
          </a:p>
          <a:p>
            <a:pPr marL="0" indent="0">
              <a:buNone/>
            </a:pPr>
            <a:r>
              <a:rPr lang="en-US" dirty="0" smtClean="0"/>
              <a:t>It was a cast image – forbidden in the 10 Words</a:t>
            </a:r>
          </a:p>
          <a:p>
            <a:pPr marL="0" indent="0">
              <a:buNone/>
            </a:pPr>
            <a:r>
              <a:rPr lang="en-US" dirty="0" smtClean="0"/>
              <a:t>This calf did not bring Israel out of Egypt</a:t>
            </a:r>
          </a:p>
          <a:p>
            <a:pPr marL="0" indent="0">
              <a:buNone/>
            </a:pPr>
            <a:r>
              <a:rPr lang="en-US" dirty="0" smtClean="0"/>
              <a:t>Yahuwah had commanded that they observe his laws, not create new festivals</a:t>
            </a:r>
          </a:p>
          <a:p>
            <a:pPr marL="0" indent="0">
              <a:buNone/>
            </a:pPr>
            <a:r>
              <a:rPr lang="en-US" dirty="0"/>
              <a:t>They partied at this new holiday/festival (engaged in “revelry” – conjugal activities</a:t>
            </a:r>
            <a:r>
              <a:rPr lang="en-US" dirty="0" smtClean="0"/>
              <a:t>)</a:t>
            </a:r>
          </a:p>
          <a:p>
            <a:pPr marL="0" indent="0">
              <a:buNone/>
            </a:pPr>
            <a:endParaRPr lang="en-US" dirty="0" smtClean="0"/>
          </a:p>
          <a:p>
            <a:pPr marL="0" indent="0">
              <a:buNone/>
            </a:pPr>
            <a:endParaRPr lang="en-US" sz="4000" dirty="0"/>
          </a:p>
        </p:txBody>
      </p:sp>
    </p:spTree>
    <p:extLst>
      <p:ext uri="{BB962C8B-B14F-4D97-AF65-F5344CB8AC3E}">
        <p14:creationId xmlns:p14="http://schemas.microsoft.com/office/powerpoint/2010/main" val="3195427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b="1" dirty="0" smtClean="0"/>
              <a:t>Is Christmas Really That Bad?</a:t>
            </a:r>
          </a:p>
          <a:p>
            <a:pPr marL="0" indent="0">
              <a:buNone/>
            </a:pPr>
            <a:r>
              <a:rPr lang="en-US" dirty="0" smtClean="0"/>
              <a:t>It is a family holiday for Christians</a:t>
            </a:r>
            <a:r>
              <a:rPr lang="en-US" dirty="0"/>
              <a:t> </a:t>
            </a:r>
            <a:endParaRPr lang="en-US" dirty="0" smtClean="0"/>
          </a:p>
          <a:p>
            <a:pPr marL="0" indent="0">
              <a:buNone/>
            </a:pPr>
            <a:r>
              <a:rPr lang="en-US" dirty="0" smtClean="0"/>
              <a:t>“Jesus is honored in it” </a:t>
            </a:r>
          </a:p>
          <a:p>
            <a:pPr marL="0" indent="0">
              <a:buNone/>
            </a:pPr>
            <a:r>
              <a:rPr lang="en-US" dirty="0" smtClean="0"/>
              <a:t>Elohim did not endorse this kind of change, custom, tradition </a:t>
            </a:r>
          </a:p>
          <a:p>
            <a:pPr marL="0" indent="0">
              <a:buNone/>
            </a:pPr>
            <a:r>
              <a:rPr lang="en-US" dirty="0" smtClean="0"/>
              <a:t>I’m not doing it like the pagans, its all for Jesus</a:t>
            </a:r>
          </a:p>
          <a:p>
            <a:pPr marL="0" indent="0">
              <a:buNone/>
            </a:pPr>
            <a:r>
              <a:rPr lang="en-US" dirty="0" smtClean="0"/>
              <a:t>Can believers sanctify that which is abominable and make it good?</a:t>
            </a:r>
          </a:p>
          <a:p>
            <a:pPr marL="0" indent="0">
              <a:buNone/>
            </a:pPr>
            <a:r>
              <a:rPr lang="en-US" dirty="0" smtClean="0"/>
              <a:t>Not really Messiah’s birthday, anyway</a:t>
            </a:r>
          </a:p>
        </p:txBody>
      </p:sp>
    </p:spTree>
    <p:extLst>
      <p:ext uri="{BB962C8B-B14F-4D97-AF65-F5344CB8AC3E}">
        <p14:creationId xmlns:p14="http://schemas.microsoft.com/office/powerpoint/2010/main" val="42696099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7998</TotalTime>
  <Words>3035</Words>
  <Application>Microsoft Office PowerPoint</Application>
  <PresentationFormat>Widescreen</PresentationFormat>
  <Paragraphs>197</Paragraphs>
  <Slides>37</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45</cp:revision>
  <dcterms:created xsi:type="dcterms:W3CDTF">2018-11-07T08:55:54Z</dcterms:created>
  <dcterms:modified xsi:type="dcterms:W3CDTF">2018-11-19T10:43:18Z</dcterms:modified>
</cp:coreProperties>
</file>