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4073" r:id="rId2"/>
    <p:sldMasterId id="2147484145" r:id="rId3"/>
    <p:sldMasterId id="2147484157" r:id="rId4"/>
    <p:sldMasterId id="2147484169" r:id="rId5"/>
    <p:sldMasterId id="2147484181" r:id="rId6"/>
    <p:sldMasterId id="2147484193" r:id="rId7"/>
    <p:sldMasterId id="2147484217" r:id="rId8"/>
    <p:sldMasterId id="2147484721" r:id="rId9"/>
    <p:sldMasterId id="2147484757" r:id="rId10"/>
    <p:sldMasterId id="2147484781" r:id="rId11"/>
    <p:sldMasterId id="2147484793" r:id="rId12"/>
  </p:sldMasterIdLst>
  <p:notesMasterIdLst>
    <p:notesMasterId r:id="rId46"/>
  </p:notesMasterIdLst>
  <p:sldIdLst>
    <p:sldId id="881" r:id="rId13"/>
    <p:sldId id="827" r:id="rId14"/>
    <p:sldId id="761" r:id="rId15"/>
    <p:sldId id="883" r:id="rId16"/>
    <p:sldId id="884" r:id="rId17"/>
    <p:sldId id="882" r:id="rId18"/>
    <p:sldId id="885" r:id="rId19"/>
    <p:sldId id="832" r:id="rId20"/>
    <p:sldId id="831" r:id="rId21"/>
    <p:sldId id="889" r:id="rId22"/>
    <p:sldId id="887" r:id="rId23"/>
    <p:sldId id="886" r:id="rId24"/>
    <p:sldId id="888" r:id="rId25"/>
    <p:sldId id="891" r:id="rId26"/>
    <p:sldId id="892" r:id="rId27"/>
    <p:sldId id="893" r:id="rId28"/>
    <p:sldId id="894" r:id="rId29"/>
    <p:sldId id="895" r:id="rId30"/>
    <p:sldId id="896" r:id="rId31"/>
    <p:sldId id="867" r:id="rId32"/>
    <p:sldId id="890" r:id="rId33"/>
    <p:sldId id="869" r:id="rId34"/>
    <p:sldId id="767" r:id="rId35"/>
    <p:sldId id="768" r:id="rId36"/>
    <p:sldId id="769" r:id="rId37"/>
    <p:sldId id="770" r:id="rId38"/>
    <p:sldId id="771" r:id="rId39"/>
    <p:sldId id="811" r:id="rId40"/>
    <p:sldId id="773" r:id="rId41"/>
    <p:sldId id="870" r:id="rId42"/>
    <p:sldId id="817" r:id="rId43"/>
    <p:sldId id="897" r:id="rId44"/>
    <p:sldId id="898" r:id="rId4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82" autoAdjust="0"/>
    <p:restoredTop sz="94651" autoAdjust="0"/>
  </p:normalViewPr>
  <p:slideViewPr>
    <p:cSldViewPr snapToGrid="0" snapToObjects="1">
      <p:cViewPr varScale="1">
        <p:scale>
          <a:sx n="144" d="100"/>
          <a:sy n="144" d="100"/>
        </p:scale>
        <p:origin x="534" y="13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9" d="100"/>
          <a:sy n="89" d="100"/>
        </p:scale>
        <p:origin x="384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notesMaster" Target="notesMasters/notesMaster1.xml"/><Relationship Id="rId20" Type="http://schemas.openxmlformats.org/officeDocument/2006/relationships/slide" Target="slides/slide8.xml"/><Relationship Id="rId41" Type="http://schemas.openxmlformats.org/officeDocument/2006/relationships/slide" Target="slides/slide29.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7/12/2018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6587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37641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951466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699061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400058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604845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460618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684198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35431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9804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782452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68033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714389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064579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159955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17525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689673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194878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9586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456847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874731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981339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704349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066268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8132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9592290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3966570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618290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7236240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7487422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0045936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8985970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68403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7/12/2018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7/12/2018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7/12/2018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7/12/2018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7/12/2018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7/12/2018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652757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5669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59679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5002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9720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981342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60117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433505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30765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900113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955013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685168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71385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693459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145010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794141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66817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52344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475188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657355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027147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317668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72879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288201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407627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132469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36182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939542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978550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705299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374648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350167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836306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0186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theme" Target="../theme/theme10.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1.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image" Target="../media/image1.jpe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image" Target="../media/image1.jpe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7/12/2018</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94" r:id="rId1"/>
    <p:sldLayoutId id="2147484195" r:id="rId2"/>
    <p:sldLayoutId id="2147484196" r:id="rId3"/>
    <p:sldLayoutId id="2147484197" r:id="rId4"/>
    <p:sldLayoutId id="2147484198" r:id="rId5"/>
    <p:sldLayoutId id="2147484199" r:id="rId6"/>
    <p:sldLayoutId id="2147484200" r:id="rId7"/>
    <p:sldLayoutId id="2147484201" r:id="rId8"/>
    <p:sldLayoutId id="2147484202" r:id="rId9"/>
    <p:sldLayoutId id="2147484203" r:id="rId10"/>
    <p:sldLayoutId id="21474842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8789325"/>
      </p:ext>
    </p:extLst>
  </p:cSld>
  <p:clrMap bg1="lt1" tx1="dk1" bg2="lt2" tx2="dk2" accent1="accent1" accent2="accent2" accent3="accent3" accent4="accent4" accent5="accent5" accent6="accent6" hlink="hlink" folHlink="folHlink"/>
  <p:sldLayoutIdLst>
    <p:sldLayoutId id="2147484722" r:id="rId1"/>
    <p:sldLayoutId id="2147484723" r:id="rId2"/>
    <p:sldLayoutId id="2147484724" r:id="rId3"/>
    <p:sldLayoutId id="2147484725" r:id="rId4"/>
    <p:sldLayoutId id="2147484726" r:id="rId5"/>
    <p:sldLayoutId id="2147484727" r:id="rId6"/>
    <p:sldLayoutId id="2147484728" r:id="rId7"/>
    <p:sldLayoutId id="2147484729" r:id="rId8"/>
    <p:sldLayoutId id="2147484730" r:id="rId9"/>
    <p:sldLayoutId id="2147484731" r:id="rId10"/>
    <p:sldLayoutId id="214748473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985" r:id="rId3"/>
    <p:sldLayoutId id="2147484760" r:id="rId4"/>
    <p:sldLayoutId id="2147484761" r:id="rId5"/>
    <p:sldLayoutId id="2147484762" r:id="rId6"/>
    <p:sldLayoutId id="2147484763" r:id="rId7"/>
    <p:sldLayoutId id="2147484764" r:id="rId8"/>
    <p:sldLayoutId id="2147484765" r:id="rId9"/>
    <p:sldLayoutId id="2147484766" r:id="rId10"/>
    <p:sldLayoutId id="2147484767" r:id="rId11"/>
    <p:sldLayoutId id="214748476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411766"/>
      </p:ext>
    </p:extLst>
  </p:cSld>
  <p:clrMap bg1="lt1" tx1="dk1" bg2="lt2" tx2="dk2" accent1="accent1" accent2="accent2" accent3="accent3" accent4="accent4" accent5="accent5" accent6="accent6" hlink="hlink" folHlink="folHlink"/>
  <p:sldLayoutIdLst>
    <p:sldLayoutId id="2147484782" r:id="rId1"/>
    <p:sldLayoutId id="2147484783" r:id="rId2"/>
    <p:sldLayoutId id="2147484784" r:id="rId3"/>
    <p:sldLayoutId id="2147484785" r:id="rId4"/>
    <p:sldLayoutId id="2147484786" r:id="rId5"/>
    <p:sldLayoutId id="2147484787" r:id="rId6"/>
    <p:sldLayoutId id="2147484788" r:id="rId7"/>
    <p:sldLayoutId id="2147484789" r:id="rId8"/>
    <p:sldLayoutId id="2147484790" r:id="rId9"/>
    <p:sldLayoutId id="2147484791" r:id="rId10"/>
    <p:sldLayoutId id="21474847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7/12/2018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80285"/>
      </p:ext>
    </p:extLst>
  </p:cSld>
  <p:clrMap bg1="lt1" tx1="dk1" bg2="lt2" tx2="dk2" accent1="accent1" accent2="accent2" accent3="accent3" accent4="accent4" accent5="accent5" accent6="accent6"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fontScale="85000" lnSpcReduction="20000"/>
          </a:bodyPr>
          <a:lstStyle/>
          <a:p>
            <a:pPr algn="ctr">
              <a:buNone/>
            </a:pPr>
            <a:r>
              <a:rPr lang="en-US" sz="4700" dirty="0" smtClean="0">
                <a:solidFill>
                  <a:srgbClr val="FF0000"/>
                </a:solidFill>
                <a:latin typeface="Helvetica" pitchFamily="34" charset="0"/>
                <a:cs typeface="Helvetica" pitchFamily="34" charset="0"/>
              </a:rPr>
              <a:t>Shabbat </a:t>
            </a:r>
            <a:r>
              <a:rPr lang="en-US" sz="4700" dirty="0" smtClean="0">
                <a:solidFill>
                  <a:srgbClr val="FF0000"/>
                </a:solidFill>
                <a:latin typeface="Helvetica" pitchFamily="34" charset="0"/>
                <a:cs typeface="Helvetica" pitchFamily="34" charset="0"/>
              </a:rPr>
              <a:t>Shalom</a:t>
            </a:r>
          </a:p>
          <a:p>
            <a:pPr algn="ctr">
              <a:buNone/>
            </a:pPr>
            <a:endParaRPr lang="en-US" sz="2400" dirty="0" smtClean="0">
              <a:solidFill>
                <a:srgbClr val="FF0000"/>
              </a:solidFill>
              <a:latin typeface="Helvetica" pitchFamily="34" charset="0"/>
              <a:cs typeface="Helvetica" pitchFamily="34" charset="0"/>
            </a:endParaRPr>
          </a:p>
          <a:p>
            <a:pPr algn="ctr">
              <a:buNone/>
            </a:pPr>
            <a:r>
              <a:rPr lang="en-US" sz="4000" dirty="0" smtClean="0">
                <a:solidFill>
                  <a:schemeClr val="tx1">
                    <a:lumMod val="95000"/>
                    <a:lumOff val="5000"/>
                  </a:schemeClr>
                </a:solidFill>
                <a:latin typeface="Helvetica" pitchFamily="34" charset="0"/>
                <a:cs typeface="Helvetica" pitchFamily="34" charset="0"/>
              </a:rPr>
              <a:t>Welcome </a:t>
            </a:r>
            <a:r>
              <a:rPr lang="en-US" sz="4000" dirty="0" smtClean="0">
                <a:solidFill>
                  <a:schemeClr val="tx1">
                    <a:lumMod val="95000"/>
                    <a:lumOff val="5000"/>
                  </a:schemeClr>
                </a:solidFill>
                <a:latin typeface="Helvetica" pitchFamily="34" charset="0"/>
                <a:cs typeface="Helvetica" pitchFamily="34" charset="0"/>
              </a:rPr>
              <a:t>to</a:t>
            </a:r>
          </a:p>
          <a:p>
            <a:pPr marL="0" indent="0" algn="ctr">
              <a:spcBef>
                <a:spcPts val="0"/>
              </a:spcBef>
              <a:buNone/>
            </a:pPr>
            <a:endParaRPr lang="en-US" sz="40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i="1" dirty="0" smtClean="0">
                <a:solidFill>
                  <a:srgbClr val="0070C0"/>
                </a:solidFill>
                <a:latin typeface="Helvetica" pitchFamily="34" charset="0"/>
                <a:cs typeface="Helvetica" pitchFamily="34" charset="0"/>
              </a:rPr>
              <a:t>The </a:t>
            </a:r>
            <a:r>
              <a:rPr lang="en-US" sz="10400" i="1" dirty="0" err="1" smtClean="0">
                <a:solidFill>
                  <a:srgbClr val="0070C0"/>
                </a:solidFill>
                <a:latin typeface="Helvetica" pitchFamily="34" charset="0"/>
                <a:cs typeface="Helvetica" pitchFamily="34" charset="0"/>
              </a:rPr>
              <a:t>Miqra</a:t>
            </a:r>
            <a:endParaRPr lang="en-US" sz="10400" i="1" dirty="0" smtClean="0">
              <a:solidFill>
                <a:srgbClr val="0070C0"/>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(The Gathering)</a:t>
            </a: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Home of John and Marie</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804738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7854950"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tx1"/>
                </a:solidFill>
                <a:latin typeface="Helvetica" pitchFamily="34" charset="0"/>
                <a:cs typeface="Helvetica" pitchFamily="34" charset="0"/>
              </a:rPr>
              <a:t>The Biblical Sabbath, Pt 4</a:t>
            </a:r>
            <a:endParaRPr lang="en-US" sz="4200" dirty="0" smtClean="0">
              <a:solidFill>
                <a:schemeClr val="tx1"/>
              </a:solidFill>
              <a:latin typeface="Helvetica" pitchFamily="34" charset="0"/>
              <a:cs typeface="Helvetica" pitchFamily="34" charset="0"/>
            </a:endParaRPr>
          </a:p>
          <a:p>
            <a:pPr algn="ctr">
              <a:buNone/>
            </a:pPr>
            <a:r>
              <a:rPr lang="en-US" sz="3600" dirty="0" smtClean="0">
                <a:solidFill>
                  <a:schemeClr val="tx1"/>
                </a:solidFill>
                <a:latin typeface="Helvetica" pitchFamily="34" charset="0"/>
                <a:cs typeface="Helvetica" pitchFamily="34" charset="0"/>
              </a:rPr>
              <a:t>An Invitation to Enter His Rest</a:t>
            </a: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321" y="251791"/>
            <a:ext cx="8196469" cy="4663109"/>
          </a:xfrm>
        </p:spPr>
        <p:txBody>
          <a:bodyPr>
            <a:normAutofit/>
          </a:bodyPr>
          <a:lstStyle/>
          <a:p>
            <a:pPr marL="0" indent="0" algn="ctr">
              <a:buNone/>
            </a:pPr>
            <a:r>
              <a:rPr lang="en-US" sz="3600" dirty="0" smtClean="0">
                <a:solidFill>
                  <a:schemeClr val="tx1"/>
                </a:solidFill>
              </a:rPr>
              <a:t>Hebrew Word Review</a:t>
            </a:r>
            <a:endParaRPr lang="en-US" sz="3600" dirty="0" smtClean="0">
              <a:solidFill>
                <a:schemeClr val="tx1"/>
              </a:solidFill>
            </a:endParaRPr>
          </a:p>
          <a:p>
            <a:pPr marL="0" indent="0">
              <a:buNone/>
            </a:pPr>
            <a:r>
              <a:rPr lang="en-US" dirty="0" err="1" smtClean="0"/>
              <a:t>Miqra</a:t>
            </a:r>
            <a:r>
              <a:rPr lang="en-US" dirty="0" smtClean="0"/>
              <a:t> = Gathering, Assembly (on holy days)</a:t>
            </a:r>
          </a:p>
          <a:p>
            <a:pPr marL="0" indent="0">
              <a:buNone/>
            </a:pPr>
            <a:r>
              <a:rPr lang="en-US" dirty="0" smtClean="0"/>
              <a:t>Yahuwah, Yah = the LORD, our Father in heaven</a:t>
            </a:r>
          </a:p>
          <a:p>
            <a:pPr marL="0" indent="0">
              <a:buNone/>
            </a:pPr>
            <a:r>
              <a:rPr lang="en-US" dirty="0" smtClean="0"/>
              <a:t>Elohim, El = God, literally, Mighty One</a:t>
            </a:r>
          </a:p>
          <a:p>
            <a:pPr marL="0" indent="0">
              <a:buNone/>
            </a:pPr>
            <a:r>
              <a:rPr lang="en-US" dirty="0" err="1" smtClean="0"/>
              <a:t>Yahusha</a:t>
            </a:r>
            <a:r>
              <a:rPr lang="en-US" dirty="0" smtClean="0"/>
              <a:t> = Jesus, the Hebrew name of Messiah</a:t>
            </a:r>
          </a:p>
          <a:p>
            <a:pPr marL="0" indent="0">
              <a:buNone/>
            </a:pPr>
            <a:r>
              <a:rPr lang="en-US" dirty="0" err="1" smtClean="0"/>
              <a:t>Kadash</a:t>
            </a:r>
            <a:r>
              <a:rPr lang="en-US" dirty="0" smtClean="0"/>
              <a:t>, </a:t>
            </a:r>
            <a:r>
              <a:rPr lang="en-US" dirty="0" err="1" smtClean="0"/>
              <a:t>Kodesh</a:t>
            </a:r>
            <a:r>
              <a:rPr lang="en-US" dirty="0" smtClean="0"/>
              <a:t>, </a:t>
            </a:r>
            <a:r>
              <a:rPr lang="en-US" dirty="0" err="1" smtClean="0"/>
              <a:t>Kadosh</a:t>
            </a:r>
            <a:r>
              <a:rPr lang="en-US" dirty="0" smtClean="0"/>
              <a:t> = holy, set apart</a:t>
            </a:r>
          </a:p>
          <a:p>
            <a:pPr marL="0" indent="0">
              <a:buNone/>
            </a:pPr>
            <a:endParaRPr lang="en-US" dirty="0" smtClean="0"/>
          </a:p>
          <a:p>
            <a:pPr marL="0" indent="0" algn="ctr">
              <a:buNone/>
            </a:pPr>
            <a:endParaRPr lang="en-US" sz="3600" dirty="0" smtClean="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321" y="251791"/>
            <a:ext cx="8196469" cy="4663109"/>
          </a:xfrm>
        </p:spPr>
        <p:txBody>
          <a:bodyPr>
            <a:normAutofit lnSpcReduction="10000"/>
          </a:bodyPr>
          <a:lstStyle/>
          <a:p>
            <a:pPr marL="0" indent="0" algn="ctr">
              <a:buNone/>
            </a:pPr>
            <a:r>
              <a:rPr lang="en-US" sz="3600" dirty="0" smtClean="0">
                <a:solidFill>
                  <a:schemeClr val="tx1"/>
                </a:solidFill>
              </a:rPr>
              <a:t>Review</a:t>
            </a:r>
          </a:p>
          <a:p>
            <a:pPr marL="0" indent="0">
              <a:buNone/>
            </a:pPr>
            <a:r>
              <a:rPr lang="en-US" dirty="0" smtClean="0"/>
              <a:t>Seventh day blessed and set apart at creation</a:t>
            </a:r>
          </a:p>
          <a:p>
            <a:pPr marL="0" indent="0">
              <a:buNone/>
            </a:pPr>
            <a:r>
              <a:rPr lang="en-US" dirty="0" smtClean="0"/>
              <a:t>Remember and guard the Sabbath</a:t>
            </a:r>
          </a:p>
          <a:p>
            <a:pPr marL="0" indent="0">
              <a:buNone/>
            </a:pPr>
            <a:r>
              <a:rPr lang="en-US" dirty="0" smtClean="0"/>
              <a:t>The Sabbath was (is) a test commandment</a:t>
            </a:r>
          </a:p>
          <a:p>
            <a:pPr marL="0" indent="0">
              <a:buNone/>
            </a:pPr>
            <a:r>
              <a:rPr lang="en-US" dirty="0" smtClean="0"/>
              <a:t>The Sabbath is a sign</a:t>
            </a:r>
          </a:p>
          <a:p>
            <a:pPr marL="0" indent="0">
              <a:buNone/>
            </a:pPr>
            <a:r>
              <a:rPr lang="en-US" dirty="0" smtClean="0"/>
              <a:t>Dire warnings against working on the Sabbath</a:t>
            </a:r>
          </a:p>
          <a:p>
            <a:pPr marL="0" indent="0">
              <a:buNone/>
            </a:pPr>
            <a:r>
              <a:rPr lang="en-US" dirty="0" smtClean="0"/>
              <a:t>Sabbath a day of ceasing</a:t>
            </a:r>
            <a:r>
              <a:rPr lang="en-US" dirty="0"/>
              <a:t>, assembly, </a:t>
            </a:r>
            <a:r>
              <a:rPr lang="en-US" dirty="0" smtClean="0"/>
              <a:t>worship</a:t>
            </a:r>
            <a:endParaRPr lang="en-US" dirty="0" smtClean="0"/>
          </a:p>
          <a:p>
            <a:pPr marL="0" indent="0">
              <a:buNone/>
            </a:pPr>
            <a:r>
              <a:rPr lang="en-US" dirty="0" smtClean="0"/>
              <a:t>Sabbath is </a:t>
            </a:r>
            <a:r>
              <a:rPr lang="en-US" dirty="0" err="1" smtClean="0"/>
              <a:t>Yah’s</a:t>
            </a:r>
            <a:r>
              <a:rPr lang="en-US" dirty="0" smtClean="0"/>
              <a:t> day, not our own (Isaiah 58)</a:t>
            </a:r>
            <a:endParaRPr lang="en-US" dirty="0"/>
          </a:p>
          <a:p>
            <a:pPr marL="0" indent="0" algn="ctr">
              <a:buNone/>
            </a:pPr>
            <a:endParaRPr lang="en-US" sz="3600" dirty="0" smtClean="0">
              <a:solidFill>
                <a:schemeClr val="tx1"/>
              </a:solidFill>
            </a:endParaRPr>
          </a:p>
        </p:txBody>
      </p:sp>
    </p:spTree>
    <p:extLst>
      <p:ext uri="{BB962C8B-B14F-4D97-AF65-F5344CB8AC3E}">
        <p14:creationId xmlns:p14="http://schemas.microsoft.com/office/powerpoint/2010/main" val="208489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321" y="251791"/>
            <a:ext cx="8196469" cy="4663109"/>
          </a:xfrm>
        </p:spPr>
        <p:txBody>
          <a:bodyPr>
            <a:normAutofit/>
          </a:bodyPr>
          <a:lstStyle/>
          <a:p>
            <a:pPr marL="0" indent="0" algn="ctr">
              <a:buNone/>
            </a:pPr>
            <a:r>
              <a:rPr lang="en-US" sz="3600" dirty="0" smtClean="0">
                <a:solidFill>
                  <a:schemeClr val="tx1"/>
                </a:solidFill>
              </a:rPr>
              <a:t>Test Commandment</a:t>
            </a:r>
            <a:endParaRPr lang="en-US" sz="3600" dirty="0" smtClean="0">
              <a:solidFill>
                <a:schemeClr val="tx1"/>
              </a:solidFill>
            </a:endParaRPr>
          </a:p>
          <a:p>
            <a:pPr marL="0" indent="0" algn="ctr">
              <a:buNone/>
            </a:pPr>
            <a:r>
              <a:rPr lang="en-US" dirty="0"/>
              <a:t>Then Yahuwah said to </a:t>
            </a:r>
            <a:r>
              <a:rPr lang="en-US" dirty="0" err="1"/>
              <a:t>Mosheh</a:t>
            </a:r>
            <a:r>
              <a:rPr lang="en-US" dirty="0"/>
              <a:t>, "I will rain down bread from heaven for you. The people are to go out each day and gather enough for that day. In this way I will test them and see whether they will follow my instructions</a:t>
            </a:r>
            <a:r>
              <a:rPr lang="en-US" dirty="0" smtClean="0"/>
              <a:t>.</a:t>
            </a:r>
            <a:r>
              <a:rPr lang="en-US" dirty="0" smtClean="0"/>
              <a:t> </a:t>
            </a:r>
            <a:r>
              <a:rPr lang="en-US" dirty="0" smtClean="0"/>
              <a:t>Ex </a:t>
            </a:r>
            <a:r>
              <a:rPr lang="en-US" dirty="0" smtClean="0"/>
              <a:t>16:4</a:t>
            </a:r>
            <a:endParaRPr lang="en-US" dirty="0"/>
          </a:p>
          <a:p>
            <a:pPr marL="0" indent="0" algn="ctr">
              <a:buNone/>
            </a:pPr>
            <a:endParaRPr lang="en-US" sz="3600" dirty="0" smtClean="0">
              <a:solidFill>
                <a:schemeClr val="tx1"/>
              </a:solidFill>
            </a:endParaRPr>
          </a:p>
        </p:txBody>
      </p:sp>
    </p:spTree>
    <p:extLst>
      <p:ext uri="{BB962C8B-B14F-4D97-AF65-F5344CB8AC3E}">
        <p14:creationId xmlns:p14="http://schemas.microsoft.com/office/powerpoint/2010/main" val="63958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321" y="251791"/>
            <a:ext cx="8196469" cy="4663109"/>
          </a:xfrm>
        </p:spPr>
        <p:txBody>
          <a:bodyPr>
            <a:normAutofit/>
          </a:bodyPr>
          <a:lstStyle/>
          <a:p>
            <a:pPr marL="0" indent="0" algn="ctr">
              <a:buNone/>
            </a:pPr>
            <a:r>
              <a:rPr lang="en-US" sz="3600" dirty="0" smtClean="0">
                <a:solidFill>
                  <a:schemeClr val="tx1"/>
                </a:solidFill>
              </a:rPr>
              <a:t>Sign</a:t>
            </a:r>
            <a:endParaRPr lang="en-US" sz="3600" dirty="0" smtClean="0">
              <a:solidFill>
                <a:schemeClr val="tx1"/>
              </a:solidFill>
            </a:endParaRPr>
          </a:p>
          <a:p>
            <a:pPr marL="0" indent="0" algn="ctr">
              <a:buNone/>
            </a:pPr>
            <a:r>
              <a:rPr lang="en-US" dirty="0"/>
              <a:t>Speak thou also unto the children of Israel, saying, Verily my </a:t>
            </a:r>
            <a:r>
              <a:rPr lang="en-US" dirty="0" err="1"/>
              <a:t>sabbaths</a:t>
            </a:r>
            <a:r>
              <a:rPr lang="en-US" dirty="0"/>
              <a:t> ye shall keep: for it </a:t>
            </a:r>
            <a:r>
              <a:rPr lang="en-US" i="1" dirty="0"/>
              <a:t>is </a:t>
            </a:r>
            <a:r>
              <a:rPr lang="en-US" dirty="0"/>
              <a:t>a sign between me and you throughout your generations; that </a:t>
            </a:r>
            <a:r>
              <a:rPr lang="en-US" i="1" dirty="0"/>
              <a:t>ye </a:t>
            </a:r>
            <a:r>
              <a:rPr lang="en-US" dirty="0"/>
              <a:t>may know that I </a:t>
            </a:r>
            <a:r>
              <a:rPr lang="en-US" i="1" dirty="0"/>
              <a:t>am </a:t>
            </a:r>
            <a:r>
              <a:rPr lang="en-US" dirty="0"/>
              <a:t>the LORD that doth sanctify you</a:t>
            </a:r>
            <a:r>
              <a:rPr lang="en-US" dirty="0" smtClean="0"/>
              <a:t>. Ex 31:13</a:t>
            </a:r>
            <a:endParaRPr lang="en-US" dirty="0"/>
          </a:p>
          <a:p>
            <a:pPr marL="0" indent="0" algn="ctr">
              <a:buNone/>
            </a:pPr>
            <a:endParaRPr lang="en-US" sz="3600" dirty="0" smtClean="0">
              <a:solidFill>
                <a:schemeClr val="tx1"/>
              </a:solidFill>
            </a:endParaRPr>
          </a:p>
        </p:txBody>
      </p:sp>
    </p:spTree>
    <p:extLst>
      <p:ext uri="{BB962C8B-B14F-4D97-AF65-F5344CB8AC3E}">
        <p14:creationId xmlns:p14="http://schemas.microsoft.com/office/powerpoint/2010/main" val="411396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321" y="251791"/>
            <a:ext cx="8196469" cy="4663109"/>
          </a:xfrm>
        </p:spPr>
        <p:txBody>
          <a:bodyPr>
            <a:normAutofit lnSpcReduction="10000"/>
          </a:bodyPr>
          <a:lstStyle/>
          <a:p>
            <a:pPr marL="0" indent="0" algn="ctr">
              <a:buNone/>
            </a:pPr>
            <a:r>
              <a:rPr lang="en-US" sz="3600" dirty="0" smtClean="0">
                <a:solidFill>
                  <a:schemeClr val="tx1"/>
                </a:solidFill>
              </a:rPr>
              <a:t>Dire Warnings</a:t>
            </a:r>
            <a:endParaRPr lang="en-US" sz="3600" dirty="0" smtClean="0">
              <a:solidFill>
                <a:schemeClr val="tx1"/>
              </a:solidFill>
            </a:endParaRPr>
          </a:p>
          <a:p>
            <a:pPr marL="0" indent="0">
              <a:buNone/>
            </a:pPr>
            <a:r>
              <a:rPr lang="en-US" dirty="0" smtClean="0"/>
              <a:t>"‘Guard the </a:t>
            </a:r>
            <a:r>
              <a:rPr lang="en-US" dirty="0"/>
              <a:t>Sabbath, because it is holy to you. </a:t>
            </a:r>
            <a:r>
              <a:rPr lang="en-US" u="sng" dirty="0"/>
              <a:t>Anyone who desecrates it must be put to death; whoever does any work on that day must be cut off from his people</a:t>
            </a:r>
            <a:r>
              <a:rPr lang="en-US" dirty="0"/>
              <a:t>.</a:t>
            </a:r>
          </a:p>
          <a:p>
            <a:pPr marL="0" indent="0">
              <a:buNone/>
            </a:pPr>
            <a:r>
              <a:rPr lang="en-US" dirty="0" smtClean="0"/>
              <a:t>For </a:t>
            </a:r>
            <a:r>
              <a:rPr lang="en-US" dirty="0"/>
              <a:t>six days, work is to be done, but the seventh day is a Sabbath of rest, holy to Yahuwah. </a:t>
            </a:r>
            <a:r>
              <a:rPr lang="en-US" u="sng" dirty="0"/>
              <a:t>Whoever does any work on the Sabbath day must be put to death</a:t>
            </a:r>
            <a:r>
              <a:rPr lang="en-US" dirty="0" smtClean="0"/>
              <a:t>. </a:t>
            </a:r>
            <a:r>
              <a:rPr lang="en-US" dirty="0" smtClean="0"/>
              <a:t>Ex 31:14-15</a:t>
            </a:r>
            <a:endParaRPr lang="en-US" dirty="0"/>
          </a:p>
          <a:p>
            <a:pPr marL="0" indent="0" algn="ctr">
              <a:buNone/>
            </a:pPr>
            <a:endParaRPr lang="en-US" sz="3600" dirty="0" smtClean="0">
              <a:solidFill>
                <a:schemeClr val="tx1"/>
              </a:solidFill>
            </a:endParaRPr>
          </a:p>
        </p:txBody>
      </p:sp>
    </p:spTree>
    <p:extLst>
      <p:ext uri="{BB962C8B-B14F-4D97-AF65-F5344CB8AC3E}">
        <p14:creationId xmlns:p14="http://schemas.microsoft.com/office/powerpoint/2010/main" val="371544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829" y="657227"/>
            <a:ext cx="7976507" cy="3857625"/>
          </a:xfrm>
        </p:spPr>
        <p:txBody>
          <a:bodyPr>
            <a:normAutofit/>
          </a:bodyPr>
          <a:lstStyle/>
          <a:p>
            <a:pPr marL="0" lvl="0" indent="0" algn="ctr">
              <a:buNone/>
            </a:pPr>
            <a:r>
              <a:rPr lang="en-US" sz="3600" dirty="0" smtClean="0">
                <a:solidFill>
                  <a:schemeClr val="tx1"/>
                </a:solidFill>
              </a:rPr>
              <a:t>An Invitation to Enter </a:t>
            </a:r>
            <a:r>
              <a:rPr lang="en-US" sz="3600" dirty="0" smtClean="0">
                <a:solidFill>
                  <a:schemeClr val="tx1"/>
                </a:solidFill>
              </a:rPr>
              <a:t>His </a:t>
            </a:r>
            <a:r>
              <a:rPr lang="en-US" sz="3600" dirty="0" smtClean="0">
                <a:solidFill>
                  <a:schemeClr val="tx1"/>
                </a:solidFill>
              </a:rPr>
              <a:t>Rest</a:t>
            </a:r>
          </a:p>
          <a:p>
            <a:pPr marL="0" lvl="0" indent="0" algn="ctr">
              <a:buNone/>
            </a:pPr>
            <a:endParaRPr lang="en-US" sz="2800" dirty="0">
              <a:solidFill>
                <a:schemeClr val="tx1"/>
              </a:solidFill>
            </a:endParaRPr>
          </a:p>
          <a:p>
            <a:pPr algn="ctr">
              <a:buNone/>
            </a:pPr>
            <a:r>
              <a:rPr lang="en-US" dirty="0" smtClean="0">
                <a:solidFill>
                  <a:schemeClr val="tx1"/>
                </a:solidFill>
              </a:rPr>
              <a:t>Hebrews 3:7-4:11</a:t>
            </a:r>
            <a:endParaRPr lang="en-US" dirty="0">
              <a:solidFill>
                <a:schemeClr val="tx1"/>
              </a:solidFill>
            </a:endParaRPr>
          </a:p>
        </p:txBody>
      </p:sp>
    </p:spTree>
    <p:extLst>
      <p:ext uri="{BB962C8B-B14F-4D97-AF65-F5344CB8AC3E}">
        <p14:creationId xmlns:p14="http://schemas.microsoft.com/office/powerpoint/2010/main" val="2912742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Autofit/>
          </a:bodyPr>
          <a:lstStyle/>
          <a:p>
            <a:pPr marL="0" indent="0">
              <a:buNone/>
            </a:pPr>
            <a:r>
              <a:rPr lang="en-US" sz="3600" baseline="30000" dirty="0" smtClean="0">
                <a:solidFill>
                  <a:schemeClr val="tx1"/>
                </a:solidFill>
              </a:rPr>
              <a:t>7</a:t>
            </a:r>
            <a:r>
              <a:rPr lang="en-US" sz="3600" dirty="0" smtClean="0">
                <a:solidFill>
                  <a:schemeClr val="tx1"/>
                </a:solidFill>
              </a:rPr>
              <a:t> </a:t>
            </a:r>
            <a:r>
              <a:rPr lang="en-US" sz="3600" dirty="0">
                <a:solidFill>
                  <a:schemeClr val="tx1"/>
                </a:solidFill>
              </a:rPr>
              <a:t>So, as the Holy Spirit says: "Today, if you hear his voice</a:t>
            </a:r>
            <a:r>
              <a:rPr lang="en-US" sz="3600" dirty="0" smtClean="0">
                <a:solidFill>
                  <a:schemeClr val="tx1"/>
                </a:solidFill>
              </a:rPr>
              <a:t>,</a:t>
            </a:r>
          </a:p>
          <a:p>
            <a:pPr marL="0" indent="0">
              <a:buNone/>
            </a:pPr>
            <a:r>
              <a:rPr lang="en-US" sz="3600" dirty="0" smtClean="0"/>
              <a:t>How do we know what the Spirit says?</a:t>
            </a:r>
          </a:p>
          <a:p>
            <a:pPr marL="0" indent="0">
              <a:buNone/>
            </a:pPr>
            <a:r>
              <a:rPr lang="en-US" sz="3600" dirty="0" smtClean="0"/>
              <a:t>What the Holy Spirit says is written in the Scriptures!</a:t>
            </a:r>
          </a:p>
          <a:p>
            <a:pPr marL="0" indent="0">
              <a:buNone/>
            </a:pPr>
            <a:r>
              <a:rPr lang="en-US" sz="3600" dirty="0" smtClean="0">
                <a:solidFill>
                  <a:schemeClr val="tx1"/>
                </a:solidFill>
              </a:rPr>
              <a:t>The Holy Spirit does NOT contradict the Scriptures</a:t>
            </a:r>
            <a:endParaRPr lang="en-US" sz="3600" dirty="0">
              <a:solidFill>
                <a:schemeClr val="tx1"/>
              </a:solidFill>
            </a:endParaRPr>
          </a:p>
        </p:txBody>
      </p:sp>
    </p:spTree>
    <p:extLst>
      <p:ext uri="{BB962C8B-B14F-4D97-AF65-F5344CB8AC3E}">
        <p14:creationId xmlns:p14="http://schemas.microsoft.com/office/powerpoint/2010/main" val="2787076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245166"/>
            <a:ext cx="8196943" cy="4686064"/>
          </a:xfrm>
        </p:spPr>
        <p:txBody>
          <a:bodyPr>
            <a:normAutofit fontScale="70000" lnSpcReduction="20000"/>
          </a:bodyPr>
          <a:lstStyle/>
          <a:p>
            <a:pPr marL="0" indent="0" algn="ctr">
              <a:buNone/>
            </a:pPr>
            <a:r>
              <a:rPr lang="en-US" sz="5800" baseline="30000" dirty="0" smtClean="0">
                <a:solidFill>
                  <a:schemeClr val="tx1"/>
                </a:solidFill>
              </a:rPr>
              <a:t>Hebrews quotes Psalm 95</a:t>
            </a:r>
          </a:p>
          <a:p>
            <a:pPr marL="0" indent="0">
              <a:buNone/>
            </a:pPr>
            <a:r>
              <a:rPr lang="en-US" dirty="0"/>
              <a:t>O come, let us sing unto the LORD: let us make a joyful noise to the rock of our salvation.</a:t>
            </a:r>
          </a:p>
          <a:p>
            <a:pPr marL="0" indent="0">
              <a:buNone/>
            </a:pPr>
            <a:r>
              <a:rPr lang="en-US" dirty="0"/>
              <a:t> </a:t>
            </a:r>
            <a:r>
              <a:rPr lang="en-US" baseline="30000" dirty="0"/>
              <a:t>2</a:t>
            </a:r>
            <a:r>
              <a:rPr lang="en-US" dirty="0"/>
              <a:t> Let us come before his presence with thanksgiving, and make a joyful noise unto him with psalms.</a:t>
            </a:r>
          </a:p>
          <a:p>
            <a:pPr marL="0" indent="0">
              <a:buNone/>
            </a:pPr>
            <a:r>
              <a:rPr lang="en-US" dirty="0"/>
              <a:t> </a:t>
            </a:r>
            <a:r>
              <a:rPr lang="en-US" baseline="30000" dirty="0"/>
              <a:t>3</a:t>
            </a:r>
            <a:r>
              <a:rPr lang="en-US" dirty="0"/>
              <a:t> For the LORD </a:t>
            </a:r>
            <a:r>
              <a:rPr lang="en-US" i="1" dirty="0"/>
              <a:t>is </a:t>
            </a:r>
            <a:r>
              <a:rPr lang="en-US" dirty="0"/>
              <a:t>a great God, and a great King above all gods.</a:t>
            </a:r>
          </a:p>
          <a:p>
            <a:pPr marL="0" indent="0">
              <a:buNone/>
            </a:pPr>
            <a:r>
              <a:rPr lang="en-US" dirty="0"/>
              <a:t> </a:t>
            </a:r>
            <a:r>
              <a:rPr lang="en-US" baseline="30000" dirty="0"/>
              <a:t>4</a:t>
            </a:r>
            <a:r>
              <a:rPr lang="en-US" dirty="0"/>
              <a:t> In his hand </a:t>
            </a:r>
            <a:r>
              <a:rPr lang="en-US" i="1" dirty="0"/>
              <a:t>are </a:t>
            </a:r>
            <a:r>
              <a:rPr lang="en-US" dirty="0"/>
              <a:t>the deep places of the earth: the strength of the hills </a:t>
            </a:r>
            <a:r>
              <a:rPr lang="en-US" i="1" dirty="0"/>
              <a:t>is </a:t>
            </a:r>
            <a:r>
              <a:rPr lang="en-US" dirty="0"/>
              <a:t>his also.</a:t>
            </a:r>
          </a:p>
          <a:p>
            <a:pPr marL="0" indent="0">
              <a:buNone/>
            </a:pPr>
            <a:r>
              <a:rPr lang="en-US" dirty="0"/>
              <a:t> </a:t>
            </a:r>
            <a:r>
              <a:rPr lang="en-US" baseline="30000" dirty="0"/>
              <a:t>5</a:t>
            </a:r>
            <a:r>
              <a:rPr lang="en-US" dirty="0"/>
              <a:t> The sea </a:t>
            </a:r>
            <a:r>
              <a:rPr lang="en-US" i="1" dirty="0"/>
              <a:t>is </a:t>
            </a:r>
            <a:r>
              <a:rPr lang="en-US" dirty="0"/>
              <a:t>his, and he made it: and his hands formed the dry </a:t>
            </a:r>
            <a:r>
              <a:rPr lang="en-US" i="1" dirty="0"/>
              <a:t>land</a:t>
            </a:r>
            <a:r>
              <a:rPr lang="en-US" dirty="0"/>
              <a:t>.</a:t>
            </a:r>
          </a:p>
          <a:p>
            <a:pPr marL="0" indent="0">
              <a:buNone/>
            </a:pPr>
            <a:r>
              <a:rPr lang="en-US" dirty="0"/>
              <a:t> </a:t>
            </a:r>
            <a:r>
              <a:rPr lang="en-US" baseline="30000" dirty="0"/>
              <a:t>6</a:t>
            </a:r>
            <a:r>
              <a:rPr lang="en-US" dirty="0"/>
              <a:t> O come, let us worship and bow down: let us kneel before the LORD our maker.</a:t>
            </a:r>
          </a:p>
          <a:p>
            <a:pPr marL="0" indent="0">
              <a:buNone/>
            </a:pPr>
            <a:r>
              <a:rPr lang="en-US" dirty="0"/>
              <a:t> </a:t>
            </a:r>
            <a:r>
              <a:rPr lang="en-US" baseline="30000" dirty="0"/>
              <a:t>7</a:t>
            </a:r>
            <a:r>
              <a:rPr lang="en-US" dirty="0"/>
              <a:t> For he </a:t>
            </a:r>
            <a:r>
              <a:rPr lang="en-US" i="1" dirty="0"/>
              <a:t>is </a:t>
            </a:r>
            <a:r>
              <a:rPr lang="en-US" dirty="0"/>
              <a:t>our God; and we </a:t>
            </a:r>
            <a:r>
              <a:rPr lang="en-US" i="1" dirty="0"/>
              <a:t>are </a:t>
            </a:r>
            <a:r>
              <a:rPr lang="en-US" dirty="0"/>
              <a:t>the people of his pasture, and the sheep of his hand. </a:t>
            </a:r>
            <a:r>
              <a:rPr lang="en-US" dirty="0" smtClean="0"/>
              <a:t>(KJV)</a:t>
            </a:r>
            <a:endParaRPr lang="en-US" dirty="0"/>
          </a:p>
          <a:p>
            <a:pPr marL="0" indent="0">
              <a:buNone/>
            </a:pPr>
            <a:endParaRPr lang="en-US" sz="2800" dirty="0">
              <a:solidFill>
                <a:schemeClr val="tx1"/>
              </a:solidFill>
            </a:endParaRPr>
          </a:p>
        </p:txBody>
      </p:sp>
    </p:spTree>
    <p:extLst>
      <p:ext uri="{BB962C8B-B14F-4D97-AF65-F5344CB8AC3E}">
        <p14:creationId xmlns:p14="http://schemas.microsoft.com/office/powerpoint/2010/main" val="23023628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245166"/>
            <a:ext cx="8196943" cy="4686064"/>
          </a:xfrm>
        </p:spPr>
        <p:txBody>
          <a:bodyPr>
            <a:normAutofit fontScale="92500" lnSpcReduction="20000"/>
          </a:bodyPr>
          <a:lstStyle/>
          <a:p>
            <a:pPr marL="0" indent="0" algn="ctr">
              <a:buNone/>
            </a:pPr>
            <a:r>
              <a:rPr lang="en-US" sz="5800" baseline="30000" dirty="0" smtClean="0">
                <a:solidFill>
                  <a:schemeClr val="tx1"/>
                </a:solidFill>
              </a:rPr>
              <a:t>Hebrews quotes Psalm 95</a:t>
            </a:r>
          </a:p>
          <a:p>
            <a:pPr marL="0" indent="0">
              <a:buNone/>
            </a:pPr>
            <a:r>
              <a:rPr lang="en-US" dirty="0" smtClean="0"/>
              <a:t>To </a:t>
            </a:r>
            <a:r>
              <a:rPr lang="en-US" dirty="0"/>
              <a:t>day if ye will hear his voice,</a:t>
            </a:r>
          </a:p>
          <a:p>
            <a:pPr marL="0" indent="0">
              <a:buNone/>
            </a:pPr>
            <a:r>
              <a:rPr lang="en-US" dirty="0"/>
              <a:t> </a:t>
            </a:r>
            <a:r>
              <a:rPr lang="en-US" baseline="30000" dirty="0"/>
              <a:t>8</a:t>
            </a:r>
            <a:r>
              <a:rPr lang="en-US" dirty="0"/>
              <a:t> Harden not your heart, as in the provocation, </a:t>
            </a:r>
            <a:r>
              <a:rPr lang="en-US" i="1" dirty="0"/>
              <a:t>and </a:t>
            </a:r>
            <a:r>
              <a:rPr lang="en-US" dirty="0"/>
              <a:t>as </a:t>
            </a:r>
            <a:r>
              <a:rPr lang="en-US" i="1" dirty="0"/>
              <a:t>in </a:t>
            </a:r>
            <a:r>
              <a:rPr lang="en-US" dirty="0"/>
              <a:t>the day of temptation in the wilderness:</a:t>
            </a:r>
          </a:p>
          <a:p>
            <a:pPr marL="0" indent="0">
              <a:buNone/>
            </a:pPr>
            <a:r>
              <a:rPr lang="en-US" dirty="0"/>
              <a:t> </a:t>
            </a:r>
            <a:r>
              <a:rPr lang="en-US" baseline="30000" dirty="0"/>
              <a:t>9</a:t>
            </a:r>
            <a:r>
              <a:rPr lang="en-US" dirty="0"/>
              <a:t> When your fathers tempted me, proved me, and saw my work.</a:t>
            </a:r>
          </a:p>
          <a:p>
            <a:pPr marL="0" indent="0">
              <a:buNone/>
            </a:pPr>
            <a:r>
              <a:rPr lang="en-US" dirty="0"/>
              <a:t> </a:t>
            </a:r>
            <a:r>
              <a:rPr lang="en-US" baseline="30000" dirty="0"/>
              <a:t>10</a:t>
            </a:r>
            <a:r>
              <a:rPr lang="en-US" dirty="0"/>
              <a:t> Forty years long was I grieved with </a:t>
            </a:r>
            <a:r>
              <a:rPr lang="en-US" i="1" dirty="0"/>
              <a:t>this </a:t>
            </a:r>
            <a:r>
              <a:rPr lang="en-US" dirty="0"/>
              <a:t>generation, and said, It </a:t>
            </a:r>
            <a:r>
              <a:rPr lang="en-US" i="1" dirty="0"/>
              <a:t>is </a:t>
            </a:r>
            <a:r>
              <a:rPr lang="en-US" dirty="0"/>
              <a:t>a people that do err in their heart, and they have not known my ways:</a:t>
            </a:r>
          </a:p>
          <a:p>
            <a:pPr marL="0" indent="0">
              <a:buNone/>
            </a:pPr>
            <a:r>
              <a:rPr lang="en-US" dirty="0"/>
              <a:t> </a:t>
            </a:r>
            <a:r>
              <a:rPr lang="en-US" baseline="30000" dirty="0"/>
              <a:t>11</a:t>
            </a:r>
            <a:r>
              <a:rPr lang="en-US" dirty="0"/>
              <a:t> Unto whom I </a:t>
            </a:r>
            <a:r>
              <a:rPr lang="en-US" dirty="0" err="1"/>
              <a:t>sware</a:t>
            </a:r>
            <a:r>
              <a:rPr lang="en-US" dirty="0"/>
              <a:t> in my wrath that they should not enter into my rest</a:t>
            </a:r>
            <a:r>
              <a:rPr lang="en-US" dirty="0" smtClean="0"/>
              <a:t>. (KJV)</a:t>
            </a:r>
            <a:endParaRPr lang="en-US" dirty="0"/>
          </a:p>
          <a:p>
            <a:pPr marL="0" indent="0">
              <a:buNone/>
            </a:pPr>
            <a:endParaRPr lang="en-US" sz="2800" dirty="0">
              <a:solidFill>
                <a:schemeClr val="tx1"/>
              </a:solidFill>
            </a:endParaRPr>
          </a:p>
        </p:txBody>
      </p:sp>
    </p:spTree>
    <p:extLst>
      <p:ext uri="{BB962C8B-B14F-4D97-AF65-F5344CB8AC3E}">
        <p14:creationId xmlns:p14="http://schemas.microsoft.com/office/powerpoint/2010/main" val="29481630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25000" lnSpcReduction="20000"/>
          </a:bodyPr>
          <a:lstStyle/>
          <a:p>
            <a:pPr marL="0" indent="0" algn="ctr">
              <a:buNone/>
            </a:pPr>
            <a:r>
              <a:rPr lang="en-US" sz="11200" dirty="0" smtClean="0"/>
              <a:t>Back to Hebrews…</a:t>
            </a:r>
            <a:endParaRPr lang="en-US" sz="11200" baseline="30000" dirty="0" smtClean="0">
              <a:solidFill>
                <a:schemeClr val="tx1"/>
              </a:solidFill>
            </a:endParaRPr>
          </a:p>
          <a:p>
            <a:pPr marL="0" indent="0">
              <a:buNone/>
            </a:pPr>
            <a:r>
              <a:rPr lang="en-US" sz="11200" baseline="30000" dirty="0" smtClean="0">
                <a:solidFill>
                  <a:schemeClr val="tx1"/>
                </a:solidFill>
              </a:rPr>
              <a:t>7</a:t>
            </a:r>
            <a:r>
              <a:rPr lang="en-US" sz="11200" dirty="0" smtClean="0">
                <a:solidFill>
                  <a:schemeClr val="tx1"/>
                </a:solidFill>
              </a:rPr>
              <a:t> </a:t>
            </a:r>
            <a:r>
              <a:rPr lang="en-US" sz="11200" dirty="0">
                <a:solidFill>
                  <a:schemeClr val="tx1"/>
                </a:solidFill>
              </a:rPr>
              <a:t>So, as the Holy Spirit says: "Today, if you hear his voice</a:t>
            </a:r>
            <a:r>
              <a:rPr lang="en-US" sz="11200" dirty="0" smtClean="0">
                <a:solidFill>
                  <a:schemeClr val="tx1"/>
                </a:solidFill>
              </a:rPr>
              <a:t>, </a:t>
            </a:r>
            <a:r>
              <a:rPr lang="en-US" sz="11200" baseline="30000" dirty="0" smtClean="0">
                <a:solidFill>
                  <a:schemeClr val="tx1"/>
                </a:solidFill>
              </a:rPr>
              <a:t>8</a:t>
            </a:r>
            <a:r>
              <a:rPr lang="en-US" sz="11200" dirty="0" smtClean="0">
                <a:solidFill>
                  <a:schemeClr val="tx1"/>
                </a:solidFill>
              </a:rPr>
              <a:t> </a:t>
            </a:r>
            <a:r>
              <a:rPr lang="en-US" sz="11200" dirty="0">
                <a:solidFill>
                  <a:schemeClr val="tx1"/>
                </a:solidFill>
              </a:rPr>
              <a:t>do not harden your hearts as you did in the </a:t>
            </a:r>
            <a:r>
              <a:rPr lang="en-US" sz="11200" dirty="0" smtClean="0">
                <a:solidFill>
                  <a:schemeClr val="tx1"/>
                </a:solidFill>
              </a:rPr>
              <a:t>rebellion </a:t>
            </a:r>
            <a:r>
              <a:rPr lang="en-US" sz="11200" dirty="0" smtClean="0">
                <a:solidFill>
                  <a:schemeClr val="tx1"/>
                </a:solidFill>
              </a:rPr>
              <a:t>(</a:t>
            </a:r>
            <a:r>
              <a:rPr lang="en-US" sz="11200" dirty="0" err="1" smtClean="0">
                <a:solidFill>
                  <a:schemeClr val="tx1"/>
                </a:solidFill>
              </a:rPr>
              <a:t>Meribah</a:t>
            </a:r>
            <a:r>
              <a:rPr lang="en-US" sz="11200" dirty="0" smtClean="0">
                <a:solidFill>
                  <a:schemeClr val="tx1"/>
                </a:solidFill>
              </a:rPr>
              <a:t>, provocation</a:t>
            </a:r>
            <a:r>
              <a:rPr lang="en-US" sz="11200" dirty="0" smtClean="0">
                <a:solidFill>
                  <a:schemeClr val="tx1"/>
                </a:solidFill>
              </a:rPr>
              <a:t>), </a:t>
            </a:r>
            <a:r>
              <a:rPr lang="en-US" sz="11200" dirty="0">
                <a:solidFill>
                  <a:schemeClr val="tx1"/>
                </a:solidFill>
              </a:rPr>
              <a:t>during the time of </a:t>
            </a:r>
            <a:r>
              <a:rPr lang="en-US" sz="11200" dirty="0" smtClean="0">
                <a:solidFill>
                  <a:schemeClr val="tx1"/>
                </a:solidFill>
              </a:rPr>
              <a:t>testing (</a:t>
            </a:r>
            <a:r>
              <a:rPr lang="en-US" sz="11200" dirty="0" err="1" smtClean="0">
                <a:solidFill>
                  <a:schemeClr val="tx1"/>
                </a:solidFill>
              </a:rPr>
              <a:t>Massah</a:t>
            </a:r>
            <a:r>
              <a:rPr lang="en-US" sz="11200" dirty="0" smtClean="0">
                <a:solidFill>
                  <a:schemeClr val="tx1"/>
                </a:solidFill>
              </a:rPr>
              <a:t>, testing, despair) </a:t>
            </a:r>
            <a:r>
              <a:rPr lang="en-US" sz="11200" dirty="0">
                <a:solidFill>
                  <a:schemeClr val="tx1"/>
                </a:solidFill>
              </a:rPr>
              <a:t>in the desert,</a:t>
            </a:r>
          </a:p>
          <a:p>
            <a:pPr marL="0" indent="0">
              <a:buNone/>
            </a:pPr>
            <a:r>
              <a:rPr lang="en-US" sz="11200" baseline="30000" dirty="0" smtClean="0">
                <a:solidFill>
                  <a:schemeClr val="tx1"/>
                </a:solidFill>
              </a:rPr>
              <a:t>9</a:t>
            </a:r>
            <a:r>
              <a:rPr lang="en-US" sz="11200" dirty="0" smtClean="0">
                <a:solidFill>
                  <a:schemeClr val="tx1"/>
                </a:solidFill>
              </a:rPr>
              <a:t> </a:t>
            </a:r>
            <a:r>
              <a:rPr lang="en-US" sz="11200" dirty="0">
                <a:solidFill>
                  <a:schemeClr val="tx1"/>
                </a:solidFill>
              </a:rPr>
              <a:t>where your fathers tested and tried me and for forty years saw what I did.</a:t>
            </a:r>
          </a:p>
          <a:p>
            <a:pPr marL="0" indent="0">
              <a:buNone/>
            </a:pPr>
            <a:r>
              <a:rPr lang="en-US" sz="11200" baseline="30000" dirty="0" smtClean="0">
                <a:solidFill>
                  <a:schemeClr val="tx1"/>
                </a:solidFill>
              </a:rPr>
              <a:t>10</a:t>
            </a:r>
            <a:r>
              <a:rPr lang="en-US" sz="11200" dirty="0" smtClean="0">
                <a:solidFill>
                  <a:schemeClr val="tx1"/>
                </a:solidFill>
              </a:rPr>
              <a:t> </a:t>
            </a:r>
            <a:r>
              <a:rPr lang="en-US" sz="11200" dirty="0">
                <a:solidFill>
                  <a:schemeClr val="tx1"/>
                </a:solidFill>
              </a:rPr>
              <a:t>That is why I was angry with that generation, and I said, 'Their hearts are always going astray, and they have not known my ways.'</a:t>
            </a:r>
          </a:p>
          <a:p>
            <a:pPr marL="0" indent="0">
              <a:buNone/>
            </a:pPr>
            <a:r>
              <a:rPr lang="en-US" sz="11200" baseline="30000" dirty="0" smtClean="0">
                <a:solidFill>
                  <a:schemeClr val="tx1"/>
                </a:solidFill>
              </a:rPr>
              <a:t>11</a:t>
            </a:r>
            <a:r>
              <a:rPr lang="en-US" sz="11200" dirty="0" smtClean="0">
                <a:solidFill>
                  <a:schemeClr val="tx1"/>
                </a:solidFill>
              </a:rPr>
              <a:t> </a:t>
            </a:r>
            <a:r>
              <a:rPr lang="en-US" sz="11200" dirty="0">
                <a:solidFill>
                  <a:schemeClr val="tx1"/>
                </a:solidFill>
              </a:rPr>
              <a:t>So I declared on oath in my anger, 'They shall </a:t>
            </a:r>
            <a:r>
              <a:rPr lang="en-US" sz="11200" dirty="0" smtClean="0">
                <a:solidFill>
                  <a:schemeClr val="tx1"/>
                </a:solidFill>
              </a:rPr>
              <a:t>not </a:t>
            </a:r>
            <a:r>
              <a:rPr lang="en-US" sz="11200" dirty="0">
                <a:solidFill>
                  <a:schemeClr val="tx1"/>
                </a:solidFill>
              </a:rPr>
              <a:t>enter my rest.'"</a:t>
            </a:r>
          </a:p>
        </p:txBody>
      </p:sp>
    </p:spTree>
    <p:extLst>
      <p:ext uri="{BB962C8B-B14F-4D97-AF65-F5344CB8AC3E}">
        <p14:creationId xmlns:p14="http://schemas.microsoft.com/office/powerpoint/2010/main" val="2768055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70000" lnSpcReduction="20000"/>
          </a:bodyPr>
          <a:lstStyle/>
          <a:p>
            <a:pPr marL="0" indent="0" algn="ctr">
              <a:buNone/>
            </a:pPr>
            <a:r>
              <a:rPr lang="en-US" sz="4600" baseline="30000" dirty="0" smtClean="0">
                <a:solidFill>
                  <a:schemeClr val="tx1"/>
                </a:solidFill>
              </a:rPr>
              <a:t>The Time of Testing – Exodus 17 (NAS)</a:t>
            </a:r>
          </a:p>
          <a:p>
            <a:pPr marL="0" indent="0">
              <a:buNone/>
            </a:pPr>
            <a:r>
              <a:rPr lang="en-US" dirty="0"/>
              <a:t>Then all the congregation of the sons of Israel journeyed by stages from the wilderness of Sin, according to the command of the LORD, and camped at </a:t>
            </a:r>
            <a:r>
              <a:rPr lang="en-US" dirty="0" err="1"/>
              <a:t>Rephidim</a:t>
            </a:r>
            <a:r>
              <a:rPr lang="en-US" dirty="0"/>
              <a:t>, and there was no water for the people to drink.</a:t>
            </a:r>
          </a:p>
          <a:p>
            <a:pPr marL="0" indent="0">
              <a:buNone/>
            </a:pPr>
            <a:r>
              <a:rPr lang="en-US" dirty="0"/>
              <a:t> </a:t>
            </a:r>
            <a:r>
              <a:rPr lang="en-US" baseline="30000" dirty="0"/>
              <a:t>2</a:t>
            </a:r>
            <a:r>
              <a:rPr lang="en-US" dirty="0"/>
              <a:t> Therefore the people quarreled with Moses and said, "Give us water that we may drink." And Moses said to them, "Why do you quarrel with me? Why do you test the LORD?"</a:t>
            </a:r>
          </a:p>
          <a:p>
            <a:pPr marL="0" indent="0">
              <a:buNone/>
            </a:pPr>
            <a:r>
              <a:rPr lang="en-US" dirty="0"/>
              <a:t> </a:t>
            </a:r>
            <a:r>
              <a:rPr lang="en-US" baseline="30000" dirty="0"/>
              <a:t>3</a:t>
            </a:r>
            <a:r>
              <a:rPr lang="en-US" dirty="0"/>
              <a:t> But the people thirsted there for water; and they grumbled against Moses and said, "Why, now, have you brought us up from Egypt, to kill us and our children and our livestock with thirst?"</a:t>
            </a:r>
          </a:p>
          <a:p>
            <a:pPr marL="0" indent="0">
              <a:buNone/>
            </a:pPr>
            <a:r>
              <a:rPr lang="en-US" dirty="0"/>
              <a:t> </a:t>
            </a:r>
            <a:r>
              <a:rPr lang="en-US" baseline="30000" dirty="0"/>
              <a:t>4</a:t>
            </a:r>
            <a:r>
              <a:rPr lang="en-US" dirty="0"/>
              <a:t> So Moses cried out to the LORD, saying, "What shall I do to this people? A little more and they will stone me</a:t>
            </a:r>
            <a:r>
              <a:rPr lang="en-US" dirty="0" smtClean="0"/>
              <a:t>."</a:t>
            </a:r>
            <a:endParaRPr lang="en-US" dirty="0"/>
          </a:p>
        </p:txBody>
      </p:sp>
    </p:spTree>
    <p:extLst>
      <p:ext uri="{BB962C8B-B14F-4D97-AF65-F5344CB8AC3E}">
        <p14:creationId xmlns:p14="http://schemas.microsoft.com/office/powerpoint/2010/main" val="35202879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85000" lnSpcReduction="20000"/>
          </a:bodyPr>
          <a:lstStyle/>
          <a:p>
            <a:pPr marL="0" indent="0" algn="ctr">
              <a:buNone/>
            </a:pPr>
            <a:r>
              <a:rPr lang="en-US" sz="4400" baseline="30000" dirty="0" smtClean="0">
                <a:solidFill>
                  <a:schemeClr val="tx1"/>
                </a:solidFill>
              </a:rPr>
              <a:t>The Time of Testing (Exodus NAS)</a:t>
            </a:r>
          </a:p>
          <a:p>
            <a:pPr marL="0" indent="0">
              <a:buNone/>
            </a:pPr>
            <a:r>
              <a:rPr lang="en-US" baseline="30000" dirty="0" smtClean="0"/>
              <a:t>5</a:t>
            </a:r>
            <a:r>
              <a:rPr lang="en-US" dirty="0" smtClean="0"/>
              <a:t> </a:t>
            </a:r>
            <a:r>
              <a:rPr lang="en-US" dirty="0"/>
              <a:t>Then the LORD said to Moses, "Pass before the people and take with you some of the elders of Israel; and take in your hand your staff with which you struck the Nile, and go.</a:t>
            </a:r>
          </a:p>
          <a:p>
            <a:pPr marL="0" indent="0">
              <a:buNone/>
            </a:pPr>
            <a:r>
              <a:rPr lang="en-US" dirty="0"/>
              <a:t> </a:t>
            </a:r>
            <a:r>
              <a:rPr lang="en-US" baseline="30000" dirty="0"/>
              <a:t>6</a:t>
            </a:r>
            <a:r>
              <a:rPr lang="en-US" dirty="0"/>
              <a:t> "Behold, I will stand before you there on the rock at </a:t>
            </a:r>
            <a:r>
              <a:rPr lang="en-US" dirty="0" err="1"/>
              <a:t>Horeb</a:t>
            </a:r>
            <a:r>
              <a:rPr lang="en-US" dirty="0"/>
              <a:t>; and you shall strike the rock, and water will come out of it, that the people may drink." And Moses did so in the sight of the elders of Israel.</a:t>
            </a:r>
          </a:p>
          <a:p>
            <a:pPr marL="0" indent="0">
              <a:buNone/>
            </a:pPr>
            <a:r>
              <a:rPr lang="en-US" dirty="0"/>
              <a:t> </a:t>
            </a:r>
            <a:r>
              <a:rPr lang="en-US" baseline="30000" dirty="0"/>
              <a:t>7</a:t>
            </a:r>
            <a:r>
              <a:rPr lang="en-US" dirty="0"/>
              <a:t> He named the place </a:t>
            </a:r>
            <a:r>
              <a:rPr lang="en-US" dirty="0" err="1"/>
              <a:t>Massah</a:t>
            </a:r>
            <a:r>
              <a:rPr lang="en-US" dirty="0"/>
              <a:t> and </a:t>
            </a:r>
            <a:r>
              <a:rPr lang="en-US" dirty="0" err="1"/>
              <a:t>Meribah</a:t>
            </a:r>
            <a:r>
              <a:rPr lang="en-US" dirty="0"/>
              <a:t> because of the quarrel of the sons of Israel, and because they tested the LORD, saying, "Is the LORD among us, or not?"</a:t>
            </a:r>
          </a:p>
        </p:txBody>
      </p:sp>
    </p:spTree>
    <p:extLst>
      <p:ext uri="{BB962C8B-B14F-4D97-AF65-F5344CB8AC3E}">
        <p14:creationId xmlns:p14="http://schemas.microsoft.com/office/powerpoint/2010/main" val="1259153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92500" lnSpcReduction="20000"/>
          </a:bodyPr>
          <a:lstStyle/>
          <a:p>
            <a:pPr marL="0" indent="0" algn="ctr">
              <a:buNone/>
            </a:pPr>
            <a:r>
              <a:rPr lang="en-US" sz="4400" baseline="30000" dirty="0" smtClean="0">
                <a:solidFill>
                  <a:schemeClr val="tx1"/>
                </a:solidFill>
              </a:rPr>
              <a:t>The Time of Testing (Numbers 20 NAS)</a:t>
            </a:r>
          </a:p>
          <a:p>
            <a:r>
              <a:rPr lang="en-US" dirty="0"/>
              <a:t>Then the sons of Israel, the whole congregation, came to the wilderness of Zin in the first month; and the people stayed at Kadesh. Now Miriam died there and was buried there.</a:t>
            </a:r>
          </a:p>
          <a:p>
            <a:r>
              <a:rPr lang="en-US" dirty="0"/>
              <a:t> </a:t>
            </a:r>
            <a:r>
              <a:rPr lang="en-US" baseline="30000" dirty="0"/>
              <a:t>2</a:t>
            </a:r>
            <a:r>
              <a:rPr lang="en-US" dirty="0"/>
              <a:t> There was no water for the congregation, and they assembled themselves against Moses and Aaron.</a:t>
            </a:r>
          </a:p>
          <a:p>
            <a:r>
              <a:rPr lang="en-US" dirty="0"/>
              <a:t> </a:t>
            </a:r>
            <a:r>
              <a:rPr lang="en-US" baseline="30000" dirty="0"/>
              <a:t>3</a:t>
            </a:r>
            <a:r>
              <a:rPr lang="en-US" dirty="0"/>
              <a:t> The people thus contended with Moses and spoke, saying, "If only we had perished when our brothers perished before the LORD!</a:t>
            </a:r>
          </a:p>
        </p:txBody>
      </p:sp>
    </p:spTree>
    <p:extLst>
      <p:ext uri="{BB962C8B-B14F-4D97-AF65-F5344CB8AC3E}">
        <p14:creationId xmlns:p14="http://schemas.microsoft.com/office/powerpoint/2010/main" val="2053416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85000" lnSpcReduction="10000"/>
          </a:bodyPr>
          <a:lstStyle/>
          <a:p>
            <a:pPr marL="0" indent="0" algn="ctr">
              <a:buNone/>
            </a:pPr>
            <a:r>
              <a:rPr lang="en-US" sz="4400" baseline="30000" dirty="0" smtClean="0">
                <a:solidFill>
                  <a:schemeClr val="tx1"/>
                </a:solidFill>
              </a:rPr>
              <a:t>The Time of Testing (Numbers 20 NAS)</a:t>
            </a:r>
          </a:p>
          <a:p>
            <a:r>
              <a:rPr lang="en-US" dirty="0"/>
              <a:t> </a:t>
            </a:r>
            <a:r>
              <a:rPr lang="en-US" baseline="30000" dirty="0"/>
              <a:t>4</a:t>
            </a:r>
            <a:r>
              <a:rPr lang="en-US" dirty="0"/>
              <a:t> "Why then have you brought the LORD'S assembly into this wilderness, for us and our beasts to die here?</a:t>
            </a:r>
          </a:p>
          <a:p>
            <a:r>
              <a:rPr lang="en-US" dirty="0"/>
              <a:t> </a:t>
            </a:r>
            <a:r>
              <a:rPr lang="en-US" baseline="30000" dirty="0"/>
              <a:t>5</a:t>
            </a:r>
            <a:r>
              <a:rPr lang="en-US" dirty="0"/>
              <a:t> "Why have you made us come up from Egypt, to bring us in to this wretched place? It is not a place of grain or figs or vines or pomegranates, nor is there water to drink."</a:t>
            </a:r>
          </a:p>
          <a:p>
            <a:r>
              <a:rPr lang="en-US" dirty="0"/>
              <a:t> </a:t>
            </a:r>
            <a:r>
              <a:rPr lang="en-US" baseline="30000" dirty="0"/>
              <a:t>6</a:t>
            </a:r>
            <a:r>
              <a:rPr lang="en-US" dirty="0"/>
              <a:t> Then Moses and Aaron came in from the presence of the assembly to the doorway of the tent of meeting and fell on their faces. Then the glory of the LORD appeared to them</a:t>
            </a:r>
            <a:r>
              <a:rPr lang="en-US" dirty="0" smtClean="0"/>
              <a:t>;</a:t>
            </a:r>
            <a:endParaRPr lang="en-US" dirty="0"/>
          </a:p>
        </p:txBody>
      </p:sp>
    </p:spTree>
    <p:extLst>
      <p:ext uri="{BB962C8B-B14F-4D97-AF65-F5344CB8AC3E}">
        <p14:creationId xmlns:p14="http://schemas.microsoft.com/office/powerpoint/2010/main" val="2327932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92500" lnSpcReduction="10000"/>
          </a:bodyPr>
          <a:lstStyle/>
          <a:p>
            <a:pPr marL="0" indent="0" algn="ctr">
              <a:buNone/>
            </a:pPr>
            <a:r>
              <a:rPr lang="en-US" sz="4400" baseline="30000" dirty="0" smtClean="0">
                <a:solidFill>
                  <a:schemeClr val="tx1"/>
                </a:solidFill>
              </a:rPr>
              <a:t>The Time of Testing (Numbers 20 NAS)</a:t>
            </a:r>
          </a:p>
          <a:p>
            <a:r>
              <a:rPr lang="en-US" dirty="0"/>
              <a:t> </a:t>
            </a:r>
            <a:r>
              <a:rPr lang="en-US" baseline="30000" dirty="0"/>
              <a:t>7</a:t>
            </a:r>
            <a:r>
              <a:rPr lang="en-US" dirty="0"/>
              <a:t> and the LORD spoke to Moses, saying,</a:t>
            </a:r>
          </a:p>
          <a:p>
            <a:r>
              <a:rPr lang="en-US" dirty="0"/>
              <a:t> </a:t>
            </a:r>
            <a:r>
              <a:rPr lang="en-US" baseline="30000" dirty="0"/>
              <a:t>8</a:t>
            </a:r>
            <a:r>
              <a:rPr lang="en-US" dirty="0"/>
              <a:t> "Take the rod; and you and your brother Aaron assemble the congregation and speak to the rock before their eyes, that it may yield its water. You shall thus bring forth water for them out of the rock and let the congregation and their beasts drink."</a:t>
            </a:r>
          </a:p>
          <a:p>
            <a:r>
              <a:rPr lang="en-US" dirty="0"/>
              <a:t> </a:t>
            </a:r>
            <a:r>
              <a:rPr lang="en-US" baseline="30000" dirty="0"/>
              <a:t>9</a:t>
            </a:r>
            <a:r>
              <a:rPr lang="en-US" dirty="0"/>
              <a:t> So Moses took the rod from before the LORD, just as He had commanded him</a:t>
            </a:r>
            <a:r>
              <a:rPr lang="en-US" dirty="0" smtClean="0"/>
              <a:t>;</a:t>
            </a:r>
            <a:endParaRPr lang="en-US" dirty="0"/>
          </a:p>
        </p:txBody>
      </p:sp>
    </p:spTree>
    <p:extLst>
      <p:ext uri="{BB962C8B-B14F-4D97-AF65-F5344CB8AC3E}">
        <p14:creationId xmlns:p14="http://schemas.microsoft.com/office/powerpoint/2010/main" val="1562421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70000" lnSpcReduction="20000"/>
          </a:bodyPr>
          <a:lstStyle/>
          <a:p>
            <a:pPr marL="0" indent="0" algn="ctr">
              <a:buNone/>
            </a:pPr>
            <a:r>
              <a:rPr lang="en-US" sz="4400" baseline="30000" dirty="0" smtClean="0">
                <a:solidFill>
                  <a:schemeClr val="tx1"/>
                </a:solidFill>
              </a:rPr>
              <a:t>The Time of Testing (Numbers 20 NAS)</a:t>
            </a:r>
          </a:p>
          <a:p>
            <a:r>
              <a:rPr lang="en-US" dirty="0"/>
              <a:t> </a:t>
            </a:r>
            <a:r>
              <a:rPr lang="en-US" baseline="30000" dirty="0"/>
              <a:t>10</a:t>
            </a:r>
            <a:r>
              <a:rPr lang="en-US" dirty="0"/>
              <a:t> and Moses and Aaron gathered the assembly before the rock. And he said to them, "Listen now, you rebels; shall we bring forth water for you out of this rock?"</a:t>
            </a:r>
          </a:p>
          <a:p>
            <a:r>
              <a:rPr lang="en-US" dirty="0"/>
              <a:t> </a:t>
            </a:r>
            <a:r>
              <a:rPr lang="en-US" baseline="30000" dirty="0"/>
              <a:t>11</a:t>
            </a:r>
            <a:r>
              <a:rPr lang="en-US" dirty="0"/>
              <a:t> Then Moses lifted up his hand and struck the rock twice with his rod; and water came forth abundantly, and the congregation and their beasts drank.</a:t>
            </a:r>
          </a:p>
          <a:p>
            <a:r>
              <a:rPr lang="en-US" dirty="0"/>
              <a:t> </a:t>
            </a:r>
            <a:r>
              <a:rPr lang="en-US" baseline="30000" dirty="0"/>
              <a:t>12</a:t>
            </a:r>
            <a:r>
              <a:rPr lang="en-US" dirty="0"/>
              <a:t> But the LORD said to Moses and Aaron, "Because you have not believed Me, to treat Me as holy in the sight of the sons of Israel, therefore you shall not bring this assembly into the land which I have given them."</a:t>
            </a:r>
          </a:p>
          <a:p>
            <a:r>
              <a:rPr lang="en-US" dirty="0"/>
              <a:t> </a:t>
            </a:r>
            <a:r>
              <a:rPr lang="en-US" baseline="30000" dirty="0"/>
              <a:t>13</a:t>
            </a:r>
            <a:r>
              <a:rPr lang="en-US" dirty="0"/>
              <a:t> Those </a:t>
            </a:r>
            <a:r>
              <a:rPr lang="en-US" i="1" dirty="0"/>
              <a:t>were </a:t>
            </a:r>
            <a:r>
              <a:rPr lang="en-US" dirty="0"/>
              <a:t>the waters of </a:t>
            </a:r>
            <a:r>
              <a:rPr lang="en-US" dirty="0" err="1"/>
              <a:t>Meribah</a:t>
            </a:r>
            <a:r>
              <a:rPr lang="en-US" dirty="0"/>
              <a:t>, because the sons of Israel contended with the LORD, and He proved Himself holy among them</a:t>
            </a:r>
            <a:r>
              <a:rPr lang="en-US" dirty="0" smtClean="0"/>
              <a:t>.</a:t>
            </a:r>
            <a:endParaRPr lang="en-US" dirty="0"/>
          </a:p>
        </p:txBody>
      </p:sp>
    </p:spTree>
    <p:extLst>
      <p:ext uri="{BB962C8B-B14F-4D97-AF65-F5344CB8AC3E}">
        <p14:creationId xmlns:p14="http://schemas.microsoft.com/office/powerpoint/2010/main" val="18168935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25000" lnSpcReduction="20000"/>
          </a:bodyPr>
          <a:lstStyle/>
          <a:p>
            <a:pPr marL="0" indent="0" algn="ctr">
              <a:buNone/>
            </a:pPr>
            <a:r>
              <a:rPr lang="en-US" sz="11200" dirty="0" smtClean="0"/>
              <a:t>Back to Hebrews…</a:t>
            </a:r>
            <a:endParaRPr lang="en-US" sz="11200" baseline="30000" dirty="0" smtClean="0">
              <a:solidFill>
                <a:schemeClr val="tx1"/>
              </a:solidFill>
            </a:endParaRPr>
          </a:p>
          <a:p>
            <a:pPr marL="0" indent="0">
              <a:buNone/>
            </a:pPr>
            <a:r>
              <a:rPr lang="en-US" sz="11200" baseline="30000" dirty="0" smtClean="0">
                <a:solidFill>
                  <a:schemeClr val="tx1"/>
                </a:solidFill>
              </a:rPr>
              <a:t>7</a:t>
            </a:r>
            <a:r>
              <a:rPr lang="en-US" sz="11200" dirty="0" smtClean="0">
                <a:solidFill>
                  <a:schemeClr val="tx1"/>
                </a:solidFill>
              </a:rPr>
              <a:t> </a:t>
            </a:r>
            <a:r>
              <a:rPr lang="en-US" sz="11200" dirty="0">
                <a:solidFill>
                  <a:schemeClr val="tx1"/>
                </a:solidFill>
              </a:rPr>
              <a:t>So, as the Holy Spirit says: "Today, if you hear his voice</a:t>
            </a:r>
            <a:r>
              <a:rPr lang="en-US" sz="11200" dirty="0" smtClean="0">
                <a:solidFill>
                  <a:schemeClr val="tx1"/>
                </a:solidFill>
              </a:rPr>
              <a:t>, </a:t>
            </a:r>
            <a:r>
              <a:rPr lang="en-US" sz="11200" baseline="30000" dirty="0" smtClean="0">
                <a:solidFill>
                  <a:schemeClr val="tx1"/>
                </a:solidFill>
              </a:rPr>
              <a:t>8</a:t>
            </a:r>
            <a:r>
              <a:rPr lang="en-US" sz="11200" dirty="0" smtClean="0">
                <a:solidFill>
                  <a:schemeClr val="tx1"/>
                </a:solidFill>
              </a:rPr>
              <a:t> </a:t>
            </a:r>
            <a:r>
              <a:rPr lang="en-US" sz="11200" dirty="0">
                <a:solidFill>
                  <a:schemeClr val="tx1"/>
                </a:solidFill>
              </a:rPr>
              <a:t>do not harden your hearts as you did in the </a:t>
            </a:r>
            <a:r>
              <a:rPr lang="en-US" sz="11200" dirty="0" smtClean="0">
                <a:solidFill>
                  <a:schemeClr val="tx1"/>
                </a:solidFill>
              </a:rPr>
              <a:t>rebellion </a:t>
            </a:r>
            <a:r>
              <a:rPr lang="en-US" sz="11200" dirty="0" smtClean="0">
                <a:solidFill>
                  <a:schemeClr val="tx1"/>
                </a:solidFill>
              </a:rPr>
              <a:t>(</a:t>
            </a:r>
            <a:r>
              <a:rPr lang="en-US" sz="11200" dirty="0" err="1" smtClean="0">
                <a:solidFill>
                  <a:schemeClr val="tx1"/>
                </a:solidFill>
              </a:rPr>
              <a:t>Meribah</a:t>
            </a:r>
            <a:r>
              <a:rPr lang="en-US" sz="11200" dirty="0" smtClean="0">
                <a:solidFill>
                  <a:schemeClr val="tx1"/>
                </a:solidFill>
              </a:rPr>
              <a:t>, provocation</a:t>
            </a:r>
            <a:r>
              <a:rPr lang="en-US" sz="11200" dirty="0" smtClean="0">
                <a:solidFill>
                  <a:schemeClr val="tx1"/>
                </a:solidFill>
              </a:rPr>
              <a:t>), </a:t>
            </a:r>
            <a:r>
              <a:rPr lang="en-US" sz="11200" dirty="0">
                <a:solidFill>
                  <a:schemeClr val="tx1"/>
                </a:solidFill>
              </a:rPr>
              <a:t>during the time of </a:t>
            </a:r>
            <a:r>
              <a:rPr lang="en-US" sz="11200" dirty="0" smtClean="0">
                <a:solidFill>
                  <a:schemeClr val="tx1"/>
                </a:solidFill>
              </a:rPr>
              <a:t>testing (</a:t>
            </a:r>
            <a:r>
              <a:rPr lang="en-US" sz="11200" dirty="0" err="1" smtClean="0">
                <a:solidFill>
                  <a:schemeClr val="tx1"/>
                </a:solidFill>
              </a:rPr>
              <a:t>Massah</a:t>
            </a:r>
            <a:r>
              <a:rPr lang="en-US" sz="11200" dirty="0" smtClean="0">
                <a:solidFill>
                  <a:schemeClr val="tx1"/>
                </a:solidFill>
              </a:rPr>
              <a:t>, testing, despair) </a:t>
            </a:r>
            <a:r>
              <a:rPr lang="en-US" sz="11200" dirty="0">
                <a:solidFill>
                  <a:schemeClr val="tx1"/>
                </a:solidFill>
              </a:rPr>
              <a:t>in the desert,</a:t>
            </a:r>
          </a:p>
          <a:p>
            <a:pPr marL="0" indent="0">
              <a:buNone/>
            </a:pPr>
            <a:r>
              <a:rPr lang="en-US" sz="11200" baseline="30000" dirty="0" smtClean="0">
                <a:solidFill>
                  <a:schemeClr val="tx1"/>
                </a:solidFill>
              </a:rPr>
              <a:t>9</a:t>
            </a:r>
            <a:r>
              <a:rPr lang="en-US" sz="11200" dirty="0" smtClean="0">
                <a:solidFill>
                  <a:schemeClr val="tx1"/>
                </a:solidFill>
              </a:rPr>
              <a:t> </a:t>
            </a:r>
            <a:r>
              <a:rPr lang="en-US" sz="11200" dirty="0">
                <a:solidFill>
                  <a:schemeClr val="tx1"/>
                </a:solidFill>
              </a:rPr>
              <a:t>where your fathers tested and tried me and for forty years saw what I did.</a:t>
            </a:r>
          </a:p>
          <a:p>
            <a:pPr marL="0" indent="0">
              <a:buNone/>
            </a:pPr>
            <a:r>
              <a:rPr lang="en-US" sz="11200" baseline="30000" dirty="0" smtClean="0">
                <a:solidFill>
                  <a:schemeClr val="tx1"/>
                </a:solidFill>
              </a:rPr>
              <a:t>10</a:t>
            </a:r>
            <a:r>
              <a:rPr lang="en-US" sz="11200" dirty="0" smtClean="0">
                <a:solidFill>
                  <a:schemeClr val="tx1"/>
                </a:solidFill>
              </a:rPr>
              <a:t> </a:t>
            </a:r>
            <a:r>
              <a:rPr lang="en-US" sz="11200" dirty="0">
                <a:solidFill>
                  <a:schemeClr val="tx1"/>
                </a:solidFill>
              </a:rPr>
              <a:t>That is why I was angry with that generation, and I said, 'Their hearts are always going astray, and they have not known my ways.'</a:t>
            </a:r>
          </a:p>
          <a:p>
            <a:pPr marL="0" indent="0">
              <a:buNone/>
            </a:pPr>
            <a:r>
              <a:rPr lang="en-US" sz="11200" baseline="30000" dirty="0" smtClean="0">
                <a:solidFill>
                  <a:schemeClr val="tx1"/>
                </a:solidFill>
              </a:rPr>
              <a:t>11</a:t>
            </a:r>
            <a:r>
              <a:rPr lang="en-US" sz="11200" dirty="0" smtClean="0">
                <a:solidFill>
                  <a:schemeClr val="tx1"/>
                </a:solidFill>
              </a:rPr>
              <a:t> </a:t>
            </a:r>
            <a:r>
              <a:rPr lang="en-US" sz="11200" dirty="0">
                <a:solidFill>
                  <a:schemeClr val="tx1"/>
                </a:solidFill>
              </a:rPr>
              <a:t>So I declared on oath in my anger, 'They shall </a:t>
            </a:r>
            <a:r>
              <a:rPr lang="en-US" sz="11200" dirty="0" smtClean="0">
                <a:solidFill>
                  <a:schemeClr val="tx1"/>
                </a:solidFill>
              </a:rPr>
              <a:t>not </a:t>
            </a:r>
            <a:r>
              <a:rPr lang="en-US" sz="11200" dirty="0">
                <a:solidFill>
                  <a:schemeClr val="tx1"/>
                </a:solidFill>
              </a:rPr>
              <a:t>enter my rest.'"</a:t>
            </a:r>
          </a:p>
        </p:txBody>
      </p:sp>
    </p:spTree>
    <p:extLst>
      <p:ext uri="{BB962C8B-B14F-4D97-AF65-F5344CB8AC3E}">
        <p14:creationId xmlns:p14="http://schemas.microsoft.com/office/powerpoint/2010/main" val="8142811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92500" lnSpcReduction="20000"/>
          </a:bodyPr>
          <a:lstStyle/>
          <a:p>
            <a:pPr marL="0" indent="0" algn="ctr">
              <a:buNone/>
            </a:pPr>
            <a:r>
              <a:rPr lang="en-US" dirty="0" smtClean="0">
                <a:solidFill>
                  <a:schemeClr val="tx1"/>
                </a:solidFill>
              </a:rPr>
              <a:t>My Rest</a:t>
            </a:r>
          </a:p>
          <a:p>
            <a:pPr marL="0" indent="0">
              <a:buNone/>
            </a:pPr>
            <a:r>
              <a:rPr lang="en-US" dirty="0" smtClean="0">
                <a:solidFill>
                  <a:schemeClr val="tx1"/>
                </a:solidFill>
              </a:rPr>
              <a:t>Hebrew </a:t>
            </a:r>
            <a:r>
              <a:rPr lang="en-US" sz="3600" dirty="0" err="1" smtClean="0">
                <a:solidFill>
                  <a:schemeClr val="tx1"/>
                </a:solidFill>
                <a:latin typeface="Bwhebb" panose="00000400000000000000" pitchFamily="2" charset="0"/>
              </a:rPr>
              <a:t>yti</a:t>
            </a:r>
            <a:r>
              <a:rPr lang="en-US" sz="3600" dirty="0" smtClean="0">
                <a:solidFill>
                  <a:schemeClr val="tx1"/>
                </a:solidFill>
                <a:latin typeface="Bwhebb" panose="00000400000000000000" pitchFamily="2" charset="0"/>
              </a:rPr>
              <a:t>(</a:t>
            </a:r>
            <a:r>
              <a:rPr lang="en-US" sz="3600" dirty="0" err="1" smtClean="0">
                <a:solidFill>
                  <a:schemeClr val="tx1"/>
                </a:solidFill>
                <a:latin typeface="Bwhebb" panose="00000400000000000000" pitchFamily="2" charset="0"/>
              </a:rPr>
              <a:t>x'Wnm</a:t>
            </a:r>
            <a:r>
              <a:rPr lang="en-US" dirty="0">
                <a:solidFill>
                  <a:schemeClr val="tx1"/>
                </a:solidFill>
                <a:latin typeface="Bwhebb" panose="00000400000000000000" pitchFamily="2" charset="0"/>
              </a:rPr>
              <a:t>.</a:t>
            </a:r>
            <a:r>
              <a:rPr lang="en-US" dirty="0" smtClean="0">
                <a:solidFill>
                  <a:schemeClr val="tx1"/>
                </a:solidFill>
                <a:latin typeface="Bwhebb" panose="00000400000000000000" pitchFamily="2" charset="0"/>
              </a:rPr>
              <a:t> </a:t>
            </a:r>
            <a:r>
              <a:rPr lang="en-US" dirty="0" smtClean="0">
                <a:solidFill>
                  <a:schemeClr val="tx1"/>
                </a:solidFill>
              </a:rPr>
              <a:t>(</a:t>
            </a:r>
            <a:r>
              <a:rPr lang="en-US" dirty="0" err="1" smtClean="0">
                <a:solidFill>
                  <a:schemeClr val="tx1"/>
                </a:solidFill>
              </a:rPr>
              <a:t>menuchati</a:t>
            </a:r>
            <a:r>
              <a:rPr lang="en-US" dirty="0" smtClean="0">
                <a:solidFill>
                  <a:schemeClr val="tx1"/>
                </a:solidFill>
              </a:rPr>
              <a:t>)</a:t>
            </a:r>
          </a:p>
          <a:p>
            <a:pPr marL="0" indent="0">
              <a:buNone/>
            </a:pPr>
            <a:r>
              <a:rPr lang="en-US" dirty="0" smtClean="0">
                <a:solidFill>
                  <a:schemeClr val="tx1"/>
                </a:solidFill>
              </a:rPr>
              <a:t>This phrase, “my rest”, occurs 3 times</a:t>
            </a:r>
          </a:p>
          <a:p>
            <a:pPr marL="0" indent="0">
              <a:buNone/>
            </a:pPr>
            <a:r>
              <a:rPr lang="en-US" dirty="0" smtClean="0">
                <a:solidFill>
                  <a:schemeClr val="tx1"/>
                </a:solidFill>
              </a:rPr>
              <a:t>Psalm 95</a:t>
            </a:r>
          </a:p>
          <a:p>
            <a:pPr marL="0" indent="0">
              <a:buNone/>
            </a:pPr>
            <a:r>
              <a:rPr lang="en-US" dirty="0" smtClean="0">
                <a:solidFill>
                  <a:schemeClr val="tx1"/>
                </a:solidFill>
              </a:rPr>
              <a:t>Psalm 132:14 </a:t>
            </a:r>
            <a:r>
              <a:rPr lang="en-US" dirty="0">
                <a:solidFill>
                  <a:schemeClr val="tx1"/>
                </a:solidFill>
              </a:rPr>
              <a:t>This is </a:t>
            </a:r>
            <a:r>
              <a:rPr lang="en-US" u="sng" dirty="0">
                <a:solidFill>
                  <a:schemeClr val="tx1"/>
                </a:solidFill>
              </a:rPr>
              <a:t>my resting place </a:t>
            </a:r>
            <a:r>
              <a:rPr lang="en-US" dirty="0">
                <a:solidFill>
                  <a:schemeClr val="tx1"/>
                </a:solidFill>
              </a:rPr>
              <a:t>for ever and ever; here I will sit enthroned, for I have desired </a:t>
            </a:r>
            <a:r>
              <a:rPr lang="en-US" dirty="0" smtClean="0">
                <a:solidFill>
                  <a:schemeClr val="tx1"/>
                </a:solidFill>
              </a:rPr>
              <a:t>it</a:t>
            </a:r>
          </a:p>
          <a:p>
            <a:pPr marL="0" indent="0">
              <a:buNone/>
            </a:pPr>
            <a:r>
              <a:rPr lang="en-US" dirty="0" smtClean="0">
                <a:solidFill>
                  <a:schemeClr val="tx1"/>
                </a:solidFill>
              </a:rPr>
              <a:t>Isaiah 66:1 </a:t>
            </a:r>
            <a:r>
              <a:rPr lang="en-US" dirty="0">
                <a:solidFill>
                  <a:schemeClr val="tx1"/>
                </a:solidFill>
              </a:rPr>
              <a:t>This is what </a:t>
            </a:r>
            <a:r>
              <a:rPr lang="en-US" dirty="0" smtClean="0">
                <a:solidFill>
                  <a:schemeClr val="tx1"/>
                </a:solidFill>
              </a:rPr>
              <a:t>Yahuwah </a:t>
            </a:r>
            <a:r>
              <a:rPr lang="en-US" dirty="0">
                <a:solidFill>
                  <a:schemeClr val="tx1"/>
                </a:solidFill>
              </a:rPr>
              <a:t>says: "Heaven is my throne, and the earth is my footstool. Where is the house you will build for me? Where will </a:t>
            </a:r>
            <a:r>
              <a:rPr lang="en-US" u="sng" dirty="0">
                <a:solidFill>
                  <a:schemeClr val="tx1"/>
                </a:solidFill>
              </a:rPr>
              <a:t>my resting place</a:t>
            </a:r>
            <a:r>
              <a:rPr lang="en-US" dirty="0">
                <a:solidFill>
                  <a:schemeClr val="tx1"/>
                </a:solidFill>
              </a:rPr>
              <a:t> be?</a:t>
            </a:r>
          </a:p>
        </p:txBody>
      </p:sp>
    </p:spTree>
    <p:extLst>
      <p:ext uri="{BB962C8B-B14F-4D97-AF65-F5344CB8AC3E}">
        <p14:creationId xmlns:p14="http://schemas.microsoft.com/office/powerpoint/2010/main" val="26647029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92500" lnSpcReduction="20000"/>
          </a:bodyPr>
          <a:lstStyle/>
          <a:p>
            <a:pPr marL="0" indent="0" algn="ctr">
              <a:buNone/>
            </a:pPr>
            <a:r>
              <a:rPr lang="en-US" dirty="0" smtClean="0">
                <a:solidFill>
                  <a:schemeClr val="tx1"/>
                </a:solidFill>
              </a:rPr>
              <a:t>The Oath of Hebrews 3:11</a:t>
            </a:r>
            <a:endParaRPr lang="en-US" dirty="0" smtClean="0">
              <a:solidFill>
                <a:schemeClr val="tx1"/>
              </a:solidFill>
            </a:endParaRPr>
          </a:p>
          <a:p>
            <a:pPr marL="0" indent="0">
              <a:buNone/>
            </a:pPr>
            <a:r>
              <a:rPr lang="en-US" baseline="30000" dirty="0" smtClean="0"/>
              <a:t> 11</a:t>
            </a:r>
            <a:r>
              <a:rPr lang="en-US" dirty="0" smtClean="0"/>
              <a:t> </a:t>
            </a:r>
            <a:r>
              <a:rPr lang="en-US" dirty="0"/>
              <a:t>Unto whom I </a:t>
            </a:r>
            <a:r>
              <a:rPr lang="en-US" dirty="0" err="1"/>
              <a:t>sware</a:t>
            </a:r>
            <a:r>
              <a:rPr lang="en-US" dirty="0"/>
              <a:t> in my wrath that they should not enter into my rest. (KJV</a:t>
            </a:r>
            <a:r>
              <a:rPr lang="en-US" dirty="0" smtClean="0"/>
              <a:t>)</a:t>
            </a:r>
          </a:p>
          <a:p>
            <a:pPr marL="0" indent="0">
              <a:buNone/>
            </a:pPr>
            <a:r>
              <a:rPr lang="en-US" dirty="0"/>
              <a:t> </a:t>
            </a:r>
            <a:r>
              <a:rPr lang="en-US" baseline="30000" dirty="0"/>
              <a:t>11</a:t>
            </a:r>
            <a:r>
              <a:rPr lang="en-US" dirty="0"/>
              <a:t> So I declared on oath in my anger, "They shall </a:t>
            </a:r>
            <a:r>
              <a:rPr lang="en-US" dirty="0" smtClean="0"/>
              <a:t>never</a:t>
            </a:r>
            <a:r>
              <a:rPr lang="en-US" dirty="0"/>
              <a:t> </a:t>
            </a:r>
            <a:r>
              <a:rPr lang="en-US" baseline="30000" dirty="0"/>
              <a:t>11</a:t>
            </a:r>
            <a:r>
              <a:rPr lang="en-US" dirty="0"/>
              <a:t> "Therefore I swore in My anger, Truly they shall not enter into My rest</a:t>
            </a:r>
            <a:r>
              <a:rPr lang="en-US" dirty="0" smtClean="0"/>
              <a:t>."(NIV)</a:t>
            </a:r>
          </a:p>
          <a:p>
            <a:pPr marL="0" indent="0">
              <a:buNone/>
            </a:pPr>
            <a:r>
              <a:rPr lang="en-US" dirty="0"/>
              <a:t> </a:t>
            </a:r>
            <a:r>
              <a:rPr lang="en-US" baseline="30000" dirty="0"/>
              <a:t>11</a:t>
            </a:r>
            <a:r>
              <a:rPr lang="en-US" dirty="0"/>
              <a:t> "Therefore I swore in My anger, Truly they shall not enter into My rest</a:t>
            </a:r>
            <a:r>
              <a:rPr lang="en-US" dirty="0" smtClean="0"/>
              <a:t>.“ (NAS)</a:t>
            </a:r>
          </a:p>
          <a:p>
            <a:pPr marL="0" indent="0">
              <a:buNone/>
            </a:pPr>
            <a:r>
              <a:rPr lang="en-US" dirty="0"/>
              <a:t> </a:t>
            </a:r>
            <a:r>
              <a:rPr lang="en-US" baseline="30000" dirty="0"/>
              <a:t>11</a:t>
            </a:r>
            <a:r>
              <a:rPr lang="en-US" dirty="0"/>
              <a:t> </a:t>
            </a:r>
            <a:r>
              <a:rPr lang="en-US" dirty="0" smtClean="0"/>
              <a:t>As I swore in my wrath, “If they shall enter into My rest.“ (The Scriptures)</a:t>
            </a: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3746767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a:bodyPr>
          <a:lstStyle/>
          <a:p>
            <a:pPr marL="0" indent="0" algn="ctr">
              <a:buNone/>
            </a:pPr>
            <a:r>
              <a:rPr lang="en-US" dirty="0" smtClean="0">
                <a:solidFill>
                  <a:schemeClr val="tx1"/>
                </a:solidFill>
              </a:rPr>
              <a:t>The Oath</a:t>
            </a:r>
            <a:endParaRPr lang="en-US" dirty="0" smtClean="0">
              <a:solidFill>
                <a:schemeClr val="tx1"/>
              </a:solidFill>
            </a:endParaRPr>
          </a:p>
          <a:p>
            <a:pPr marL="0" indent="0">
              <a:buNone/>
            </a:pPr>
            <a:r>
              <a:rPr lang="en-US" dirty="0" smtClean="0">
                <a:solidFill>
                  <a:schemeClr val="tx1"/>
                </a:solidFill>
              </a:rPr>
              <a:t> </a:t>
            </a:r>
            <a:r>
              <a:rPr lang="en-US" sz="4000" dirty="0" err="1">
                <a:solidFill>
                  <a:schemeClr val="tx1"/>
                </a:solidFill>
                <a:latin typeface="Bwhebb" panose="00000400000000000000" pitchFamily="2" charset="0"/>
              </a:rPr>
              <a:t>yti</a:t>
            </a:r>
            <a:r>
              <a:rPr lang="en-US" sz="4000" dirty="0">
                <a:solidFill>
                  <a:schemeClr val="tx1"/>
                </a:solidFill>
                <a:latin typeface="Bwhebb" panose="00000400000000000000" pitchFamily="2" charset="0"/>
              </a:rPr>
              <a:t>(</a:t>
            </a:r>
            <a:r>
              <a:rPr lang="en-US" sz="4000" dirty="0" err="1">
                <a:solidFill>
                  <a:schemeClr val="tx1"/>
                </a:solidFill>
                <a:latin typeface="Bwhebb" panose="00000400000000000000" pitchFamily="2" charset="0"/>
              </a:rPr>
              <a:t>x'Wnm</a:t>
            </a:r>
            <a:r>
              <a:rPr lang="en-US" sz="4000" dirty="0">
                <a:solidFill>
                  <a:schemeClr val="tx1"/>
                </a:solidFill>
                <a:latin typeface="Bwhebb" panose="00000400000000000000" pitchFamily="2" charset="0"/>
              </a:rPr>
              <a:t>.-la, !</a:t>
            </a:r>
            <a:r>
              <a:rPr lang="en-US" sz="4000" dirty="0" err="1">
                <a:solidFill>
                  <a:schemeClr val="tx1"/>
                </a:solidFill>
                <a:latin typeface="Bwhebb" panose="00000400000000000000" pitchFamily="2" charset="0"/>
              </a:rPr>
              <a:t>Waªboy</a:t>
            </a:r>
            <a:r>
              <a:rPr lang="en-US" sz="4000" dirty="0">
                <a:solidFill>
                  <a:schemeClr val="tx1"/>
                </a:solidFill>
                <a:latin typeface="Bwhebb" panose="00000400000000000000" pitchFamily="2" charset="0"/>
              </a:rPr>
              <a:t>&gt;÷-~</a:t>
            </a:r>
            <a:r>
              <a:rPr lang="en-US" sz="4000" dirty="0" err="1" smtClean="0">
                <a:solidFill>
                  <a:schemeClr val="tx1"/>
                </a:solidFill>
                <a:latin typeface="Bwhebb" panose="00000400000000000000" pitchFamily="2" charset="0"/>
              </a:rPr>
              <a:t>ai</a:t>
            </a:r>
            <a:endParaRPr lang="en-US" sz="4000" dirty="0" smtClean="0">
              <a:solidFill>
                <a:schemeClr val="tx1"/>
              </a:solidFill>
              <a:latin typeface="Bwhebb" panose="00000400000000000000" pitchFamily="2" charset="0"/>
            </a:endParaRPr>
          </a:p>
          <a:p>
            <a:pPr marL="0" indent="0">
              <a:buNone/>
            </a:pPr>
            <a:r>
              <a:rPr lang="en-US" dirty="0" smtClean="0">
                <a:solidFill>
                  <a:schemeClr val="tx1"/>
                </a:solidFill>
              </a:rPr>
              <a:t>Literally, “If they will enter my rest”</a:t>
            </a:r>
          </a:p>
          <a:p>
            <a:pPr marL="0" indent="0">
              <a:buNone/>
            </a:pPr>
            <a:r>
              <a:rPr lang="en-US" dirty="0" smtClean="0">
                <a:solidFill>
                  <a:schemeClr val="tx1"/>
                </a:solidFill>
              </a:rPr>
              <a:t>LXX: </a:t>
            </a:r>
            <a:r>
              <a:rPr lang="en-US" dirty="0" err="1" smtClean="0">
                <a:solidFill>
                  <a:schemeClr val="tx1"/>
                </a:solidFill>
                <a:latin typeface="Bwgrkn" panose="00000400000000000000" pitchFamily="2" charset="0"/>
              </a:rPr>
              <a:t>eiv</a:t>
            </a:r>
            <a:r>
              <a:rPr lang="en-US" dirty="0" smtClean="0">
                <a:solidFill>
                  <a:schemeClr val="tx1"/>
                </a:solidFill>
                <a:latin typeface="Bwgrkn" panose="00000400000000000000" pitchFamily="2" charset="0"/>
              </a:rPr>
              <a:t> </a:t>
            </a:r>
            <a:r>
              <a:rPr lang="en-US" dirty="0" err="1">
                <a:solidFill>
                  <a:schemeClr val="tx1"/>
                </a:solidFill>
                <a:latin typeface="Bwgrkn" panose="00000400000000000000" pitchFamily="2" charset="0"/>
              </a:rPr>
              <a:t>eivseleu,sontai</a:t>
            </a:r>
            <a:r>
              <a:rPr lang="en-US" dirty="0">
                <a:solidFill>
                  <a:schemeClr val="tx1"/>
                </a:solidFill>
                <a:latin typeface="Bwgrkn" panose="00000400000000000000" pitchFamily="2" charset="0"/>
              </a:rPr>
              <a:t> </a:t>
            </a:r>
            <a:r>
              <a:rPr lang="en-US" dirty="0" err="1">
                <a:solidFill>
                  <a:schemeClr val="tx1"/>
                </a:solidFill>
                <a:latin typeface="Bwgrkn" panose="00000400000000000000" pitchFamily="2" charset="0"/>
              </a:rPr>
              <a:t>eivj</a:t>
            </a:r>
            <a:r>
              <a:rPr lang="en-US" dirty="0">
                <a:solidFill>
                  <a:schemeClr val="tx1"/>
                </a:solidFill>
                <a:latin typeface="Bwgrkn" panose="00000400000000000000" pitchFamily="2" charset="0"/>
              </a:rPr>
              <a:t> </a:t>
            </a:r>
            <a:r>
              <a:rPr lang="en-US" dirty="0" err="1">
                <a:solidFill>
                  <a:schemeClr val="tx1"/>
                </a:solidFill>
                <a:latin typeface="Bwgrkn" panose="00000400000000000000" pitchFamily="2" charset="0"/>
              </a:rPr>
              <a:t>th.n</a:t>
            </a:r>
            <a:r>
              <a:rPr lang="en-US" dirty="0">
                <a:solidFill>
                  <a:schemeClr val="tx1"/>
                </a:solidFill>
                <a:latin typeface="Bwgrkn" panose="00000400000000000000" pitchFamily="2" charset="0"/>
              </a:rPr>
              <a:t> </a:t>
            </a:r>
            <a:r>
              <a:rPr lang="en-US" dirty="0" err="1">
                <a:solidFill>
                  <a:schemeClr val="tx1"/>
                </a:solidFill>
                <a:latin typeface="Bwgrkn" panose="00000400000000000000" pitchFamily="2" charset="0"/>
              </a:rPr>
              <a:t>kata,pausi,n</a:t>
            </a:r>
            <a:r>
              <a:rPr lang="en-US" dirty="0">
                <a:solidFill>
                  <a:schemeClr val="tx1"/>
                </a:solidFill>
                <a:latin typeface="Bwgrkn" panose="00000400000000000000" pitchFamily="2" charset="0"/>
              </a:rPr>
              <a:t> </a:t>
            </a:r>
            <a:r>
              <a:rPr lang="en-US" dirty="0" err="1" smtClean="0">
                <a:solidFill>
                  <a:schemeClr val="tx1"/>
                </a:solidFill>
                <a:latin typeface="Bwgrkn" panose="00000400000000000000" pitchFamily="2" charset="0"/>
              </a:rPr>
              <a:t>mou</a:t>
            </a:r>
            <a:endParaRPr lang="en-US" dirty="0" smtClean="0">
              <a:solidFill>
                <a:schemeClr val="tx1"/>
              </a:solidFill>
              <a:latin typeface="Bwgrkn" panose="00000400000000000000" pitchFamily="2" charset="0"/>
            </a:endParaRPr>
          </a:p>
          <a:p>
            <a:pPr marL="0" indent="0">
              <a:buNone/>
            </a:pPr>
            <a:r>
              <a:rPr lang="en-US" dirty="0" smtClean="0">
                <a:solidFill>
                  <a:schemeClr val="tx1"/>
                </a:solidFill>
              </a:rPr>
              <a:t>Is this Hebrew metaphor for “they shall never”?</a:t>
            </a:r>
          </a:p>
          <a:p>
            <a:pPr marL="0" indent="0">
              <a:buNone/>
            </a:pPr>
            <a:r>
              <a:rPr lang="en-US" dirty="0" smtClean="0">
                <a:solidFill>
                  <a:schemeClr val="tx1"/>
                </a:solidFill>
              </a:rPr>
              <a:t>Or is this an oath literally stating the condition by which one may enter?</a:t>
            </a:r>
            <a:endParaRPr lang="en-US" dirty="0" smtClean="0">
              <a:solidFill>
                <a:schemeClr val="tx1"/>
              </a:solidFill>
              <a:latin typeface="Bwgrkn" panose="00000400000000000000" pitchFamily="2" charset="0"/>
            </a:endParaRPr>
          </a:p>
        </p:txBody>
      </p:sp>
    </p:spTree>
    <p:extLst>
      <p:ext uri="{BB962C8B-B14F-4D97-AF65-F5344CB8AC3E}">
        <p14:creationId xmlns:p14="http://schemas.microsoft.com/office/powerpoint/2010/main" val="15746822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021" y="163285"/>
            <a:ext cx="7756979" cy="4898572"/>
          </a:xfrm>
        </p:spPr>
        <p:txBody>
          <a:bodyPr>
            <a:noAutofit/>
          </a:bodyPr>
          <a:lstStyle/>
          <a:p>
            <a:pPr marL="0" indent="0">
              <a:buNone/>
            </a:pPr>
            <a:r>
              <a:rPr lang="en-US" sz="2800" baseline="30000" dirty="0" smtClean="0">
                <a:solidFill>
                  <a:schemeClr val="tx1"/>
                </a:solidFill>
              </a:rPr>
              <a:t>12</a:t>
            </a:r>
            <a:r>
              <a:rPr lang="en-US" sz="2800" dirty="0" smtClean="0">
                <a:solidFill>
                  <a:schemeClr val="tx1"/>
                </a:solidFill>
              </a:rPr>
              <a:t> </a:t>
            </a:r>
            <a:r>
              <a:rPr lang="en-US" sz="2800" dirty="0">
                <a:solidFill>
                  <a:schemeClr val="tx1"/>
                </a:solidFill>
              </a:rPr>
              <a:t>See to it, brothers, that none of you has a sinful, </a:t>
            </a:r>
            <a:r>
              <a:rPr lang="en-US" sz="2800" u="sng" dirty="0">
                <a:solidFill>
                  <a:schemeClr val="tx1"/>
                </a:solidFill>
              </a:rPr>
              <a:t>unbelieving heart </a:t>
            </a:r>
            <a:r>
              <a:rPr lang="en-US" sz="2800" dirty="0">
                <a:solidFill>
                  <a:schemeClr val="tx1"/>
                </a:solidFill>
              </a:rPr>
              <a:t>that turns away from the living </a:t>
            </a:r>
            <a:r>
              <a:rPr lang="en-US" sz="2800" dirty="0" err="1">
                <a:solidFill>
                  <a:schemeClr val="tx1"/>
                </a:solidFill>
              </a:rPr>
              <a:t>Elohim</a:t>
            </a:r>
            <a:r>
              <a:rPr lang="en-US" sz="2800" dirty="0" smtClean="0">
                <a:solidFill>
                  <a:schemeClr val="tx1"/>
                </a:solidFill>
              </a:rPr>
              <a:t>. (see Ps 78:17ff)</a:t>
            </a:r>
            <a:endParaRPr lang="en-US" sz="2800" dirty="0">
              <a:solidFill>
                <a:schemeClr val="tx1"/>
              </a:solidFill>
            </a:endParaRPr>
          </a:p>
          <a:p>
            <a:pPr marL="0" indent="0">
              <a:buNone/>
            </a:pPr>
            <a:r>
              <a:rPr lang="en-US" sz="2800" baseline="30000" dirty="0" smtClean="0">
                <a:solidFill>
                  <a:schemeClr val="tx1"/>
                </a:solidFill>
              </a:rPr>
              <a:t>13</a:t>
            </a:r>
            <a:r>
              <a:rPr lang="en-US" sz="2800" dirty="0" smtClean="0">
                <a:solidFill>
                  <a:schemeClr val="tx1"/>
                </a:solidFill>
              </a:rPr>
              <a:t> </a:t>
            </a:r>
            <a:r>
              <a:rPr lang="en-US" sz="2800" dirty="0">
                <a:solidFill>
                  <a:schemeClr val="tx1"/>
                </a:solidFill>
              </a:rPr>
              <a:t>But encourage one another daily, as long as it is called Today, so that none of you may be hardened by sin's deceitfulness.</a:t>
            </a:r>
          </a:p>
          <a:p>
            <a:pPr marL="0" indent="0">
              <a:buNone/>
            </a:pPr>
            <a:r>
              <a:rPr lang="en-US" sz="2800" baseline="30000" dirty="0" smtClean="0">
                <a:solidFill>
                  <a:schemeClr val="tx1"/>
                </a:solidFill>
              </a:rPr>
              <a:t>14</a:t>
            </a:r>
            <a:r>
              <a:rPr lang="en-US" sz="2800" dirty="0" smtClean="0">
                <a:solidFill>
                  <a:schemeClr val="tx1"/>
                </a:solidFill>
              </a:rPr>
              <a:t> </a:t>
            </a:r>
            <a:r>
              <a:rPr lang="en-US" sz="2800" u="sng" dirty="0">
                <a:solidFill>
                  <a:schemeClr val="tx1"/>
                </a:solidFill>
              </a:rPr>
              <a:t>We have come to share in Messiah if we hold firmly till the end the confidence we had at first</a:t>
            </a:r>
            <a:r>
              <a:rPr lang="en-US" sz="2800" dirty="0" smtClean="0">
                <a:solidFill>
                  <a:schemeClr val="tx1"/>
                </a:solidFill>
              </a:rPr>
              <a:t>.</a:t>
            </a:r>
          </a:p>
          <a:p>
            <a:pPr marL="0" indent="0">
              <a:buNone/>
            </a:pPr>
            <a:r>
              <a:rPr lang="en-US" sz="2800" baseline="30000" dirty="0" smtClean="0">
                <a:solidFill>
                  <a:schemeClr val="tx1"/>
                </a:solidFill>
              </a:rPr>
              <a:t>15</a:t>
            </a:r>
            <a:r>
              <a:rPr lang="en-US" sz="2800" dirty="0" smtClean="0">
                <a:solidFill>
                  <a:schemeClr val="tx1"/>
                </a:solidFill>
              </a:rPr>
              <a:t> </a:t>
            </a:r>
            <a:r>
              <a:rPr lang="en-US" sz="2800" dirty="0">
                <a:solidFill>
                  <a:schemeClr val="tx1"/>
                </a:solidFill>
              </a:rPr>
              <a:t>As has just been said: "Today, if you hear his voice, do not harden your hearts as you did in the rebellion."</a:t>
            </a:r>
          </a:p>
          <a:p>
            <a:pPr marL="0" indent="0">
              <a:buNone/>
            </a:pPr>
            <a:endParaRPr lang="en-US"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73529"/>
            <a:ext cx="8205107" cy="4376057"/>
          </a:xfrm>
        </p:spPr>
        <p:txBody>
          <a:bodyPr>
            <a:normAutofit/>
          </a:bodyPr>
          <a:lstStyle/>
          <a:p>
            <a:pPr marL="0" indent="0">
              <a:buNone/>
            </a:pPr>
            <a:r>
              <a:rPr lang="en-US" sz="2800" baseline="30000" dirty="0" smtClean="0">
                <a:solidFill>
                  <a:schemeClr val="tx1"/>
                </a:solidFill>
              </a:rPr>
              <a:t>16</a:t>
            </a:r>
            <a:r>
              <a:rPr lang="en-US" sz="2800" dirty="0" smtClean="0">
                <a:solidFill>
                  <a:schemeClr val="tx1"/>
                </a:solidFill>
              </a:rPr>
              <a:t> </a:t>
            </a:r>
            <a:r>
              <a:rPr lang="en-US" sz="2800" dirty="0">
                <a:solidFill>
                  <a:schemeClr val="tx1"/>
                </a:solidFill>
              </a:rPr>
              <a:t>Who were they who heard and rebelled? Were they not all those </a:t>
            </a:r>
            <a:r>
              <a:rPr lang="en-US" sz="2800" dirty="0" err="1">
                <a:solidFill>
                  <a:schemeClr val="tx1"/>
                </a:solidFill>
              </a:rPr>
              <a:t>Mosheh</a:t>
            </a:r>
            <a:r>
              <a:rPr lang="en-US" sz="2800" dirty="0">
                <a:solidFill>
                  <a:schemeClr val="tx1"/>
                </a:solidFill>
              </a:rPr>
              <a:t> led out of </a:t>
            </a:r>
            <a:r>
              <a:rPr lang="en-US" sz="2800" dirty="0" err="1">
                <a:solidFill>
                  <a:schemeClr val="tx1"/>
                </a:solidFill>
              </a:rPr>
              <a:t>Mitzrayim</a:t>
            </a:r>
            <a:r>
              <a:rPr lang="en-US" sz="2800" dirty="0">
                <a:solidFill>
                  <a:schemeClr val="tx1"/>
                </a:solidFill>
              </a:rPr>
              <a:t>?</a:t>
            </a:r>
          </a:p>
          <a:p>
            <a:pPr marL="0" indent="0">
              <a:buNone/>
            </a:pPr>
            <a:r>
              <a:rPr lang="en-US" sz="2800" baseline="30000" dirty="0" smtClean="0">
                <a:solidFill>
                  <a:schemeClr val="tx1"/>
                </a:solidFill>
              </a:rPr>
              <a:t>17</a:t>
            </a:r>
            <a:r>
              <a:rPr lang="en-US" sz="2800" dirty="0" smtClean="0">
                <a:solidFill>
                  <a:schemeClr val="tx1"/>
                </a:solidFill>
              </a:rPr>
              <a:t> </a:t>
            </a:r>
            <a:r>
              <a:rPr lang="en-US" sz="2800" dirty="0">
                <a:solidFill>
                  <a:schemeClr val="tx1"/>
                </a:solidFill>
              </a:rPr>
              <a:t>And with whom was he angry for forty years? Was it not with those who sinned, whose bodies fell in the desert?</a:t>
            </a:r>
          </a:p>
          <a:p>
            <a:pPr marL="0" indent="0">
              <a:buNone/>
            </a:pPr>
            <a:r>
              <a:rPr lang="en-US" sz="2800" baseline="30000" dirty="0" smtClean="0">
                <a:solidFill>
                  <a:schemeClr val="tx1"/>
                </a:solidFill>
              </a:rPr>
              <a:t>18</a:t>
            </a:r>
            <a:r>
              <a:rPr lang="en-US" sz="2800" dirty="0" smtClean="0">
                <a:solidFill>
                  <a:schemeClr val="tx1"/>
                </a:solidFill>
              </a:rPr>
              <a:t> </a:t>
            </a:r>
            <a:r>
              <a:rPr lang="en-US" sz="2800" dirty="0">
                <a:solidFill>
                  <a:schemeClr val="tx1"/>
                </a:solidFill>
              </a:rPr>
              <a:t>And to whom did Elohim swear that they would </a:t>
            </a:r>
            <a:r>
              <a:rPr lang="en-US" sz="2800" dirty="0" smtClean="0">
                <a:solidFill>
                  <a:schemeClr val="tx1"/>
                </a:solidFill>
              </a:rPr>
              <a:t>not </a:t>
            </a:r>
            <a:r>
              <a:rPr lang="en-US" sz="2800" dirty="0">
                <a:solidFill>
                  <a:schemeClr val="tx1"/>
                </a:solidFill>
              </a:rPr>
              <a:t>enter his rest if not to those who disobeyed?</a:t>
            </a:r>
          </a:p>
          <a:p>
            <a:pPr marL="0" indent="0">
              <a:buNone/>
            </a:pPr>
            <a:r>
              <a:rPr lang="en-US" sz="2800" baseline="30000" dirty="0" smtClean="0">
                <a:solidFill>
                  <a:schemeClr val="tx1"/>
                </a:solidFill>
              </a:rPr>
              <a:t>19</a:t>
            </a:r>
            <a:r>
              <a:rPr lang="en-US" sz="2800" dirty="0" smtClean="0">
                <a:solidFill>
                  <a:schemeClr val="tx1"/>
                </a:solidFill>
              </a:rPr>
              <a:t> </a:t>
            </a:r>
            <a:r>
              <a:rPr lang="en-US" sz="2800" dirty="0">
                <a:solidFill>
                  <a:schemeClr val="tx1"/>
                </a:solidFill>
              </a:rPr>
              <a:t>So we see that they were not able to enter, because of their unbelief. </a:t>
            </a:r>
            <a:r>
              <a:rPr lang="en-US" sz="2800" dirty="0" smtClean="0">
                <a:solidFill>
                  <a:schemeClr val="tx1"/>
                </a:solidFill>
              </a:rPr>
              <a:t>      </a:t>
            </a:r>
            <a:endParaRPr lang="en-US" sz="2800" dirty="0">
              <a:solidFill>
                <a:schemeClr val="tx1"/>
              </a:solidFill>
            </a:endParaRPr>
          </a:p>
          <a:p>
            <a:pPr marL="0" indent="0">
              <a:buNone/>
            </a:pPr>
            <a:endParaRPr lang="en-US" sz="2800" dirty="0" smtClean="0">
              <a:solidFill>
                <a:schemeClr val="tx1"/>
              </a:solidFill>
            </a:endParaRPr>
          </a:p>
          <a:p>
            <a:pPr marL="0" indent="0">
              <a:buNone/>
            </a:pPr>
            <a:endParaRPr lang="en-US" sz="28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293914"/>
            <a:ext cx="7805964" cy="4629149"/>
          </a:xfrm>
        </p:spPr>
        <p:txBody>
          <a:bodyPr>
            <a:normAutofit fontScale="77500" lnSpcReduction="20000"/>
          </a:bodyPr>
          <a:lstStyle/>
          <a:p>
            <a:pPr marL="0" indent="0" algn="ctr">
              <a:buNone/>
            </a:pPr>
            <a:r>
              <a:rPr lang="en-US" sz="5800" dirty="0" smtClean="0">
                <a:solidFill>
                  <a:schemeClr val="tx1"/>
                </a:solidFill>
              </a:rPr>
              <a:t> </a:t>
            </a:r>
            <a:r>
              <a:rPr lang="en-US" sz="4600" dirty="0" smtClean="0">
                <a:solidFill>
                  <a:schemeClr val="tx1"/>
                </a:solidFill>
              </a:rPr>
              <a:t>Hebrews 4</a:t>
            </a:r>
          </a:p>
          <a:p>
            <a:pPr marL="0" indent="0">
              <a:buNone/>
            </a:pPr>
            <a:r>
              <a:rPr lang="en-US" sz="4100" baseline="30000" dirty="0" smtClean="0">
                <a:solidFill>
                  <a:schemeClr val="tx1"/>
                </a:solidFill>
              </a:rPr>
              <a:t>1 </a:t>
            </a:r>
            <a:r>
              <a:rPr lang="en-US" sz="4100" dirty="0" smtClean="0">
                <a:solidFill>
                  <a:schemeClr val="tx1"/>
                </a:solidFill>
              </a:rPr>
              <a:t>Therefore</a:t>
            </a:r>
            <a:r>
              <a:rPr lang="en-US" sz="4100" dirty="0">
                <a:solidFill>
                  <a:schemeClr val="tx1"/>
                </a:solidFill>
              </a:rPr>
              <a:t>, since the promise of entering his rest still stands, let us be careful that none of you be found to have fallen short of it</a:t>
            </a:r>
            <a:r>
              <a:rPr lang="en-US" sz="4100" dirty="0" smtClean="0">
                <a:solidFill>
                  <a:schemeClr val="tx1"/>
                </a:solidFill>
              </a:rPr>
              <a:t>.</a:t>
            </a:r>
          </a:p>
          <a:p>
            <a:pPr marL="0" indent="0">
              <a:buNone/>
            </a:pPr>
            <a:r>
              <a:rPr lang="en-US" sz="4100" baseline="30000" dirty="0" smtClean="0">
                <a:solidFill>
                  <a:schemeClr val="tx1"/>
                </a:solidFill>
              </a:rPr>
              <a:t>2</a:t>
            </a:r>
            <a:r>
              <a:rPr lang="en-US" sz="4100" dirty="0" smtClean="0">
                <a:solidFill>
                  <a:schemeClr val="tx1"/>
                </a:solidFill>
              </a:rPr>
              <a:t> </a:t>
            </a:r>
            <a:r>
              <a:rPr lang="en-US" sz="4100" dirty="0">
                <a:solidFill>
                  <a:schemeClr val="tx1"/>
                </a:solidFill>
              </a:rPr>
              <a:t>For </a:t>
            </a:r>
            <a:r>
              <a:rPr lang="en-US" sz="4100" u="sng" dirty="0">
                <a:solidFill>
                  <a:schemeClr val="tx1"/>
                </a:solidFill>
              </a:rPr>
              <a:t>we also have had the gospel preached to us, just as they did</a:t>
            </a:r>
            <a:r>
              <a:rPr lang="en-US" sz="4100" dirty="0">
                <a:solidFill>
                  <a:schemeClr val="tx1"/>
                </a:solidFill>
              </a:rPr>
              <a:t>; but the message they heard was of no value to them, because those who heard did not combine it with </a:t>
            </a:r>
            <a:r>
              <a:rPr lang="en-US" sz="4100" dirty="0" smtClean="0">
                <a:solidFill>
                  <a:schemeClr val="tx1"/>
                </a:solidFill>
              </a:rPr>
              <a:t>faithfulness.</a:t>
            </a:r>
          </a:p>
          <a:p>
            <a:pPr marL="0" indent="0">
              <a:buNone/>
            </a:pPr>
            <a:r>
              <a:rPr lang="en-US" sz="4400" dirty="0"/>
              <a:t>*See also 1 Corinthians 10:1-13</a:t>
            </a:r>
            <a:endParaRPr lang="en-US" sz="4100" dirty="0" smtClean="0">
              <a:solidFill>
                <a:schemeClr val="tx1"/>
              </a:solidFill>
            </a:endParaRPr>
          </a:p>
          <a:p>
            <a:pPr marL="0" indent="0">
              <a:buNone/>
            </a:pPr>
            <a:endParaRPr lang="en-US" sz="4100" dirty="0">
              <a:solidFill>
                <a:schemeClr val="tx1"/>
              </a:solidFill>
            </a:endParaRPr>
          </a:p>
          <a:p>
            <a:pPr marL="0" indent="0" algn="ctr">
              <a:buNone/>
            </a:pPr>
            <a:endParaRPr lang="en-US" sz="44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7007" y="440871"/>
            <a:ext cx="7707993" cy="4490358"/>
          </a:xfrm>
        </p:spPr>
        <p:txBody>
          <a:bodyPr>
            <a:normAutofit fontScale="70000" lnSpcReduction="20000"/>
          </a:bodyPr>
          <a:lstStyle/>
          <a:p>
            <a:pPr marL="0" indent="0">
              <a:buNone/>
            </a:pPr>
            <a:r>
              <a:rPr lang="en-US" sz="4400" baseline="30000" dirty="0" smtClean="0">
                <a:solidFill>
                  <a:schemeClr val="tx1"/>
                </a:solidFill>
              </a:rPr>
              <a:t>3</a:t>
            </a:r>
            <a:r>
              <a:rPr lang="en-US" sz="4400" dirty="0" smtClean="0">
                <a:solidFill>
                  <a:schemeClr val="tx1"/>
                </a:solidFill>
              </a:rPr>
              <a:t> </a:t>
            </a:r>
            <a:r>
              <a:rPr lang="en-US" sz="4400" dirty="0">
                <a:solidFill>
                  <a:schemeClr val="tx1"/>
                </a:solidFill>
              </a:rPr>
              <a:t>Now we who have believed enter that rest, just as Elohim has said, "So I declared on oath in my anger, </a:t>
            </a:r>
            <a:r>
              <a:rPr lang="en-US" sz="4400" dirty="0" smtClean="0">
                <a:solidFill>
                  <a:schemeClr val="tx1"/>
                </a:solidFill>
              </a:rPr>
              <a:t>If they shall enter </a:t>
            </a:r>
            <a:r>
              <a:rPr lang="en-US" sz="4400" dirty="0">
                <a:solidFill>
                  <a:schemeClr val="tx1"/>
                </a:solidFill>
              </a:rPr>
              <a:t>my rest.'" And yet his work has been finished since the creation of the world.</a:t>
            </a:r>
          </a:p>
          <a:p>
            <a:pPr marL="0" indent="0">
              <a:buNone/>
            </a:pPr>
            <a:r>
              <a:rPr lang="en-US" sz="4400" baseline="30000" dirty="0" smtClean="0">
                <a:solidFill>
                  <a:schemeClr val="tx1"/>
                </a:solidFill>
              </a:rPr>
              <a:t>4</a:t>
            </a:r>
            <a:r>
              <a:rPr lang="en-US" sz="4400" dirty="0" smtClean="0">
                <a:solidFill>
                  <a:schemeClr val="tx1"/>
                </a:solidFill>
              </a:rPr>
              <a:t> </a:t>
            </a:r>
            <a:r>
              <a:rPr lang="en-US" sz="4400" dirty="0">
                <a:solidFill>
                  <a:schemeClr val="tx1"/>
                </a:solidFill>
              </a:rPr>
              <a:t>For somewhere he has spoken about the seventh day in these words: "And on the seventh day </a:t>
            </a:r>
            <a:r>
              <a:rPr lang="en-US" sz="4400" dirty="0" err="1">
                <a:solidFill>
                  <a:schemeClr val="tx1"/>
                </a:solidFill>
              </a:rPr>
              <a:t>Elohim</a:t>
            </a:r>
            <a:r>
              <a:rPr lang="en-US" sz="4400" dirty="0">
                <a:solidFill>
                  <a:schemeClr val="tx1"/>
                </a:solidFill>
              </a:rPr>
              <a:t> rested from all his work."</a:t>
            </a:r>
          </a:p>
          <a:p>
            <a:pPr marL="0" indent="0">
              <a:buNone/>
            </a:pPr>
            <a:r>
              <a:rPr lang="en-US" sz="4400" baseline="30000" dirty="0" smtClean="0">
                <a:solidFill>
                  <a:schemeClr val="tx1"/>
                </a:solidFill>
              </a:rPr>
              <a:t>5</a:t>
            </a:r>
            <a:r>
              <a:rPr lang="en-US" sz="4400" dirty="0" smtClean="0">
                <a:solidFill>
                  <a:schemeClr val="tx1"/>
                </a:solidFill>
              </a:rPr>
              <a:t> </a:t>
            </a:r>
            <a:r>
              <a:rPr lang="en-US" sz="4400" dirty="0">
                <a:solidFill>
                  <a:schemeClr val="tx1"/>
                </a:solidFill>
              </a:rPr>
              <a:t>And again in the passage above he says, </a:t>
            </a:r>
            <a:r>
              <a:rPr lang="en-US" sz="4400" dirty="0" smtClean="0">
                <a:solidFill>
                  <a:schemeClr val="tx1"/>
                </a:solidFill>
              </a:rPr>
              <a:t>“If they shall enter </a:t>
            </a:r>
            <a:r>
              <a:rPr lang="en-US" sz="4400" dirty="0">
                <a:solidFill>
                  <a:schemeClr val="tx1"/>
                </a:solidFill>
              </a:rPr>
              <a:t>my rest."</a:t>
            </a:r>
          </a:p>
          <a:p>
            <a:pPr algn="ctr">
              <a:buNone/>
            </a:pPr>
            <a:endParaRPr lang="en-US" sz="40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253093"/>
            <a:ext cx="8245929" cy="4767943"/>
          </a:xfrm>
        </p:spPr>
        <p:txBody>
          <a:bodyPr>
            <a:normAutofit lnSpcReduction="10000"/>
          </a:bodyPr>
          <a:lstStyle/>
          <a:p>
            <a:pPr marL="0" indent="0">
              <a:buNone/>
            </a:pPr>
            <a:r>
              <a:rPr lang="en-US" baseline="30000" dirty="0" smtClean="0">
                <a:solidFill>
                  <a:schemeClr val="tx1"/>
                </a:solidFill>
              </a:rPr>
              <a:t>6</a:t>
            </a:r>
            <a:r>
              <a:rPr lang="en-US" dirty="0" smtClean="0">
                <a:solidFill>
                  <a:schemeClr val="tx1"/>
                </a:solidFill>
              </a:rPr>
              <a:t> </a:t>
            </a:r>
            <a:r>
              <a:rPr lang="en-US" dirty="0">
                <a:solidFill>
                  <a:schemeClr val="tx1"/>
                </a:solidFill>
              </a:rPr>
              <a:t>It still remains that some will enter that rest, and those who formerly had the gospel preached to them did not go in, because of their disobedience.</a:t>
            </a:r>
          </a:p>
          <a:p>
            <a:pPr marL="0" indent="0">
              <a:buNone/>
            </a:pPr>
            <a:r>
              <a:rPr lang="en-US" baseline="30000" dirty="0" smtClean="0">
                <a:solidFill>
                  <a:schemeClr val="tx1"/>
                </a:solidFill>
              </a:rPr>
              <a:t>7</a:t>
            </a:r>
            <a:r>
              <a:rPr lang="en-US" dirty="0" smtClean="0">
                <a:solidFill>
                  <a:schemeClr val="tx1"/>
                </a:solidFill>
              </a:rPr>
              <a:t> </a:t>
            </a:r>
            <a:r>
              <a:rPr lang="en-US" dirty="0">
                <a:solidFill>
                  <a:schemeClr val="tx1"/>
                </a:solidFill>
              </a:rPr>
              <a:t>Therefore </a:t>
            </a:r>
            <a:r>
              <a:rPr lang="en-US" dirty="0" err="1">
                <a:solidFill>
                  <a:schemeClr val="tx1"/>
                </a:solidFill>
              </a:rPr>
              <a:t>Elohim</a:t>
            </a:r>
            <a:r>
              <a:rPr lang="en-US" dirty="0">
                <a:solidFill>
                  <a:schemeClr val="tx1"/>
                </a:solidFill>
              </a:rPr>
              <a:t> again set a certain day, calling it Today, when a long time later he spoke through David, as was said before: "Today, if you hear his voice, do not harden your hearts</a:t>
            </a:r>
            <a:r>
              <a:rPr lang="en-US" dirty="0" smtClean="0">
                <a:solidFill>
                  <a:schemeClr val="tx1"/>
                </a:solidFill>
              </a:rPr>
              <a:t>.“</a:t>
            </a:r>
          </a:p>
          <a:p>
            <a:pPr marL="0" indent="0">
              <a:buNone/>
            </a:pPr>
            <a:r>
              <a:rPr lang="en-US" baseline="30000" dirty="0">
                <a:solidFill>
                  <a:schemeClr val="tx1"/>
                </a:solidFill>
              </a:rPr>
              <a:t>8</a:t>
            </a:r>
            <a:r>
              <a:rPr lang="en-US" dirty="0">
                <a:solidFill>
                  <a:schemeClr val="tx1"/>
                </a:solidFill>
              </a:rPr>
              <a:t> For if </a:t>
            </a:r>
            <a:r>
              <a:rPr lang="en-US" dirty="0" smtClean="0">
                <a:solidFill>
                  <a:schemeClr val="tx1"/>
                </a:solidFill>
              </a:rPr>
              <a:t>Joshua </a:t>
            </a:r>
            <a:r>
              <a:rPr lang="en-US" dirty="0">
                <a:solidFill>
                  <a:schemeClr val="tx1"/>
                </a:solidFill>
              </a:rPr>
              <a:t>had given them rest, Elohim would not have spoken later about another day</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5" y="309895"/>
            <a:ext cx="8139793" cy="4282166"/>
          </a:xfrm>
        </p:spPr>
        <p:txBody>
          <a:bodyPr>
            <a:noAutofit/>
          </a:bodyPr>
          <a:lstStyle/>
          <a:p>
            <a:pPr marL="0" indent="0">
              <a:buNone/>
            </a:pPr>
            <a:r>
              <a:rPr lang="en-US" baseline="30000" dirty="0" smtClean="0">
                <a:solidFill>
                  <a:schemeClr val="tx1"/>
                </a:solidFill>
              </a:rPr>
              <a:t>9</a:t>
            </a:r>
            <a:r>
              <a:rPr lang="en-US" dirty="0" smtClean="0">
                <a:solidFill>
                  <a:schemeClr val="tx1"/>
                </a:solidFill>
              </a:rPr>
              <a:t> </a:t>
            </a:r>
            <a:r>
              <a:rPr lang="en-US" dirty="0">
                <a:solidFill>
                  <a:schemeClr val="tx1"/>
                </a:solidFill>
              </a:rPr>
              <a:t>There remains, then, a Sabbath-rest for the people of </a:t>
            </a:r>
            <a:r>
              <a:rPr lang="en-US" dirty="0" err="1">
                <a:solidFill>
                  <a:schemeClr val="tx1"/>
                </a:solidFill>
              </a:rPr>
              <a:t>Elohim</a:t>
            </a:r>
            <a:r>
              <a:rPr lang="en-US" dirty="0">
                <a:solidFill>
                  <a:schemeClr val="tx1"/>
                </a:solidFill>
              </a:rPr>
              <a:t>;</a:t>
            </a:r>
          </a:p>
          <a:p>
            <a:pPr marL="0" indent="0">
              <a:buNone/>
            </a:pPr>
            <a:r>
              <a:rPr lang="en-US" baseline="30000" dirty="0" smtClean="0">
                <a:solidFill>
                  <a:schemeClr val="tx1"/>
                </a:solidFill>
              </a:rPr>
              <a:t>10</a:t>
            </a:r>
            <a:r>
              <a:rPr lang="en-US" dirty="0" smtClean="0">
                <a:solidFill>
                  <a:schemeClr val="tx1"/>
                </a:solidFill>
              </a:rPr>
              <a:t> </a:t>
            </a:r>
            <a:r>
              <a:rPr lang="en-US" dirty="0">
                <a:solidFill>
                  <a:schemeClr val="tx1"/>
                </a:solidFill>
              </a:rPr>
              <a:t>for anyone who enters </a:t>
            </a:r>
            <a:r>
              <a:rPr lang="en-US" dirty="0" err="1">
                <a:solidFill>
                  <a:schemeClr val="tx1"/>
                </a:solidFill>
              </a:rPr>
              <a:t>Elohim's</a:t>
            </a:r>
            <a:r>
              <a:rPr lang="en-US" dirty="0">
                <a:solidFill>
                  <a:schemeClr val="tx1"/>
                </a:solidFill>
              </a:rPr>
              <a:t> rest also rests from his own work, just as </a:t>
            </a:r>
            <a:r>
              <a:rPr lang="en-US" dirty="0" err="1">
                <a:solidFill>
                  <a:schemeClr val="tx1"/>
                </a:solidFill>
              </a:rPr>
              <a:t>Elohim</a:t>
            </a:r>
            <a:r>
              <a:rPr lang="en-US" dirty="0">
                <a:solidFill>
                  <a:schemeClr val="tx1"/>
                </a:solidFill>
              </a:rPr>
              <a:t> did from his</a:t>
            </a:r>
            <a:r>
              <a:rPr lang="en-US" dirty="0" smtClean="0">
                <a:solidFill>
                  <a:schemeClr val="tx1"/>
                </a:solidFill>
              </a:rPr>
              <a:t>.</a:t>
            </a:r>
          </a:p>
          <a:p>
            <a:pPr marL="0" indent="0">
              <a:buNone/>
            </a:pPr>
            <a:r>
              <a:rPr lang="en-US" baseline="30000" dirty="0">
                <a:solidFill>
                  <a:schemeClr val="tx1"/>
                </a:solidFill>
              </a:rPr>
              <a:t>11</a:t>
            </a:r>
            <a:r>
              <a:rPr lang="en-US" dirty="0">
                <a:solidFill>
                  <a:schemeClr val="tx1"/>
                </a:solidFill>
              </a:rPr>
              <a:t> Let us, therefore, make every effort to enter that rest, so that no one will fall by following their example of disobedience</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13239881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5" y="440871"/>
            <a:ext cx="8294914" cy="4563836"/>
          </a:xfrm>
        </p:spPr>
        <p:txBody>
          <a:bodyPr>
            <a:noAutofit/>
          </a:bodyPr>
          <a:lstStyle/>
          <a:p>
            <a:pPr marL="0" indent="0">
              <a:buNone/>
            </a:pPr>
            <a:r>
              <a:rPr lang="en-US" baseline="30000" dirty="0" smtClean="0">
                <a:solidFill>
                  <a:schemeClr val="tx1"/>
                </a:solidFill>
              </a:rPr>
              <a:t>12</a:t>
            </a:r>
            <a:r>
              <a:rPr lang="en-US" dirty="0" smtClean="0">
                <a:solidFill>
                  <a:schemeClr val="tx1"/>
                </a:solidFill>
              </a:rPr>
              <a:t> </a:t>
            </a:r>
            <a:r>
              <a:rPr lang="en-US" dirty="0">
                <a:solidFill>
                  <a:schemeClr val="tx1"/>
                </a:solidFill>
              </a:rPr>
              <a:t>For the word of </a:t>
            </a:r>
            <a:r>
              <a:rPr lang="en-US" dirty="0" err="1">
                <a:solidFill>
                  <a:schemeClr val="tx1"/>
                </a:solidFill>
              </a:rPr>
              <a:t>Elohim</a:t>
            </a:r>
            <a:r>
              <a:rPr lang="en-US" dirty="0">
                <a:solidFill>
                  <a:schemeClr val="tx1"/>
                </a:solidFill>
              </a:rPr>
              <a:t> is living and active. Sharper than any double-edged sword, it penetrates even to dividing soul and spirit, joints and marrow; it judges the thoughts and attitudes of the heart.</a:t>
            </a:r>
          </a:p>
          <a:p>
            <a:pPr marL="0" indent="0">
              <a:buNone/>
            </a:pPr>
            <a:r>
              <a:rPr lang="en-US" baseline="30000" dirty="0" smtClean="0">
                <a:solidFill>
                  <a:schemeClr val="tx1"/>
                </a:solidFill>
              </a:rPr>
              <a:t>13</a:t>
            </a:r>
            <a:r>
              <a:rPr lang="en-US" dirty="0" smtClean="0">
                <a:solidFill>
                  <a:schemeClr val="tx1"/>
                </a:solidFill>
              </a:rPr>
              <a:t> </a:t>
            </a:r>
            <a:r>
              <a:rPr lang="en-US" dirty="0">
                <a:solidFill>
                  <a:schemeClr val="tx1"/>
                </a:solidFill>
              </a:rPr>
              <a:t>Nothing in all creation is hidden from </a:t>
            </a:r>
            <a:r>
              <a:rPr lang="en-US" dirty="0" err="1">
                <a:solidFill>
                  <a:schemeClr val="tx1"/>
                </a:solidFill>
              </a:rPr>
              <a:t>Elohim's</a:t>
            </a:r>
            <a:r>
              <a:rPr lang="en-US" dirty="0">
                <a:solidFill>
                  <a:schemeClr val="tx1"/>
                </a:solidFill>
              </a:rPr>
              <a:t> sight. Everything is uncovered and laid bare before the eyes of him to whom we must give account.</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021" y="236764"/>
            <a:ext cx="8033658" cy="4825093"/>
          </a:xfrm>
        </p:spPr>
        <p:txBody>
          <a:bodyPr>
            <a:normAutofit/>
          </a:bodyPr>
          <a:lstStyle/>
          <a:p>
            <a:pPr marL="0" indent="0" algn="ctr">
              <a:buNone/>
            </a:pPr>
            <a:r>
              <a:rPr lang="en-US" dirty="0" smtClean="0">
                <a:solidFill>
                  <a:schemeClr val="tx1"/>
                </a:solidFill>
              </a:rPr>
              <a:t>The Bible never promises that entering into </a:t>
            </a:r>
            <a:r>
              <a:rPr lang="en-US" dirty="0" err="1" smtClean="0">
                <a:solidFill>
                  <a:schemeClr val="tx1"/>
                </a:solidFill>
              </a:rPr>
              <a:t>Elohim’s</a:t>
            </a:r>
            <a:r>
              <a:rPr lang="en-US" dirty="0" smtClean="0">
                <a:solidFill>
                  <a:schemeClr val="tx1"/>
                </a:solidFill>
              </a:rPr>
              <a:t> Promised Rest is easy</a:t>
            </a:r>
          </a:p>
          <a:p>
            <a:pPr marL="0" indent="0">
              <a:buNone/>
            </a:pPr>
            <a:r>
              <a:rPr lang="en-US" dirty="0" err="1" smtClean="0">
                <a:solidFill>
                  <a:schemeClr val="tx1"/>
                </a:solidFill>
              </a:rPr>
              <a:t>Yeshua</a:t>
            </a:r>
            <a:r>
              <a:rPr lang="en-US" dirty="0" smtClean="0">
                <a:solidFill>
                  <a:schemeClr val="tx1"/>
                </a:solidFill>
              </a:rPr>
              <a:t>:  </a:t>
            </a:r>
            <a:r>
              <a:rPr lang="en-US" baseline="30000" dirty="0">
                <a:solidFill>
                  <a:schemeClr val="tx1"/>
                </a:solidFill>
              </a:rPr>
              <a:t>13</a:t>
            </a:r>
            <a:r>
              <a:rPr lang="en-US" dirty="0">
                <a:solidFill>
                  <a:schemeClr val="tx1"/>
                </a:solidFill>
              </a:rPr>
              <a:t> "Enter through the narrow gate. For wide is the gate and broad is the road that leads to destruction, and many enter through it.</a:t>
            </a:r>
          </a:p>
          <a:p>
            <a:pPr marL="0" indent="0">
              <a:buNone/>
            </a:pPr>
            <a:r>
              <a:rPr lang="en-US" baseline="30000" dirty="0" smtClean="0">
                <a:solidFill>
                  <a:schemeClr val="tx1"/>
                </a:solidFill>
              </a:rPr>
              <a:t>14</a:t>
            </a:r>
            <a:r>
              <a:rPr lang="en-US" dirty="0" smtClean="0">
                <a:solidFill>
                  <a:schemeClr val="tx1"/>
                </a:solidFill>
              </a:rPr>
              <a:t> </a:t>
            </a:r>
            <a:r>
              <a:rPr lang="en-US" dirty="0">
                <a:solidFill>
                  <a:schemeClr val="tx1"/>
                </a:solidFill>
              </a:rPr>
              <a:t>But small is the gate and narrow the road that leads to life, and only a few find it</a:t>
            </a:r>
            <a:r>
              <a:rPr lang="en-US" dirty="0" smtClean="0">
                <a:solidFill>
                  <a:schemeClr val="tx1"/>
                </a:solidFill>
              </a:rPr>
              <a:t>. (Matthew 7)</a:t>
            </a:r>
            <a:endParaRPr lang="en-US" dirty="0">
              <a:solidFill>
                <a:schemeClr val="tx1"/>
              </a:solidFill>
            </a:endParaRPr>
          </a:p>
          <a:p>
            <a:pPr marL="0" indent="0" algn="ctr">
              <a:buNone/>
            </a:pPr>
            <a:endParaRPr lang="en-US" dirty="0" smtClean="0">
              <a:solidFill>
                <a:schemeClr val="tx1"/>
              </a:solidFill>
            </a:endParaRPr>
          </a:p>
          <a:p>
            <a:pPr marL="0" indent="0" algn="ctr">
              <a:buNone/>
            </a:pPr>
            <a:endParaRPr lang="en-US" dirty="0" smtClean="0">
              <a:solidFill>
                <a:schemeClr val="tx1"/>
              </a:solidFill>
            </a:endParaRPr>
          </a:p>
          <a:p>
            <a:pPr marL="0" indent="0" algn="ctr">
              <a:buNone/>
            </a:pPr>
            <a:endParaRPr lang="en-US" dirty="0">
              <a:solidFill>
                <a:schemeClr val="tx1"/>
              </a:solidFill>
            </a:endParaRPr>
          </a:p>
        </p:txBody>
      </p:sp>
    </p:spTree>
    <p:extLst>
      <p:ext uri="{BB962C8B-B14F-4D97-AF65-F5344CB8AC3E}">
        <p14:creationId xmlns:p14="http://schemas.microsoft.com/office/powerpoint/2010/main" val="13412747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236764"/>
            <a:ext cx="8425543" cy="4825093"/>
          </a:xfrm>
        </p:spPr>
        <p:txBody>
          <a:bodyPr>
            <a:normAutofit/>
          </a:bodyPr>
          <a:lstStyle/>
          <a:p>
            <a:pPr marL="0" indent="0" algn="ctr">
              <a:buNone/>
            </a:pPr>
            <a:r>
              <a:rPr lang="en-US" dirty="0" smtClean="0">
                <a:solidFill>
                  <a:schemeClr val="tx1"/>
                </a:solidFill>
              </a:rPr>
              <a:t>So, is keeping Sabbath a “Salvation Issue”?</a:t>
            </a:r>
          </a:p>
          <a:p>
            <a:pPr marL="0" indent="0">
              <a:buNone/>
            </a:pPr>
            <a:r>
              <a:rPr lang="en-US" dirty="0" smtClean="0">
                <a:solidFill>
                  <a:schemeClr val="tx1"/>
                </a:solidFill>
              </a:rPr>
              <a:t>Our ancestors were saved and baptized but in their rebellion forfeited entering in.</a:t>
            </a:r>
          </a:p>
          <a:p>
            <a:pPr marL="0" indent="0">
              <a:buNone/>
            </a:pPr>
            <a:r>
              <a:rPr lang="en-US" dirty="0" smtClean="0">
                <a:solidFill>
                  <a:schemeClr val="tx1"/>
                </a:solidFill>
              </a:rPr>
              <a:t>Many are called but few are chosen.</a:t>
            </a:r>
          </a:p>
          <a:p>
            <a:pPr marL="0" indent="0">
              <a:buNone/>
            </a:pPr>
            <a:r>
              <a:rPr lang="en-US" dirty="0" smtClean="0">
                <a:solidFill>
                  <a:schemeClr val="tx1"/>
                </a:solidFill>
              </a:rPr>
              <a:t>Do you love him with all your heart, soul and strength? (the supreme commandment)</a:t>
            </a:r>
          </a:p>
          <a:p>
            <a:pPr marL="0" indent="0">
              <a:buNone/>
            </a:pPr>
            <a:r>
              <a:rPr lang="en-US" dirty="0" smtClean="0">
                <a:solidFill>
                  <a:schemeClr val="tx1"/>
                </a:solidFill>
              </a:rPr>
              <a:t>Those who want to enter the kingdom rest are called to enter his </a:t>
            </a:r>
            <a:r>
              <a:rPr lang="en-US" dirty="0" smtClean="0">
                <a:solidFill>
                  <a:schemeClr val="tx1"/>
                </a:solidFill>
              </a:rPr>
              <a:t>seventh day Sabbath </a:t>
            </a:r>
            <a:r>
              <a:rPr lang="en-US" dirty="0" smtClean="0">
                <a:solidFill>
                  <a:schemeClr val="tx1"/>
                </a:solidFill>
              </a:rPr>
              <a:t>rest.</a:t>
            </a:r>
            <a:endParaRPr lang="en-US" dirty="0">
              <a:solidFill>
                <a:schemeClr val="tx1"/>
              </a:solidFill>
            </a:endParaRPr>
          </a:p>
        </p:txBody>
      </p:sp>
    </p:spTree>
    <p:extLst>
      <p:ext uri="{BB962C8B-B14F-4D97-AF65-F5344CB8AC3E}">
        <p14:creationId xmlns:p14="http://schemas.microsoft.com/office/powerpoint/2010/main" val="19710947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236764"/>
            <a:ext cx="8425543" cy="4825093"/>
          </a:xfrm>
        </p:spPr>
        <p:txBody>
          <a:bodyPr>
            <a:normAutofit fontScale="77500" lnSpcReduction="20000"/>
          </a:bodyPr>
          <a:lstStyle/>
          <a:p>
            <a:pPr marL="0" indent="0">
              <a:buNone/>
            </a:pPr>
            <a:endParaRPr lang="en-US" baseline="30000" dirty="0" smtClean="0"/>
          </a:p>
          <a:p>
            <a:pPr marL="0" indent="0" algn="ctr">
              <a:buNone/>
            </a:pPr>
            <a:r>
              <a:rPr lang="en-US" sz="5200" baseline="30000" dirty="0" smtClean="0"/>
              <a:t>Sabbath in Revelation 13</a:t>
            </a:r>
          </a:p>
          <a:p>
            <a:pPr marL="0" indent="0">
              <a:buNone/>
            </a:pPr>
            <a:r>
              <a:rPr lang="en-US" baseline="30000" dirty="0" smtClean="0"/>
              <a:t>6</a:t>
            </a:r>
            <a:r>
              <a:rPr lang="en-US" dirty="0" smtClean="0"/>
              <a:t> </a:t>
            </a:r>
            <a:r>
              <a:rPr lang="en-US" dirty="0"/>
              <a:t>And I saw another angel fly in the midst of heaven, having the everlasting gospel to preach unto them that dwell on the earth, and to every nation, and kindred, and tongue, and people,</a:t>
            </a:r>
          </a:p>
          <a:p>
            <a:pPr marL="0" indent="0">
              <a:buNone/>
            </a:pPr>
            <a:r>
              <a:rPr lang="en-US" dirty="0"/>
              <a:t> </a:t>
            </a:r>
            <a:r>
              <a:rPr lang="en-US" baseline="30000" dirty="0"/>
              <a:t>7</a:t>
            </a:r>
            <a:r>
              <a:rPr lang="en-US" dirty="0"/>
              <a:t> Saying with a loud voice, Fear God, and give glory to him; for the hour of his judgment is come: and worship him that made heaven, and earth, and the sea, and the fountains of waters.</a:t>
            </a:r>
          </a:p>
          <a:p>
            <a:pPr marL="0" indent="0">
              <a:buNone/>
            </a:pPr>
            <a:r>
              <a:rPr lang="en-US" dirty="0"/>
              <a:t> </a:t>
            </a:r>
            <a:r>
              <a:rPr lang="en-US" baseline="30000" dirty="0"/>
              <a:t>8</a:t>
            </a:r>
            <a:r>
              <a:rPr lang="en-US" dirty="0"/>
              <a:t> And there followed another angel, saying, Babylon is fallen, is fallen, that great city, because she made all nations drink of the wine of the wrath of her fornication.</a:t>
            </a:r>
          </a:p>
          <a:p>
            <a:pPr marL="0" indent="0">
              <a:buNone/>
            </a:pPr>
            <a:r>
              <a:rPr lang="en-US" dirty="0"/>
              <a:t> </a:t>
            </a:r>
            <a:r>
              <a:rPr lang="en-US" baseline="30000" dirty="0"/>
              <a:t>9</a:t>
            </a:r>
            <a:r>
              <a:rPr lang="en-US" dirty="0"/>
              <a:t> And the third angel followed them, saying with a loud voice, </a:t>
            </a:r>
            <a:r>
              <a:rPr lang="en-US" u="sng" dirty="0"/>
              <a:t>If any man worship the beast and his image, and receive </a:t>
            </a:r>
            <a:r>
              <a:rPr lang="en-US" i="1" u="sng" dirty="0"/>
              <a:t>his </a:t>
            </a:r>
            <a:r>
              <a:rPr lang="en-US" u="sng" dirty="0"/>
              <a:t>mark in his forehead, or in his hand</a:t>
            </a:r>
            <a:r>
              <a:rPr lang="en-US" dirty="0" smtClean="0"/>
              <a:t>,</a:t>
            </a:r>
            <a:endParaRPr lang="en-US" dirty="0"/>
          </a:p>
        </p:txBody>
      </p:sp>
    </p:spTree>
    <p:extLst>
      <p:ext uri="{BB962C8B-B14F-4D97-AF65-F5344CB8AC3E}">
        <p14:creationId xmlns:p14="http://schemas.microsoft.com/office/powerpoint/2010/main" val="20002012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420" y="318407"/>
            <a:ext cx="8425543" cy="4825093"/>
          </a:xfrm>
        </p:spPr>
        <p:txBody>
          <a:bodyPr>
            <a:normAutofit fontScale="92500" lnSpcReduction="20000"/>
          </a:bodyPr>
          <a:lstStyle/>
          <a:p>
            <a:pPr marL="0" indent="0">
              <a:buNone/>
            </a:pPr>
            <a:r>
              <a:rPr lang="en-US" baseline="30000" dirty="0" smtClean="0"/>
              <a:t>10</a:t>
            </a:r>
            <a:r>
              <a:rPr lang="en-US" dirty="0" smtClean="0"/>
              <a:t> </a:t>
            </a:r>
            <a:r>
              <a:rPr lang="en-US" dirty="0"/>
              <a:t>The same shall drink of the wine of the wrath of God, which is poured out without mixture into the cup of his indignation; and he shall be tormented with fire and brimstone in the presence of the holy angels, and in the presence of the Lamb:</a:t>
            </a:r>
          </a:p>
          <a:p>
            <a:pPr marL="0" indent="0">
              <a:buNone/>
            </a:pPr>
            <a:r>
              <a:rPr lang="en-US" dirty="0"/>
              <a:t> </a:t>
            </a:r>
            <a:r>
              <a:rPr lang="en-US" baseline="30000" dirty="0"/>
              <a:t>11</a:t>
            </a:r>
            <a:r>
              <a:rPr lang="en-US" dirty="0"/>
              <a:t> And the smoke of their torment </a:t>
            </a:r>
            <a:r>
              <a:rPr lang="en-US" dirty="0" err="1"/>
              <a:t>ascendeth</a:t>
            </a:r>
            <a:r>
              <a:rPr lang="en-US" dirty="0"/>
              <a:t> up for ever and ever: and </a:t>
            </a:r>
            <a:r>
              <a:rPr lang="en-US" u="sng" dirty="0"/>
              <a:t>they have no rest day nor night, who worship the beast and his image</a:t>
            </a:r>
            <a:r>
              <a:rPr lang="en-US" dirty="0"/>
              <a:t>, and whosoever </a:t>
            </a:r>
            <a:r>
              <a:rPr lang="en-US" dirty="0" err="1"/>
              <a:t>receiveth</a:t>
            </a:r>
            <a:r>
              <a:rPr lang="en-US" dirty="0"/>
              <a:t> the mark of his name.</a:t>
            </a:r>
          </a:p>
          <a:p>
            <a:pPr marL="0" indent="0">
              <a:buNone/>
            </a:pPr>
            <a:r>
              <a:rPr lang="en-US" dirty="0"/>
              <a:t> </a:t>
            </a:r>
            <a:r>
              <a:rPr lang="en-US" baseline="30000" dirty="0"/>
              <a:t>12</a:t>
            </a:r>
            <a:r>
              <a:rPr lang="en-US" dirty="0"/>
              <a:t> </a:t>
            </a:r>
            <a:r>
              <a:rPr lang="en-US" u="sng" dirty="0"/>
              <a:t>Here is the patience of the saints: here </a:t>
            </a:r>
            <a:r>
              <a:rPr lang="en-US" i="1" u="sng" dirty="0"/>
              <a:t>are </a:t>
            </a:r>
            <a:r>
              <a:rPr lang="en-US" u="sng" dirty="0"/>
              <a:t>they that keep the commandments of God, and the faith of Jesus.</a:t>
            </a:r>
            <a:endParaRPr lang="en-US" u="sng" dirty="0">
              <a:solidFill>
                <a:schemeClr val="tx1"/>
              </a:solidFill>
            </a:endParaRPr>
          </a:p>
        </p:txBody>
      </p:sp>
    </p:spTree>
    <p:extLst>
      <p:ext uri="{BB962C8B-B14F-4D97-AF65-F5344CB8AC3E}">
        <p14:creationId xmlns:p14="http://schemas.microsoft.com/office/powerpoint/2010/main" val="1594625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4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8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53520</TotalTime>
  <Words>2910</Words>
  <Application>Microsoft Office PowerPoint</Application>
  <PresentationFormat>On-screen Show (16:9)</PresentationFormat>
  <Paragraphs>180</Paragraphs>
  <Slides>33</Slides>
  <Notes>33</Notes>
  <HiddenSlides>0</HiddenSlides>
  <MMClips>0</MMClips>
  <ScaleCrop>false</ScaleCrop>
  <HeadingPairs>
    <vt:vector size="6" baseType="variant">
      <vt:variant>
        <vt:lpstr>Fonts Used</vt:lpstr>
      </vt:variant>
      <vt:variant>
        <vt:i4>5</vt:i4>
      </vt:variant>
      <vt:variant>
        <vt:lpstr>Theme</vt:lpstr>
      </vt:variant>
      <vt:variant>
        <vt:i4>12</vt:i4>
      </vt:variant>
      <vt:variant>
        <vt:lpstr>Slide Titles</vt:lpstr>
      </vt:variant>
      <vt:variant>
        <vt:i4>33</vt:i4>
      </vt:variant>
    </vt:vector>
  </HeadingPairs>
  <TitlesOfParts>
    <vt:vector size="50" baseType="lpstr">
      <vt:lpstr>Arial</vt:lpstr>
      <vt:lpstr>Bwgrkn</vt:lpstr>
      <vt:lpstr>Bwhebb</vt:lpstr>
      <vt:lpstr>Calibri</vt:lpstr>
      <vt:lpstr>Helvetica</vt:lpstr>
      <vt:lpstr>Office Theme</vt:lpstr>
      <vt:lpstr>33_Office Theme</vt:lpstr>
      <vt:lpstr>39_Office Theme</vt:lpstr>
      <vt:lpstr>40_Office Theme</vt:lpstr>
      <vt:lpstr>41_Office Theme</vt:lpstr>
      <vt:lpstr>42_Office Theme</vt:lpstr>
      <vt:lpstr>43_Office Theme</vt:lpstr>
      <vt:lpstr>45_Office Theme</vt:lpstr>
      <vt:lpstr>85_Office Theme</vt:lpstr>
      <vt:lpstr>2_Office Theme</vt:lpstr>
      <vt:lpstr>5_Office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BibleTruth.cc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cp:lastModifiedBy>
  <cp:revision>422</cp:revision>
  <dcterms:created xsi:type="dcterms:W3CDTF">2012-08-10T17:43:01Z</dcterms:created>
  <dcterms:modified xsi:type="dcterms:W3CDTF">2018-07-14T12:48:39Z</dcterms:modified>
</cp:coreProperties>
</file>