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1.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2.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941" r:id="rId2"/>
    <p:sldMasterId id="2147483989" r:id="rId3"/>
    <p:sldMasterId id="2147484001" r:id="rId4"/>
    <p:sldMasterId id="2147484013" r:id="rId5"/>
    <p:sldMasterId id="2147484049" r:id="rId6"/>
    <p:sldMasterId id="2147484061" r:id="rId7"/>
    <p:sldMasterId id="2147484073" r:id="rId8"/>
    <p:sldMasterId id="2147484085" r:id="rId9"/>
    <p:sldMasterId id="2147484109" r:id="rId10"/>
    <p:sldMasterId id="2147484757" r:id="rId11"/>
    <p:sldMasterId id="2147484937" r:id="rId12"/>
    <p:sldMasterId id="2147484949" r:id="rId13"/>
  </p:sldMasterIdLst>
  <p:notesMasterIdLst>
    <p:notesMasterId r:id="rId39"/>
  </p:notesMasterIdLst>
  <p:sldIdLst>
    <p:sldId id="881" r:id="rId14"/>
    <p:sldId id="827" r:id="rId15"/>
    <p:sldId id="750" r:id="rId16"/>
    <p:sldId id="856" r:id="rId17"/>
    <p:sldId id="882" r:id="rId18"/>
    <p:sldId id="754" r:id="rId19"/>
    <p:sldId id="849" r:id="rId20"/>
    <p:sldId id="755" r:id="rId21"/>
    <p:sldId id="756" r:id="rId22"/>
    <p:sldId id="854" r:id="rId23"/>
    <p:sldId id="874" r:id="rId24"/>
    <p:sldId id="760" r:id="rId25"/>
    <p:sldId id="853" r:id="rId26"/>
    <p:sldId id="761" r:id="rId27"/>
    <p:sldId id="762" r:id="rId28"/>
    <p:sldId id="855" r:id="rId29"/>
    <p:sldId id="764" r:id="rId30"/>
    <p:sldId id="861" r:id="rId31"/>
    <p:sldId id="865" r:id="rId32"/>
    <p:sldId id="864" r:id="rId33"/>
    <p:sldId id="862" r:id="rId34"/>
    <p:sldId id="877" r:id="rId35"/>
    <p:sldId id="879" r:id="rId36"/>
    <p:sldId id="883" r:id="rId37"/>
    <p:sldId id="884" r:id="rId3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70" autoAdjust="0"/>
    <p:restoredTop sz="94640" autoAdjust="0"/>
  </p:normalViewPr>
  <p:slideViewPr>
    <p:cSldViewPr snapToGrid="0" snapToObjects="1">
      <p:cViewPr varScale="1">
        <p:scale>
          <a:sx n="149" d="100"/>
          <a:sy n="149" d="100"/>
        </p:scale>
        <p:origin x="440" y="16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89" d="100"/>
          <a:sy n="89" d="100"/>
        </p:scale>
        <p:origin x="3840" y="184"/>
      </p:cViewPr>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7.xml"/><Relationship Id="rId21" Type="http://schemas.openxmlformats.org/officeDocument/2006/relationships/slide" Target="slides/slide8.xml"/><Relationship Id="rId22" Type="http://schemas.openxmlformats.org/officeDocument/2006/relationships/slide" Target="slides/slide9.xml"/><Relationship Id="rId23" Type="http://schemas.openxmlformats.org/officeDocument/2006/relationships/slide" Target="slides/slide10.xml"/><Relationship Id="rId24" Type="http://schemas.openxmlformats.org/officeDocument/2006/relationships/slide" Target="slides/slide11.xml"/><Relationship Id="rId25" Type="http://schemas.openxmlformats.org/officeDocument/2006/relationships/slide" Target="slides/slide12.xml"/><Relationship Id="rId26" Type="http://schemas.openxmlformats.org/officeDocument/2006/relationships/slide" Target="slides/slide13.xml"/><Relationship Id="rId27" Type="http://schemas.openxmlformats.org/officeDocument/2006/relationships/slide" Target="slides/slide14.xml"/><Relationship Id="rId28" Type="http://schemas.openxmlformats.org/officeDocument/2006/relationships/slide" Target="slides/slide15.xml"/><Relationship Id="rId29" Type="http://schemas.openxmlformats.org/officeDocument/2006/relationships/slide" Target="slides/slide1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 Target="slides/slide17.xml"/><Relationship Id="rId31" Type="http://schemas.openxmlformats.org/officeDocument/2006/relationships/slide" Target="slides/slide18.xml"/><Relationship Id="rId32" Type="http://schemas.openxmlformats.org/officeDocument/2006/relationships/slide" Target="slides/slide19.xml"/><Relationship Id="rId9" Type="http://schemas.openxmlformats.org/officeDocument/2006/relationships/slideMaster" Target="slideMasters/slideMaster9.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33" Type="http://schemas.openxmlformats.org/officeDocument/2006/relationships/slide" Target="slides/slide20.xml"/><Relationship Id="rId34" Type="http://schemas.openxmlformats.org/officeDocument/2006/relationships/slide" Target="slides/slide21.xml"/><Relationship Id="rId35" Type="http://schemas.openxmlformats.org/officeDocument/2006/relationships/slide" Target="slides/slide22.xml"/><Relationship Id="rId36" Type="http://schemas.openxmlformats.org/officeDocument/2006/relationships/slide" Target="slides/slide23.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 Target="slides/slide1.xml"/><Relationship Id="rId15" Type="http://schemas.openxmlformats.org/officeDocument/2006/relationships/slide" Target="slides/slide2.xml"/><Relationship Id="rId16" Type="http://schemas.openxmlformats.org/officeDocument/2006/relationships/slide" Target="slides/slide3.xml"/><Relationship Id="rId17" Type="http://schemas.openxmlformats.org/officeDocument/2006/relationships/slide" Target="slides/slide4.xml"/><Relationship Id="rId18" Type="http://schemas.openxmlformats.org/officeDocument/2006/relationships/slide" Target="slides/slide5.xml"/><Relationship Id="rId19" Type="http://schemas.openxmlformats.org/officeDocument/2006/relationships/slide" Target="slides/slide6.xml"/><Relationship Id="rId37" Type="http://schemas.openxmlformats.org/officeDocument/2006/relationships/slide" Target="slides/slide24.xml"/><Relationship Id="rId38" Type="http://schemas.openxmlformats.org/officeDocument/2006/relationships/slide" Target="slides/slide25.xml"/><Relationship Id="rId39" Type="http://schemas.openxmlformats.org/officeDocument/2006/relationships/notesMaster" Target="notesMasters/notes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6/30/18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6587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37641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297848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3805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10335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72681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0655442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917497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336211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086259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820764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46155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4657295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951466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1258600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8514802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1449713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7257997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8099051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3244845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9439483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236121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9327184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8424311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059432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6/30/18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62178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6/30/18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86046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pPr/>
              <a:t>6/30/18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9957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pPr/>
              <a:t>6/30/18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21457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pPr/>
              <a:t>6/30/18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44981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pPr/>
              <a:t>6/30/18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87420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pPr/>
              <a:t>6/30/18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65206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6/30/18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0552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6/30/18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2914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6/30/18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37877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6/30/18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91451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501948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654888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685168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292776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066654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517221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10491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830240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369541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221322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13966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423958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282535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448070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907848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760491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377364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220330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180065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149214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676285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490935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679574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632257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595874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763379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839570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333618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508426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282788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940064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811616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464610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457350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1.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3" Type="http://schemas.openxmlformats.org/officeDocument/2006/relationships/image" Target="../media/image1.jpeg"/><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3" Type="http://schemas.openxmlformats.org/officeDocument/2006/relationships/image" Target="../media/image1.jpeg"/><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3" Type="http://schemas.openxmlformats.org/officeDocument/2006/relationships/image" Target="../media/image1.jpeg"/><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3" Type="http://schemas.openxmlformats.org/officeDocument/2006/relationships/image" Target="../media/image1.jpeg"/><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3" Type="http://schemas.openxmlformats.org/officeDocument/2006/relationships/image" Target="../media/image1.jpeg"/><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theme" Target="../theme/theme9.xml"/><Relationship Id="rId13" Type="http://schemas.openxmlformats.org/officeDocument/2006/relationships/image" Target="../media/image1.jpeg"/><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0.xml"/><Relationship Id="rId12" Type="http://schemas.openxmlformats.org/officeDocument/2006/relationships/theme" Target="../theme/theme10.xml"/><Relationship Id="rId13" Type="http://schemas.openxmlformats.org/officeDocument/2006/relationships/image" Target="../media/image1.jpeg"/><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9" Type="http://schemas.openxmlformats.org/officeDocument/2006/relationships/slideLayout" Target="../slideLayouts/slideLayout108.xml"/><Relationship Id="rId10"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1.xml"/><Relationship Id="rId12" Type="http://schemas.openxmlformats.org/officeDocument/2006/relationships/slideLayout" Target="../slideLayouts/slideLayout122.xml"/><Relationship Id="rId13" Type="http://schemas.openxmlformats.org/officeDocument/2006/relationships/theme" Target="../theme/theme11.xml"/><Relationship Id="rId14" Type="http://schemas.openxmlformats.org/officeDocument/2006/relationships/image" Target="../media/image1.jpeg"/><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9" Type="http://schemas.openxmlformats.org/officeDocument/2006/relationships/slideLayout" Target="../slideLayouts/slideLayout119.xml"/><Relationship Id="rId10"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33.xml"/><Relationship Id="rId12" Type="http://schemas.openxmlformats.org/officeDocument/2006/relationships/theme" Target="../theme/theme12.xml"/><Relationship Id="rId13" Type="http://schemas.openxmlformats.org/officeDocument/2006/relationships/image" Target="../media/image1.jpeg"/><Relationship Id="rId1" Type="http://schemas.openxmlformats.org/officeDocument/2006/relationships/slideLayout" Target="../slideLayouts/slideLayout123.xml"/><Relationship Id="rId2" Type="http://schemas.openxmlformats.org/officeDocument/2006/relationships/slideLayout" Target="../slideLayouts/slideLayout124.xml"/><Relationship Id="rId3" Type="http://schemas.openxmlformats.org/officeDocument/2006/relationships/slideLayout" Target="../slideLayouts/slideLayout125.xml"/><Relationship Id="rId4" Type="http://schemas.openxmlformats.org/officeDocument/2006/relationships/slideLayout" Target="../slideLayouts/slideLayout126.xml"/><Relationship Id="rId5" Type="http://schemas.openxmlformats.org/officeDocument/2006/relationships/slideLayout" Target="../slideLayouts/slideLayout127.xml"/><Relationship Id="rId6" Type="http://schemas.openxmlformats.org/officeDocument/2006/relationships/slideLayout" Target="../slideLayouts/slideLayout128.xml"/><Relationship Id="rId7" Type="http://schemas.openxmlformats.org/officeDocument/2006/relationships/slideLayout" Target="../slideLayouts/slideLayout129.xml"/><Relationship Id="rId8" Type="http://schemas.openxmlformats.org/officeDocument/2006/relationships/slideLayout" Target="../slideLayouts/slideLayout130.xml"/><Relationship Id="rId9" Type="http://schemas.openxmlformats.org/officeDocument/2006/relationships/slideLayout" Target="../slideLayouts/slideLayout131.xml"/><Relationship Id="rId10" Type="http://schemas.openxmlformats.org/officeDocument/2006/relationships/slideLayout" Target="../slideLayouts/slideLayout132.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44.xml"/><Relationship Id="rId12" Type="http://schemas.openxmlformats.org/officeDocument/2006/relationships/theme" Target="../theme/theme13.xml"/><Relationship Id="rId13" Type="http://schemas.openxmlformats.org/officeDocument/2006/relationships/image" Target="../media/image1.jpeg"/><Relationship Id="rId1" Type="http://schemas.openxmlformats.org/officeDocument/2006/relationships/slideLayout" Target="../slideLayouts/slideLayout134.xml"/><Relationship Id="rId2" Type="http://schemas.openxmlformats.org/officeDocument/2006/relationships/slideLayout" Target="../slideLayouts/slideLayout135.xml"/><Relationship Id="rId3" Type="http://schemas.openxmlformats.org/officeDocument/2006/relationships/slideLayout" Target="../slideLayouts/slideLayout136.xml"/><Relationship Id="rId4" Type="http://schemas.openxmlformats.org/officeDocument/2006/relationships/slideLayout" Target="../slideLayouts/slideLayout137.xml"/><Relationship Id="rId5" Type="http://schemas.openxmlformats.org/officeDocument/2006/relationships/slideLayout" Target="../slideLayouts/slideLayout138.xml"/><Relationship Id="rId6" Type="http://schemas.openxmlformats.org/officeDocument/2006/relationships/slideLayout" Target="../slideLayouts/slideLayout139.xml"/><Relationship Id="rId7" Type="http://schemas.openxmlformats.org/officeDocument/2006/relationships/slideLayout" Target="../slideLayouts/slideLayout140.xml"/><Relationship Id="rId8" Type="http://schemas.openxmlformats.org/officeDocument/2006/relationships/slideLayout" Target="../slideLayouts/slideLayout141.xml"/><Relationship Id="rId9" Type="http://schemas.openxmlformats.org/officeDocument/2006/relationships/slideLayout" Target="../slideLayouts/slideLayout142.xml"/><Relationship Id="rId10" Type="http://schemas.openxmlformats.org/officeDocument/2006/relationships/slideLayout" Target="../slideLayouts/slideLayout1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pPr/>
              <a:t>6/30/18</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pPr/>
              <a:t>‹#›</a:t>
            </a:fld>
            <a:endParaRPr lang="en-US"/>
          </a:p>
        </p:txBody>
      </p:sp>
    </p:spTree>
    <p:extLst>
      <p:ext uri="{BB962C8B-B14F-4D97-AF65-F5344CB8AC3E}">
        <p14:creationId xmlns:p14="http://schemas.microsoft.com/office/powerpoint/2010/main" val="95748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62" r:id="rId1"/>
    <p:sldLayoutId id="2147484063" r:id="rId2"/>
    <p:sldLayoutId id="2147484064" r:id="rId3"/>
    <p:sldLayoutId id="2147484065" r:id="rId4"/>
    <p:sldLayoutId id="2147484066" r:id="rId5"/>
    <p:sldLayoutId id="2147484067" r:id="rId6"/>
    <p:sldLayoutId id="2147484068" r:id="rId7"/>
    <p:sldLayoutId id="2147484069" r:id="rId8"/>
    <p:sldLayoutId id="2147484070" r:id="rId9"/>
    <p:sldLayoutId id="2147484071" r:id="rId10"/>
    <p:sldLayoutId id="21474840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74" r:id="rId1"/>
    <p:sldLayoutId id="2147484075" r:id="rId2"/>
    <p:sldLayoutId id="2147484076" r:id="rId3"/>
    <p:sldLayoutId id="2147484077" r:id="rId4"/>
    <p:sldLayoutId id="2147484078" r:id="rId5"/>
    <p:sldLayoutId id="2147484079" r:id="rId6"/>
    <p:sldLayoutId id="2147484080" r:id="rId7"/>
    <p:sldLayoutId id="2147484081" r:id="rId8"/>
    <p:sldLayoutId id="2147484082" r:id="rId9"/>
    <p:sldLayoutId id="2147484083" r:id="rId10"/>
    <p:sldLayoutId id="214748408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86" r:id="rId1"/>
    <p:sldLayoutId id="2147484087" r:id="rId2"/>
    <p:sldLayoutId id="2147484088" r:id="rId3"/>
    <p:sldLayoutId id="2147484089" r:id="rId4"/>
    <p:sldLayoutId id="2147484090" r:id="rId5"/>
    <p:sldLayoutId id="2147484091" r:id="rId6"/>
    <p:sldLayoutId id="2147484092" r:id="rId7"/>
    <p:sldLayoutId id="2147484093" r:id="rId8"/>
    <p:sldLayoutId id="2147484094" r:id="rId9"/>
    <p:sldLayoutId id="2147484095" r:id="rId10"/>
    <p:sldLayoutId id="214748409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110" r:id="rId1"/>
    <p:sldLayoutId id="2147484111" r:id="rId2"/>
    <p:sldLayoutId id="2147484112" r:id="rId3"/>
    <p:sldLayoutId id="2147484113" r:id="rId4"/>
    <p:sldLayoutId id="2147484114" r:id="rId5"/>
    <p:sldLayoutId id="2147484115" r:id="rId6"/>
    <p:sldLayoutId id="2147484116" r:id="rId7"/>
    <p:sldLayoutId id="2147484117" r:id="rId8"/>
    <p:sldLayoutId id="2147484118" r:id="rId9"/>
    <p:sldLayoutId id="2147484119" r:id="rId10"/>
    <p:sldLayoutId id="214748412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3591932"/>
      </p:ext>
    </p:extLst>
  </p:cSld>
  <p:clrMap bg1="lt1" tx1="dk1" bg2="lt2" tx2="dk2" accent1="accent1" accent2="accent2" accent3="accent3" accent4="accent4" accent5="accent5" accent6="accent6" hlink="hlink" folHlink="folHlink"/>
  <p:sldLayoutIdLst>
    <p:sldLayoutId id="2147484758" r:id="rId1"/>
    <p:sldLayoutId id="2147484759" r:id="rId2"/>
    <p:sldLayoutId id="2147484985" r:id="rId3"/>
    <p:sldLayoutId id="2147484760" r:id="rId4"/>
    <p:sldLayoutId id="2147484761" r:id="rId5"/>
    <p:sldLayoutId id="2147484762" r:id="rId6"/>
    <p:sldLayoutId id="2147484763" r:id="rId7"/>
    <p:sldLayoutId id="2147484764" r:id="rId8"/>
    <p:sldLayoutId id="2147484765" r:id="rId9"/>
    <p:sldLayoutId id="2147484766" r:id="rId10"/>
    <p:sldLayoutId id="2147484767" r:id="rId11"/>
    <p:sldLayoutId id="2147484768"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7473001"/>
      </p:ext>
    </p:extLst>
  </p:cSld>
  <p:clrMap bg1="lt1" tx1="dk1" bg2="lt2" tx2="dk2" accent1="accent1" accent2="accent2" accent3="accent3" accent4="accent4" accent5="accent5" accent6="accent6" hlink="hlink" folHlink="folHlink"/>
  <p:sldLayoutIdLst>
    <p:sldLayoutId id="2147484938" r:id="rId1"/>
    <p:sldLayoutId id="2147484939" r:id="rId2"/>
    <p:sldLayoutId id="2147484940" r:id="rId3"/>
    <p:sldLayoutId id="2147484941" r:id="rId4"/>
    <p:sldLayoutId id="2147484942" r:id="rId5"/>
    <p:sldLayoutId id="2147484943" r:id="rId6"/>
    <p:sldLayoutId id="2147484944" r:id="rId7"/>
    <p:sldLayoutId id="2147484945" r:id="rId8"/>
    <p:sldLayoutId id="2147484946" r:id="rId9"/>
    <p:sldLayoutId id="2147484947" r:id="rId10"/>
    <p:sldLayoutId id="214748494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6/30/18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911790"/>
      </p:ext>
    </p:extLst>
  </p:cSld>
  <p:clrMap bg1="lt1" tx1="dk1" bg2="lt2" tx2="dk2" accent1="accent1" accent2="accent2" accent3="accent3" accent4="accent4" accent5="accent5" accent6="accent6" hlink="hlink" folHlink="folHlink"/>
  <p:sldLayoutIdLst>
    <p:sldLayoutId id="2147484950" r:id="rId1"/>
    <p:sldLayoutId id="2147484951" r:id="rId2"/>
    <p:sldLayoutId id="2147484952" r:id="rId3"/>
    <p:sldLayoutId id="2147484953" r:id="rId4"/>
    <p:sldLayoutId id="2147484954" r:id="rId5"/>
    <p:sldLayoutId id="2147484955" r:id="rId6"/>
    <p:sldLayoutId id="2147484956" r:id="rId7"/>
    <p:sldLayoutId id="2147484957" r:id="rId8"/>
    <p:sldLayoutId id="2147484958" r:id="rId9"/>
    <p:sldLayoutId id="2147484959" r:id="rId10"/>
    <p:sldLayoutId id="214748496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fontScale="92500" lnSpcReduction="10000"/>
          </a:bodyPr>
          <a:lstStyle/>
          <a:p>
            <a:pPr algn="ctr">
              <a:buNone/>
            </a:pPr>
            <a:r>
              <a:rPr lang="en-US" sz="4000" dirty="0" smtClean="0">
                <a:solidFill>
                  <a:schemeClr val="tx1">
                    <a:lumMod val="95000"/>
                    <a:lumOff val="5000"/>
                  </a:schemeClr>
                </a:solidFill>
                <a:latin typeface="Helvetica" pitchFamily="34" charset="0"/>
                <a:cs typeface="Helvetica" pitchFamily="34" charset="0"/>
              </a:rPr>
              <a:t>Shabbat Shalom</a:t>
            </a:r>
          </a:p>
          <a:p>
            <a:pPr algn="ctr">
              <a:buNone/>
            </a:pPr>
            <a:r>
              <a:rPr lang="en-US" sz="4000" dirty="0" smtClean="0">
                <a:solidFill>
                  <a:schemeClr val="tx1">
                    <a:lumMod val="95000"/>
                    <a:lumOff val="5000"/>
                  </a:schemeClr>
                </a:solidFill>
                <a:latin typeface="Helvetica" pitchFamily="34" charset="0"/>
                <a:cs typeface="Helvetica" pitchFamily="34" charset="0"/>
              </a:rPr>
              <a:t>Welcome to</a:t>
            </a:r>
          </a:p>
          <a:p>
            <a:pPr marL="0" indent="0" algn="ctr">
              <a:spcBef>
                <a:spcPts val="0"/>
              </a:spcBef>
              <a:buNone/>
            </a:pPr>
            <a:endParaRPr lang="en-US" sz="4000" i="1"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8000" i="1" dirty="0" smtClean="0">
                <a:solidFill>
                  <a:srgbClr val="00B050"/>
                </a:solidFill>
                <a:latin typeface="Helvetica" pitchFamily="34" charset="0"/>
                <a:cs typeface="Helvetica" pitchFamily="34" charset="0"/>
              </a:rPr>
              <a:t>The </a:t>
            </a:r>
            <a:r>
              <a:rPr lang="en-US" sz="8000" i="1" dirty="0" err="1" smtClean="0">
                <a:solidFill>
                  <a:srgbClr val="00B050"/>
                </a:solidFill>
                <a:latin typeface="Helvetica" pitchFamily="34" charset="0"/>
                <a:cs typeface="Helvetica" pitchFamily="34" charset="0"/>
              </a:rPr>
              <a:t>Miqra</a:t>
            </a:r>
            <a:endParaRPr lang="en-US" sz="8000" i="1" dirty="0" smtClean="0">
              <a:solidFill>
                <a:srgbClr val="00B050"/>
              </a:solidFill>
              <a:latin typeface="Helvetica" pitchFamily="34" charset="0"/>
              <a:cs typeface="Helvetica" pitchFamily="34" charset="0"/>
            </a:endParaRP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(The Gathering)</a:t>
            </a:r>
          </a:p>
          <a:p>
            <a:pPr marL="0" indent="0" algn="ctr">
              <a:spcBef>
                <a:spcPts val="0"/>
              </a:spcBef>
              <a:buNone/>
            </a:pPr>
            <a:endParaRPr lang="en-US" sz="4000"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At the Upper Room Chapel</a:t>
            </a:r>
          </a:p>
          <a:p>
            <a:pPr algn="ctr">
              <a:buNone/>
            </a:pPr>
            <a:endParaRPr lang="en-US" sz="2800"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2804738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7854950"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400" dirty="0" smtClean="0">
                <a:solidFill>
                  <a:schemeClr val="tx1"/>
                </a:solidFill>
                <a:latin typeface="Helvetica" pitchFamily="34" charset="0"/>
                <a:cs typeface="Helvetica" pitchFamily="34" charset="0"/>
              </a:rPr>
              <a:t>The Biblical Sabbath, Pt 2</a:t>
            </a:r>
            <a:endParaRPr lang="en-US" sz="4200" dirty="0" smtClean="0">
              <a:solidFill>
                <a:schemeClr val="tx1"/>
              </a:solidFill>
              <a:latin typeface="Helvetica" pitchFamily="34" charset="0"/>
              <a:cs typeface="Helvetica" pitchFamily="34" charset="0"/>
            </a:endParaRPr>
          </a:p>
          <a:p>
            <a:pPr algn="ctr">
              <a:buNone/>
            </a:pPr>
            <a:r>
              <a:rPr lang="en-US" sz="3600" dirty="0" smtClean="0">
                <a:solidFill>
                  <a:schemeClr val="tx1"/>
                </a:solidFill>
                <a:latin typeface="Helvetica" pitchFamily="34" charset="0"/>
                <a:cs typeface="Helvetica" pitchFamily="34" charset="0"/>
              </a:rPr>
              <a:t>Understanding the Sabbath as a Sign </a:t>
            </a:r>
            <a:r>
              <a:rPr lang="en-US" sz="3600" dirty="0" smtClean="0">
                <a:latin typeface="Helvetica" pitchFamily="34" charset="0"/>
                <a:cs typeface="Helvetica" pitchFamily="34" charset="0"/>
              </a:rPr>
              <a:t>Between the Creator and </a:t>
            </a:r>
            <a:r>
              <a:rPr lang="en-US" sz="3600" smtClean="0">
                <a:latin typeface="Helvetica" pitchFamily="34" charset="0"/>
                <a:cs typeface="Helvetica" pitchFamily="34" charset="0"/>
              </a:rPr>
              <a:t>His People</a:t>
            </a:r>
            <a:endParaRPr lang="en-US" sz="3600" dirty="0" smtClean="0">
              <a:solidFill>
                <a:schemeClr val="tx1"/>
              </a:solidFill>
              <a:latin typeface="Helvetica" pitchFamily="34" charset="0"/>
              <a:cs typeface="Helvetica" pitchFamily="34" charset="0"/>
            </a:endParaRPr>
          </a:p>
        </p:txBody>
      </p:sp>
    </p:spTree>
    <p:extLst>
      <p:ext uri="{BB962C8B-B14F-4D97-AF65-F5344CB8AC3E}">
        <p14:creationId xmlns:p14="http://schemas.microsoft.com/office/powerpoint/2010/main" val="42803032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buNone/>
            </a:pPr>
            <a:r>
              <a:rPr lang="en-US" dirty="0" smtClean="0"/>
              <a:t>*The Sabbath as God’s Appointed Time of Meeting</a:t>
            </a:r>
            <a:endParaRPr lang="en-US" dirty="0"/>
          </a:p>
          <a:p>
            <a:pPr marL="0" indent="0">
              <a:buNone/>
            </a:pPr>
            <a:r>
              <a:rPr lang="en-US" dirty="0" smtClean="0"/>
              <a:t>*The Consequences of Ignoring the Sabbath</a:t>
            </a:r>
          </a:p>
          <a:p>
            <a:pPr marL="0" indent="0">
              <a:buNone/>
            </a:pPr>
            <a:r>
              <a:rPr lang="en-US" dirty="0"/>
              <a:t>*What Does it Mean that the Sabbath is a Sign</a:t>
            </a:r>
            <a:r>
              <a:rPr lang="en-US" dirty="0" smtClean="0"/>
              <a:t>?</a:t>
            </a:r>
            <a:endParaRPr lang="en-US" dirty="0" smtClean="0">
              <a:solidFill>
                <a:schemeClr val="tx1"/>
              </a:solidFill>
            </a:endParaRPr>
          </a:p>
          <a:p>
            <a:pPr marL="0" indent="0">
              <a:buNone/>
            </a:pPr>
            <a:r>
              <a:rPr lang="en-US" dirty="0" smtClean="0">
                <a:solidFill>
                  <a:schemeClr val="tx1"/>
                </a:solidFill>
              </a:rPr>
              <a:t>*</a:t>
            </a:r>
            <a:r>
              <a:rPr lang="en-US" dirty="0" smtClean="0"/>
              <a:t>Prophets…</a:t>
            </a:r>
            <a:endParaRPr lang="en-US" dirty="0">
              <a:solidFill>
                <a:schemeClr val="tx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29" y="302079"/>
            <a:ext cx="7781471" cy="4645478"/>
          </a:xfrm>
        </p:spPr>
        <p:txBody>
          <a:bodyPr>
            <a:normAutofit fontScale="77500" lnSpcReduction="20000"/>
          </a:bodyPr>
          <a:lstStyle/>
          <a:p>
            <a:pPr algn="ctr">
              <a:buNone/>
            </a:pPr>
            <a:r>
              <a:rPr lang="en-US" sz="4600" dirty="0" smtClean="0">
                <a:solidFill>
                  <a:schemeClr val="tx1"/>
                </a:solidFill>
              </a:rPr>
              <a:t>Genesis 2:1-3</a:t>
            </a:r>
            <a:endParaRPr lang="en-US" sz="6000" dirty="0" smtClean="0">
              <a:solidFill>
                <a:schemeClr val="tx1"/>
              </a:solidFill>
            </a:endParaRPr>
          </a:p>
          <a:p>
            <a:pPr>
              <a:buNone/>
            </a:pPr>
            <a:r>
              <a:rPr lang="en-US" sz="4000" dirty="0">
                <a:solidFill>
                  <a:schemeClr val="tx1"/>
                </a:solidFill>
              </a:rPr>
              <a:t>The heavens and the earth were completed with everything that was in them.  By the seventh day </a:t>
            </a:r>
            <a:r>
              <a:rPr lang="en-US" sz="4000" dirty="0" err="1">
                <a:solidFill>
                  <a:schemeClr val="tx1"/>
                </a:solidFill>
              </a:rPr>
              <a:t>Elohim</a:t>
            </a:r>
            <a:r>
              <a:rPr lang="en-US" sz="4000" dirty="0">
                <a:solidFill>
                  <a:schemeClr val="tx1"/>
                </a:solidFill>
              </a:rPr>
              <a:t> finished the work that he had been doing, and he </a:t>
            </a:r>
            <a:r>
              <a:rPr lang="en-US" sz="4000" u="sng" dirty="0">
                <a:solidFill>
                  <a:schemeClr val="tx1"/>
                </a:solidFill>
              </a:rPr>
              <a:t>ceased</a:t>
            </a:r>
            <a:r>
              <a:rPr lang="en-US" sz="4000" dirty="0">
                <a:solidFill>
                  <a:schemeClr val="tx1"/>
                </a:solidFill>
              </a:rPr>
              <a:t> on the seventh day all the work that he had been doing.  </a:t>
            </a:r>
            <a:r>
              <a:rPr lang="en-US" sz="4000" dirty="0" err="1">
                <a:solidFill>
                  <a:schemeClr val="tx1"/>
                </a:solidFill>
              </a:rPr>
              <a:t>Elohim</a:t>
            </a:r>
            <a:r>
              <a:rPr lang="en-US" sz="4000" dirty="0">
                <a:solidFill>
                  <a:schemeClr val="tx1"/>
                </a:solidFill>
              </a:rPr>
              <a:t> blessed the seventh day and </a:t>
            </a:r>
            <a:r>
              <a:rPr lang="en-US" sz="4000" dirty="0" smtClean="0">
                <a:solidFill>
                  <a:schemeClr val="tx1"/>
                </a:solidFill>
              </a:rPr>
              <a:t>set it apart because </a:t>
            </a:r>
            <a:r>
              <a:rPr lang="en-US" sz="4000" dirty="0">
                <a:solidFill>
                  <a:schemeClr val="tx1"/>
                </a:solidFill>
              </a:rPr>
              <a:t>on it he </a:t>
            </a:r>
            <a:r>
              <a:rPr lang="en-US" sz="4000" u="sng" dirty="0">
                <a:solidFill>
                  <a:schemeClr val="tx1"/>
                </a:solidFill>
              </a:rPr>
              <a:t>ceased</a:t>
            </a:r>
            <a:r>
              <a:rPr lang="en-US" sz="4000" dirty="0">
                <a:solidFill>
                  <a:schemeClr val="tx1"/>
                </a:solidFill>
              </a:rPr>
              <a:t> all the work that he had been doing in creation. </a:t>
            </a:r>
          </a:p>
        </p:txBody>
      </p:sp>
    </p:spTree>
    <p:extLst>
      <p:ext uri="{BB962C8B-B14F-4D97-AF65-F5344CB8AC3E}">
        <p14:creationId xmlns:p14="http://schemas.microsoft.com/office/powerpoint/2010/main" val="6047393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6713" y="657227"/>
            <a:ext cx="7718287" cy="3857625"/>
          </a:xfrm>
        </p:spPr>
        <p:txBody>
          <a:bodyPr>
            <a:normAutofit fontScale="70000" lnSpcReduction="20000"/>
          </a:bodyPr>
          <a:lstStyle/>
          <a:p>
            <a:pPr algn="ctr">
              <a:buNone/>
            </a:pPr>
            <a:r>
              <a:rPr lang="en-US" sz="4000" dirty="0" smtClean="0">
                <a:solidFill>
                  <a:schemeClr val="tx1"/>
                </a:solidFill>
              </a:rPr>
              <a:t>What Does it Mean that the Sabbath is Blessed?</a:t>
            </a:r>
          </a:p>
          <a:p>
            <a:pPr>
              <a:buNone/>
            </a:pPr>
            <a:r>
              <a:rPr lang="en-US" sz="4000" i="1" dirty="0"/>
              <a:t>Barak</a:t>
            </a:r>
            <a:r>
              <a:rPr lang="en-US" sz="4000" dirty="0"/>
              <a:t> – to kneel, bless, salute, </a:t>
            </a:r>
            <a:r>
              <a:rPr lang="en-US" sz="4000" dirty="0" smtClean="0"/>
              <a:t>greet; </a:t>
            </a:r>
            <a:r>
              <a:rPr lang="en-US" sz="3400" dirty="0"/>
              <a:t>To bless in the OT means "to endue with power for success, prosperity, fecundity, longevity, etc." It is frequently contrasted with </a:t>
            </a:r>
            <a:r>
              <a:rPr lang="en-US" sz="3400" i="1" dirty="0" err="1" smtClean="0"/>
              <a:t>qalal</a:t>
            </a:r>
            <a:r>
              <a:rPr lang="en-US" sz="3400" dirty="0" smtClean="0"/>
              <a:t> </a:t>
            </a:r>
            <a:r>
              <a:rPr lang="en-US" sz="3400" dirty="0"/>
              <a:t>"to esteem lightly, curse" (cf. </a:t>
            </a:r>
            <a:r>
              <a:rPr lang="en-US" sz="3400" dirty="0" err="1"/>
              <a:t>Deut</a:t>
            </a:r>
            <a:r>
              <a:rPr lang="en-US" sz="3400" dirty="0"/>
              <a:t> 30:1, 19). </a:t>
            </a:r>
            <a:endParaRPr lang="en-US" sz="4600" dirty="0" smtClean="0"/>
          </a:p>
          <a:p>
            <a:pPr>
              <a:buNone/>
            </a:pPr>
            <a:r>
              <a:rPr lang="en-US" sz="4000" dirty="0" smtClean="0"/>
              <a:t>Father has blessed the seventh day which means he has given it special value. It is a time with a unique purpose.  It’s purpose is to equip his people (those who obey it) with success, prosperity and life!</a:t>
            </a:r>
            <a:endParaRPr lang="en-US" sz="4000" dirty="0"/>
          </a:p>
          <a:p>
            <a:pPr algn="ctr">
              <a:buNone/>
            </a:pPr>
            <a:endParaRPr lang="en-US" sz="4000" dirty="0">
              <a:solidFill>
                <a:schemeClr val="tx1"/>
              </a:solidFill>
            </a:endParaRPr>
          </a:p>
        </p:txBody>
      </p:sp>
    </p:spTree>
    <p:extLst>
      <p:ext uri="{BB962C8B-B14F-4D97-AF65-F5344CB8AC3E}">
        <p14:creationId xmlns:p14="http://schemas.microsoft.com/office/powerpoint/2010/main" val="23576870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416379"/>
            <a:ext cx="7805964" cy="4523014"/>
          </a:xfrm>
        </p:spPr>
        <p:txBody>
          <a:bodyPr>
            <a:normAutofit lnSpcReduction="10000"/>
          </a:bodyPr>
          <a:lstStyle/>
          <a:p>
            <a:pPr algn="ctr">
              <a:buNone/>
            </a:pPr>
            <a:r>
              <a:rPr lang="en-US" sz="3600" dirty="0" smtClean="0">
                <a:solidFill>
                  <a:schemeClr val="tx1"/>
                </a:solidFill>
                <a:latin typeface="Times New Roman" pitchFamily="18" charset="0"/>
                <a:cs typeface="Times New Roman" pitchFamily="18" charset="0"/>
              </a:rPr>
              <a:t>The Separations of Creation </a:t>
            </a:r>
          </a:p>
          <a:p>
            <a:pPr algn="ctr">
              <a:buNone/>
            </a:pPr>
            <a:r>
              <a:rPr lang="en-US" sz="3600" dirty="0" smtClean="0">
                <a:solidFill>
                  <a:schemeClr val="tx1"/>
                </a:solidFill>
                <a:latin typeface="Times New Roman" pitchFamily="18" charset="0"/>
                <a:cs typeface="Times New Roman" pitchFamily="18" charset="0"/>
              </a:rPr>
              <a:t>(</a:t>
            </a:r>
            <a:r>
              <a:rPr lang="en-US" sz="3600" dirty="0" err="1" smtClean="0">
                <a:solidFill>
                  <a:schemeClr val="tx1"/>
                </a:solidFill>
                <a:latin typeface="Times New Roman" pitchFamily="18" charset="0"/>
                <a:cs typeface="Times New Roman" pitchFamily="18" charset="0"/>
              </a:rPr>
              <a:t>Heb</a:t>
            </a:r>
            <a:r>
              <a:rPr lang="en-US" sz="3600" dirty="0" smtClean="0">
                <a:solidFill>
                  <a:schemeClr val="tx1"/>
                </a:solidFill>
                <a:latin typeface="Times New Roman" pitchFamily="18" charset="0"/>
                <a:cs typeface="Times New Roman" pitchFamily="18" charset="0"/>
              </a:rPr>
              <a:t> </a:t>
            </a:r>
            <a:r>
              <a:rPr lang="en-US" sz="3600" i="1" dirty="0" err="1" smtClean="0">
                <a:solidFill>
                  <a:schemeClr val="tx1"/>
                </a:solidFill>
                <a:latin typeface="Times New Roman" pitchFamily="18" charset="0"/>
                <a:cs typeface="Times New Roman" pitchFamily="18" charset="0"/>
              </a:rPr>
              <a:t>bdl</a:t>
            </a:r>
            <a:r>
              <a:rPr lang="en-US" sz="3600" i="1" dirty="0" smtClean="0">
                <a:solidFill>
                  <a:schemeClr val="tx1"/>
                </a:solidFill>
                <a:latin typeface="Times New Roman" pitchFamily="18" charset="0"/>
                <a:cs typeface="Times New Roman" pitchFamily="18" charset="0"/>
              </a:rPr>
              <a:t> – </a:t>
            </a:r>
            <a:r>
              <a:rPr lang="en-US" sz="3600" i="1" dirty="0" err="1" smtClean="0">
                <a:solidFill>
                  <a:schemeClr val="tx1"/>
                </a:solidFill>
                <a:latin typeface="Times New Roman" pitchFamily="18" charset="0"/>
                <a:cs typeface="Times New Roman" pitchFamily="18" charset="0"/>
              </a:rPr>
              <a:t>divide,separate,distinguish</a:t>
            </a:r>
            <a:r>
              <a:rPr lang="en-US" sz="3600" dirty="0" smtClean="0">
                <a:solidFill>
                  <a:schemeClr val="tx1"/>
                </a:solidFill>
                <a:latin typeface="Times New Roman" pitchFamily="18" charset="0"/>
                <a:cs typeface="Times New Roman" pitchFamily="18" charset="0"/>
              </a:rPr>
              <a:t>)</a:t>
            </a:r>
          </a:p>
          <a:p>
            <a:pPr algn="ctr">
              <a:buNone/>
            </a:pPr>
            <a:r>
              <a:rPr lang="en-US" dirty="0" smtClean="0">
                <a:solidFill>
                  <a:schemeClr val="tx1"/>
                </a:solidFill>
              </a:rPr>
              <a:t>*Day 1- Light from Darkness</a:t>
            </a:r>
          </a:p>
          <a:p>
            <a:pPr algn="ctr">
              <a:buNone/>
            </a:pPr>
            <a:r>
              <a:rPr lang="en-US" dirty="0" smtClean="0">
                <a:solidFill>
                  <a:schemeClr val="tx1"/>
                </a:solidFill>
              </a:rPr>
              <a:t>*Day 2 – Waters Above from Waters Below</a:t>
            </a:r>
          </a:p>
          <a:p>
            <a:pPr algn="ctr">
              <a:buNone/>
            </a:pPr>
            <a:r>
              <a:rPr lang="en-US" dirty="0" smtClean="0">
                <a:solidFill>
                  <a:schemeClr val="tx1"/>
                </a:solidFill>
              </a:rPr>
              <a:t>Day 3 – Land from Water</a:t>
            </a:r>
          </a:p>
          <a:p>
            <a:pPr algn="ctr">
              <a:buNone/>
            </a:pPr>
            <a:r>
              <a:rPr lang="en-US" dirty="0" smtClean="0">
                <a:solidFill>
                  <a:schemeClr val="tx1"/>
                </a:solidFill>
              </a:rPr>
              <a:t>*Day 4 – Day from Night</a:t>
            </a:r>
          </a:p>
          <a:p>
            <a:pPr algn="ctr">
              <a:buNone/>
            </a:pPr>
            <a:r>
              <a:rPr lang="en-US" dirty="0" smtClean="0">
                <a:solidFill>
                  <a:schemeClr val="tx1"/>
                </a:solidFill>
              </a:rPr>
              <a:t>(Day 6? – Woman from Man)</a:t>
            </a:r>
          </a:p>
          <a:p>
            <a:pPr algn="ctr">
              <a:buNone/>
            </a:pPr>
            <a:r>
              <a:rPr lang="en-US" dirty="0" smtClean="0">
                <a:solidFill>
                  <a:schemeClr val="tx1"/>
                </a:solidFill>
              </a:rPr>
              <a:t>Day 7 – Sabbath Day from the other Six</a:t>
            </a:r>
            <a:endParaRPr lang="en-US" dirty="0">
              <a:solidFill>
                <a:schemeClr val="tx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500"/>
                                        <p:tgtEl>
                                          <p:spTgt spid="3">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657227"/>
            <a:ext cx="8156121" cy="4241344"/>
          </a:xfrm>
        </p:spPr>
        <p:txBody>
          <a:bodyPr>
            <a:normAutofit fontScale="70000" lnSpcReduction="20000"/>
          </a:bodyPr>
          <a:lstStyle/>
          <a:p>
            <a:pPr algn="ctr">
              <a:buNone/>
            </a:pPr>
            <a:r>
              <a:rPr lang="en-US" sz="5100" dirty="0" smtClean="0">
                <a:solidFill>
                  <a:schemeClr val="tx1"/>
                </a:solidFill>
              </a:rPr>
              <a:t>Holy (</a:t>
            </a:r>
            <a:r>
              <a:rPr lang="en-US" sz="5100" i="1" dirty="0" err="1" smtClean="0">
                <a:solidFill>
                  <a:schemeClr val="tx1"/>
                </a:solidFill>
              </a:rPr>
              <a:t>qadash</a:t>
            </a:r>
            <a:r>
              <a:rPr lang="en-US" sz="5100" dirty="0" smtClean="0">
                <a:solidFill>
                  <a:schemeClr val="tx1"/>
                </a:solidFill>
              </a:rPr>
              <a:t>)</a:t>
            </a:r>
          </a:p>
          <a:p>
            <a:pPr algn="ctr">
              <a:buNone/>
            </a:pPr>
            <a:r>
              <a:rPr lang="en-US" sz="4000" dirty="0">
                <a:solidFill>
                  <a:schemeClr val="tx1"/>
                </a:solidFill>
              </a:rPr>
              <a:t>The </a:t>
            </a:r>
            <a:r>
              <a:rPr lang="en-US" sz="4000" i="1" dirty="0">
                <a:solidFill>
                  <a:schemeClr val="tx1"/>
                </a:solidFill>
              </a:rPr>
              <a:t>BDB</a:t>
            </a:r>
            <a:r>
              <a:rPr lang="en-US" sz="4000" dirty="0">
                <a:solidFill>
                  <a:schemeClr val="tx1"/>
                </a:solidFill>
              </a:rPr>
              <a:t> suggests the meaning of this root word is </a:t>
            </a:r>
            <a:r>
              <a:rPr lang="en-US" sz="4000" i="1" u="sng" dirty="0">
                <a:solidFill>
                  <a:schemeClr val="tx1"/>
                </a:solidFill>
              </a:rPr>
              <a:t>separation</a:t>
            </a:r>
            <a:r>
              <a:rPr lang="en-US" sz="4000" i="1" dirty="0">
                <a:solidFill>
                  <a:schemeClr val="tx1"/>
                </a:solidFill>
              </a:rPr>
              <a:t>, withdrawal.</a:t>
            </a:r>
            <a:r>
              <a:rPr lang="en-US" sz="4000" dirty="0">
                <a:solidFill>
                  <a:schemeClr val="tx1"/>
                </a:solidFill>
              </a:rPr>
              <a:t>  </a:t>
            </a:r>
            <a:r>
              <a:rPr lang="en-US" sz="4000" i="1" dirty="0">
                <a:solidFill>
                  <a:schemeClr val="tx1"/>
                </a:solidFill>
              </a:rPr>
              <a:t>HALOT</a:t>
            </a:r>
            <a:r>
              <a:rPr lang="en-US" sz="4000" dirty="0">
                <a:solidFill>
                  <a:schemeClr val="tx1"/>
                </a:solidFill>
              </a:rPr>
              <a:t> defines it as </a:t>
            </a:r>
            <a:r>
              <a:rPr lang="en-US" sz="4000" b="1" dirty="0">
                <a:solidFill>
                  <a:schemeClr val="tx1"/>
                </a:solidFill>
              </a:rPr>
              <a:t>holy, commanding respect, awesome</a:t>
            </a:r>
            <a:r>
              <a:rPr lang="en-US" sz="4000" dirty="0">
                <a:solidFill>
                  <a:schemeClr val="tx1"/>
                </a:solidFill>
              </a:rPr>
              <a:t>, </a:t>
            </a:r>
            <a:r>
              <a:rPr lang="en-US" sz="4000" b="1" u="sng" dirty="0">
                <a:solidFill>
                  <a:schemeClr val="tx1"/>
                </a:solidFill>
              </a:rPr>
              <a:t>singled out</a:t>
            </a:r>
            <a:r>
              <a:rPr lang="en-US" sz="4000" b="1" dirty="0">
                <a:solidFill>
                  <a:schemeClr val="tx1"/>
                </a:solidFill>
              </a:rPr>
              <a:t>, </a:t>
            </a:r>
            <a:r>
              <a:rPr lang="en-US" sz="4000" b="1" u="sng" dirty="0">
                <a:solidFill>
                  <a:schemeClr val="tx1"/>
                </a:solidFill>
              </a:rPr>
              <a:t>consecrated for</a:t>
            </a:r>
            <a:r>
              <a:rPr lang="en-US" sz="4000" b="1" dirty="0">
                <a:solidFill>
                  <a:schemeClr val="tx1"/>
                </a:solidFill>
              </a:rPr>
              <a:t>. </a:t>
            </a:r>
            <a:r>
              <a:rPr lang="en-US" sz="4000" dirty="0">
                <a:solidFill>
                  <a:schemeClr val="tx1"/>
                </a:solidFill>
              </a:rPr>
              <a:t> The </a:t>
            </a:r>
            <a:r>
              <a:rPr lang="en-US" sz="4000" i="1" dirty="0">
                <a:solidFill>
                  <a:schemeClr val="tx1"/>
                </a:solidFill>
              </a:rPr>
              <a:t>TWOT</a:t>
            </a:r>
            <a:r>
              <a:rPr lang="en-US" sz="4000" dirty="0">
                <a:solidFill>
                  <a:schemeClr val="tx1"/>
                </a:solidFill>
              </a:rPr>
              <a:t> renders our word</a:t>
            </a:r>
            <a:r>
              <a:rPr lang="en-US" sz="4000" b="1" dirty="0">
                <a:solidFill>
                  <a:schemeClr val="tx1"/>
                </a:solidFill>
              </a:rPr>
              <a:t> be hallowed, holy, sanctified; to consecrate, sanctify, prepare, </a:t>
            </a:r>
            <a:r>
              <a:rPr lang="en-US" sz="4000" b="1" u="sng" dirty="0">
                <a:solidFill>
                  <a:schemeClr val="tx1"/>
                </a:solidFill>
              </a:rPr>
              <a:t>dedicate</a:t>
            </a:r>
            <a:r>
              <a:rPr lang="en-US" sz="4000" b="1" dirty="0">
                <a:solidFill>
                  <a:schemeClr val="tx1"/>
                </a:solidFill>
              </a:rPr>
              <a:t>. </a:t>
            </a:r>
            <a:r>
              <a:rPr lang="en-US" sz="4000" dirty="0">
                <a:solidFill>
                  <a:schemeClr val="tx1"/>
                </a:solidFill>
              </a:rPr>
              <a:t> Emerging from </a:t>
            </a:r>
            <a:r>
              <a:rPr lang="en-US" sz="4000" dirty="0" smtClean="0">
                <a:solidFill>
                  <a:schemeClr val="tx1"/>
                </a:solidFill>
              </a:rPr>
              <a:t>these </a:t>
            </a:r>
            <a:r>
              <a:rPr lang="en-US" sz="4000" dirty="0">
                <a:solidFill>
                  <a:schemeClr val="tx1"/>
                </a:solidFill>
              </a:rPr>
              <a:t>terms is the </a:t>
            </a:r>
            <a:r>
              <a:rPr lang="en-US" sz="4000" dirty="0" smtClean="0">
                <a:solidFill>
                  <a:schemeClr val="tx1"/>
                </a:solidFill>
              </a:rPr>
              <a:t>concept of </a:t>
            </a:r>
            <a:r>
              <a:rPr lang="en-US" sz="4000" b="1" u="sng" dirty="0">
                <a:solidFill>
                  <a:schemeClr val="tx1"/>
                </a:solidFill>
              </a:rPr>
              <a:t>separating</a:t>
            </a:r>
            <a:r>
              <a:rPr lang="en-US" sz="4000" dirty="0">
                <a:solidFill>
                  <a:schemeClr val="tx1"/>
                </a:solidFill>
              </a:rPr>
              <a:t> or </a:t>
            </a:r>
            <a:r>
              <a:rPr lang="en-US" sz="4000" b="1" u="sng" dirty="0">
                <a:solidFill>
                  <a:schemeClr val="tx1"/>
                </a:solidFill>
              </a:rPr>
              <a:t>setting apart</a:t>
            </a:r>
            <a:r>
              <a:rPr lang="en-US" sz="4000" dirty="0">
                <a:solidFill>
                  <a:schemeClr val="tx1"/>
                </a:solidFill>
              </a:rPr>
              <a:t> of something.  </a:t>
            </a:r>
            <a:r>
              <a:rPr lang="en-US" sz="4000" dirty="0" smtClean="0">
                <a:solidFill>
                  <a:schemeClr val="tx1"/>
                </a:solidFill>
              </a:rPr>
              <a:t>Thus, </a:t>
            </a:r>
            <a:r>
              <a:rPr lang="en-US" sz="4000" b="1" dirty="0" smtClean="0">
                <a:solidFill>
                  <a:schemeClr val="tx1"/>
                </a:solidFill>
              </a:rPr>
              <a:t>separate</a:t>
            </a:r>
            <a:r>
              <a:rPr lang="en-US" sz="4000" dirty="0" smtClean="0">
                <a:solidFill>
                  <a:schemeClr val="tx1"/>
                </a:solidFill>
              </a:rPr>
              <a:t> or </a:t>
            </a:r>
            <a:r>
              <a:rPr lang="en-US" sz="4000" b="1" dirty="0" smtClean="0">
                <a:solidFill>
                  <a:schemeClr val="tx1"/>
                </a:solidFill>
              </a:rPr>
              <a:t>set apart</a:t>
            </a:r>
            <a:r>
              <a:rPr lang="en-US" sz="4000" dirty="0" smtClean="0">
                <a:solidFill>
                  <a:schemeClr val="tx1"/>
                </a:solidFill>
              </a:rPr>
              <a:t> </a:t>
            </a:r>
            <a:r>
              <a:rPr lang="en-US" sz="4000" dirty="0">
                <a:solidFill>
                  <a:schemeClr val="tx1"/>
                </a:solidFill>
              </a:rPr>
              <a:t>is its true and basic </a:t>
            </a:r>
            <a:r>
              <a:rPr lang="en-US" sz="4000" dirty="0" smtClean="0">
                <a:solidFill>
                  <a:schemeClr val="tx1"/>
                </a:solidFill>
              </a:rPr>
              <a:t>meaning and is usually the best way to translate it.</a:t>
            </a:r>
            <a:endParaRPr lang="en-US" sz="4000" dirty="0">
              <a:solidFill>
                <a:schemeClr val="tx1"/>
              </a:solidFill>
            </a:endParaRPr>
          </a:p>
        </p:txBody>
      </p:sp>
    </p:spTree>
    <p:extLst>
      <p:ext uri="{BB962C8B-B14F-4D97-AF65-F5344CB8AC3E}">
        <p14:creationId xmlns:p14="http://schemas.microsoft.com/office/powerpoint/2010/main" val="42748544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4157" y="514350"/>
            <a:ext cx="7845879" cy="4425043"/>
          </a:xfrm>
        </p:spPr>
        <p:txBody>
          <a:bodyPr>
            <a:normAutofit fontScale="62500" lnSpcReduction="20000"/>
          </a:bodyPr>
          <a:lstStyle/>
          <a:p>
            <a:pPr algn="ctr">
              <a:buNone/>
            </a:pPr>
            <a:r>
              <a:rPr lang="en-US" sz="4400" dirty="0">
                <a:solidFill>
                  <a:schemeClr val="tx1"/>
                </a:solidFill>
              </a:rPr>
              <a:t>Remember the </a:t>
            </a:r>
            <a:r>
              <a:rPr lang="en-US" sz="4400" dirty="0" smtClean="0">
                <a:solidFill>
                  <a:schemeClr val="tx1"/>
                </a:solidFill>
              </a:rPr>
              <a:t>Sabbath (</a:t>
            </a:r>
            <a:r>
              <a:rPr lang="en-US" sz="4400" i="1" dirty="0" err="1" smtClean="0">
                <a:solidFill>
                  <a:schemeClr val="tx1"/>
                </a:solidFill>
              </a:rPr>
              <a:t>shabbat</a:t>
            </a:r>
            <a:r>
              <a:rPr lang="en-US" sz="4400" dirty="0" smtClean="0">
                <a:solidFill>
                  <a:schemeClr val="tx1"/>
                </a:solidFill>
              </a:rPr>
              <a:t>) </a:t>
            </a:r>
            <a:r>
              <a:rPr lang="en-US" sz="4400" dirty="0">
                <a:solidFill>
                  <a:schemeClr val="tx1"/>
                </a:solidFill>
              </a:rPr>
              <a:t>day to set it apart.  For six days you may labor and do all your work, but the seventh day is a Sabbath to </a:t>
            </a:r>
            <a:r>
              <a:rPr lang="en-US" sz="4400" dirty="0" smtClean="0">
                <a:solidFill>
                  <a:schemeClr val="tx1"/>
                </a:solidFill>
              </a:rPr>
              <a:t>Yahuwah </a:t>
            </a:r>
            <a:r>
              <a:rPr lang="en-US" sz="4400" dirty="0">
                <a:solidFill>
                  <a:schemeClr val="tx1"/>
                </a:solidFill>
              </a:rPr>
              <a:t>your Elohim; on it you shall not do any work, you, or your son, or your daughter, or your male servant, or your female servant, or your cattle, or your resident foreigner who is in your gates.  For in six days </a:t>
            </a:r>
            <a:r>
              <a:rPr lang="en-US" sz="4400" dirty="0" smtClean="0">
                <a:solidFill>
                  <a:schemeClr val="tx1"/>
                </a:solidFill>
              </a:rPr>
              <a:t>Yahuwah </a:t>
            </a:r>
            <a:r>
              <a:rPr lang="en-US" sz="4400" dirty="0">
                <a:solidFill>
                  <a:schemeClr val="tx1"/>
                </a:solidFill>
              </a:rPr>
              <a:t>made the heavens and the earth and the sea and all that is in them, and he </a:t>
            </a:r>
            <a:r>
              <a:rPr lang="en-US" sz="4400" dirty="0" smtClean="0">
                <a:solidFill>
                  <a:schemeClr val="tx1"/>
                </a:solidFill>
              </a:rPr>
              <a:t>rested on </a:t>
            </a:r>
            <a:r>
              <a:rPr lang="en-US" sz="4400" dirty="0">
                <a:solidFill>
                  <a:schemeClr val="tx1"/>
                </a:solidFill>
              </a:rPr>
              <a:t>the seventh day; therefore </a:t>
            </a:r>
            <a:r>
              <a:rPr lang="en-US" sz="4400" dirty="0" smtClean="0">
                <a:solidFill>
                  <a:schemeClr val="tx1"/>
                </a:solidFill>
              </a:rPr>
              <a:t>Yahuwah </a:t>
            </a:r>
            <a:r>
              <a:rPr lang="en-US" sz="4400" dirty="0">
                <a:solidFill>
                  <a:schemeClr val="tx1"/>
                </a:solidFill>
              </a:rPr>
              <a:t>blessed the </a:t>
            </a:r>
            <a:r>
              <a:rPr lang="en-US" sz="4400" dirty="0" smtClean="0">
                <a:solidFill>
                  <a:schemeClr val="tx1"/>
                </a:solidFill>
              </a:rPr>
              <a:t>Sabbath (</a:t>
            </a:r>
            <a:r>
              <a:rPr lang="en-US" sz="4400" i="1" dirty="0" err="1" smtClean="0">
                <a:solidFill>
                  <a:schemeClr val="tx1"/>
                </a:solidFill>
              </a:rPr>
              <a:t>shabbat</a:t>
            </a:r>
            <a:r>
              <a:rPr lang="en-US" sz="4400" dirty="0" smtClean="0">
                <a:solidFill>
                  <a:schemeClr val="tx1"/>
                </a:solidFill>
              </a:rPr>
              <a:t>) </a:t>
            </a:r>
            <a:r>
              <a:rPr lang="en-US" sz="4400" dirty="0">
                <a:solidFill>
                  <a:schemeClr val="tx1"/>
                </a:solidFill>
              </a:rPr>
              <a:t>day and set it </a:t>
            </a:r>
            <a:r>
              <a:rPr lang="en-US" sz="4400" dirty="0" smtClean="0">
                <a:solidFill>
                  <a:schemeClr val="tx1"/>
                </a:solidFill>
              </a:rPr>
              <a:t>apart</a:t>
            </a:r>
            <a:r>
              <a:rPr lang="en-US" sz="5700" dirty="0" smtClean="0">
                <a:solidFill>
                  <a:schemeClr val="tx1"/>
                </a:solidFill>
                <a:latin typeface="Times New Roman" pitchFamily="18" charset="0"/>
                <a:cs typeface="Times New Roman" pitchFamily="18" charset="0"/>
              </a:rPr>
              <a:t>.</a:t>
            </a:r>
            <a:r>
              <a:rPr lang="en-US" sz="4000" dirty="0" smtClean="0">
                <a:solidFill>
                  <a:schemeClr val="tx1"/>
                </a:solidFill>
              </a:rPr>
              <a:t> (Ex 20:8-11)</a:t>
            </a:r>
            <a:endParaRPr lang="en-US" sz="4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99" y="359229"/>
            <a:ext cx="8033657" cy="4539342"/>
          </a:xfrm>
        </p:spPr>
        <p:txBody>
          <a:bodyPr>
            <a:normAutofit fontScale="85000" lnSpcReduction="20000"/>
          </a:bodyPr>
          <a:lstStyle/>
          <a:p>
            <a:pPr algn="ctr">
              <a:buNone/>
            </a:pPr>
            <a:r>
              <a:rPr lang="en-US" sz="3600" dirty="0">
                <a:solidFill>
                  <a:schemeClr val="tx1"/>
                </a:solidFill>
              </a:rPr>
              <a:t>Guard the day of the Sabbath to set it apart just as </a:t>
            </a:r>
            <a:r>
              <a:rPr lang="en-US" sz="3600" dirty="0" smtClean="0">
                <a:solidFill>
                  <a:schemeClr val="tx1"/>
                </a:solidFill>
              </a:rPr>
              <a:t>Yahuwah </a:t>
            </a:r>
            <a:r>
              <a:rPr lang="en-US" sz="3600" dirty="0">
                <a:solidFill>
                  <a:schemeClr val="tx1"/>
                </a:solidFill>
              </a:rPr>
              <a:t>your Elohim has commanded you.  You are to serve and do all your work in six days, but the seventh day is the Sabbath of </a:t>
            </a:r>
            <a:r>
              <a:rPr lang="en-US" sz="3600" dirty="0" smtClean="0">
                <a:solidFill>
                  <a:schemeClr val="tx1"/>
                </a:solidFill>
              </a:rPr>
              <a:t>Yahuwah </a:t>
            </a:r>
            <a:r>
              <a:rPr lang="en-US" sz="3600" dirty="0">
                <a:solidFill>
                  <a:schemeClr val="tx1"/>
                </a:solidFill>
              </a:rPr>
              <a:t>your Elohim. On that day you must not do any work, you, your son, your daughter, your male </a:t>
            </a:r>
            <a:r>
              <a:rPr lang="en-US" sz="3600" dirty="0" smtClean="0">
                <a:solidFill>
                  <a:schemeClr val="tx1"/>
                </a:solidFill>
              </a:rPr>
              <a:t>servant, </a:t>
            </a:r>
            <a:r>
              <a:rPr lang="en-US" sz="3600" dirty="0">
                <a:solidFill>
                  <a:schemeClr val="tx1"/>
                </a:solidFill>
              </a:rPr>
              <a:t>your female </a:t>
            </a:r>
            <a:r>
              <a:rPr lang="en-US" sz="3600" dirty="0" smtClean="0">
                <a:solidFill>
                  <a:schemeClr val="tx1"/>
                </a:solidFill>
              </a:rPr>
              <a:t>servant, </a:t>
            </a:r>
            <a:r>
              <a:rPr lang="en-US" sz="3600" dirty="0">
                <a:solidFill>
                  <a:schemeClr val="tx1"/>
                </a:solidFill>
              </a:rPr>
              <a:t>your ox, your donkey, any other animal, or the foreigner who lives with you, so that your male and female slaves, like yourself, may have </a:t>
            </a:r>
            <a:r>
              <a:rPr lang="en-US" sz="3600" dirty="0" smtClean="0">
                <a:solidFill>
                  <a:schemeClr val="tx1"/>
                </a:solidFill>
              </a:rPr>
              <a:t>rest (</a:t>
            </a:r>
            <a:r>
              <a:rPr lang="en-US" sz="3600" i="1" dirty="0" err="1" smtClean="0">
                <a:solidFill>
                  <a:schemeClr val="tx1"/>
                </a:solidFill>
              </a:rPr>
              <a:t>nuwach</a:t>
            </a:r>
            <a:r>
              <a:rPr lang="en-US" sz="3600" dirty="0" smtClean="0">
                <a:solidFill>
                  <a:schemeClr val="tx1"/>
                </a:solidFill>
              </a:rPr>
              <a:t>).</a:t>
            </a:r>
            <a:r>
              <a:rPr lang="en-US" sz="3600" dirty="0">
                <a:solidFill>
                  <a:schemeClr val="tx1"/>
                </a:solidFill>
              </a:rPr>
              <a:t>  </a:t>
            </a:r>
            <a:r>
              <a:rPr lang="en-US" sz="3600" dirty="0" smtClean="0">
                <a:solidFill>
                  <a:schemeClr val="tx1"/>
                </a:solidFill>
              </a:rPr>
              <a:t>(</a:t>
            </a:r>
            <a:r>
              <a:rPr lang="en-US" sz="3600" dirty="0" err="1" smtClean="0">
                <a:solidFill>
                  <a:schemeClr val="tx1"/>
                </a:solidFill>
              </a:rPr>
              <a:t>Deut</a:t>
            </a:r>
            <a:r>
              <a:rPr lang="en-US" sz="3600" dirty="0" smtClean="0">
                <a:solidFill>
                  <a:schemeClr val="tx1"/>
                </a:solidFill>
              </a:rPr>
              <a:t> 5:12-14)</a:t>
            </a:r>
            <a:endParaRPr lang="en-US" sz="4000" dirty="0">
              <a:solidFill>
                <a:schemeClr val="tx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657227"/>
            <a:ext cx="8213272" cy="4388302"/>
          </a:xfrm>
        </p:spPr>
        <p:txBody>
          <a:bodyPr>
            <a:normAutofit/>
          </a:bodyPr>
          <a:lstStyle/>
          <a:p>
            <a:pPr algn="ctr">
              <a:buNone/>
            </a:pPr>
            <a:r>
              <a:rPr lang="en-US" sz="3600" dirty="0">
                <a:solidFill>
                  <a:schemeClr val="tx1"/>
                </a:solidFill>
              </a:rPr>
              <a:t>1</a:t>
            </a:r>
            <a:r>
              <a:rPr lang="en-US" sz="3600" dirty="0" smtClean="0">
                <a:solidFill>
                  <a:schemeClr val="tx1"/>
                </a:solidFill>
              </a:rPr>
              <a:t> – A Day to Rest</a:t>
            </a:r>
          </a:p>
          <a:p>
            <a:pPr>
              <a:buNone/>
            </a:pPr>
            <a:r>
              <a:rPr lang="en-US" sz="3600" dirty="0" smtClean="0">
                <a:solidFill>
                  <a:schemeClr val="tx1"/>
                </a:solidFill>
              </a:rPr>
              <a:t>Rest from what? (work – </a:t>
            </a:r>
            <a:r>
              <a:rPr lang="en-US" sz="3600" i="1" dirty="0" err="1" smtClean="0">
                <a:solidFill>
                  <a:schemeClr val="tx1"/>
                </a:solidFill>
              </a:rPr>
              <a:t>melacha</a:t>
            </a:r>
            <a:r>
              <a:rPr lang="en-US" sz="3600" dirty="0" smtClean="0">
                <a:solidFill>
                  <a:schemeClr val="tx1"/>
                </a:solidFill>
              </a:rPr>
              <a:t>)</a:t>
            </a:r>
          </a:p>
          <a:p>
            <a:pPr>
              <a:buNone/>
            </a:pPr>
            <a:r>
              <a:rPr lang="en-US" sz="3600" i="1" dirty="0" err="1" smtClean="0">
                <a:solidFill>
                  <a:schemeClr val="tx1"/>
                </a:solidFill>
              </a:rPr>
              <a:t>Melacha</a:t>
            </a:r>
            <a:r>
              <a:rPr lang="en-US" sz="3600" dirty="0" smtClean="0">
                <a:solidFill>
                  <a:schemeClr val="tx1"/>
                </a:solidFill>
              </a:rPr>
              <a:t> is what you do to earn a living, the work of your hands, what you create or form or produce with your hands. </a:t>
            </a:r>
            <a:r>
              <a:rPr lang="en-US" sz="3600" i="1" dirty="0" smtClean="0">
                <a:solidFill>
                  <a:schemeClr val="tx1"/>
                </a:solidFill>
              </a:rPr>
              <a:t>Business, occupational work, handiwork, craftsmanship</a:t>
            </a:r>
            <a:r>
              <a:rPr lang="en-US" sz="3600" dirty="0" smtClean="0">
                <a:solidFill>
                  <a:schemeClr val="tx1"/>
                </a:solidFill>
              </a:rPr>
              <a:t>.</a:t>
            </a:r>
          </a:p>
        </p:txBody>
      </p:sp>
    </p:spTree>
    <p:extLst>
      <p:ext uri="{BB962C8B-B14F-4D97-AF65-F5344CB8AC3E}">
        <p14:creationId xmlns:p14="http://schemas.microsoft.com/office/powerpoint/2010/main" val="271036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375556"/>
            <a:ext cx="7773307" cy="4767943"/>
          </a:xfrm>
        </p:spPr>
        <p:txBody>
          <a:bodyPr>
            <a:normAutofit/>
          </a:bodyPr>
          <a:lstStyle/>
          <a:p>
            <a:pPr algn="ctr">
              <a:buNone/>
            </a:pPr>
            <a:r>
              <a:rPr lang="en-US" sz="3600" dirty="0">
                <a:solidFill>
                  <a:schemeClr val="tx1"/>
                </a:solidFill>
              </a:rPr>
              <a:t>2</a:t>
            </a:r>
            <a:r>
              <a:rPr lang="en-US" sz="3600" dirty="0" smtClean="0">
                <a:solidFill>
                  <a:schemeClr val="tx1"/>
                </a:solidFill>
              </a:rPr>
              <a:t> - It is a Day unto Yahuwah</a:t>
            </a:r>
          </a:p>
          <a:p>
            <a:pPr algn="ctr">
              <a:buNone/>
            </a:pPr>
            <a:r>
              <a:rPr lang="en-US" dirty="0" smtClean="0">
                <a:solidFill>
                  <a:schemeClr val="tx1"/>
                </a:solidFill>
              </a:rPr>
              <a:t>For </a:t>
            </a:r>
            <a:r>
              <a:rPr lang="en-US" dirty="0">
                <a:solidFill>
                  <a:schemeClr val="tx1"/>
                </a:solidFill>
              </a:rPr>
              <a:t>six days you </a:t>
            </a:r>
            <a:r>
              <a:rPr lang="en-US" dirty="0" smtClean="0">
                <a:solidFill>
                  <a:schemeClr val="tx1"/>
                </a:solidFill>
              </a:rPr>
              <a:t>shall </a:t>
            </a:r>
            <a:r>
              <a:rPr lang="en-US" dirty="0">
                <a:solidFill>
                  <a:schemeClr val="tx1"/>
                </a:solidFill>
              </a:rPr>
              <a:t>labor and do all your work, but </a:t>
            </a:r>
            <a:r>
              <a:rPr lang="en-US" u="sng" dirty="0">
                <a:solidFill>
                  <a:schemeClr val="tx1"/>
                </a:solidFill>
              </a:rPr>
              <a:t>the seventh day is a Sabbath to </a:t>
            </a:r>
            <a:r>
              <a:rPr lang="en-US" u="sng" dirty="0" smtClean="0">
                <a:solidFill>
                  <a:schemeClr val="tx1"/>
                </a:solidFill>
              </a:rPr>
              <a:t>Yahuwah your Elohim </a:t>
            </a:r>
            <a:r>
              <a:rPr lang="en-US" dirty="0" smtClean="0">
                <a:solidFill>
                  <a:schemeClr val="tx1"/>
                </a:solidFill>
              </a:rPr>
              <a:t>(Exodus 20:10)</a:t>
            </a:r>
          </a:p>
          <a:p>
            <a:pPr>
              <a:buNone/>
            </a:pPr>
            <a:r>
              <a:rPr lang="en-US" dirty="0" smtClean="0">
                <a:solidFill>
                  <a:schemeClr val="tx1"/>
                </a:solidFill>
              </a:rPr>
              <a:t>Not for your own pleasure! Isaiah 58:12-14</a:t>
            </a:r>
          </a:p>
          <a:p>
            <a:pPr>
              <a:buNone/>
            </a:pPr>
            <a:r>
              <a:rPr lang="en-US" dirty="0">
                <a:solidFill>
                  <a:schemeClr val="tx1"/>
                </a:solidFill>
              </a:rPr>
              <a:t>The Sabbath was made for man… Mark </a:t>
            </a:r>
            <a:r>
              <a:rPr lang="en-US" dirty="0" smtClean="0">
                <a:solidFill>
                  <a:schemeClr val="tx1"/>
                </a:solidFill>
              </a:rPr>
              <a:t>2:27</a:t>
            </a:r>
          </a:p>
          <a:p>
            <a:pPr>
              <a:buNone/>
            </a:pPr>
            <a:r>
              <a:rPr lang="en-US" dirty="0">
                <a:solidFill>
                  <a:schemeClr val="tx1"/>
                </a:solidFill>
              </a:rPr>
              <a:t>Is it a day to sleep and lounge</a:t>
            </a:r>
            <a:r>
              <a:rPr lang="en-US" dirty="0" smtClean="0">
                <a:solidFill>
                  <a:schemeClr val="tx1"/>
                </a:solidFill>
              </a:rPr>
              <a:t>?</a:t>
            </a:r>
            <a:endParaRPr lang="en-US" dirty="0">
              <a:solidFill>
                <a:schemeClr val="tx1"/>
              </a:solidFill>
            </a:endParaRPr>
          </a:p>
        </p:txBody>
      </p:sp>
    </p:spTree>
    <p:extLst>
      <p:ext uri="{BB962C8B-B14F-4D97-AF65-F5344CB8AC3E}">
        <p14:creationId xmlns:p14="http://schemas.microsoft.com/office/powerpoint/2010/main" val="28197964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r>
              <a:rPr lang="en-US" sz="3600" dirty="0">
                <a:solidFill>
                  <a:schemeClr val="tx1"/>
                </a:solidFill>
              </a:rPr>
              <a:t>3</a:t>
            </a:r>
            <a:r>
              <a:rPr lang="en-US" sz="3600" dirty="0" smtClean="0">
                <a:solidFill>
                  <a:schemeClr val="tx1"/>
                </a:solidFill>
              </a:rPr>
              <a:t> – A Day to Worship Yahuwah</a:t>
            </a:r>
          </a:p>
          <a:p>
            <a:pPr algn="ctr">
              <a:buNone/>
            </a:pPr>
            <a:r>
              <a:rPr lang="en-US" sz="3600" dirty="0" smtClean="0">
                <a:solidFill>
                  <a:schemeClr val="tx1"/>
                </a:solidFill>
              </a:rPr>
              <a:t>In Leviticus 23 it is called a </a:t>
            </a:r>
            <a:r>
              <a:rPr lang="en-US" sz="3600" i="1" dirty="0" err="1" smtClean="0">
                <a:solidFill>
                  <a:schemeClr val="tx1"/>
                </a:solidFill>
              </a:rPr>
              <a:t>moed</a:t>
            </a:r>
            <a:r>
              <a:rPr lang="en-US" sz="3600" dirty="0" smtClean="0">
                <a:solidFill>
                  <a:schemeClr val="tx1"/>
                </a:solidFill>
              </a:rPr>
              <a:t> which means an appointment, an appointed time</a:t>
            </a:r>
          </a:p>
          <a:p>
            <a:pPr algn="ctr">
              <a:buNone/>
            </a:pPr>
            <a:r>
              <a:rPr lang="en-US" sz="3600" dirty="0" smtClean="0">
                <a:solidFill>
                  <a:schemeClr val="tx1"/>
                </a:solidFill>
              </a:rPr>
              <a:t>Psalm 95 – a Sabbath Psalm</a:t>
            </a:r>
            <a:endParaRPr lang="en-US" sz="3600" dirty="0">
              <a:solidFill>
                <a:schemeClr val="tx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657227"/>
            <a:ext cx="8221435" cy="4371973"/>
          </a:xfrm>
        </p:spPr>
        <p:txBody>
          <a:bodyPr>
            <a:normAutofit fontScale="77500" lnSpcReduction="20000"/>
          </a:bodyPr>
          <a:lstStyle/>
          <a:p>
            <a:pPr algn="ctr">
              <a:buNone/>
            </a:pPr>
            <a:r>
              <a:rPr lang="en-US" sz="4100" dirty="0" smtClean="0">
                <a:solidFill>
                  <a:schemeClr val="tx1"/>
                </a:solidFill>
              </a:rPr>
              <a:t>4 – A Day For Holy Assembly</a:t>
            </a:r>
          </a:p>
          <a:p>
            <a:pPr algn="ctr">
              <a:buNone/>
            </a:pPr>
            <a:r>
              <a:rPr lang="en-US" sz="3600" dirty="0">
                <a:solidFill>
                  <a:schemeClr val="tx1"/>
                </a:solidFill>
              </a:rPr>
              <a:t>Speak to the sons of </a:t>
            </a:r>
            <a:r>
              <a:rPr lang="en-US" sz="3600" dirty="0" err="1">
                <a:solidFill>
                  <a:schemeClr val="tx1"/>
                </a:solidFill>
              </a:rPr>
              <a:t>Yisrael</a:t>
            </a:r>
            <a:r>
              <a:rPr lang="en-US" sz="3600" dirty="0">
                <a:solidFill>
                  <a:schemeClr val="tx1"/>
                </a:solidFill>
              </a:rPr>
              <a:t> and tell them, 'These are </a:t>
            </a:r>
            <a:r>
              <a:rPr lang="en-US" sz="3600" dirty="0" smtClean="0">
                <a:solidFill>
                  <a:schemeClr val="tx1"/>
                </a:solidFill>
              </a:rPr>
              <a:t>Yahuwah's </a:t>
            </a:r>
            <a:r>
              <a:rPr lang="en-US" sz="3600" dirty="0">
                <a:solidFill>
                  <a:schemeClr val="tx1"/>
                </a:solidFill>
              </a:rPr>
              <a:t>appointed times </a:t>
            </a:r>
            <a:r>
              <a:rPr lang="en-US" sz="3600" u="sng" dirty="0">
                <a:solidFill>
                  <a:schemeClr val="tx1"/>
                </a:solidFill>
              </a:rPr>
              <a:t>which you must proclaim as set-apart assemblies--my appointed </a:t>
            </a:r>
            <a:r>
              <a:rPr lang="en-US" sz="3600" u="sng" dirty="0" smtClean="0">
                <a:solidFill>
                  <a:schemeClr val="tx1"/>
                </a:solidFill>
              </a:rPr>
              <a:t>times</a:t>
            </a:r>
            <a:r>
              <a:rPr lang="en-US" sz="3600" dirty="0" smtClean="0">
                <a:solidFill>
                  <a:schemeClr val="tx1"/>
                </a:solidFill>
              </a:rPr>
              <a:t>: (</a:t>
            </a:r>
            <a:r>
              <a:rPr lang="en-US" sz="3600" i="1" dirty="0" err="1" smtClean="0">
                <a:solidFill>
                  <a:schemeClr val="tx1"/>
                </a:solidFill>
              </a:rPr>
              <a:t>moedim</a:t>
            </a:r>
            <a:r>
              <a:rPr lang="en-US" sz="3600" dirty="0" smtClean="0">
                <a:solidFill>
                  <a:schemeClr val="tx1"/>
                </a:solidFill>
              </a:rPr>
              <a:t>). </a:t>
            </a:r>
            <a:r>
              <a:rPr lang="en-US" sz="3600" dirty="0">
                <a:solidFill>
                  <a:schemeClr val="tx1"/>
                </a:solidFill>
              </a:rPr>
              <a:t>Six days work may be done, but on the seventh day there must be a Sabbath of complete rest, </a:t>
            </a:r>
            <a:r>
              <a:rPr lang="en-US" sz="3600" u="sng" dirty="0">
                <a:solidFill>
                  <a:schemeClr val="tx1"/>
                </a:solidFill>
              </a:rPr>
              <a:t>a set-apart </a:t>
            </a:r>
            <a:r>
              <a:rPr lang="en-US" sz="3600" u="sng" dirty="0" smtClean="0">
                <a:solidFill>
                  <a:schemeClr val="tx1"/>
                </a:solidFill>
              </a:rPr>
              <a:t>assembly</a:t>
            </a:r>
            <a:r>
              <a:rPr lang="en-US" sz="3600" dirty="0" smtClean="0">
                <a:solidFill>
                  <a:schemeClr val="tx1"/>
                </a:solidFill>
              </a:rPr>
              <a:t> (</a:t>
            </a:r>
            <a:r>
              <a:rPr lang="en-US" sz="3600" i="1" dirty="0" err="1" smtClean="0">
                <a:solidFill>
                  <a:schemeClr val="tx1"/>
                </a:solidFill>
              </a:rPr>
              <a:t>miqra</a:t>
            </a:r>
            <a:r>
              <a:rPr lang="en-US" sz="3600" i="1" dirty="0" smtClean="0">
                <a:solidFill>
                  <a:schemeClr val="tx1"/>
                </a:solidFill>
              </a:rPr>
              <a:t> </a:t>
            </a:r>
            <a:r>
              <a:rPr lang="en-US" sz="3600" i="1" dirty="0" err="1" smtClean="0">
                <a:solidFill>
                  <a:schemeClr val="tx1"/>
                </a:solidFill>
              </a:rPr>
              <a:t>qodesh</a:t>
            </a:r>
            <a:r>
              <a:rPr lang="en-US" sz="3600" dirty="0" smtClean="0">
                <a:solidFill>
                  <a:schemeClr val="tx1"/>
                </a:solidFill>
              </a:rPr>
              <a:t>). </a:t>
            </a:r>
            <a:r>
              <a:rPr lang="en-US" sz="3600" dirty="0">
                <a:solidFill>
                  <a:schemeClr val="tx1"/>
                </a:solidFill>
              </a:rPr>
              <a:t>You must not do any work; it is a Sabbath to </a:t>
            </a:r>
            <a:r>
              <a:rPr lang="en-US" sz="3600" dirty="0" smtClean="0">
                <a:solidFill>
                  <a:schemeClr val="tx1"/>
                </a:solidFill>
              </a:rPr>
              <a:t>Yahuwah </a:t>
            </a:r>
            <a:r>
              <a:rPr lang="en-US" sz="3600" dirty="0">
                <a:solidFill>
                  <a:schemeClr val="tx1"/>
                </a:solidFill>
              </a:rPr>
              <a:t>in all the places where you live. These are </a:t>
            </a:r>
            <a:r>
              <a:rPr lang="en-US" sz="3600" dirty="0" smtClean="0">
                <a:solidFill>
                  <a:schemeClr val="tx1"/>
                </a:solidFill>
              </a:rPr>
              <a:t>Yahuwah's </a:t>
            </a:r>
            <a:r>
              <a:rPr lang="en-US" sz="3600" dirty="0">
                <a:solidFill>
                  <a:schemeClr val="tx1"/>
                </a:solidFill>
              </a:rPr>
              <a:t>appointed times, set-apart assemblies, which you must proclaim at their appointed time</a:t>
            </a:r>
            <a:r>
              <a:rPr lang="en-US" sz="3600" dirty="0" smtClean="0">
                <a:solidFill>
                  <a:schemeClr val="tx1"/>
                </a:solidFill>
              </a:rPr>
              <a:t>.‘ (Leviticus 23:2-4)</a:t>
            </a:r>
            <a:endParaRPr lang="en-US" sz="3600" dirty="0">
              <a:solidFill>
                <a:schemeClr val="tx1"/>
              </a:solidFill>
            </a:endParaRPr>
          </a:p>
        </p:txBody>
      </p:sp>
    </p:spTree>
    <p:extLst>
      <p:ext uri="{BB962C8B-B14F-4D97-AF65-F5344CB8AC3E}">
        <p14:creationId xmlns:p14="http://schemas.microsoft.com/office/powerpoint/2010/main" val="27103692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4257673"/>
          </a:xfrm>
        </p:spPr>
        <p:txBody>
          <a:bodyPr>
            <a:normAutofit/>
          </a:bodyPr>
          <a:lstStyle/>
          <a:p>
            <a:pPr marL="0" indent="0" algn="ctr">
              <a:buNone/>
            </a:pPr>
            <a:r>
              <a:rPr lang="en-US" sz="3600" dirty="0">
                <a:solidFill>
                  <a:schemeClr val="tx1"/>
                </a:solidFill>
              </a:rPr>
              <a:t>What Does it Mean that the Sabbath is a Sign</a:t>
            </a:r>
            <a:r>
              <a:rPr lang="en-US" sz="3600" dirty="0" smtClean="0">
                <a:solidFill>
                  <a:schemeClr val="tx1"/>
                </a:solidFill>
              </a:rPr>
              <a:t>?</a:t>
            </a:r>
          </a:p>
          <a:p>
            <a:pPr marL="0" indent="0" algn="ctr">
              <a:buNone/>
            </a:pPr>
            <a:r>
              <a:rPr lang="en-US" sz="3600" dirty="0" smtClean="0">
                <a:solidFill>
                  <a:schemeClr val="tx1"/>
                </a:solidFill>
              </a:rPr>
              <a:t>What Does Sabbath-Keeping Signify?</a:t>
            </a:r>
          </a:p>
          <a:p>
            <a:pPr marL="0" indent="0" algn="ctr">
              <a:buNone/>
            </a:pPr>
            <a:r>
              <a:rPr lang="en-US" sz="3600" dirty="0" smtClean="0">
                <a:solidFill>
                  <a:schemeClr val="tx1"/>
                </a:solidFill>
              </a:rPr>
              <a:t>Can You be in Good Standing with the Creator While Ignoring the Sabbath?</a:t>
            </a:r>
            <a:endParaRPr lang="en-US" sz="3600" dirty="0">
              <a:solidFill>
                <a:schemeClr val="tx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50" y="522514"/>
            <a:ext cx="8319407" cy="4465865"/>
          </a:xfrm>
        </p:spPr>
        <p:txBody>
          <a:bodyPr>
            <a:normAutofit fontScale="85000" lnSpcReduction="10000"/>
          </a:bodyPr>
          <a:lstStyle/>
          <a:p>
            <a:pPr>
              <a:buNone/>
            </a:pPr>
            <a:r>
              <a:rPr lang="en-US" dirty="0">
                <a:solidFill>
                  <a:schemeClr val="tx1"/>
                </a:solidFill>
              </a:rPr>
              <a:t>Tell the sons of </a:t>
            </a:r>
            <a:r>
              <a:rPr lang="en-US" dirty="0" err="1">
                <a:solidFill>
                  <a:schemeClr val="tx1"/>
                </a:solidFill>
              </a:rPr>
              <a:t>Yisrael</a:t>
            </a:r>
            <a:r>
              <a:rPr lang="en-US" dirty="0">
                <a:solidFill>
                  <a:schemeClr val="tx1"/>
                </a:solidFill>
              </a:rPr>
              <a:t>, 'Surely you </a:t>
            </a:r>
            <a:r>
              <a:rPr lang="en-US" dirty="0" smtClean="0">
                <a:solidFill>
                  <a:schemeClr val="tx1"/>
                </a:solidFill>
              </a:rPr>
              <a:t>shall </a:t>
            </a:r>
            <a:r>
              <a:rPr lang="en-US" dirty="0">
                <a:solidFill>
                  <a:schemeClr val="tx1"/>
                </a:solidFill>
              </a:rPr>
              <a:t>keep my Sabbaths, </a:t>
            </a:r>
            <a:r>
              <a:rPr lang="en-US" u="sng" dirty="0">
                <a:solidFill>
                  <a:schemeClr val="tx1"/>
                </a:solidFill>
              </a:rPr>
              <a:t>for it is a sign between me and you throughout your generations</a:t>
            </a:r>
            <a:r>
              <a:rPr lang="en-US" dirty="0">
                <a:solidFill>
                  <a:schemeClr val="tx1"/>
                </a:solidFill>
              </a:rPr>
              <a:t>, that you may know that I am </a:t>
            </a:r>
            <a:r>
              <a:rPr lang="en-US" dirty="0" smtClean="0">
                <a:solidFill>
                  <a:schemeClr val="tx1"/>
                </a:solidFill>
              </a:rPr>
              <a:t>Yahuwah </a:t>
            </a:r>
            <a:r>
              <a:rPr lang="en-US" dirty="0">
                <a:solidFill>
                  <a:schemeClr val="tx1"/>
                </a:solidFill>
              </a:rPr>
              <a:t>who </a:t>
            </a:r>
            <a:r>
              <a:rPr lang="en-US" dirty="0" smtClean="0">
                <a:solidFill>
                  <a:schemeClr val="tx1"/>
                </a:solidFill>
              </a:rPr>
              <a:t>sets you apart.</a:t>
            </a:r>
            <a:r>
              <a:rPr lang="en-US" dirty="0">
                <a:solidFill>
                  <a:schemeClr val="tx1"/>
                </a:solidFill>
              </a:rPr>
              <a:t>  So you must keep the Sabbath, for it is set-apart for you. Everyone who defiles it must surely be put to death; indeed, anyone who does any work on it, then that life will be cut off from among his people.  Six days work may be done, but on the seventh day is a Sabbath of complete rest, set-apart to </a:t>
            </a:r>
            <a:r>
              <a:rPr lang="en-US" dirty="0" smtClean="0">
                <a:solidFill>
                  <a:schemeClr val="tx1"/>
                </a:solidFill>
              </a:rPr>
              <a:t>Yahuwah; </a:t>
            </a:r>
            <a:r>
              <a:rPr lang="en-US" dirty="0">
                <a:solidFill>
                  <a:schemeClr val="tx1"/>
                </a:solidFill>
              </a:rPr>
              <a:t>anyone who does work on the seventh day must surely be put to death.  </a:t>
            </a:r>
            <a:r>
              <a:rPr lang="en-US" dirty="0" smtClean="0">
                <a:solidFill>
                  <a:schemeClr val="tx1"/>
                </a:solidFill>
              </a:rPr>
              <a:t>(Exodus 31:13-15)</a:t>
            </a:r>
            <a:endParaRPr lang="en-US" dirty="0">
              <a:solidFill>
                <a:schemeClr val="tx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657227"/>
            <a:ext cx="8123464" cy="3857625"/>
          </a:xfrm>
        </p:spPr>
        <p:txBody>
          <a:bodyPr>
            <a:normAutofit lnSpcReduction="10000"/>
          </a:bodyPr>
          <a:lstStyle/>
          <a:p>
            <a:pPr>
              <a:buNone/>
            </a:pPr>
            <a:r>
              <a:rPr lang="en-US" dirty="0" smtClean="0">
                <a:solidFill>
                  <a:schemeClr val="tx1"/>
                </a:solidFill>
              </a:rPr>
              <a:t>And </a:t>
            </a:r>
            <a:r>
              <a:rPr lang="en-US" dirty="0">
                <a:solidFill>
                  <a:schemeClr val="tx1"/>
                </a:solidFill>
              </a:rPr>
              <a:t>the sons of </a:t>
            </a:r>
            <a:r>
              <a:rPr lang="en-US" dirty="0" err="1">
                <a:solidFill>
                  <a:schemeClr val="tx1"/>
                </a:solidFill>
              </a:rPr>
              <a:t>Yisrael</a:t>
            </a:r>
            <a:r>
              <a:rPr lang="en-US" dirty="0">
                <a:solidFill>
                  <a:schemeClr val="tx1"/>
                </a:solidFill>
              </a:rPr>
              <a:t> must keep the Sabbath to observe the Sabbath throughout their generations as a perpetual covenant.  </a:t>
            </a:r>
            <a:r>
              <a:rPr lang="en-US" u="sng" dirty="0">
                <a:solidFill>
                  <a:schemeClr val="tx1"/>
                </a:solidFill>
              </a:rPr>
              <a:t>It is a sign between me and the sons of </a:t>
            </a:r>
            <a:r>
              <a:rPr lang="en-US" u="sng" dirty="0" err="1">
                <a:solidFill>
                  <a:schemeClr val="tx1"/>
                </a:solidFill>
              </a:rPr>
              <a:t>Yisrael</a:t>
            </a:r>
            <a:r>
              <a:rPr lang="en-US" u="sng" dirty="0">
                <a:solidFill>
                  <a:schemeClr val="tx1"/>
                </a:solidFill>
              </a:rPr>
              <a:t> forever</a:t>
            </a:r>
            <a:r>
              <a:rPr lang="en-US" dirty="0">
                <a:solidFill>
                  <a:schemeClr val="tx1"/>
                </a:solidFill>
              </a:rPr>
              <a:t>; for in six days </a:t>
            </a:r>
            <a:r>
              <a:rPr lang="en-US" dirty="0" smtClean="0">
                <a:solidFill>
                  <a:schemeClr val="tx1"/>
                </a:solidFill>
              </a:rPr>
              <a:t>Yahuwah </a:t>
            </a:r>
            <a:r>
              <a:rPr lang="en-US" dirty="0">
                <a:solidFill>
                  <a:schemeClr val="tx1"/>
                </a:solidFill>
              </a:rPr>
              <a:t>made the heavens and the earth, and on the seventh day he rested and was </a:t>
            </a:r>
            <a:r>
              <a:rPr lang="en-US" dirty="0" smtClean="0">
                <a:solidFill>
                  <a:schemeClr val="tx1"/>
                </a:solidFill>
              </a:rPr>
              <a:t>refreshed (Exodus 31:16-17)</a:t>
            </a:r>
            <a:endParaRPr lang="en-US" dirty="0">
              <a:solidFill>
                <a:schemeClr val="tx1"/>
              </a:solidFill>
            </a:endParaRPr>
          </a:p>
        </p:txBody>
      </p:sp>
    </p:spTree>
    <p:extLst>
      <p:ext uri="{BB962C8B-B14F-4D97-AF65-F5344CB8AC3E}">
        <p14:creationId xmlns:p14="http://schemas.microsoft.com/office/powerpoint/2010/main" val="15612663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49" y="269421"/>
            <a:ext cx="8090807" cy="4792436"/>
          </a:xfrm>
        </p:spPr>
        <p:txBody>
          <a:bodyPr>
            <a:normAutofit/>
          </a:bodyPr>
          <a:lstStyle/>
          <a:p>
            <a:pPr marL="0" indent="0">
              <a:buNone/>
            </a:pPr>
            <a:endParaRPr lang="en-US" sz="4800" dirty="0" smtClean="0">
              <a:solidFill>
                <a:schemeClr val="tx1"/>
              </a:solidFill>
            </a:endParaRPr>
          </a:p>
          <a:p>
            <a:pPr marL="0" indent="0" algn="ctr">
              <a:buNone/>
            </a:pPr>
            <a:r>
              <a:rPr lang="en-US" sz="3600" dirty="0" smtClean="0">
                <a:solidFill>
                  <a:schemeClr val="tx1"/>
                </a:solidFill>
              </a:rPr>
              <a:t>Sign – Hebrew </a:t>
            </a:r>
            <a:r>
              <a:rPr lang="en-US" sz="3600" dirty="0" err="1">
                <a:solidFill>
                  <a:schemeClr val="tx1"/>
                </a:solidFill>
                <a:latin typeface="Bwhebb" panose="00000400000000000000" pitchFamily="2" charset="0"/>
              </a:rPr>
              <a:t>tAa</a:t>
            </a:r>
            <a:r>
              <a:rPr lang="en-US" sz="3600" dirty="0" smtClean="0">
                <a:solidFill>
                  <a:schemeClr val="tx1"/>
                </a:solidFill>
              </a:rPr>
              <a:t> (</a:t>
            </a:r>
            <a:r>
              <a:rPr lang="en-US" sz="3600" dirty="0" err="1" smtClean="0">
                <a:solidFill>
                  <a:schemeClr val="tx1"/>
                </a:solidFill>
              </a:rPr>
              <a:t>owt</a:t>
            </a:r>
            <a:r>
              <a:rPr lang="en-US" sz="3600" dirty="0" smtClean="0">
                <a:solidFill>
                  <a:schemeClr val="tx1"/>
                </a:solidFill>
              </a:rPr>
              <a:t>) </a:t>
            </a:r>
          </a:p>
          <a:p>
            <a:pPr marL="0" indent="0">
              <a:buNone/>
            </a:pPr>
            <a:r>
              <a:rPr lang="en-US" sz="3600" dirty="0" smtClean="0">
                <a:solidFill>
                  <a:schemeClr val="tx1"/>
                </a:solidFill>
              </a:rPr>
              <a:t>HALOT: </a:t>
            </a:r>
            <a:r>
              <a:rPr lang="en-US" sz="3600" i="1" dirty="0" smtClean="0">
                <a:solidFill>
                  <a:schemeClr val="tx1"/>
                </a:solidFill>
              </a:rPr>
              <a:t>sign, distinguishing mark</a:t>
            </a:r>
          </a:p>
          <a:p>
            <a:pPr marL="0" indent="0">
              <a:buNone/>
            </a:pPr>
            <a:r>
              <a:rPr lang="en-US" sz="3600" dirty="0" smtClean="0">
                <a:solidFill>
                  <a:schemeClr val="tx1"/>
                </a:solidFill>
              </a:rPr>
              <a:t>TWOT: </a:t>
            </a:r>
            <a:r>
              <a:rPr lang="en-US" sz="3600" dirty="0">
                <a:solidFill>
                  <a:schemeClr val="tx1"/>
                </a:solidFill>
              </a:rPr>
              <a:t> </a:t>
            </a:r>
            <a:r>
              <a:rPr lang="en-US" sz="3600" i="1" dirty="0">
                <a:solidFill>
                  <a:schemeClr val="tx1"/>
                </a:solidFill>
              </a:rPr>
              <a:t>sign, mark, token, ensign, standard, miracle, miraculous sign, proof, warning. </a:t>
            </a: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49" y="269421"/>
            <a:ext cx="8090807" cy="4792436"/>
          </a:xfrm>
        </p:spPr>
        <p:txBody>
          <a:bodyPr>
            <a:normAutofit lnSpcReduction="10000"/>
          </a:bodyPr>
          <a:lstStyle/>
          <a:p>
            <a:pPr marL="0" indent="0" algn="ctr">
              <a:buNone/>
            </a:pPr>
            <a:r>
              <a:rPr lang="en-US" sz="3600" dirty="0" smtClean="0">
                <a:solidFill>
                  <a:schemeClr val="tx1"/>
                </a:solidFill>
              </a:rPr>
              <a:t>How Does the Sabbath Function as a Sign?</a:t>
            </a:r>
          </a:p>
          <a:p>
            <a:pPr marL="0" indent="0" algn="ctr">
              <a:buNone/>
            </a:pPr>
            <a:r>
              <a:rPr lang="en-US" dirty="0" smtClean="0">
                <a:solidFill>
                  <a:schemeClr val="tx1"/>
                </a:solidFill>
              </a:rPr>
              <a:t>Only those who are truly committed to Yahuwah will set apart the Sabbath. The world does not recognize it as from God</a:t>
            </a:r>
          </a:p>
          <a:p>
            <a:pPr marL="0" indent="0" algn="ctr">
              <a:buNone/>
            </a:pPr>
            <a:r>
              <a:rPr lang="en-US" dirty="0" smtClean="0">
                <a:solidFill>
                  <a:schemeClr val="tx1"/>
                </a:solidFill>
              </a:rPr>
              <a:t>It is a sign “between you and me” – a private sign which others do not understand.</a:t>
            </a:r>
          </a:p>
          <a:p>
            <a:pPr marL="0" indent="0" algn="ctr">
              <a:buNone/>
            </a:pPr>
            <a:r>
              <a:rPr lang="en-US" dirty="0" smtClean="0">
                <a:solidFill>
                  <a:schemeClr val="tx1"/>
                </a:solidFill>
              </a:rPr>
              <a:t>When you set apart the Sabbath, He sets you apart as belonging to Him</a:t>
            </a:r>
          </a:p>
          <a:p>
            <a:pPr marL="0" indent="0" algn="ctr">
              <a:buNone/>
            </a:pPr>
            <a:r>
              <a:rPr lang="en-US" dirty="0" smtClean="0">
                <a:solidFill>
                  <a:schemeClr val="tx1"/>
                </a:solidFill>
              </a:rPr>
              <a:t>The committed, submitted ones will keep it.</a:t>
            </a:r>
            <a:endParaRPr lang="en-US" dirty="0">
              <a:solidFill>
                <a:schemeClr val="tx1"/>
              </a:solidFill>
            </a:endParaRPr>
          </a:p>
        </p:txBody>
      </p:sp>
    </p:spTree>
    <p:extLst>
      <p:ext uri="{BB962C8B-B14F-4D97-AF65-F5344CB8AC3E}">
        <p14:creationId xmlns:p14="http://schemas.microsoft.com/office/powerpoint/2010/main" val="287005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49" y="269421"/>
            <a:ext cx="8090807" cy="4792436"/>
          </a:xfrm>
        </p:spPr>
        <p:txBody>
          <a:bodyPr>
            <a:normAutofit/>
          </a:bodyPr>
          <a:lstStyle/>
          <a:p>
            <a:pPr marL="0" indent="0" algn="ctr">
              <a:buNone/>
            </a:pPr>
            <a:r>
              <a:rPr lang="en-US" sz="3600" dirty="0" smtClean="0">
                <a:solidFill>
                  <a:schemeClr val="tx1"/>
                </a:solidFill>
              </a:rPr>
              <a:t>Penalty for not keeping Sabbath holy</a:t>
            </a:r>
          </a:p>
          <a:p>
            <a:pPr marL="0" indent="0" algn="ctr">
              <a:buNone/>
            </a:pPr>
            <a:r>
              <a:rPr lang="en-US" dirty="0" smtClean="0">
                <a:solidFill>
                  <a:schemeClr val="tx1"/>
                </a:solidFill>
              </a:rPr>
              <a:t>Surely die and Cut off </a:t>
            </a:r>
            <a:r>
              <a:rPr lang="en-US" dirty="0">
                <a:solidFill>
                  <a:schemeClr val="tx1"/>
                </a:solidFill>
              </a:rPr>
              <a:t>from his people</a:t>
            </a:r>
            <a:r>
              <a:rPr lang="en-US" dirty="0" smtClean="0">
                <a:solidFill>
                  <a:schemeClr val="tx1"/>
                </a:solidFill>
              </a:rPr>
              <a:t>.</a:t>
            </a:r>
          </a:p>
          <a:p>
            <a:pPr marL="0" indent="0">
              <a:buNone/>
            </a:pPr>
            <a:r>
              <a:rPr lang="en-US" dirty="0" smtClean="0">
                <a:solidFill>
                  <a:schemeClr val="tx1"/>
                </a:solidFill>
              </a:rPr>
              <a:t>“Everyone </a:t>
            </a:r>
            <a:r>
              <a:rPr lang="en-US" dirty="0">
                <a:solidFill>
                  <a:schemeClr val="tx1"/>
                </a:solidFill>
              </a:rPr>
              <a:t>who defiles it must </a:t>
            </a:r>
            <a:r>
              <a:rPr lang="en-US" u="sng" dirty="0">
                <a:solidFill>
                  <a:schemeClr val="tx1"/>
                </a:solidFill>
              </a:rPr>
              <a:t>surely be put to death</a:t>
            </a:r>
            <a:r>
              <a:rPr lang="en-US" dirty="0">
                <a:solidFill>
                  <a:schemeClr val="tx1"/>
                </a:solidFill>
              </a:rPr>
              <a:t>; indeed, anyone who does any work on it, then </a:t>
            </a:r>
            <a:r>
              <a:rPr lang="en-US" u="sng" dirty="0">
                <a:solidFill>
                  <a:schemeClr val="tx1"/>
                </a:solidFill>
              </a:rPr>
              <a:t>that life will be cut off </a:t>
            </a:r>
            <a:r>
              <a:rPr lang="en-US" dirty="0">
                <a:solidFill>
                  <a:schemeClr val="tx1"/>
                </a:solidFill>
              </a:rPr>
              <a:t>from among his people</a:t>
            </a:r>
            <a:r>
              <a:rPr lang="en-US" dirty="0" smtClean="0">
                <a:solidFill>
                  <a:schemeClr val="tx1"/>
                </a:solidFill>
              </a:rPr>
              <a:t>.”</a:t>
            </a:r>
          </a:p>
          <a:p>
            <a:pPr marL="0" indent="0">
              <a:buNone/>
            </a:pPr>
            <a:r>
              <a:rPr lang="en-US" dirty="0" smtClean="0">
                <a:solidFill>
                  <a:schemeClr val="tx1"/>
                </a:solidFill>
              </a:rPr>
              <a:t>When does this occur?</a:t>
            </a:r>
            <a:endParaRPr lang="en-US" dirty="0">
              <a:solidFill>
                <a:schemeClr val="tx1"/>
              </a:solidFill>
            </a:endParaRPr>
          </a:p>
        </p:txBody>
      </p:sp>
    </p:spTree>
    <p:extLst>
      <p:ext uri="{BB962C8B-B14F-4D97-AF65-F5344CB8AC3E}">
        <p14:creationId xmlns:p14="http://schemas.microsoft.com/office/powerpoint/2010/main" val="28110298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49" y="269421"/>
            <a:ext cx="8090807" cy="4792436"/>
          </a:xfrm>
        </p:spPr>
        <p:txBody>
          <a:bodyPr>
            <a:normAutofit fontScale="85000" lnSpcReduction="10000"/>
          </a:bodyPr>
          <a:lstStyle/>
          <a:p>
            <a:pPr marL="0" indent="0" algn="ctr">
              <a:buNone/>
            </a:pPr>
            <a:r>
              <a:rPr lang="en-US" sz="3600" dirty="0" smtClean="0">
                <a:solidFill>
                  <a:schemeClr val="tx1"/>
                </a:solidFill>
              </a:rPr>
              <a:t>Sabbath Sign – a Test commandment</a:t>
            </a:r>
          </a:p>
          <a:p>
            <a:pPr marL="0" indent="0" algn="ctr">
              <a:buNone/>
            </a:pPr>
            <a:r>
              <a:rPr lang="en-US" sz="3600" i="1" dirty="0" smtClean="0">
                <a:solidFill>
                  <a:schemeClr val="tx1"/>
                </a:solidFill>
              </a:rPr>
              <a:t>Exodus 16:4-5</a:t>
            </a:r>
          </a:p>
          <a:p>
            <a:pPr marL="0" indent="0">
              <a:buNone/>
            </a:pPr>
            <a:r>
              <a:rPr lang="en-US" sz="3600" baseline="30000" dirty="0">
                <a:solidFill>
                  <a:schemeClr val="tx1"/>
                </a:solidFill>
              </a:rPr>
              <a:t>4</a:t>
            </a:r>
            <a:r>
              <a:rPr lang="en-US" sz="3600" dirty="0">
                <a:solidFill>
                  <a:schemeClr val="tx1"/>
                </a:solidFill>
              </a:rPr>
              <a:t> Then </a:t>
            </a:r>
            <a:r>
              <a:rPr lang="en-US" sz="3600" dirty="0" smtClean="0">
                <a:solidFill>
                  <a:schemeClr val="tx1"/>
                </a:solidFill>
              </a:rPr>
              <a:t>Yahuwah </a:t>
            </a:r>
            <a:r>
              <a:rPr lang="en-US" sz="3600" dirty="0">
                <a:solidFill>
                  <a:schemeClr val="tx1"/>
                </a:solidFill>
              </a:rPr>
              <a:t>said to </a:t>
            </a:r>
            <a:r>
              <a:rPr lang="en-US" sz="3600" dirty="0" err="1">
                <a:solidFill>
                  <a:schemeClr val="tx1"/>
                </a:solidFill>
              </a:rPr>
              <a:t>Mosheh</a:t>
            </a:r>
            <a:r>
              <a:rPr lang="en-US" sz="3600" dirty="0">
                <a:solidFill>
                  <a:schemeClr val="tx1"/>
                </a:solidFill>
              </a:rPr>
              <a:t>, "I will rain down bread from heaven for you. The people are to go out each day and gather enough for that day. </a:t>
            </a:r>
            <a:r>
              <a:rPr lang="en-US" sz="3600" u="sng" dirty="0">
                <a:solidFill>
                  <a:schemeClr val="tx1"/>
                </a:solidFill>
              </a:rPr>
              <a:t>In this way I will test them and see whether they will follow my </a:t>
            </a:r>
            <a:r>
              <a:rPr lang="en-US" sz="3600" u="sng" dirty="0" smtClean="0">
                <a:solidFill>
                  <a:schemeClr val="tx1"/>
                </a:solidFill>
              </a:rPr>
              <a:t>instruction (Torah</a:t>
            </a:r>
            <a:r>
              <a:rPr lang="en-US" sz="3600" dirty="0" smtClean="0">
                <a:solidFill>
                  <a:schemeClr val="tx1"/>
                </a:solidFill>
              </a:rPr>
              <a:t>).</a:t>
            </a:r>
            <a:endParaRPr lang="en-US" sz="3600" dirty="0">
              <a:solidFill>
                <a:schemeClr val="tx1"/>
              </a:solidFill>
            </a:endParaRPr>
          </a:p>
          <a:p>
            <a:pPr marL="0" indent="0">
              <a:buNone/>
            </a:pPr>
            <a:r>
              <a:rPr lang="en-US" sz="3600" baseline="30000" dirty="0" smtClean="0">
                <a:solidFill>
                  <a:schemeClr val="tx1"/>
                </a:solidFill>
              </a:rPr>
              <a:t>5</a:t>
            </a:r>
            <a:r>
              <a:rPr lang="en-US" sz="3600" dirty="0" smtClean="0">
                <a:solidFill>
                  <a:schemeClr val="tx1"/>
                </a:solidFill>
              </a:rPr>
              <a:t> </a:t>
            </a:r>
            <a:r>
              <a:rPr lang="en-US" sz="3600" dirty="0">
                <a:solidFill>
                  <a:schemeClr val="tx1"/>
                </a:solidFill>
              </a:rPr>
              <a:t>On the sixth day they are to prepare what they bring in, and that is to be twice as much as they gather on the other days."</a:t>
            </a:r>
            <a:endParaRPr lang="en-US" sz="3600" i="1" dirty="0">
              <a:solidFill>
                <a:schemeClr val="tx1"/>
              </a:solidFill>
            </a:endParaRPr>
          </a:p>
        </p:txBody>
      </p:sp>
    </p:spTree>
    <p:extLst>
      <p:ext uri="{BB962C8B-B14F-4D97-AF65-F5344CB8AC3E}">
        <p14:creationId xmlns:p14="http://schemas.microsoft.com/office/powerpoint/2010/main" val="27414642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49" y="269421"/>
            <a:ext cx="8090807" cy="4792436"/>
          </a:xfrm>
        </p:spPr>
        <p:txBody>
          <a:bodyPr>
            <a:normAutofit/>
          </a:bodyPr>
          <a:lstStyle/>
          <a:p>
            <a:pPr marL="0" indent="0" algn="ctr">
              <a:buNone/>
            </a:pPr>
            <a:r>
              <a:rPr lang="en-US" sz="3600" dirty="0" smtClean="0">
                <a:solidFill>
                  <a:schemeClr val="tx1"/>
                </a:solidFill>
              </a:rPr>
              <a:t>The Torah is a Mark</a:t>
            </a:r>
          </a:p>
          <a:p>
            <a:pPr marL="0" indent="0" algn="ctr">
              <a:buNone/>
            </a:pPr>
            <a:r>
              <a:rPr lang="en-US" sz="3600" dirty="0">
                <a:solidFill>
                  <a:schemeClr val="tx1"/>
                </a:solidFill>
              </a:rPr>
              <a:t>Love the </a:t>
            </a:r>
            <a:r>
              <a:rPr lang="en-US" sz="3600" dirty="0" smtClean="0">
                <a:solidFill>
                  <a:schemeClr val="tx1"/>
                </a:solidFill>
              </a:rPr>
              <a:t>Yahuwah </a:t>
            </a:r>
            <a:r>
              <a:rPr lang="en-US" sz="3600" dirty="0">
                <a:solidFill>
                  <a:schemeClr val="tx1"/>
                </a:solidFill>
              </a:rPr>
              <a:t>your Elohim with all your heart and with all your soul and with all your strength. These commandments that I give you today are to be upon your hearts... Tie them as symbols on your hands and bind them on your foreheads (Deuteronomy 6:5,6,8).</a:t>
            </a:r>
          </a:p>
        </p:txBody>
      </p:sp>
    </p:spTree>
    <p:extLst>
      <p:ext uri="{BB962C8B-B14F-4D97-AF65-F5344CB8AC3E}">
        <p14:creationId xmlns:p14="http://schemas.microsoft.com/office/powerpoint/2010/main" val="13054238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49" y="269421"/>
            <a:ext cx="8090807" cy="4792436"/>
          </a:xfrm>
        </p:spPr>
        <p:txBody>
          <a:bodyPr>
            <a:normAutofit/>
          </a:bodyPr>
          <a:lstStyle/>
          <a:p>
            <a:pPr marL="0" indent="0" algn="ctr">
              <a:buNone/>
            </a:pPr>
            <a:r>
              <a:rPr lang="en-US" sz="3600" dirty="0" smtClean="0">
                <a:solidFill>
                  <a:schemeClr val="tx1"/>
                </a:solidFill>
              </a:rPr>
              <a:t>Fix </a:t>
            </a:r>
            <a:r>
              <a:rPr lang="en-US" sz="3600" dirty="0">
                <a:solidFill>
                  <a:schemeClr val="tx1"/>
                </a:solidFill>
              </a:rPr>
              <a:t>these words of mine in your hearts and minds; tie them as symbols on your hands and bind them on your foreheads... Observe all these commands I am giving you to follow--to love the </a:t>
            </a:r>
            <a:r>
              <a:rPr lang="en-US" sz="3600" dirty="0" smtClean="0">
                <a:solidFill>
                  <a:schemeClr val="tx1"/>
                </a:solidFill>
              </a:rPr>
              <a:t>Yahuwah </a:t>
            </a:r>
            <a:r>
              <a:rPr lang="en-US" sz="3600" dirty="0">
                <a:solidFill>
                  <a:schemeClr val="tx1"/>
                </a:solidFill>
              </a:rPr>
              <a:t>your Elohim, to walk in all his ways and to hold fast to him" (Deuteronomy 11:18,22</a:t>
            </a:r>
            <a:r>
              <a:rPr lang="en-US" sz="3600" dirty="0" smtClean="0">
                <a:solidFill>
                  <a:schemeClr val="tx1"/>
                </a:solidFill>
              </a:rPr>
              <a:t>).</a:t>
            </a:r>
            <a:endParaRPr lang="en-US" sz="3600" dirty="0">
              <a:solidFill>
                <a:schemeClr val="tx1"/>
              </a:solidFill>
            </a:endParaRPr>
          </a:p>
        </p:txBody>
      </p:sp>
    </p:spTree>
    <p:extLst>
      <p:ext uri="{BB962C8B-B14F-4D97-AF65-F5344CB8AC3E}">
        <p14:creationId xmlns:p14="http://schemas.microsoft.com/office/powerpoint/2010/main" val="27482780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49" y="269421"/>
            <a:ext cx="8090807" cy="4792436"/>
          </a:xfrm>
        </p:spPr>
        <p:txBody>
          <a:bodyPr>
            <a:normAutofit/>
          </a:bodyPr>
          <a:lstStyle/>
          <a:p>
            <a:pPr marL="0" indent="0" algn="ctr">
              <a:buNone/>
            </a:pPr>
            <a:r>
              <a:rPr lang="en-US" sz="3600" dirty="0" smtClean="0">
                <a:solidFill>
                  <a:schemeClr val="tx1"/>
                </a:solidFill>
              </a:rPr>
              <a:t>Keeping Feast of Unleavened</a:t>
            </a:r>
          </a:p>
          <a:p>
            <a:pPr marL="0" indent="0">
              <a:buNone/>
            </a:pPr>
            <a:r>
              <a:rPr lang="en-US" dirty="0" smtClean="0">
                <a:solidFill>
                  <a:schemeClr val="tx1"/>
                </a:solidFill>
              </a:rPr>
              <a:t>This </a:t>
            </a:r>
            <a:r>
              <a:rPr lang="en-US" dirty="0">
                <a:solidFill>
                  <a:schemeClr val="tx1"/>
                </a:solidFill>
              </a:rPr>
              <a:t>observance will be for you like a </a:t>
            </a:r>
            <a:r>
              <a:rPr lang="en-US" u="sng" dirty="0">
                <a:solidFill>
                  <a:schemeClr val="tx1"/>
                </a:solidFill>
              </a:rPr>
              <a:t>sign on your hand</a:t>
            </a:r>
            <a:r>
              <a:rPr lang="en-US" dirty="0">
                <a:solidFill>
                  <a:schemeClr val="tx1"/>
                </a:solidFill>
              </a:rPr>
              <a:t> and a </a:t>
            </a:r>
            <a:r>
              <a:rPr lang="en-US" u="sng" dirty="0">
                <a:solidFill>
                  <a:schemeClr val="tx1"/>
                </a:solidFill>
              </a:rPr>
              <a:t>reminder on your for</a:t>
            </a:r>
            <a:r>
              <a:rPr lang="en-US" dirty="0">
                <a:solidFill>
                  <a:schemeClr val="tx1"/>
                </a:solidFill>
              </a:rPr>
              <a:t>ehead that the law of </a:t>
            </a:r>
            <a:r>
              <a:rPr lang="en-US" dirty="0" smtClean="0">
                <a:solidFill>
                  <a:schemeClr val="tx1"/>
                </a:solidFill>
              </a:rPr>
              <a:t>Yahuwah </a:t>
            </a:r>
            <a:r>
              <a:rPr lang="en-US" dirty="0">
                <a:solidFill>
                  <a:schemeClr val="tx1"/>
                </a:solidFill>
              </a:rPr>
              <a:t>is to be on your lips. For </a:t>
            </a:r>
            <a:r>
              <a:rPr lang="en-US" dirty="0" smtClean="0">
                <a:solidFill>
                  <a:schemeClr val="tx1"/>
                </a:solidFill>
              </a:rPr>
              <a:t>Yahuwah </a:t>
            </a:r>
            <a:r>
              <a:rPr lang="en-US" dirty="0">
                <a:solidFill>
                  <a:schemeClr val="tx1"/>
                </a:solidFill>
              </a:rPr>
              <a:t>brought you out of </a:t>
            </a:r>
            <a:r>
              <a:rPr lang="en-US" dirty="0" err="1">
                <a:solidFill>
                  <a:schemeClr val="tx1"/>
                </a:solidFill>
              </a:rPr>
              <a:t>Mitzrayim</a:t>
            </a:r>
            <a:r>
              <a:rPr lang="en-US" dirty="0">
                <a:solidFill>
                  <a:schemeClr val="tx1"/>
                </a:solidFill>
              </a:rPr>
              <a:t> with his mighty hand</a:t>
            </a:r>
            <a:r>
              <a:rPr lang="en-US" dirty="0" smtClean="0">
                <a:solidFill>
                  <a:schemeClr val="tx1"/>
                </a:solidFill>
              </a:rPr>
              <a:t>. (Exodus 13:9)</a:t>
            </a:r>
            <a:endParaRPr lang="en-US" dirty="0">
              <a:solidFill>
                <a:schemeClr val="tx1"/>
              </a:solidFill>
            </a:endParaRPr>
          </a:p>
        </p:txBody>
      </p:sp>
    </p:spTree>
    <p:extLst>
      <p:ext uri="{BB962C8B-B14F-4D97-AF65-F5344CB8AC3E}">
        <p14:creationId xmlns:p14="http://schemas.microsoft.com/office/powerpoint/2010/main" val="17488380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49" y="269421"/>
            <a:ext cx="8090807" cy="4792436"/>
          </a:xfrm>
        </p:spPr>
        <p:txBody>
          <a:bodyPr>
            <a:normAutofit/>
          </a:bodyPr>
          <a:lstStyle/>
          <a:p>
            <a:pPr marL="0" indent="0" algn="ctr">
              <a:buNone/>
            </a:pPr>
            <a:r>
              <a:rPr lang="en-US" sz="3600" dirty="0" smtClean="0">
                <a:solidFill>
                  <a:schemeClr val="tx1"/>
                </a:solidFill>
              </a:rPr>
              <a:t>Why Did Israel and Judah Get Exiled?</a:t>
            </a:r>
            <a:endParaRPr lang="en-US" sz="3600" dirty="0" smtClean="0">
              <a:solidFill>
                <a:schemeClr val="tx1"/>
              </a:solidFill>
            </a:endParaRPr>
          </a:p>
          <a:p>
            <a:pPr marL="0" indent="0">
              <a:buNone/>
            </a:pPr>
            <a:r>
              <a:rPr lang="en-US" dirty="0" smtClean="0"/>
              <a:t>Ezekiel 20</a:t>
            </a:r>
            <a:endParaRPr lang="en-US" dirty="0">
              <a:solidFill>
                <a:schemeClr val="tx1"/>
              </a:solidFill>
            </a:endParaRPr>
          </a:p>
        </p:txBody>
      </p:sp>
    </p:spTree>
    <p:extLst>
      <p:ext uri="{BB962C8B-B14F-4D97-AF65-F5344CB8AC3E}">
        <p14:creationId xmlns:p14="http://schemas.microsoft.com/office/powerpoint/2010/main" val="9663985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49" y="269421"/>
            <a:ext cx="8090807" cy="4792436"/>
          </a:xfrm>
        </p:spPr>
        <p:txBody>
          <a:bodyPr>
            <a:normAutofit/>
          </a:bodyPr>
          <a:lstStyle/>
          <a:p>
            <a:pPr marL="0" indent="0" algn="ctr">
              <a:buNone/>
            </a:pPr>
            <a:r>
              <a:rPr lang="en-US" sz="3600" dirty="0" smtClean="0">
                <a:solidFill>
                  <a:schemeClr val="tx1"/>
                </a:solidFill>
              </a:rPr>
              <a:t>Is the Sabbath Just For the Jews?</a:t>
            </a:r>
            <a:endParaRPr lang="en-US" sz="3600" dirty="0" smtClean="0">
              <a:solidFill>
                <a:schemeClr val="tx1"/>
              </a:solidFill>
            </a:endParaRPr>
          </a:p>
          <a:p>
            <a:pPr marL="0" indent="0">
              <a:buNone/>
            </a:pPr>
            <a:r>
              <a:rPr lang="en-US" smtClean="0"/>
              <a:t>Isaiah 56:1-8</a:t>
            </a:r>
            <a:endParaRPr lang="en-US" dirty="0">
              <a:solidFill>
                <a:schemeClr val="tx1"/>
              </a:solidFill>
            </a:endParaRPr>
          </a:p>
        </p:txBody>
      </p:sp>
    </p:spTree>
    <p:extLst>
      <p:ext uri="{BB962C8B-B14F-4D97-AF65-F5344CB8AC3E}">
        <p14:creationId xmlns:p14="http://schemas.microsoft.com/office/powerpoint/2010/main" val="17953355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3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3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3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3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3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52093</TotalTime>
  <Words>1097</Words>
  <Application>Microsoft Macintosh PowerPoint</Application>
  <PresentationFormat>On-screen Show (16:9)</PresentationFormat>
  <Paragraphs>100</Paragraphs>
  <Slides>25</Slides>
  <Notes>25</Notes>
  <HiddenSlides>0</HiddenSlides>
  <MMClips>0</MMClips>
  <ScaleCrop>false</ScaleCrop>
  <HeadingPairs>
    <vt:vector size="6" baseType="variant">
      <vt:variant>
        <vt:lpstr>Fonts Used</vt:lpstr>
      </vt:variant>
      <vt:variant>
        <vt:i4>5</vt:i4>
      </vt:variant>
      <vt:variant>
        <vt:lpstr>Theme</vt:lpstr>
      </vt:variant>
      <vt:variant>
        <vt:i4>13</vt:i4>
      </vt:variant>
      <vt:variant>
        <vt:lpstr>Slide Titles</vt:lpstr>
      </vt:variant>
      <vt:variant>
        <vt:i4>25</vt:i4>
      </vt:variant>
    </vt:vector>
  </HeadingPairs>
  <TitlesOfParts>
    <vt:vector size="43" baseType="lpstr">
      <vt:lpstr>Bwhebb</vt:lpstr>
      <vt:lpstr>Calibri</vt:lpstr>
      <vt:lpstr>Helvetica</vt:lpstr>
      <vt:lpstr>Times New Roman</vt:lpstr>
      <vt:lpstr>Arial</vt:lpstr>
      <vt:lpstr>Office Theme</vt:lpstr>
      <vt:lpstr>22_Office Theme</vt:lpstr>
      <vt:lpstr>26_Office Theme</vt:lpstr>
      <vt:lpstr>27_Office Theme</vt:lpstr>
      <vt:lpstr>28_Office Theme</vt:lpstr>
      <vt:lpstr>31_Office Theme</vt:lpstr>
      <vt:lpstr>32_Office Theme</vt:lpstr>
      <vt:lpstr>33_Office Theme</vt:lpstr>
      <vt:lpstr>34_Office Theme</vt:lpstr>
      <vt:lpstr>36_Office Theme</vt:lpstr>
      <vt:lpstr>2_Office Theme</vt:lpstr>
      <vt:lpstr>4_Office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Microsoft Office User</cp:lastModifiedBy>
  <cp:revision>397</cp:revision>
  <dcterms:created xsi:type="dcterms:W3CDTF">2012-08-10T17:43:01Z</dcterms:created>
  <dcterms:modified xsi:type="dcterms:W3CDTF">2018-06-30T15:38:01Z</dcterms:modified>
</cp:coreProperties>
</file>