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1.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theme/theme12.xml" ContentType="application/vnd.openxmlformats-officedocument.theme+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theme/theme13.xml" ContentType="application/vnd.openxmlformats-officedocument.theme+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theme/theme14.xml" ContentType="application/vnd.openxmlformats-officedocument.theme+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theme/theme15.xml" ContentType="application/vnd.openxmlformats-officedocument.theme+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theme/theme16.xml" ContentType="application/vnd.openxmlformats-officedocument.theme+xml"/>
  <Override PartName="/ppt/theme/theme1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941" r:id="rId2"/>
    <p:sldMasterId id="2147483965" r:id="rId3"/>
    <p:sldMasterId id="2147483989" r:id="rId4"/>
    <p:sldMasterId id="2147484001" r:id="rId5"/>
    <p:sldMasterId id="2147484013" r:id="rId6"/>
    <p:sldMasterId id="2147484037" r:id="rId7"/>
    <p:sldMasterId id="2147484049" r:id="rId8"/>
    <p:sldMasterId id="2147484061" r:id="rId9"/>
    <p:sldMasterId id="2147484109" r:id="rId10"/>
    <p:sldMasterId id="2147484661" r:id="rId11"/>
    <p:sldMasterId id="2147484757" r:id="rId12"/>
    <p:sldMasterId id="2147484937" r:id="rId13"/>
    <p:sldMasterId id="2147484949" r:id="rId14"/>
    <p:sldMasterId id="2147484961" r:id="rId15"/>
    <p:sldMasterId id="2147484973" r:id="rId16"/>
  </p:sldMasterIdLst>
  <p:notesMasterIdLst>
    <p:notesMasterId r:id="rId50"/>
  </p:notesMasterIdLst>
  <p:sldIdLst>
    <p:sldId id="881" r:id="rId17"/>
    <p:sldId id="827" r:id="rId18"/>
    <p:sldId id="750" r:id="rId19"/>
    <p:sldId id="857" r:id="rId20"/>
    <p:sldId id="856" r:id="rId21"/>
    <p:sldId id="858" r:id="rId22"/>
    <p:sldId id="848" r:id="rId23"/>
    <p:sldId id="873" r:id="rId24"/>
    <p:sldId id="886" r:id="rId25"/>
    <p:sldId id="884" r:id="rId26"/>
    <p:sldId id="888" r:id="rId27"/>
    <p:sldId id="882" r:id="rId28"/>
    <p:sldId id="887" r:id="rId29"/>
    <p:sldId id="754" r:id="rId30"/>
    <p:sldId id="883" r:id="rId31"/>
    <p:sldId id="752" r:id="rId32"/>
    <p:sldId id="849" r:id="rId33"/>
    <p:sldId id="872" r:id="rId34"/>
    <p:sldId id="755" r:id="rId35"/>
    <p:sldId id="810" r:id="rId36"/>
    <p:sldId id="756" r:id="rId37"/>
    <p:sldId id="758" r:id="rId38"/>
    <p:sldId id="847" r:id="rId39"/>
    <p:sldId id="854" r:id="rId40"/>
    <p:sldId id="759" r:id="rId41"/>
    <p:sldId id="880" r:id="rId42"/>
    <p:sldId id="875" r:id="rId43"/>
    <p:sldId id="874" r:id="rId44"/>
    <p:sldId id="760" r:id="rId45"/>
    <p:sldId id="876" r:id="rId46"/>
    <p:sldId id="853" r:id="rId47"/>
    <p:sldId id="871" r:id="rId48"/>
    <p:sldId id="885" r:id="rId49"/>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8DEEE"/>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782" autoAdjust="0"/>
    <p:restoredTop sz="94651" autoAdjust="0"/>
  </p:normalViewPr>
  <p:slideViewPr>
    <p:cSldViewPr snapToGrid="0" snapToObjects="1">
      <p:cViewPr varScale="1">
        <p:scale>
          <a:sx n="144" d="100"/>
          <a:sy n="144" d="100"/>
        </p:scale>
        <p:origin x="528" y="114"/>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snapToObjects="1">
      <p:cViewPr varScale="1">
        <p:scale>
          <a:sx n="89" d="100"/>
          <a:sy n="89" d="100"/>
        </p:scale>
        <p:origin x="3840" y="18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 Target="slides/slide2.xml"/><Relationship Id="rId26" Type="http://schemas.openxmlformats.org/officeDocument/2006/relationships/slide" Target="slides/slide10.xml"/><Relationship Id="rId39" Type="http://schemas.openxmlformats.org/officeDocument/2006/relationships/slide" Target="slides/slide23.xml"/><Relationship Id="rId21" Type="http://schemas.openxmlformats.org/officeDocument/2006/relationships/slide" Target="slides/slide5.xml"/><Relationship Id="rId34" Type="http://schemas.openxmlformats.org/officeDocument/2006/relationships/slide" Target="slides/slide18.xml"/><Relationship Id="rId42" Type="http://schemas.openxmlformats.org/officeDocument/2006/relationships/slide" Target="slides/slide26.xml"/><Relationship Id="rId47" Type="http://schemas.openxmlformats.org/officeDocument/2006/relationships/slide" Target="slides/slide31.xml"/><Relationship Id="rId50" Type="http://schemas.openxmlformats.org/officeDocument/2006/relationships/notesMaster" Target="notesMasters/notesMaster1.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9" Type="http://schemas.openxmlformats.org/officeDocument/2006/relationships/slide" Target="slides/slide13.xml"/><Relationship Id="rId11" Type="http://schemas.openxmlformats.org/officeDocument/2006/relationships/slideMaster" Target="slideMasters/slideMaster11.xml"/><Relationship Id="rId24" Type="http://schemas.openxmlformats.org/officeDocument/2006/relationships/slide" Target="slides/slide8.xml"/><Relationship Id="rId32" Type="http://schemas.openxmlformats.org/officeDocument/2006/relationships/slide" Target="slides/slide16.xml"/><Relationship Id="rId37" Type="http://schemas.openxmlformats.org/officeDocument/2006/relationships/slide" Target="slides/slide21.xml"/><Relationship Id="rId40" Type="http://schemas.openxmlformats.org/officeDocument/2006/relationships/slide" Target="slides/slide24.xml"/><Relationship Id="rId45" Type="http://schemas.openxmlformats.org/officeDocument/2006/relationships/slide" Target="slides/slide29.xml"/><Relationship Id="rId53" Type="http://schemas.openxmlformats.org/officeDocument/2006/relationships/theme" Target="theme/theme1.xml"/><Relationship Id="rId5" Type="http://schemas.openxmlformats.org/officeDocument/2006/relationships/slideMaster" Target="slideMasters/slideMaster5.xml"/><Relationship Id="rId10" Type="http://schemas.openxmlformats.org/officeDocument/2006/relationships/slideMaster" Target="slideMasters/slideMaster10.xml"/><Relationship Id="rId19" Type="http://schemas.openxmlformats.org/officeDocument/2006/relationships/slide" Target="slides/slide3.xml"/><Relationship Id="rId31" Type="http://schemas.openxmlformats.org/officeDocument/2006/relationships/slide" Target="slides/slide15.xml"/><Relationship Id="rId44" Type="http://schemas.openxmlformats.org/officeDocument/2006/relationships/slide" Target="slides/slide28.xml"/><Relationship Id="rId52"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6.xml"/><Relationship Id="rId27" Type="http://schemas.openxmlformats.org/officeDocument/2006/relationships/slide" Target="slides/slide11.xml"/><Relationship Id="rId30" Type="http://schemas.openxmlformats.org/officeDocument/2006/relationships/slide" Target="slides/slide14.xml"/><Relationship Id="rId35" Type="http://schemas.openxmlformats.org/officeDocument/2006/relationships/slide" Target="slides/slide19.xml"/><Relationship Id="rId43" Type="http://schemas.openxmlformats.org/officeDocument/2006/relationships/slide" Target="slides/slide27.xml"/><Relationship Id="rId48" Type="http://schemas.openxmlformats.org/officeDocument/2006/relationships/slide" Target="slides/slide32.xml"/><Relationship Id="rId8" Type="http://schemas.openxmlformats.org/officeDocument/2006/relationships/slideMaster" Target="slideMasters/slideMaster8.xml"/><Relationship Id="rId51"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1.xml"/><Relationship Id="rId25" Type="http://schemas.openxmlformats.org/officeDocument/2006/relationships/slide" Target="slides/slide9.xml"/><Relationship Id="rId33" Type="http://schemas.openxmlformats.org/officeDocument/2006/relationships/slide" Target="slides/slide17.xml"/><Relationship Id="rId38" Type="http://schemas.openxmlformats.org/officeDocument/2006/relationships/slide" Target="slides/slide22.xml"/><Relationship Id="rId46" Type="http://schemas.openxmlformats.org/officeDocument/2006/relationships/slide" Target="slides/slide30.xml"/><Relationship Id="rId20" Type="http://schemas.openxmlformats.org/officeDocument/2006/relationships/slide" Target="slides/slide4.xml"/><Relationship Id="rId41" Type="http://schemas.openxmlformats.org/officeDocument/2006/relationships/slide" Target="slides/slide25.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 Target="slides/slide7.xml"/><Relationship Id="rId28" Type="http://schemas.openxmlformats.org/officeDocument/2006/relationships/slide" Target="slides/slide12.xml"/><Relationship Id="rId36" Type="http://schemas.openxmlformats.org/officeDocument/2006/relationships/slide" Target="slides/slide20.xml"/><Relationship Id="rId49" Type="http://schemas.openxmlformats.org/officeDocument/2006/relationships/slide" Target="slides/slide3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98825CE-FD59-BE41-A671-CC59F812A072}" type="datetimeFigureOut">
              <a:rPr lang="en-US" smtClean="0"/>
              <a:pPr/>
              <a:t>6/25/2018</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Tree>
    <p:extLst>
      <p:ext uri="{BB962C8B-B14F-4D97-AF65-F5344CB8AC3E}">
        <p14:creationId xmlns:p14="http://schemas.microsoft.com/office/powerpoint/2010/main" val="352630422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265879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11376417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12978485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9492276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138058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1072080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1076056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10099668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25288455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6149274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16638638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31716337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25878607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1726816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13810432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8013289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10655442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73595976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19174977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968037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13362113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14679148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95318419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208625919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179285302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113772331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52129508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182076471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34615565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209799486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31</a:t>
            </a:fld>
            <a:endParaRPr lang="en-US">
              <a:solidFill>
                <a:prstClr val="black"/>
              </a:solidFill>
            </a:endParaRPr>
          </a:p>
        </p:txBody>
      </p:sp>
    </p:spTree>
    <p:extLst>
      <p:ext uri="{BB962C8B-B14F-4D97-AF65-F5344CB8AC3E}">
        <p14:creationId xmlns:p14="http://schemas.microsoft.com/office/powerpoint/2010/main" val="146572957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73206909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33</a:t>
            </a:fld>
            <a:endParaRPr lang="en-US">
              <a:solidFill>
                <a:prstClr val="black"/>
              </a:solidFill>
            </a:endParaRPr>
          </a:p>
        </p:txBody>
      </p:sp>
    </p:spTree>
    <p:extLst>
      <p:ext uri="{BB962C8B-B14F-4D97-AF65-F5344CB8AC3E}">
        <p14:creationId xmlns:p14="http://schemas.microsoft.com/office/powerpoint/2010/main" val="14310241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pPr/>
              <a:t>6/25/2018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26217845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pPr/>
              <a:t>6/25/2018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28604693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pPr/>
              <a:t>6/25/2018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19957356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pPr/>
              <a:t>6/25/2018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12145753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pPr/>
              <a:t>6/25/2018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14498140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pPr/>
              <a:t>6/25/2018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38742033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pPr/>
              <a:t>6/25/2018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36520683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pPr/>
              <a:t>6/25/2018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40552907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pPr/>
              <a:t>6/25/2018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42914799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pPr/>
              <a:t>6/25/2018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33787755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pPr/>
              <a:t>6/25/2018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9145119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767907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891331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620597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477384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679087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49604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130654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9493211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3840656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1294099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3667683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7679079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8913313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6205971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4773847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6790873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496048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1306542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9493211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3840656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1294099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3667683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7679079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8913313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6205971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4773847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6790873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496048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1306542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9493211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3840656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1294099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3667683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7679079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8913313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6205971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4773847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6790873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496048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1306542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9493211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3840656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1294099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3667683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7679079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8913313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6205971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4773847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6790873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496048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1306542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9493211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3840656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1294099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3667683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7679079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8913313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6205971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4773847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6790873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496048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1306542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9493211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3840656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1294099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3667683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7679079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8913313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6205971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47738477"/>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67908736"/>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4960483"/>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1306542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94932116"/>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3840656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1294099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3667683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76790797"/>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89133139"/>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6205971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47738477"/>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6790873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4960483"/>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13065427"/>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9493211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38406567"/>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12940992"/>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36676834"/>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76790797"/>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89133139"/>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62059712"/>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47738477"/>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67908736"/>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4960483"/>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13065427"/>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94932116"/>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38406567"/>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12940992"/>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36676834"/>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5876493"/>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51149602"/>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77601739"/>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12945671"/>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548425"/>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60008965"/>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82559743"/>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8382940"/>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6218826"/>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78119075"/>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93281128"/>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75019488"/>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96548881"/>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76851688"/>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12927760"/>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40666545"/>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15172210"/>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80104910"/>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58302408"/>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53695413"/>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32213229"/>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6139666"/>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84239586"/>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72825357"/>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24480707"/>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89078482"/>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87604913"/>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03773641"/>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12203308"/>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11800656"/>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41492140"/>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26762850"/>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84909353"/>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56795749"/>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56322570"/>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35958743"/>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07633795"/>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38395700"/>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73336185"/>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75084264"/>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32827882"/>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29400649"/>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38116168"/>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84646108"/>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74573505"/>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56322243"/>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90112050"/>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14425461"/>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01088169"/>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65442363"/>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58410957"/>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62410376"/>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62647865"/>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30396094"/>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40842164"/>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68521142"/>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26154025"/>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12226959"/>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60891030"/>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45949294"/>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11473220"/>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34048021"/>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03364633"/>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00450441"/>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67234013"/>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93956293"/>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141988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jpe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1.jpe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1.jpe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image" Target="../media/image1.jpeg"/><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13" Type="http://schemas.openxmlformats.org/officeDocument/2006/relationships/image" Target="../media/image1.jpeg"/><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13" Type="http://schemas.openxmlformats.org/officeDocument/2006/relationships/image" Target="../media/image1.jpeg"/><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8.xml"/><Relationship Id="rId13" Type="http://schemas.openxmlformats.org/officeDocument/2006/relationships/image" Target="../media/image1.jpeg"/><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theme" Target="../theme/theme11.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9.xml"/><Relationship Id="rId13" Type="http://schemas.openxmlformats.org/officeDocument/2006/relationships/theme" Target="../theme/theme12.xml"/><Relationship Id="rId3" Type="http://schemas.openxmlformats.org/officeDocument/2006/relationships/slideLayout" Target="../slideLayouts/slideLayout124.xml"/><Relationship Id="rId7" Type="http://schemas.openxmlformats.org/officeDocument/2006/relationships/slideLayout" Target="../slideLayouts/slideLayout128.xml"/><Relationship Id="rId12" Type="http://schemas.openxmlformats.org/officeDocument/2006/relationships/slideLayout" Target="../slideLayouts/slideLayout133.xml"/><Relationship Id="rId2" Type="http://schemas.openxmlformats.org/officeDocument/2006/relationships/slideLayout" Target="../slideLayouts/slideLayout123.xml"/><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5" Type="http://schemas.openxmlformats.org/officeDocument/2006/relationships/slideLayout" Target="../slideLayouts/slideLayout126.xml"/><Relationship Id="rId10" Type="http://schemas.openxmlformats.org/officeDocument/2006/relationships/slideLayout" Target="../slideLayouts/slideLayout131.xml"/><Relationship Id="rId4" Type="http://schemas.openxmlformats.org/officeDocument/2006/relationships/slideLayout" Target="../slideLayouts/slideLayout125.xml"/><Relationship Id="rId9" Type="http://schemas.openxmlformats.org/officeDocument/2006/relationships/slideLayout" Target="../slideLayouts/slideLayout130.xml"/><Relationship Id="rId14" Type="http://schemas.openxmlformats.org/officeDocument/2006/relationships/image" Target="../media/image1.jpeg"/></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1.xml"/><Relationship Id="rId13" Type="http://schemas.openxmlformats.org/officeDocument/2006/relationships/image" Target="../media/image1.jpeg"/><Relationship Id="rId3" Type="http://schemas.openxmlformats.org/officeDocument/2006/relationships/slideLayout" Target="../slideLayouts/slideLayout136.xml"/><Relationship Id="rId7" Type="http://schemas.openxmlformats.org/officeDocument/2006/relationships/slideLayout" Target="../slideLayouts/slideLayout140.xml"/><Relationship Id="rId12" Type="http://schemas.openxmlformats.org/officeDocument/2006/relationships/theme" Target="../theme/theme13.xml"/><Relationship Id="rId2" Type="http://schemas.openxmlformats.org/officeDocument/2006/relationships/slideLayout" Target="../slideLayouts/slideLayout135.xml"/><Relationship Id="rId1" Type="http://schemas.openxmlformats.org/officeDocument/2006/relationships/slideLayout" Target="../slideLayouts/slideLayout134.xml"/><Relationship Id="rId6" Type="http://schemas.openxmlformats.org/officeDocument/2006/relationships/slideLayout" Target="../slideLayouts/slideLayout139.xml"/><Relationship Id="rId11" Type="http://schemas.openxmlformats.org/officeDocument/2006/relationships/slideLayout" Target="../slideLayouts/slideLayout144.xml"/><Relationship Id="rId5" Type="http://schemas.openxmlformats.org/officeDocument/2006/relationships/slideLayout" Target="../slideLayouts/slideLayout138.xml"/><Relationship Id="rId10" Type="http://schemas.openxmlformats.org/officeDocument/2006/relationships/slideLayout" Target="../slideLayouts/slideLayout143.xml"/><Relationship Id="rId4" Type="http://schemas.openxmlformats.org/officeDocument/2006/relationships/slideLayout" Target="../slideLayouts/slideLayout137.xml"/><Relationship Id="rId9" Type="http://schemas.openxmlformats.org/officeDocument/2006/relationships/slideLayout" Target="../slideLayouts/slideLayout142.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52.xml"/><Relationship Id="rId13" Type="http://schemas.openxmlformats.org/officeDocument/2006/relationships/image" Target="../media/image1.jpeg"/><Relationship Id="rId3" Type="http://schemas.openxmlformats.org/officeDocument/2006/relationships/slideLayout" Target="../slideLayouts/slideLayout147.xml"/><Relationship Id="rId7" Type="http://schemas.openxmlformats.org/officeDocument/2006/relationships/slideLayout" Target="../slideLayouts/slideLayout151.xml"/><Relationship Id="rId12" Type="http://schemas.openxmlformats.org/officeDocument/2006/relationships/theme" Target="../theme/theme14.xml"/><Relationship Id="rId2" Type="http://schemas.openxmlformats.org/officeDocument/2006/relationships/slideLayout" Target="../slideLayouts/slideLayout146.xml"/><Relationship Id="rId1" Type="http://schemas.openxmlformats.org/officeDocument/2006/relationships/slideLayout" Target="../slideLayouts/slideLayout145.xml"/><Relationship Id="rId6" Type="http://schemas.openxmlformats.org/officeDocument/2006/relationships/slideLayout" Target="../slideLayouts/slideLayout150.xml"/><Relationship Id="rId11" Type="http://schemas.openxmlformats.org/officeDocument/2006/relationships/slideLayout" Target="../slideLayouts/slideLayout155.xml"/><Relationship Id="rId5" Type="http://schemas.openxmlformats.org/officeDocument/2006/relationships/slideLayout" Target="../slideLayouts/slideLayout149.xml"/><Relationship Id="rId10" Type="http://schemas.openxmlformats.org/officeDocument/2006/relationships/slideLayout" Target="../slideLayouts/slideLayout154.xml"/><Relationship Id="rId4" Type="http://schemas.openxmlformats.org/officeDocument/2006/relationships/slideLayout" Target="../slideLayouts/slideLayout148.xml"/><Relationship Id="rId9" Type="http://schemas.openxmlformats.org/officeDocument/2006/relationships/slideLayout" Target="../slideLayouts/slideLayout153.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63.xml"/><Relationship Id="rId13" Type="http://schemas.openxmlformats.org/officeDocument/2006/relationships/image" Target="../media/image1.jpeg"/><Relationship Id="rId3" Type="http://schemas.openxmlformats.org/officeDocument/2006/relationships/slideLayout" Target="../slideLayouts/slideLayout158.xml"/><Relationship Id="rId7" Type="http://schemas.openxmlformats.org/officeDocument/2006/relationships/slideLayout" Target="../slideLayouts/slideLayout162.xml"/><Relationship Id="rId12" Type="http://schemas.openxmlformats.org/officeDocument/2006/relationships/theme" Target="../theme/theme15.xml"/><Relationship Id="rId2" Type="http://schemas.openxmlformats.org/officeDocument/2006/relationships/slideLayout" Target="../slideLayouts/slideLayout157.xml"/><Relationship Id="rId1" Type="http://schemas.openxmlformats.org/officeDocument/2006/relationships/slideLayout" Target="../slideLayouts/slideLayout156.xml"/><Relationship Id="rId6" Type="http://schemas.openxmlformats.org/officeDocument/2006/relationships/slideLayout" Target="../slideLayouts/slideLayout161.xml"/><Relationship Id="rId11" Type="http://schemas.openxmlformats.org/officeDocument/2006/relationships/slideLayout" Target="../slideLayouts/slideLayout166.xml"/><Relationship Id="rId5" Type="http://schemas.openxmlformats.org/officeDocument/2006/relationships/slideLayout" Target="../slideLayouts/slideLayout160.xml"/><Relationship Id="rId10" Type="http://schemas.openxmlformats.org/officeDocument/2006/relationships/slideLayout" Target="../slideLayouts/slideLayout165.xml"/><Relationship Id="rId4" Type="http://schemas.openxmlformats.org/officeDocument/2006/relationships/slideLayout" Target="../slideLayouts/slideLayout159.xml"/><Relationship Id="rId9" Type="http://schemas.openxmlformats.org/officeDocument/2006/relationships/slideLayout" Target="../slideLayouts/slideLayout164.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74.xml"/><Relationship Id="rId13" Type="http://schemas.openxmlformats.org/officeDocument/2006/relationships/image" Target="../media/image1.jpeg"/><Relationship Id="rId3" Type="http://schemas.openxmlformats.org/officeDocument/2006/relationships/slideLayout" Target="../slideLayouts/slideLayout169.xml"/><Relationship Id="rId7" Type="http://schemas.openxmlformats.org/officeDocument/2006/relationships/slideLayout" Target="../slideLayouts/slideLayout173.xml"/><Relationship Id="rId12" Type="http://schemas.openxmlformats.org/officeDocument/2006/relationships/theme" Target="../theme/theme16.xml"/><Relationship Id="rId2" Type="http://schemas.openxmlformats.org/officeDocument/2006/relationships/slideLayout" Target="../slideLayouts/slideLayout168.xml"/><Relationship Id="rId1" Type="http://schemas.openxmlformats.org/officeDocument/2006/relationships/slideLayout" Target="../slideLayouts/slideLayout167.xml"/><Relationship Id="rId6" Type="http://schemas.openxmlformats.org/officeDocument/2006/relationships/slideLayout" Target="../slideLayouts/slideLayout172.xml"/><Relationship Id="rId11" Type="http://schemas.openxmlformats.org/officeDocument/2006/relationships/slideLayout" Target="../slideLayouts/slideLayout177.xml"/><Relationship Id="rId5" Type="http://schemas.openxmlformats.org/officeDocument/2006/relationships/slideLayout" Target="../slideLayouts/slideLayout171.xml"/><Relationship Id="rId10" Type="http://schemas.openxmlformats.org/officeDocument/2006/relationships/slideLayout" Target="../slideLayouts/slideLayout176.xml"/><Relationship Id="rId4" Type="http://schemas.openxmlformats.org/officeDocument/2006/relationships/slideLayout" Target="../slideLayouts/slideLayout170.xml"/><Relationship Id="rId9" Type="http://schemas.openxmlformats.org/officeDocument/2006/relationships/slideLayout" Target="../slideLayouts/slideLayout17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pPr/>
              <a:t>6/25/2018</a:t>
            </a:fld>
            <a:endParaRPr lang="en-US"/>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pPr/>
              <a:t>‹#›</a:t>
            </a:fld>
            <a:endParaRPr lang="en-US"/>
          </a:p>
        </p:txBody>
      </p:sp>
    </p:spTree>
    <p:extLst>
      <p:ext uri="{BB962C8B-B14F-4D97-AF65-F5344CB8AC3E}">
        <p14:creationId xmlns:p14="http://schemas.microsoft.com/office/powerpoint/2010/main" val="9574857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37147435"/>
      </p:ext>
    </p:extLst>
  </p:cSld>
  <p:clrMap bg1="lt1" tx1="dk1" bg2="lt2" tx2="dk2" accent1="accent1" accent2="accent2" accent3="accent3" accent4="accent4" accent5="accent5" accent6="accent6" hlink="hlink" folHlink="folHlink"/>
  <p:sldLayoutIdLst>
    <p:sldLayoutId id="2147483942" r:id="rId1"/>
    <p:sldLayoutId id="2147483943" r:id="rId2"/>
    <p:sldLayoutId id="2147483944" r:id="rId3"/>
    <p:sldLayoutId id="2147483945" r:id="rId4"/>
    <p:sldLayoutId id="2147483946" r:id="rId5"/>
    <p:sldLayoutId id="2147483947" r:id="rId6"/>
    <p:sldLayoutId id="2147483948" r:id="rId7"/>
    <p:sldLayoutId id="2147483949" r:id="rId8"/>
    <p:sldLayoutId id="2147483950" r:id="rId9"/>
    <p:sldLayoutId id="2147483951" r:id="rId10"/>
    <p:sldLayoutId id="2147483952"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37147435"/>
      </p:ext>
    </p:extLst>
  </p:cSld>
  <p:clrMap bg1="lt1" tx1="dk1" bg2="lt2" tx2="dk2" accent1="accent1" accent2="accent2" accent3="accent3" accent4="accent4" accent5="accent5" accent6="accent6" hlink="hlink" folHlink="folHlink"/>
  <p:sldLayoutIdLst>
    <p:sldLayoutId id="2147483966" r:id="rId1"/>
    <p:sldLayoutId id="2147483967" r:id="rId2"/>
    <p:sldLayoutId id="2147483968" r:id="rId3"/>
    <p:sldLayoutId id="2147483969" r:id="rId4"/>
    <p:sldLayoutId id="2147483970" r:id="rId5"/>
    <p:sldLayoutId id="2147483971" r:id="rId6"/>
    <p:sldLayoutId id="2147483972" r:id="rId7"/>
    <p:sldLayoutId id="2147483973" r:id="rId8"/>
    <p:sldLayoutId id="2147483974" r:id="rId9"/>
    <p:sldLayoutId id="2147483975" r:id="rId10"/>
    <p:sldLayoutId id="2147483976"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37147435"/>
      </p:ext>
    </p:extLst>
  </p:cSld>
  <p:clrMap bg1="lt1" tx1="dk1" bg2="lt2" tx2="dk2" accent1="accent1" accent2="accent2" accent3="accent3" accent4="accent4" accent5="accent5" accent6="accent6" hlink="hlink" folHlink="folHlink"/>
  <p:sldLayoutIdLst>
    <p:sldLayoutId id="2147483990" r:id="rId1"/>
    <p:sldLayoutId id="2147483991" r:id="rId2"/>
    <p:sldLayoutId id="2147483992" r:id="rId3"/>
    <p:sldLayoutId id="2147483993" r:id="rId4"/>
    <p:sldLayoutId id="2147483994" r:id="rId5"/>
    <p:sldLayoutId id="2147483995" r:id="rId6"/>
    <p:sldLayoutId id="2147483996" r:id="rId7"/>
    <p:sldLayoutId id="2147483997" r:id="rId8"/>
    <p:sldLayoutId id="2147483998" r:id="rId9"/>
    <p:sldLayoutId id="2147483999" r:id="rId10"/>
    <p:sldLayoutId id="2147484000"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37147435"/>
      </p:ext>
    </p:extLst>
  </p:cSld>
  <p:clrMap bg1="lt1" tx1="dk1" bg2="lt2" tx2="dk2" accent1="accent1" accent2="accent2" accent3="accent3" accent4="accent4" accent5="accent5" accent6="accent6" hlink="hlink" folHlink="folHlink"/>
  <p:sldLayoutIdLst>
    <p:sldLayoutId id="2147484002" r:id="rId1"/>
    <p:sldLayoutId id="2147484003" r:id="rId2"/>
    <p:sldLayoutId id="2147484004" r:id="rId3"/>
    <p:sldLayoutId id="2147484005" r:id="rId4"/>
    <p:sldLayoutId id="2147484006" r:id="rId5"/>
    <p:sldLayoutId id="2147484007" r:id="rId6"/>
    <p:sldLayoutId id="2147484008" r:id="rId7"/>
    <p:sldLayoutId id="2147484009" r:id="rId8"/>
    <p:sldLayoutId id="2147484010" r:id="rId9"/>
    <p:sldLayoutId id="2147484011" r:id="rId10"/>
    <p:sldLayoutId id="2147484012"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37147435"/>
      </p:ext>
    </p:extLst>
  </p:cSld>
  <p:clrMap bg1="lt1" tx1="dk1" bg2="lt2" tx2="dk2" accent1="accent1" accent2="accent2" accent3="accent3" accent4="accent4" accent5="accent5" accent6="accent6" hlink="hlink" folHlink="folHlink"/>
  <p:sldLayoutIdLst>
    <p:sldLayoutId id="2147484014" r:id="rId1"/>
    <p:sldLayoutId id="2147484015" r:id="rId2"/>
    <p:sldLayoutId id="2147484016" r:id="rId3"/>
    <p:sldLayoutId id="2147484017" r:id="rId4"/>
    <p:sldLayoutId id="2147484018" r:id="rId5"/>
    <p:sldLayoutId id="2147484019" r:id="rId6"/>
    <p:sldLayoutId id="2147484020" r:id="rId7"/>
    <p:sldLayoutId id="2147484021" r:id="rId8"/>
    <p:sldLayoutId id="2147484022" r:id="rId9"/>
    <p:sldLayoutId id="2147484023" r:id="rId10"/>
    <p:sldLayoutId id="2147484024"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37147435"/>
      </p:ext>
    </p:extLst>
  </p:cSld>
  <p:clrMap bg1="lt1" tx1="dk1" bg2="lt2" tx2="dk2" accent1="accent1" accent2="accent2" accent3="accent3" accent4="accent4" accent5="accent5" accent6="accent6" hlink="hlink" folHlink="folHlink"/>
  <p:sldLayoutIdLst>
    <p:sldLayoutId id="2147484038" r:id="rId1"/>
    <p:sldLayoutId id="2147484039" r:id="rId2"/>
    <p:sldLayoutId id="2147484040" r:id="rId3"/>
    <p:sldLayoutId id="2147484041" r:id="rId4"/>
    <p:sldLayoutId id="2147484042" r:id="rId5"/>
    <p:sldLayoutId id="2147484043" r:id="rId6"/>
    <p:sldLayoutId id="2147484044" r:id="rId7"/>
    <p:sldLayoutId id="2147484045" r:id="rId8"/>
    <p:sldLayoutId id="2147484046" r:id="rId9"/>
    <p:sldLayoutId id="2147484047" r:id="rId10"/>
    <p:sldLayoutId id="2147484048"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37147435"/>
      </p:ext>
    </p:extLst>
  </p:cSld>
  <p:clrMap bg1="lt1" tx1="dk1" bg2="lt2" tx2="dk2" accent1="accent1" accent2="accent2" accent3="accent3" accent4="accent4" accent5="accent5" accent6="accent6" hlink="hlink" folHlink="folHlink"/>
  <p:sldLayoutIdLst>
    <p:sldLayoutId id="2147484050" r:id="rId1"/>
    <p:sldLayoutId id="2147484051" r:id="rId2"/>
    <p:sldLayoutId id="2147484052" r:id="rId3"/>
    <p:sldLayoutId id="2147484053" r:id="rId4"/>
    <p:sldLayoutId id="2147484054" r:id="rId5"/>
    <p:sldLayoutId id="2147484055" r:id="rId6"/>
    <p:sldLayoutId id="2147484056" r:id="rId7"/>
    <p:sldLayoutId id="2147484057" r:id="rId8"/>
    <p:sldLayoutId id="2147484058" r:id="rId9"/>
    <p:sldLayoutId id="2147484059" r:id="rId10"/>
    <p:sldLayoutId id="2147484060"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37147435"/>
      </p:ext>
    </p:extLst>
  </p:cSld>
  <p:clrMap bg1="lt1" tx1="dk1" bg2="lt2" tx2="dk2" accent1="accent1" accent2="accent2" accent3="accent3" accent4="accent4" accent5="accent5" accent6="accent6" hlink="hlink" folHlink="folHlink"/>
  <p:sldLayoutIdLst>
    <p:sldLayoutId id="2147484062" r:id="rId1"/>
    <p:sldLayoutId id="2147484063" r:id="rId2"/>
    <p:sldLayoutId id="2147484064" r:id="rId3"/>
    <p:sldLayoutId id="2147484065" r:id="rId4"/>
    <p:sldLayoutId id="2147484066" r:id="rId5"/>
    <p:sldLayoutId id="2147484067" r:id="rId6"/>
    <p:sldLayoutId id="2147484068" r:id="rId7"/>
    <p:sldLayoutId id="2147484069" r:id="rId8"/>
    <p:sldLayoutId id="2147484070" r:id="rId9"/>
    <p:sldLayoutId id="2147484071" r:id="rId10"/>
    <p:sldLayoutId id="2147484072"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37147435"/>
      </p:ext>
    </p:extLst>
  </p:cSld>
  <p:clrMap bg1="lt1" tx1="dk1" bg2="lt2" tx2="dk2" accent1="accent1" accent2="accent2" accent3="accent3" accent4="accent4" accent5="accent5" accent6="accent6" hlink="hlink" folHlink="folHlink"/>
  <p:sldLayoutIdLst>
    <p:sldLayoutId id="2147484110" r:id="rId1"/>
    <p:sldLayoutId id="2147484111" r:id="rId2"/>
    <p:sldLayoutId id="2147484112" r:id="rId3"/>
    <p:sldLayoutId id="2147484113" r:id="rId4"/>
    <p:sldLayoutId id="2147484114" r:id="rId5"/>
    <p:sldLayoutId id="2147484115" r:id="rId6"/>
    <p:sldLayoutId id="2147484116" r:id="rId7"/>
    <p:sldLayoutId id="2147484117" r:id="rId8"/>
    <p:sldLayoutId id="2147484118" r:id="rId9"/>
    <p:sldLayoutId id="2147484119" r:id="rId10"/>
    <p:sldLayoutId id="2147484120"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23572078"/>
      </p:ext>
    </p:extLst>
  </p:cSld>
  <p:clrMap bg1="lt1" tx1="dk1" bg2="lt2" tx2="dk2" accent1="accent1" accent2="accent2" accent3="accent3" accent4="accent4" accent5="accent5" accent6="accent6" hlink="hlink" folHlink="folHlink"/>
  <p:sldLayoutIdLst>
    <p:sldLayoutId id="2147484662" r:id="rId1"/>
    <p:sldLayoutId id="2147484663" r:id="rId2"/>
    <p:sldLayoutId id="2147484664" r:id="rId3"/>
    <p:sldLayoutId id="2147484665" r:id="rId4"/>
    <p:sldLayoutId id="2147484666" r:id="rId5"/>
    <p:sldLayoutId id="2147484667" r:id="rId6"/>
    <p:sldLayoutId id="2147484668" r:id="rId7"/>
    <p:sldLayoutId id="2147484669" r:id="rId8"/>
    <p:sldLayoutId id="2147484670" r:id="rId9"/>
    <p:sldLayoutId id="2147484671" r:id="rId10"/>
    <p:sldLayoutId id="2147484672"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63591932"/>
      </p:ext>
    </p:extLst>
  </p:cSld>
  <p:clrMap bg1="lt1" tx1="dk1" bg2="lt2" tx2="dk2" accent1="accent1" accent2="accent2" accent3="accent3" accent4="accent4" accent5="accent5" accent6="accent6" hlink="hlink" folHlink="folHlink"/>
  <p:sldLayoutIdLst>
    <p:sldLayoutId id="2147484758" r:id="rId1"/>
    <p:sldLayoutId id="2147484759" r:id="rId2"/>
    <p:sldLayoutId id="2147484985" r:id="rId3"/>
    <p:sldLayoutId id="2147484760" r:id="rId4"/>
    <p:sldLayoutId id="2147484761" r:id="rId5"/>
    <p:sldLayoutId id="2147484762" r:id="rId6"/>
    <p:sldLayoutId id="2147484763" r:id="rId7"/>
    <p:sldLayoutId id="2147484764" r:id="rId8"/>
    <p:sldLayoutId id="2147484765" r:id="rId9"/>
    <p:sldLayoutId id="2147484766" r:id="rId10"/>
    <p:sldLayoutId id="2147484767" r:id="rId11"/>
    <p:sldLayoutId id="2147484768" r:id="rId1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37473001"/>
      </p:ext>
    </p:extLst>
  </p:cSld>
  <p:clrMap bg1="lt1" tx1="dk1" bg2="lt2" tx2="dk2" accent1="accent1" accent2="accent2" accent3="accent3" accent4="accent4" accent5="accent5" accent6="accent6" hlink="hlink" folHlink="folHlink"/>
  <p:sldLayoutIdLst>
    <p:sldLayoutId id="2147484938" r:id="rId1"/>
    <p:sldLayoutId id="2147484939" r:id="rId2"/>
    <p:sldLayoutId id="2147484940" r:id="rId3"/>
    <p:sldLayoutId id="2147484941" r:id="rId4"/>
    <p:sldLayoutId id="2147484942" r:id="rId5"/>
    <p:sldLayoutId id="2147484943" r:id="rId6"/>
    <p:sldLayoutId id="2147484944" r:id="rId7"/>
    <p:sldLayoutId id="2147484945" r:id="rId8"/>
    <p:sldLayoutId id="2147484946" r:id="rId9"/>
    <p:sldLayoutId id="2147484947" r:id="rId10"/>
    <p:sldLayoutId id="2147484948"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11911790"/>
      </p:ext>
    </p:extLst>
  </p:cSld>
  <p:clrMap bg1="lt1" tx1="dk1" bg2="lt2" tx2="dk2" accent1="accent1" accent2="accent2" accent3="accent3" accent4="accent4" accent5="accent5" accent6="accent6" hlink="hlink" folHlink="folHlink"/>
  <p:sldLayoutIdLst>
    <p:sldLayoutId id="2147484950" r:id="rId1"/>
    <p:sldLayoutId id="2147484951" r:id="rId2"/>
    <p:sldLayoutId id="2147484952" r:id="rId3"/>
    <p:sldLayoutId id="2147484953" r:id="rId4"/>
    <p:sldLayoutId id="2147484954" r:id="rId5"/>
    <p:sldLayoutId id="2147484955" r:id="rId6"/>
    <p:sldLayoutId id="2147484956" r:id="rId7"/>
    <p:sldLayoutId id="2147484957" r:id="rId8"/>
    <p:sldLayoutId id="2147484958" r:id="rId9"/>
    <p:sldLayoutId id="2147484959" r:id="rId10"/>
    <p:sldLayoutId id="2147484960"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25136480"/>
      </p:ext>
    </p:extLst>
  </p:cSld>
  <p:clrMap bg1="lt1" tx1="dk1" bg2="lt2" tx2="dk2" accent1="accent1" accent2="accent2" accent3="accent3" accent4="accent4" accent5="accent5" accent6="accent6" hlink="hlink" folHlink="folHlink"/>
  <p:sldLayoutIdLst>
    <p:sldLayoutId id="2147484962" r:id="rId1"/>
    <p:sldLayoutId id="2147484963" r:id="rId2"/>
    <p:sldLayoutId id="2147484964" r:id="rId3"/>
    <p:sldLayoutId id="2147484965" r:id="rId4"/>
    <p:sldLayoutId id="2147484966" r:id="rId5"/>
    <p:sldLayoutId id="2147484967" r:id="rId6"/>
    <p:sldLayoutId id="2147484968" r:id="rId7"/>
    <p:sldLayoutId id="2147484969" r:id="rId8"/>
    <p:sldLayoutId id="2147484970" r:id="rId9"/>
    <p:sldLayoutId id="2147484971" r:id="rId10"/>
    <p:sldLayoutId id="2147484972"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6/25/2018</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51331373"/>
      </p:ext>
    </p:extLst>
  </p:cSld>
  <p:clrMap bg1="lt1" tx1="dk1" bg2="lt2" tx2="dk2" accent1="accent1" accent2="accent2" accent3="accent3" accent4="accent4" accent5="accent5" accent6="accent6" hlink="hlink" folHlink="folHlink"/>
  <p:sldLayoutIdLst>
    <p:sldLayoutId id="2147484974" r:id="rId1"/>
    <p:sldLayoutId id="2147484975" r:id="rId2"/>
    <p:sldLayoutId id="2147484976" r:id="rId3"/>
    <p:sldLayoutId id="2147484977" r:id="rId4"/>
    <p:sldLayoutId id="2147484978" r:id="rId5"/>
    <p:sldLayoutId id="2147484979" r:id="rId6"/>
    <p:sldLayoutId id="2147484980" r:id="rId7"/>
    <p:sldLayoutId id="2147484981" r:id="rId8"/>
    <p:sldLayoutId id="2147484982" r:id="rId9"/>
    <p:sldLayoutId id="2147484983" r:id="rId10"/>
    <p:sldLayoutId id="2147484984"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5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6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6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6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6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6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9.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9.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9.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9.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90.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90.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0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0050" y="449036"/>
            <a:ext cx="8278586" cy="4523013"/>
          </a:xfrm>
        </p:spPr>
        <p:txBody>
          <a:bodyPr>
            <a:normAutofit fontScale="92500" lnSpcReduction="10000"/>
          </a:bodyPr>
          <a:lstStyle/>
          <a:p>
            <a:pPr algn="ctr">
              <a:buNone/>
            </a:pPr>
            <a:r>
              <a:rPr lang="en-US" sz="4300" dirty="0" smtClean="0">
                <a:solidFill>
                  <a:srgbClr val="00B050"/>
                </a:solidFill>
                <a:latin typeface="Helvetica" pitchFamily="34" charset="0"/>
                <a:cs typeface="Helvetica" pitchFamily="34" charset="0"/>
              </a:rPr>
              <a:t>Shabbat Shalom</a:t>
            </a:r>
          </a:p>
          <a:p>
            <a:pPr algn="ctr">
              <a:buNone/>
            </a:pPr>
            <a:r>
              <a:rPr lang="en-US" sz="4000" dirty="0" smtClean="0">
                <a:solidFill>
                  <a:schemeClr val="tx1">
                    <a:lumMod val="95000"/>
                    <a:lumOff val="5000"/>
                  </a:schemeClr>
                </a:solidFill>
                <a:latin typeface="Helvetica" pitchFamily="34" charset="0"/>
                <a:cs typeface="Helvetica" pitchFamily="34" charset="0"/>
              </a:rPr>
              <a:t>Welcome to</a:t>
            </a:r>
          </a:p>
          <a:p>
            <a:pPr marL="0" indent="0" algn="ctr">
              <a:spcBef>
                <a:spcPts val="0"/>
              </a:spcBef>
              <a:buNone/>
            </a:pPr>
            <a:endParaRPr lang="en-US" sz="4000" i="1" dirty="0" smtClean="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8000" i="1" dirty="0" smtClean="0">
                <a:solidFill>
                  <a:srgbClr val="C00000"/>
                </a:solidFill>
                <a:latin typeface="Helvetica" pitchFamily="34" charset="0"/>
                <a:cs typeface="Helvetica" pitchFamily="34" charset="0"/>
              </a:rPr>
              <a:t>The </a:t>
            </a:r>
            <a:r>
              <a:rPr lang="en-US" sz="8000" i="1" dirty="0" err="1" smtClean="0">
                <a:solidFill>
                  <a:srgbClr val="C00000"/>
                </a:solidFill>
                <a:latin typeface="Helvetica" pitchFamily="34" charset="0"/>
                <a:cs typeface="Helvetica" pitchFamily="34" charset="0"/>
              </a:rPr>
              <a:t>Miqra</a:t>
            </a:r>
            <a:endParaRPr lang="en-US" sz="8000" i="1" dirty="0" smtClean="0">
              <a:solidFill>
                <a:srgbClr val="C00000"/>
              </a:solidFill>
              <a:latin typeface="Helvetica" pitchFamily="34" charset="0"/>
              <a:cs typeface="Helvetica" pitchFamily="34" charset="0"/>
            </a:endParaRPr>
          </a:p>
          <a:p>
            <a:pPr marL="0" indent="0" algn="ctr">
              <a:spcBef>
                <a:spcPts val="0"/>
              </a:spcBef>
              <a:buNone/>
            </a:pPr>
            <a:r>
              <a:rPr lang="en-US" sz="4000" dirty="0" smtClean="0">
                <a:solidFill>
                  <a:schemeClr val="tx1">
                    <a:lumMod val="95000"/>
                    <a:lumOff val="5000"/>
                  </a:schemeClr>
                </a:solidFill>
                <a:latin typeface="Helvetica" pitchFamily="34" charset="0"/>
                <a:cs typeface="Helvetica" pitchFamily="34" charset="0"/>
              </a:rPr>
              <a:t>(The Gathering)</a:t>
            </a:r>
          </a:p>
          <a:p>
            <a:pPr marL="0" indent="0" algn="ctr">
              <a:spcBef>
                <a:spcPts val="0"/>
              </a:spcBef>
              <a:buNone/>
            </a:pPr>
            <a:endParaRPr lang="en-US" sz="4000" dirty="0" smtClean="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4000" dirty="0" smtClean="0">
                <a:solidFill>
                  <a:schemeClr val="tx1">
                    <a:lumMod val="95000"/>
                    <a:lumOff val="5000"/>
                  </a:schemeClr>
                </a:solidFill>
                <a:latin typeface="Helvetica" pitchFamily="34" charset="0"/>
                <a:cs typeface="Helvetica" pitchFamily="34" charset="0"/>
              </a:rPr>
              <a:t>At the Upper Room Chapel</a:t>
            </a:r>
          </a:p>
          <a:p>
            <a:pPr algn="ctr">
              <a:buNone/>
            </a:pPr>
            <a:endParaRPr lang="en-US" sz="2800" dirty="0" smtClean="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280473873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0050" y="449036"/>
            <a:ext cx="7854950" cy="4523013"/>
          </a:xfrm>
        </p:spPr>
        <p:txBody>
          <a:bodyPr>
            <a:normAutofit/>
          </a:bodyPr>
          <a:lstStyle/>
          <a:p>
            <a:pPr algn="ctr">
              <a:buNone/>
            </a:pPr>
            <a:r>
              <a:rPr lang="en-US" sz="4000" dirty="0" smtClean="0">
                <a:solidFill>
                  <a:schemeClr val="bg1"/>
                </a:solidFill>
                <a:latin typeface="Helvetica" pitchFamily="34" charset="0"/>
                <a:cs typeface="Helvetica" pitchFamily="34" charset="0"/>
              </a:rPr>
              <a:t>  </a:t>
            </a:r>
          </a:p>
          <a:p>
            <a:pPr algn="ctr">
              <a:buNone/>
            </a:pPr>
            <a:r>
              <a:rPr lang="en-US" sz="4400" dirty="0" smtClean="0">
                <a:solidFill>
                  <a:schemeClr val="tx1"/>
                </a:solidFill>
                <a:latin typeface="Helvetica" pitchFamily="34" charset="0"/>
                <a:cs typeface="Helvetica" pitchFamily="34" charset="0"/>
              </a:rPr>
              <a:t>The Biblical Sabbath</a:t>
            </a:r>
            <a:endParaRPr lang="en-US" sz="4200" dirty="0" smtClean="0">
              <a:solidFill>
                <a:schemeClr val="tx1"/>
              </a:solidFill>
              <a:latin typeface="Helvetica" pitchFamily="34" charset="0"/>
              <a:cs typeface="Helvetica" pitchFamily="34" charset="0"/>
            </a:endParaRPr>
          </a:p>
          <a:p>
            <a:pPr algn="ctr">
              <a:buNone/>
            </a:pPr>
            <a:r>
              <a:rPr lang="en-US" sz="3600" dirty="0" smtClean="0">
                <a:solidFill>
                  <a:schemeClr val="tx1"/>
                </a:solidFill>
                <a:latin typeface="Helvetica" pitchFamily="34" charset="0"/>
                <a:cs typeface="Helvetica" pitchFamily="34" charset="0"/>
              </a:rPr>
              <a:t>Attaching to the Creator Through </a:t>
            </a:r>
            <a:r>
              <a:rPr lang="en-US" sz="3600" smtClean="0">
                <a:solidFill>
                  <a:schemeClr val="tx1"/>
                </a:solidFill>
                <a:latin typeface="Helvetica" pitchFamily="34" charset="0"/>
                <a:cs typeface="Helvetica" pitchFamily="34" charset="0"/>
              </a:rPr>
              <a:t>His Seventh Day Rest</a:t>
            </a:r>
            <a:endParaRPr lang="en-US" sz="3600" dirty="0" smtClean="0">
              <a:solidFill>
                <a:schemeClr val="tx1"/>
              </a:solidFill>
              <a:latin typeface="Helvetica" pitchFamily="34" charset="0"/>
              <a:cs typeface="Helvetica" pitchFamily="34" charset="0"/>
            </a:endParaRPr>
          </a:p>
        </p:txBody>
      </p:sp>
    </p:spTree>
    <p:extLst>
      <p:ext uri="{BB962C8B-B14F-4D97-AF65-F5344CB8AC3E}">
        <p14:creationId xmlns:p14="http://schemas.microsoft.com/office/powerpoint/2010/main" val="428030320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8215" y="424543"/>
            <a:ext cx="8205106" cy="4506686"/>
          </a:xfrm>
        </p:spPr>
        <p:txBody>
          <a:bodyPr>
            <a:normAutofit/>
          </a:bodyPr>
          <a:lstStyle/>
          <a:p>
            <a:pPr marL="0" indent="0">
              <a:buNone/>
            </a:pPr>
            <a:r>
              <a:rPr lang="en-US" dirty="0" smtClean="0">
                <a:solidFill>
                  <a:schemeClr val="tx1"/>
                </a:solidFill>
              </a:rPr>
              <a:t>*What Is the Meaning of “Sabbath”?</a:t>
            </a:r>
          </a:p>
          <a:p>
            <a:pPr marL="0" indent="0">
              <a:buNone/>
            </a:pPr>
            <a:r>
              <a:rPr lang="en-US" dirty="0" smtClean="0"/>
              <a:t>*What the Creator Established in the Beginning</a:t>
            </a:r>
            <a:endParaRPr lang="en-US" dirty="0" smtClean="0">
              <a:solidFill>
                <a:schemeClr val="tx1"/>
              </a:solidFill>
            </a:endParaRPr>
          </a:p>
          <a:p>
            <a:pPr marL="0" indent="0">
              <a:buNone/>
            </a:pPr>
            <a:r>
              <a:rPr lang="en-US" dirty="0" smtClean="0">
                <a:solidFill>
                  <a:schemeClr val="tx1"/>
                </a:solidFill>
              </a:rPr>
              <a:t>*What Does it Mean that the Sabbath is Holy?</a:t>
            </a:r>
          </a:p>
          <a:p>
            <a:pPr marL="0" indent="0">
              <a:buNone/>
            </a:pPr>
            <a:r>
              <a:rPr lang="en-US" dirty="0" smtClean="0">
                <a:solidFill>
                  <a:schemeClr val="tx1"/>
                </a:solidFill>
              </a:rPr>
              <a:t>*How </a:t>
            </a:r>
            <a:r>
              <a:rPr lang="en-US" dirty="0">
                <a:solidFill>
                  <a:schemeClr val="tx1"/>
                </a:solidFill>
              </a:rPr>
              <a:t>Do We Keep the Sabbath Holy?</a:t>
            </a:r>
          </a:p>
          <a:p>
            <a:pPr marL="0" indent="0">
              <a:buNone/>
            </a:pPr>
            <a:r>
              <a:rPr lang="en-US" dirty="0" smtClean="0">
                <a:solidFill>
                  <a:schemeClr val="tx1"/>
                </a:solidFill>
              </a:rPr>
              <a:t>*What is the Purpose of </a:t>
            </a:r>
            <a:r>
              <a:rPr lang="en-US" dirty="0">
                <a:solidFill>
                  <a:schemeClr val="tx1"/>
                </a:solidFill>
              </a:rPr>
              <a:t>the </a:t>
            </a:r>
            <a:r>
              <a:rPr lang="en-US" dirty="0" smtClean="0">
                <a:solidFill>
                  <a:schemeClr val="tx1"/>
                </a:solidFill>
              </a:rPr>
              <a:t>Sabbath?</a:t>
            </a:r>
            <a:endParaRPr lang="en-US" dirty="0">
              <a:solidFill>
                <a:schemeClr val="tx1"/>
              </a:solidFill>
            </a:endParaRPr>
          </a:p>
          <a:p>
            <a:pPr marL="0" indent="0">
              <a:buNone/>
            </a:pPr>
            <a:r>
              <a:rPr lang="en-US" dirty="0" smtClean="0">
                <a:solidFill>
                  <a:schemeClr val="tx1"/>
                </a:solidFill>
              </a:rPr>
              <a:t>*What </a:t>
            </a:r>
            <a:r>
              <a:rPr lang="en-US" dirty="0">
                <a:solidFill>
                  <a:schemeClr val="tx1"/>
                </a:solidFill>
              </a:rPr>
              <a:t>Does it </a:t>
            </a:r>
            <a:r>
              <a:rPr lang="en-US" dirty="0" smtClean="0">
                <a:solidFill>
                  <a:schemeClr val="tx1"/>
                </a:solidFill>
              </a:rPr>
              <a:t>Mean </a:t>
            </a:r>
            <a:r>
              <a:rPr lang="en-US" dirty="0">
                <a:solidFill>
                  <a:schemeClr val="tx1"/>
                </a:solidFill>
              </a:rPr>
              <a:t>that the Sabbath is a Sign</a:t>
            </a:r>
            <a:r>
              <a:rPr lang="en-US" dirty="0" smtClean="0">
                <a:solidFill>
                  <a:schemeClr val="tx1"/>
                </a:solidFill>
              </a:rPr>
              <a:t>?</a:t>
            </a:r>
          </a:p>
        </p:txBody>
      </p:sp>
    </p:spTree>
    <p:extLst>
      <p:ext uri="{BB962C8B-B14F-4D97-AF65-F5344CB8AC3E}">
        <p14:creationId xmlns:p14="http://schemas.microsoft.com/office/powerpoint/2010/main" val="3981221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20750" y="657227"/>
            <a:ext cx="7334250" cy="3857625"/>
          </a:xfrm>
        </p:spPr>
        <p:txBody>
          <a:bodyPr>
            <a:normAutofit/>
          </a:bodyPr>
          <a:lstStyle/>
          <a:p>
            <a:pPr algn="ctr">
              <a:buNone/>
            </a:pPr>
            <a:r>
              <a:rPr lang="en-US" sz="4000" dirty="0">
                <a:solidFill>
                  <a:schemeClr val="tx1"/>
                </a:solidFill>
              </a:rPr>
              <a:t>What Is the Meaning of “Sabbath</a:t>
            </a:r>
            <a:r>
              <a:rPr lang="en-US" sz="4000" dirty="0" smtClean="0">
                <a:solidFill>
                  <a:schemeClr val="tx1"/>
                </a:solidFill>
              </a:rPr>
              <a:t>”?</a:t>
            </a:r>
            <a:endParaRPr lang="en-US" sz="4000" dirty="0">
              <a:solidFill>
                <a:schemeClr val="tx1"/>
              </a:solidFill>
            </a:endParaRPr>
          </a:p>
        </p:txBody>
      </p:sp>
    </p:spTree>
    <p:extLst>
      <p:ext uri="{BB962C8B-B14F-4D97-AF65-F5344CB8AC3E}">
        <p14:creationId xmlns:p14="http://schemas.microsoft.com/office/powerpoint/2010/main" val="130952728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73529" y="302079"/>
            <a:ext cx="7781471" cy="4645478"/>
          </a:xfrm>
        </p:spPr>
        <p:txBody>
          <a:bodyPr>
            <a:normAutofit fontScale="77500" lnSpcReduction="20000"/>
          </a:bodyPr>
          <a:lstStyle/>
          <a:p>
            <a:pPr algn="ctr">
              <a:buNone/>
            </a:pPr>
            <a:r>
              <a:rPr lang="en-US" sz="4600" dirty="0" smtClean="0">
                <a:solidFill>
                  <a:schemeClr val="tx1"/>
                </a:solidFill>
              </a:rPr>
              <a:t>Genesis 2:1-3</a:t>
            </a:r>
            <a:endParaRPr lang="en-US" sz="6000" dirty="0" smtClean="0">
              <a:solidFill>
                <a:schemeClr val="tx1"/>
              </a:solidFill>
            </a:endParaRPr>
          </a:p>
          <a:p>
            <a:pPr>
              <a:buNone/>
            </a:pPr>
            <a:r>
              <a:rPr lang="en-US" sz="4000" dirty="0">
                <a:solidFill>
                  <a:schemeClr val="tx1"/>
                </a:solidFill>
              </a:rPr>
              <a:t>The heavens and the earth were completed with everything that was in them.  By the seventh day </a:t>
            </a:r>
            <a:r>
              <a:rPr lang="en-US" sz="4000" dirty="0" err="1">
                <a:solidFill>
                  <a:schemeClr val="tx1"/>
                </a:solidFill>
              </a:rPr>
              <a:t>Elohim</a:t>
            </a:r>
            <a:r>
              <a:rPr lang="en-US" sz="4000" dirty="0">
                <a:solidFill>
                  <a:schemeClr val="tx1"/>
                </a:solidFill>
              </a:rPr>
              <a:t> finished the work that he had been doing, and he </a:t>
            </a:r>
            <a:r>
              <a:rPr lang="en-US" sz="4000" u="sng" dirty="0">
                <a:solidFill>
                  <a:schemeClr val="tx1"/>
                </a:solidFill>
              </a:rPr>
              <a:t>ceased</a:t>
            </a:r>
            <a:r>
              <a:rPr lang="en-US" sz="4000" dirty="0">
                <a:solidFill>
                  <a:schemeClr val="tx1"/>
                </a:solidFill>
              </a:rPr>
              <a:t> on the seventh day all the work that he had been doing.  Elohim blessed the seventh day and </a:t>
            </a:r>
            <a:r>
              <a:rPr lang="en-US" sz="4000" dirty="0" smtClean="0">
                <a:solidFill>
                  <a:schemeClr val="tx1"/>
                </a:solidFill>
              </a:rPr>
              <a:t>set it apart because </a:t>
            </a:r>
            <a:r>
              <a:rPr lang="en-US" sz="4000" dirty="0">
                <a:solidFill>
                  <a:schemeClr val="tx1"/>
                </a:solidFill>
              </a:rPr>
              <a:t>on it he </a:t>
            </a:r>
            <a:r>
              <a:rPr lang="en-US" sz="4000" u="sng" dirty="0">
                <a:solidFill>
                  <a:schemeClr val="tx1"/>
                </a:solidFill>
              </a:rPr>
              <a:t>ceased</a:t>
            </a:r>
            <a:r>
              <a:rPr lang="en-US" sz="4000" dirty="0">
                <a:solidFill>
                  <a:schemeClr val="tx1"/>
                </a:solidFill>
              </a:rPr>
              <a:t> all the work that he had been doing in creation. </a:t>
            </a:r>
          </a:p>
        </p:txBody>
      </p:sp>
    </p:spTree>
    <p:extLst>
      <p:ext uri="{BB962C8B-B14F-4D97-AF65-F5344CB8AC3E}">
        <p14:creationId xmlns:p14="http://schemas.microsoft.com/office/powerpoint/2010/main" val="60473937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20750" y="310243"/>
            <a:ext cx="7334250" cy="4555671"/>
          </a:xfrm>
        </p:spPr>
        <p:txBody>
          <a:bodyPr>
            <a:normAutofit fontScale="40000" lnSpcReduction="20000"/>
          </a:bodyPr>
          <a:lstStyle/>
          <a:p>
            <a:pPr algn="ctr">
              <a:buNone/>
            </a:pPr>
            <a:r>
              <a:rPr lang="en-US" sz="6600" dirty="0" smtClean="0">
                <a:solidFill>
                  <a:schemeClr val="tx1"/>
                </a:solidFill>
              </a:rPr>
              <a:t>The </a:t>
            </a:r>
            <a:r>
              <a:rPr lang="en-US" sz="6600" dirty="0">
                <a:solidFill>
                  <a:schemeClr val="tx1"/>
                </a:solidFill>
              </a:rPr>
              <a:t>Hebrew word here translated </a:t>
            </a:r>
            <a:r>
              <a:rPr lang="en-US" sz="6600" i="1" dirty="0">
                <a:solidFill>
                  <a:schemeClr val="tx1"/>
                </a:solidFill>
              </a:rPr>
              <a:t>ceased</a:t>
            </a:r>
            <a:r>
              <a:rPr lang="en-US" sz="6600" dirty="0">
                <a:solidFill>
                  <a:schemeClr val="tx1"/>
                </a:solidFill>
              </a:rPr>
              <a:t> is </a:t>
            </a:r>
            <a:r>
              <a:rPr lang="en-US" sz="9300" dirty="0" err="1">
                <a:solidFill>
                  <a:schemeClr val="tx1"/>
                </a:solidFill>
                <a:latin typeface="Bwhebb"/>
              </a:rPr>
              <a:t>tbv</a:t>
            </a:r>
            <a:r>
              <a:rPr lang="en-US" sz="6600" dirty="0">
                <a:solidFill>
                  <a:schemeClr val="tx1"/>
                </a:solidFill>
              </a:rPr>
              <a:t>, (pronounced </a:t>
            </a:r>
            <a:r>
              <a:rPr lang="en-US" sz="6600" i="1" dirty="0" err="1">
                <a:solidFill>
                  <a:schemeClr val="tx1"/>
                </a:solidFill>
              </a:rPr>
              <a:t>shabbat</a:t>
            </a:r>
            <a:r>
              <a:rPr lang="en-US" sz="6600" dirty="0">
                <a:solidFill>
                  <a:schemeClr val="tx1"/>
                </a:solidFill>
              </a:rPr>
              <a:t>).  </a:t>
            </a:r>
            <a:endParaRPr lang="en-US" sz="6600" dirty="0" smtClean="0">
              <a:solidFill>
                <a:schemeClr val="tx1"/>
              </a:solidFill>
            </a:endParaRPr>
          </a:p>
          <a:p>
            <a:pPr>
              <a:buNone/>
            </a:pPr>
            <a:r>
              <a:rPr lang="en-US" sz="6600" dirty="0" smtClean="0">
                <a:solidFill>
                  <a:schemeClr val="tx1"/>
                </a:solidFill>
              </a:rPr>
              <a:t>The </a:t>
            </a:r>
            <a:r>
              <a:rPr lang="en-US" sz="6600" i="1" dirty="0">
                <a:solidFill>
                  <a:schemeClr val="tx1"/>
                </a:solidFill>
              </a:rPr>
              <a:t>Brown, Driver, Briggs</a:t>
            </a:r>
            <a:r>
              <a:rPr lang="en-US" sz="6600" dirty="0">
                <a:solidFill>
                  <a:schemeClr val="tx1"/>
                </a:solidFill>
              </a:rPr>
              <a:t> </a:t>
            </a:r>
            <a:r>
              <a:rPr lang="en-US" sz="6600" dirty="0" smtClean="0">
                <a:solidFill>
                  <a:schemeClr val="tx1"/>
                </a:solidFill>
              </a:rPr>
              <a:t>(BDB) Hebrew </a:t>
            </a:r>
            <a:r>
              <a:rPr lang="en-US" sz="6600" dirty="0">
                <a:solidFill>
                  <a:schemeClr val="tx1"/>
                </a:solidFill>
              </a:rPr>
              <a:t>lexicon translates this word as </a:t>
            </a:r>
            <a:r>
              <a:rPr lang="en-US" sz="6600" b="1" dirty="0">
                <a:solidFill>
                  <a:schemeClr val="tx1"/>
                </a:solidFill>
              </a:rPr>
              <a:t>cease, desist, rest.  </a:t>
            </a:r>
            <a:endParaRPr lang="en-US" sz="6600" b="1" dirty="0" smtClean="0">
              <a:solidFill>
                <a:schemeClr val="tx1"/>
              </a:solidFill>
            </a:endParaRPr>
          </a:p>
          <a:p>
            <a:pPr>
              <a:buNone/>
            </a:pPr>
            <a:r>
              <a:rPr lang="en-US" sz="6600" i="1" dirty="0" smtClean="0">
                <a:solidFill>
                  <a:schemeClr val="tx1"/>
                </a:solidFill>
              </a:rPr>
              <a:t>The </a:t>
            </a:r>
            <a:r>
              <a:rPr lang="en-US" sz="6600" i="1" dirty="0">
                <a:solidFill>
                  <a:schemeClr val="tx1"/>
                </a:solidFill>
              </a:rPr>
              <a:t>Theological Wordbook of the Old Testament</a:t>
            </a:r>
            <a:r>
              <a:rPr lang="en-US" sz="6600" dirty="0">
                <a:solidFill>
                  <a:schemeClr val="tx1"/>
                </a:solidFill>
              </a:rPr>
              <a:t> </a:t>
            </a:r>
            <a:r>
              <a:rPr lang="en-US" sz="6600" dirty="0" smtClean="0">
                <a:solidFill>
                  <a:schemeClr val="tx1"/>
                </a:solidFill>
              </a:rPr>
              <a:t>(TWOT) also </a:t>
            </a:r>
            <a:r>
              <a:rPr lang="en-US" sz="6600" dirty="0">
                <a:solidFill>
                  <a:schemeClr val="tx1"/>
                </a:solidFill>
              </a:rPr>
              <a:t>renders our word as </a:t>
            </a:r>
            <a:r>
              <a:rPr lang="en-US" sz="6600" b="1" dirty="0">
                <a:solidFill>
                  <a:schemeClr val="tx1"/>
                </a:solidFill>
              </a:rPr>
              <a:t>cease, desist, rest.  </a:t>
            </a:r>
            <a:endParaRPr lang="en-US" sz="6600" b="1" dirty="0" smtClean="0">
              <a:solidFill>
                <a:schemeClr val="tx1"/>
              </a:solidFill>
            </a:endParaRPr>
          </a:p>
          <a:p>
            <a:pPr>
              <a:buNone/>
            </a:pPr>
            <a:r>
              <a:rPr lang="en-US" sz="6600" dirty="0" smtClean="0">
                <a:solidFill>
                  <a:schemeClr val="tx1"/>
                </a:solidFill>
              </a:rPr>
              <a:t>And </a:t>
            </a:r>
            <a:r>
              <a:rPr lang="en-US" sz="6600" dirty="0">
                <a:solidFill>
                  <a:schemeClr val="tx1"/>
                </a:solidFill>
              </a:rPr>
              <a:t>the </a:t>
            </a:r>
            <a:r>
              <a:rPr lang="en-US" sz="6600" i="1" dirty="0">
                <a:solidFill>
                  <a:schemeClr val="tx1"/>
                </a:solidFill>
              </a:rPr>
              <a:t>Hebrew and Aramaic Lexicon of the Old Testament </a:t>
            </a:r>
            <a:r>
              <a:rPr lang="en-US" sz="6600" i="1" dirty="0" smtClean="0">
                <a:solidFill>
                  <a:schemeClr val="tx1"/>
                </a:solidFill>
              </a:rPr>
              <a:t>(HALOT) </a:t>
            </a:r>
            <a:r>
              <a:rPr lang="en-US" sz="6600" i="1" dirty="0" smtClean="0"/>
              <a:t>offers these translations of our</a:t>
            </a:r>
            <a:r>
              <a:rPr lang="en-US" sz="6600" dirty="0" smtClean="0">
                <a:solidFill>
                  <a:schemeClr val="tx1"/>
                </a:solidFill>
              </a:rPr>
              <a:t> word: </a:t>
            </a:r>
            <a:r>
              <a:rPr lang="en-US" sz="6600" dirty="0">
                <a:solidFill>
                  <a:schemeClr val="tx1"/>
                </a:solidFill>
              </a:rPr>
              <a:t>to </a:t>
            </a:r>
            <a:r>
              <a:rPr lang="en-US" sz="6600" b="1" dirty="0">
                <a:solidFill>
                  <a:schemeClr val="tx1"/>
                </a:solidFill>
              </a:rPr>
              <a:t>cease, stop, rest, </a:t>
            </a:r>
            <a:r>
              <a:rPr lang="en-US" sz="6600" b="1" dirty="0" smtClean="0">
                <a:solidFill>
                  <a:schemeClr val="tx1"/>
                </a:solidFill>
              </a:rPr>
              <a:t>celebrate.</a:t>
            </a:r>
            <a:endParaRPr lang="en-US" sz="6600" b="1" i="1" dirty="0">
              <a:solidFill>
                <a:schemeClr val="tx1"/>
              </a:solidFill>
            </a:endParaRPr>
          </a:p>
        </p:txBody>
      </p:sp>
    </p:spTree>
    <p:extLst>
      <p:ext uri="{BB962C8B-B14F-4D97-AF65-F5344CB8AC3E}">
        <p14:creationId xmlns:p14="http://schemas.microsoft.com/office/powerpoint/2010/main" val="198096627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20750" y="657227"/>
            <a:ext cx="7334250" cy="3857625"/>
          </a:xfrm>
        </p:spPr>
        <p:txBody>
          <a:bodyPr>
            <a:normAutofit fontScale="92500"/>
          </a:bodyPr>
          <a:lstStyle/>
          <a:p>
            <a:pPr algn="ctr">
              <a:buNone/>
            </a:pPr>
            <a:r>
              <a:rPr lang="en-US" sz="4000" dirty="0" smtClean="0">
                <a:solidFill>
                  <a:schemeClr val="tx1"/>
                </a:solidFill>
              </a:rPr>
              <a:t>What the Creator Established in the Beginning</a:t>
            </a:r>
          </a:p>
          <a:p>
            <a:pPr>
              <a:buNone/>
            </a:pPr>
            <a:r>
              <a:rPr lang="en-US" sz="4000" dirty="0" smtClean="0"/>
              <a:t>The Sabbath – Gen 2:1-3</a:t>
            </a:r>
          </a:p>
          <a:p>
            <a:pPr>
              <a:buNone/>
            </a:pPr>
            <a:r>
              <a:rPr lang="en-US" sz="4000" dirty="0" smtClean="0">
                <a:solidFill>
                  <a:schemeClr val="tx1"/>
                </a:solidFill>
              </a:rPr>
              <a:t>The Institution of Marriage – Gen 2:22-25</a:t>
            </a:r>
          </a:p>
          <a:p>
            <a:pPr>
              <a:buNone/>
            </a:pPr>
            <a:r>
              <a:rPr lang="en-US" sz="4000" dirty="0" smtClean="0"/>
              <a:t>The Death Penalty for Disobedience</a:t>
            </a:r>
            <a:endParaRPr lang="en-US" sz="4000" dirty="0" smtClean="0">
              <a:solidFill>
                <a:schemeClr val="tx1"/>
              </a:solidFill>
            </a:endParaRPr>
          </a:p>
          <a:p>
            <a:pPr>
              <a:buNone/>
            </a:pPr>
            <a:endParaRPr lang="en-US" sz="4000" dirty="0">
              <a:solidFill>
                <a:schemeClr val="tx1"/>
              </a:solidFill>
            </a:endParaRPr>
          </a:p>
        </p:txBody>
      </p:sp>
    </p:spTree>
    <p:extLst>
      <p:ext uri="{BB962C8B-B14F-4D97-AF65-F5344CB8AC3E}">
        <p14:creationId xmlns:p14="http://schemas.microsoft.com/office/powerpoint/2010/main" val="68302630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8843" y="657227"/>
            <a:ext cx="7716157" cy="4208687"/>
          </a:xfrm>
        </p:spPr>
        <p:txBody>
          <a:bodyPr>
            <a:normAutofit/>
          </a:bodyPr>
          <a:lstStyle/>
          <a:p>
            <a:pPr marL="0" indent="0">
              <a:buNone/>
            </a:pPr>
            <a:r>
              <a:rPr lang="en-US" sz="4000" dirty="0" smtClean="0"/>
              <a:t>What the Creator established “in the beginning” is foundational for the Instructions that follow.  The Law fills in the detail about the importance of what was established at creation</a:t>
            </a:r>
            <a:endParaRPr lang="en-US" sz="4000" dirty="0">
              <a:solidFill>
                <a:schemeClr val="tx1"/>
              </a:solidFill>
            </a:endParaRPr>
          </a:p>
        </p:txBody>
      </p:sp>
    </p:spTree>
    <p:extLst>
      <p:ext uri="{BB962C8B-B14F-4D97-AF65-F5344CB8AC3E}">
        <p14:creationId xmlns:p14="http://schemas.microsoft.com/office/powerpoint/2010/main" val="273723749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8843" y="657227"/>
            <a:ext cx="7716157" cy="4208687"/>
          </a:xfrm>
        </p:spPr>
        <p:txBody>
          <a:bodyPr>
            <a:normAutofit lnSpcReduction="10000"/>
          </a:bodyPr>
          <a:lstStyle/>
          <a:p>
            <a:pPr marL="0" indent="0">
              <a:buNone/>
            </a:pPr>
            <a:r>
              <a:rPr lang="en-US" sz="4000" dirty="0" smtClean="0"/>
              <a:t>If all we had in the Scriptures about Sabbath was the establishment of the seventh day at creation, and that Messiah walked in obedience to the Sabbath Law, that would be reason enough for all his followers – bar none - to do the same.</a:t>
            </a:r>
            <a:endParaRPr lang="en-US" sz="4000" dirty="0">
              <a:solidFill>
                <a:schemeClr val="tx1"/>
              </a:solidFill>
            </a:endParaRPr>
          </a:p>
        </p:txBody>
      </p:sp>
    </p:spTree>
    <p:extLst>
      <p:ext uri="{BB962C8B-B14F-4D97-AF65-F5344CB8AC3E}">
        <p14:creationId xmlns:p14="http://schemas.microsoft.com/office/powerpoint/2010/main" val="160761617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8843" y="657227"/>
            <a:ext cx="7716157" cy="4208687"/>
          </a:xfrm>
        </p:spPr>
        <p:txBody>
          <a:bodyPr>
            <a:normAutofit fontScale="92500"/>
          </a:bodyPr>
          <a:lstStyle/>
          <a:p>
            <a:pPr marL="0" indent="0">
              <a:buNone/>
            </a:pPr>
            <a:r>
              <a:rPr lang="en-US" sz="4000" dirty="0" smtClean="0"/>
              <a:t>Of the Ten Commandments, the commandment related to the Sabbath is by far the most mentioned in Scripture.  Yet so many believers will submit to the other nine but will reject the Sabbath commandment.  Why is that?</a:t>
            </a:r>
            <a:endParaRPr lang="en-US" sz="4000" dirty="0">
              <a:solidFill>
                <a:schemeClr val="tx1"/>
              </a:solidFill>
            </a:endParaRPr>
          </a:p>
        </p:txBody>
      </p:sp>
    </p:spTree>
    <p:extLst>
      <p:ext uri="{BB962C8B-B14F-4D97-AF65-F5344CB8AC3E}">
        <p14:creationId xmlns:p14="http://schemas.microsoft.com/office/powerpoint/2010/main" val="39229266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8843" y="657227"/>
            <a:ext cx="7716157" cy="4208687"/>
          </a:xfrm>
        </p:spPr>
        <p:txBody>
          <a:bodyPr>
            <a:normAutofit/>
          </a:bodyPr>
          <a:lstStyle/>
          <a:p>
            <a:pPr algn="ctr">
              <a:buNone/>
            </a:pPr>
            <a:r>
              <a:rPr lang="en-US" sz="4000" dirty="0" smtClean="0"/>
              <a:t>Genesis 2:3</a:t>
            </a:r>
          </a:p>
          <a:p>
            <a:pPr>
              <a:buNone/>
            </a:pPr>
            <a:r>
              <a:rPr lang="en-US" sz="4000" dirty="0" smtClean="0"/>
              <a:t>Elohim </a:t>
            </a:r>
            <a:r>
              <a:rPr lang="en-US" sz="4000" u="sng" dirty="0"/>
              <a:t>blessed</a:t>
            </a:r>
            <a:r>
              <a:rPr lang="en-US" sz="4000" dirty="0"/>
              <a:t> the seventh day and </a:t>
            </a:r>
            <a:r>
              <a:rPr lang="en-US" sz="4000" u="sng" dirty="0"/>
              <a:t>set it apart</a:t>
            </a:r>
            <a:r>
              <a:rPr lang="en-US" sz="4000" dirty="0"/>
              <a:t> because on it he ceased all the work that he had been doing in creation. </a:t>
            </a:r>
          </a:p>
        </p:txBody>
      </p:sp>
    </p:spTree>
    <p:extLst>
      <p:ext uri="{BB962C8B-B14F-4D97-AF65-F5344CB8AC3E}">
        <p14:creationId xmlns:p14="http://schemas.microsoft.com/office/powerpoint/2010/main" val="119489238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6713" y="657227"/>
            <a:ext cx="7718287" cy="3857625"/>
          </a:xfrm>
        </p:spPr>
        <p:txBody>
          <a:bodyPr>
            <a:normAutofit fontScale="70000" lnSpcReduction="20000"/>
          </a:bodyPr>
          <a:lstStyle/>
          <a:p>
            <a:pPr algn="ctr">
              <a:buNone/>
            </a:pPr>
            <a:r>
              <a:rPr lang="en-US" sz="4000" dirty="0" smtClean="0">
                <a:solidFill>
                  <a:schemeClr val="tx1"/>
                </a:solidFill>
              </a:rPr>
              <a:t>What Does it Mean that the Sabbath is Blessed?</a:t>
            </a:r>
          </a:p>
          <a:p>
            <a:pPr>
              <a:buNone/>
            </a:pPr>
            <a:r>
              <a:rPr lang="en-US" sz="4000" i="1" dirty="0"/>
              <a:t>Barak</a:t>
            </a:r>
            <a:r>
              <a:rPr lang="en-US" sz="4000" dirty="0"/>
              <a:t> – to kneel, bless, salute, </a:t>
            </a:r>
            <a:r>
              <a:rPr lang="en-US" sz="4000" dirty="0" smtClean="0"/>
              <a:t>greet; </a:t>
            </a:r>
            <a:r>
              <a:rPr lang="en-US" sz="3400" dirty="0"/>
              <a:t>To bless in the OT means "to endue with power for success, prosperity, fecundity, longevity, etc." It is frequently contrasted with </a:t>
            </a:r>
            <a:r>
              <a:rPr lang="en-US" sz="3400" i="1" dirty="0" err="1" smtClean="0"/>
              <a:t>qalal</a:t>
            </a:r>
            <a:r>
              <a:rPr lang="en-US" sz="3400" dirty="0" smtClean="0"/>
              <a:t> </a:t>
            </a:r>
            <a:r>
              <a:rPr lang="en-US" sz="3400" dirty="0"/>
              <a:t>"to esteem lightly, curse" (cf. </a:t>
            </a:r>
            <a:r>
              <a:rPr lang="en-US" sz="3400" dirty="0" err="1"/>
              <a:t>Deut</a:t>
            </a:r>
            <a:r>
              <a:rPr lang="en-US" sz="3400" dirty="0"/>
              <a:t> 30:1, 19). </a:t>
            </a:r>
            <a:endParaRPr lang="en-US" sz="4600" dirty="0" smtClean="0"/>
          </a:p>
          <a:p>
            <a:pPr>
              <a:buNone/>
            </a:pPr>
            <a:r>
              <a:rPr lang="en-US" sz="4000" dirty="0" smtClean="0"/>
              <a:t>Father has blessed the seventh day which means he has given it special value. It is a time with a unique purpose.  It’s purpose is to equip his people (those who obey it) with success, prosperity and life!</a:t>
            </a:r>
            <a:endParaRPr lang="en-US" sz="4000" dirty="0"/>
          </a:p>
          <a:p>
            <a:pPr algn="ctr">
              <a:buNone/>
            </a:pPr>
            <a:endParaRPr lang="en-US" sz="4000" dirty="0">
              <a:solidFill>
                <a:schemeClr val="tx1"/>
              </a:solidFill>
            </a:endParaRPr>
          </a:p>
        </p:txBody>
      </p:sp>
    </p:spTree>
    <p:extLst>
      <p:ext uri="{BB962C8B-B14F-4D97-AF65-F5344CB8AC3E}">
        <p14:creationId xmlns:p14="http://schemas.microsoft.com/office/powerpoint/2010/main" val="26669574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20750" y="657227"/>
            <a:ext cx="7334250" cy="3857625"/>
          </a:xfrm>
        </p:spPr>
        <p:txBody>
          <a:bodyPr>
            <a:normAutofit/>
          </a:bodyPr>
          <a:lstStyle/>
          <a:p>
            <a:pPr algn="ctr">
              <a:buNone/>
            </a:pPr>
            <a:r>
              <a:rPr lang="en-US" sz="4000" dirty="0" smtClean="0">
                <a:solidFill>
                  <a:schemeClr val="tx1"/>
                </a:solidFill>
              </a:rPr>
              <a:t>What Does it Mean that the Sabbath is Holy?</a:t>
            </a:r>
            <a:endParaRPr lang="en-US" sz="4000" dirty="0">
              <a:solidFill>
                <a:schemeClr val="tx1"/>
              </a:solidFill>
            </a:endParaRPr>
          </a:p>
        </p:txBody>
      </p:sp>
    </p:spTree>
    <p:extLst>
      <p:ext uri="{BB962C8B-B14F-4D97-AF65-F5344CB8AC3E}">
        <p14:creationId xmlns:p14="http://schemas.microsoft.com/office/powerpoint/2010/main" val="354153850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49036" y="416379"/>
            <a:ext cx="7805964" cy="4523014"/>
          </a:xfrm>
        </p:spPr>
        <p:txBody>
          <a:bodyPr>
            <a:normAutofit lnSpcReduction="10000"/>
          </a:bodyPr>
          <a:lstStyle/>
          <a:p>
            <a:pPr algn="ctr">
              <a:buNone/>
            </a:pPr>
            <a:r>
              <a:rPr lang="en-US" sz="3600" dirty="0" smtClean="0">
                <a:solidFill>
                  <a:schemeClr val="tx1"/>
                </a:solidFill>
                <a:latin typeface="Times New Roman" pitchFamily="18" charset="0"/>
                <a:cs typeface="Times New Roman" pitchFamily="18" charset="0"/>
              </a:rPr>
              <a:t>The Separations of Creation </a:t>
            </a:r>
          </a:p>
          <a:p>
            <a:pPr algn="ctr">
              <a:buNone/>
            </a:pPr>
            <a:r>
              <a:rPr lang="en-US" sz="3600" dirty="0" smtClean="0">
                <a:solidFill>
                  <a:schemeClr val="tx1"/>
                </a:solidFill>
                <a:latin typeface="Times New Roman" pitchFamily="18" charset="0"/>
                <a:cs typeface="Times New Roman" pitchFamily="18" charset="0"/>
              </a:rPr>
              <a:t>(</a:t>
            </a:r>
            <a:r>
              <a:rPr lang="en-US" sz="3600" dirty="0" err="1" smtClean="0">
                <a:solidFill>
                  <a:schemeClr val="tx1"/>
                </a:solidFill>
                <a:latin typeface="Times New Roman" pitchFamily="18" charset="0"/>
                <a:cs typeface="Times New Roman" pitchFamily="18" charset="0"/>
              </a:rPr>
              <a:t>Heb</a:t>
            </a:r>
            <a:r>
              <a:rPr lang="en-US" sz="3600" dirty="0" smtClean="0">
                <a:solidFill>
                  <a:schemeClr val="tx1"/>
                </a:solidFill>
                <a:latin typeface="Times New Roman" pitchFamily="18" charset="0"/>
                <a:cs typeface="Times New Roman" pitchFamily="18" charset="0"/>
              </a:rPr>
              <a:t> </a:t>
            </a:r>
            <a:r>
              <a:rPr lang="en-US" sz="3600" i="1" dirty="0" err="1" smtClean="0">
                <a:solidFill>
                  <a:schemeClr val="tx1"/>
                </a:solidFill>
                <a:latin typeface="Times New Roman" pitchFamily="18" charset="0"/>
                <a:cs typeface="Times New Roman" pitchFamily="18" charset="0"/>
              </a:rPr>
              <a:t>bdl</a:t>
            </a:r>
            <a:r>
              <a:rPr lang="en-US" sz="3600" i="1" dirty="0" smtClean="0">
                <a:solidFill>
                  <a:schemeClr val="tx1"/>
                </a:solidFill>
                <a:latin typeface="Times New Roman" pitchFamily="18" charset="0"/>
                <a:cs typeface="Times New Roman" pitchFamily="18" charset="0"/>
              </a:rPr>
              <a:t> – </a:t>
            </a:r>
            <a:r>
              <a:rPr lang="en-US" sz="3600" i="1" dirty="0" err="1" smtClean="0">
                <a:solidFill>
                  <a:schemeClr val="tx1"/>
                </a:solidFill>
                <a:latin typeface="Times New Roman" pitchFamily="18" charset="0"/>
                <a:cs typeface="Times New Roman" pitchFamily="18" charset="0"/>
              </a:rPr>
              <a:t>divide,separate,distinguish</a:t>
            </a:r>
            <a:r>
              <a:rPr lang="en-US" sz="3600" dirty="0" smtClean="0">
                <a:solidFill>
                  <a:schemeClr val="tx1"/>
                </a:solidFill>
                <a:latin typeface="Times New Roman" pitchFamily="18" charset="0"/>
                <a:cs typeface="Times New Roman" pitchFamily="18" charset="0"/>
              </a:rPr>
              <a:t>)</a:t>
            </a:r>
          </a:p>
          <a:p>
            <a:pPr algn="ctr">
              <a:buNone/>
            </a:pPr>
            <a:r>
              <a:rPr lang="en-US" dirty="0" smtClean="0">
                <a:solidFill>
                  <a:schemeClr val="tx1"/>
                </a:solidFill>
              </a:rPr>
              <a:t>*Day 1- Light from Darkness</a:t>
            </a:r>
          </a:p>
          <a:p>
            <a:pPr algn="ctr">
              <a:buNone/>
            </a:pPr>
            <a:r>
              <a:rPr lang="en-US" dirty="0" smtClean="0">
                <a:solidFill>
                  <a:schemeClr val="tx1"/>
                </a:solidFill>
              </a:rPr>
              <a:t>*Day 2 – Waters Above from Waters Below</a:t>
            </a:r>
          </a:p>
          <a:p>
            <a:pPr algn="ctr">
              <a:buNone/>
            </a:pPr>
            <a:r>
              <a:rPr lang="en-US" dirty="0" smtClean="0">
                <a:solidFill>
                  <a:schemeClr val="tx1"/>
                </a:solidFill>
              </a:rPr>
              <a:t>Day 3 – Land from Water</a:t>
            </a:r>
          </a:p>
          <a:p>
            <a:pPr algn="ctr">
              <a:buNone/>
            </a:pPr>
            <a:r>
              <a:rPr lang="en-US" dirty="0" smtClean="0">
                <a:solidFill>
                  <a:schemeClr val="tx1"/>
                </a:solidFill>
              </a:rPr>
              <a:t>*Day 4 – Day from Night</a:t>
            </a:r>
          </a:p>
          <a:p>
            <a:pPr algn="ctr">
              <a:buNone/>
            </a:pPr>
            <a:r>
              <a:rPr lang="en-US" dirty="0" smtClean="0">
                <a:solidFill>
                  <a:schemeClr val="tx1"/>
                </a:solidFill>
              </a:rPr>
              <a:t>(Day 6? – Woman from Man)</a:t>
            </a:r>
          </a:p>
          <a:p>
            <a:pPr algn="ctr">
              <a:buNone/>
            </a:pPr>
            <a:r>
              <a:rPr lang="en-US" dirty="0" smtClean="0">
                <a:solidFill>
                  <a:schemeClr val="tx1"/>
                </a:solidFill>
              </a:rPr>
              <a:t>Day 7 – Sabbath Day from the other Six</a:t>
            </a:r>
            <a:endParaRPr lang="en-US" dirty="0">
              <a:solidFill>
                <a:schemeClr val="tx1"/>
              </a:solidFill>
            </a:endParaRPr>
          </a:p>
        </p:txBody>
      </p:sp>
    </p:spTree>
    <p:extLst>
      <p:ext uri="{BB962C8B-B14F-4D97-AF65-F5344CB8AC3E}">
        <p14:creationId xmlns:p14="http://schemas.microsoft.com/office/powerpoint/2010/main" val="3981221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fade">
                                      <p:cBhvr>
                                        <p:cTn id="23" dur="500"/>
                                        <p:tgtEl>
                                          <p:spTgt spid="3">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500"/>
                                        <p:tgtEl>
                                          <p:spTgt spid="3">
                                            <p:txEl>
                                              <p:pRg st="4" end="4"/>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Effect transition="in" filter="fade">
                                      <p:cBhvr>
                                        <p:cTn id="33" dur="500"/>
                                        <p:tgtEl>
                                          <p:spTgt spid="3">
                                            <p:txEl>
                                              <p:pRg st="5" end="5"/>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3">
                                            <p:txEl>
                                              <p:pRg st="6" end="6"/>
                                            </p:txEl>
                                          </p:spTgt>
                                        </p:tgtEl>
                                        <p:attrNameLst>
                                          <p:attrName>style.visibility</p:attrName>
                                        </p:attrNameLst>
                                      </p:cBhvr>
                                      <p:to>
                                        <p:strVal val="visible"/>
                                      </p:to>
                                    </p:set>
                                    <p:animEffect transition="in" filter="fade">
                                      <p:cBhvr>
                                        <p:cTn id="38" dur="500"/>
                                        <p:tgtEl>
                                          <p:spTgt spid="3">
                                            <p:txEl>
                                              <p:pRg st="6" end="6"/>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Effect transition="in" filter="fade">
                                      <p:cBhvr>
                                        <p:cTn id="43"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8843" y="657227"/>
            <a:ext cx="7716157" cy="4208687"/>
          </a:xfrm>
        </p:spPr>
        <p:txBody>
          <a:bodyPr>
            <a:normAutofit fontScale="77500" lnSpcReduction="20000"/>
          </a:bodyPr>
          <a:lstStyle/>
          <a:p>
            <a:pPr marL="0" indent="0">
              <a:buNone/>
            </a:pPr>
            <a:r>
              <a:rPr lang="en-US" sz="4000" baseline="30000" dirty="0" smtClean="0">
                <a:solidFill>
                  <a:schemeClr val="tx1"/>
                </a:solidFill>
              </a:rPr>
              <a:t>25</a:t>
            </a:r>
            <a:r>
              <a:rPr lang="en-US" sz="4000" dirty="0" smtClean="0">
                <a:solidFill>
                  <a:schemeClr val="tx1"/>
                </a:solidFill>
              </a:rPr>
              <a:t> </a:t>
            </a:r>
            <a:r>
              <a:rPr lang="en-US" sz="4000" dirty="0">
                <a:solidFill>
                  <a:schemeClr val="tx1"/>
                </a:solidFill>
              </a:rPr>
              <a:t>"'You must therefore make a </a:t>
            </a:r>
            <a:r>
              <a:rPr lang="en-US" sz="4000" dirty="0" smtClean="0">
                <a:solidFill>
                  <a:schemeClr val="tx1"/>
                </a:solidFill>
              </a:rPr>
              <a:t>distinction (Hebrew </a:t>
            </a:r>
            <a:r>
              <a:rPr lang="en-US" sz="4000" i="1" dirty="0" err="1" smtClean="0">
                <a:solidFill>
                  <a:schemeClr val="tx1"/>
                </a:solidFill>
              </a:rPr>
              <a:t>badal</a:t>
            </a:r>
            <a:r>
              <a:rPr lang="en-US" sz="4000" dirty="0" smtClean="0">
                <a:solidFill>
                  <a:schemeClr val="tx1"/>
                </a:solidFill>
              </a:rPr>
              <a:t>) </a:t>
            </a:r>
            <a:r>
              <a:rPr lang="en-US" sz="4000" dirty="0">
                <a:solidFill>
                  <a:schemeClr val="tx1"/>
                </a:solidFill>
              </a:rPr>
              <a:t>between clean and unclean animals and between unclean and clean birds. Do not defile yourselves by any animal or bird or anything that moves along the ground-- those which I have set </a:t>
            </a:r>
            <a:r>
              <a:rPr lang="en-US" sz="4000" dirty="0" smtClean="0">
                <a:solidFill>
                  <a:schemeClr val="tx1"/>
                </a:solidFill>
              </a:rPr>
              <a:t>apart (Hebrew </a:t>
            </a:r>
            <a:r>
              <a:rPr lang="en-US" sz="4000" i="1" dirty="0" err="1" smtClean="0">
                <a:solidFill>
                  <a:schemeClr val="tx1"/>
                </a:solidFill>
              </a:rPr>
              <a:t>qadash</a:t>
            </a:r>
            <a:r>
              <a:rPr lang="en-US" sz="4000" dirty="0" smtClean="0">
                <a:solidFill>
                  <a:schemeClr val="tx1"/>
                </a:solidFill>
              </a:rPr>
              <a:t>) </a:t>
            </a:r>
            <a:r>
              <a:rPr lang="en-US" sz="4000" dirty="0">
                <a:solidFill>
                  <a:schemeClr val="tx1"/>
                </a:solidFill>
              </a:rPr>
              <a:t>as unclean for you.</a:t>
            </a:r>
          </a:p>
          <a:p>
            <a:pPr marL="0" indent="0">
              <a:buNone/>
            </a:pPr>
            <a:r>
              <a:rPr lang="en-US" sz="4000" baseline="30000" dirty="0" smtClean="0">
                <a:solidFill>
                  <a:schemeClr val="tx1"/>
                </a:solidFill>
              </a:rPr>
              <a:t>26</a:t>
            </a:r>
            <a:r>
              <a:rPr lang="en-US" sz="4000" dirty="0" smtClean="0">
                <a:solidFill>
                  <a:schemeClr val="tx1"/>
                </a:solidFill>
              </a:rPr>
              <a:t> </a:t>
            </a:r>
            <a:r>
              <a:rPr lang="en-US" sz="4000" dirty="0">
                <a:solidFill>
                  <a:schemeClr val="tx1"/>
                </a:solidFill>
              </a:rPr>
              <a:t>You are to be holy to me because I, </a:t>
            </a:r>
            <a:r>
              <a:rPr lang="en-US" sz="4000" dirty="0" smtClean="0">
                <a:solidFill>
                  <a:schemeClr val="tx1"/>
                </a:solidFill>
              </a:rPr>
              <a:t>Yahuwah, </a:t>
            </a:r>
            <a:r>
              <a:rPr lang="en-US" sz="4000" dirty="0">
                <a:solidFill>
                  <a:schemeClr val="tx1"/>
                </a:solidFill>
              </a:rPr>
              <a:t>am holy, and I have set you apart from the nations to be my own</a:t>
            </a:r>
            <a:r>
              <a:rPr lang="en-US" sz="4000" dirty="0" smtClean="0">
                <a:solidFill>
                  <a:schemeClr val="tx1"/>
                </a:solidFill>
              </a:rPr>
              <a:t>. (Leviticus 20)</a:t>
            </a:r>
            <a:endParaRPr lang="en-US" sz="4000" dirty="0">
              <a:solidFill>
                <a:schemeClr val="tx1"/>
              </a:solidFill>
            </a:endParaRPr>
          </a:p>
        </p:txBody>
      </p:sp>
    </p:spTree>
    <p:extLst>
      <p:ext uri="{BB962C8B-B14F-4D97-AF65-F5344CB8AC3E}">
        <p14:creationId xmlns:p14="http://schemas.microsoft.com/office/powerpoint/2010/main" val="294609514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4543" y="302079"/>
            <a:ext cx="7830457" cy="4645478"/>
          </a:xfrm>
        </p:spPr>
        <p:txBody>
          <a:bodyPr>
            <a:normAutofit fontScale="85000" lnSpcReduction="20000"/>
          </a:bodyPr>
          <a:lstStyle/>
          <a:p>
            <a:pPr algn="ctr">
              <a:buNone/>
            </a:pPr>
            <a:r>
              <a:rPr lang="en-US" sz="4600" dirty="0" smtClean="0">
                <a:solidFill>
                  <a:schemeClr val="tx1"/>
                </a:solidFill>
              </a:rPr>
              <a:t>Genesis 2:1-3</a:t>
            </a:r>
            <a:endParaRPr lang="en-US" sz="6000" dirty="0" smtClean="0">
              <a:solidFill>
                <a:schemeClr val="tx1"/>
              </a:solidFill>
            </a:endParaRPr>
          </a:p>
          <a:p>
            <a:pPr>
              <a:buNone/>
            </a:pPr>
            <a:r>
              <a:rPr lang="en-US" sz="4000" dirty="0">
                <a:solidFill>
                  <a:schemeClr val="tx1"/>
                </a:solidFill>
              </a:rPr>
              <a:t>The heavens and the earth were completed with everything that was in them.  By the seventh day </a:t>
            </a:r>
            <a:r>
              <a:rPr lang="en-US" sz="4000" dirty="0" err="1">
                <a:solidFill>
                  <a:schemeClr val="tx1"/>
                </a:solidFill>
              </a:rPr>
              <a:t>Elohim</a:t>
            </a:r>
            <a:r>
              <a:rPr lang="en-US" sz="4000" dirty="0">
                <a:solidFill>
                  <a:schemeClr val="tx1"/>
                </a:solidFill>
              </a:rPr>
              <a:t> finished the work that he had been doing, and he ceased on the seventh day all the work that he had been doing.  </a:t>
            </a:r>
            <a:r>
              <a:rPr lang="en-US" sz="4000" dirty="0" err="1">
                <a:solidFill>
                  <a:schemeClr val="tx1"/>
                </a:solidFill>
              </a:rPr>
              <a:t>Elohim</a:t>
            </a:r>
            <a:r>
              <a:rPr lang="en-US" sz="4000" dirty="0">
                <a:solidFill>
                  <a:schemeClr val="tx1"/>
                </a:solidFill>
              </a:rPr>
              <a:t> blessed the seventh day and </a:t>
            </a:r>
            <a:r>
              <a:rPr lang="en-US" sz="4000" u="sng" dirty="0" smtClean="0">
                <a:solidFill>
                  <a:schemeClr val="tx1"/>
                </a:solidFill>
              </a:rPr>
              <a:t>set it apart</a:t>
            </a:r>
            <a:r>
              <a:rPr lang="en-US" sz="4000" dirty="0" smtClean="0">
                <a:solidFill>
                  <a:schemeClr val="tx1"/>
                </a:solidFill>
              </a:rPr>
              <a:t> (</a:t>
            </a:r>
            <a:r>
              <a:rPr lang="en-US" sz="4000" dirty="0" err="1" smtClean="0">
                <a:solidFill>
                  <a:schemeClr val="tx1"/>
                </a:solidFill>
              </a:rPr>
              <a:t>Heb</a:t>
            </a:r>
            <a:r>
              <a:rPr lang="en-US" sz="4000" dirty="0" smtClean="0">
                <a:solidFill>
                  <a:schemeClr val="tx1"/>
                </a:solidFill>
              </a:rPr>
              <a:t> </a:t>
            </a:r>
            <a:r>
              <a:rPr lang="en-US" sz="4000" i="1" dirty="0" err="1" smtClean="0">
                <a:solidFill>
                  <a:schemeClr val="tx1"/>
                </a:solidFill>
              </a:rPr>
              <a:t>qadash</a:t>
            </a:r>
            <a:r>
              <a:rPr lang="en-US" sz="4000" dirty="0" smtClean="0">
                <a:solidFill>
                  <a:schemeClr val="tx1"/>
                </a:solidFill>
              </a:rPr>
              <a:t>) because </a:t>
            </a:r>
            <a:r>
              <a:rPr lang="en-US" sz="4000" dirty="0">
                <a:solidFill>
                  <a:schemeClr val="tx1"/>
                </a:solidFill>
              </a:rPr>
              <a:t>on it he ceased all the work that he had been doing in creation. </a:t>
            </a:r>
          </a:p>
        </p:txBody>
      </p:sp>
    </p:spTree>
    <p:extLst>
      <p:ext uri="{BB962C8B-B14F-4D97-AF65-F5344CB8AC3E}">
        <p14:creationId xmlns:p14="http://schemas.microsoft.com/office/powerpoint/2010/main" val="398122119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4557" y="657227"/>
            <a:ext cx="8227943" cy="4241344"/>
          </a:xfrm>
        </p:spPr>
        <p:txBody>
          <a:bodyPr>
            <a:normAutofit fontScale="70000" lnSpcReduction="20000"/>
          </a:bodyPr>
          <a:lstStyle/>
          <a:p>
            <a:pPr algn="ctr">
              <a:buNone/>
            </a:pPr>
            <a:r>
              <a:rPr lang="en-US" sz="5100" dirty="0" smtClean="0">
                <a:solidFill>
                  <a:schemeClr val="tx1"/>
                </a:solidFill>
              </a:rPr>
              <a:t>Holy (</a:t>
            </a:r>
            <a:r>
              <a:rPr lang="en-US" sz="5100" i="1" dirty="0" err="1" smtClean="0">
                <a:solidFill>
                  <a:schemeClr val="tx1"/>
                </a:solidFill>
              </a:rPr>
              <a:t>qadash</a:t>
            </a:r>
            <a:r>
              <a:rPr lang="en-US" sz="5100" dirty="0" smtClean="0">
                <a:solidFill>
                  <a:schemeClr val="tx1"/>
                </a:solidFill>
              </a:rPr>
              <a:t>)</a:t>
            </a:r>
          </a:p>
          <a:p>
            <a:pPr>
              <a:buNone/>
            </a:pPr>
            <a:r>
              <a:rPr lang="en-US" sz="4000" dirty="0">
                <a:solidFill>
                  <a:schemeClr val="tx1"/>
                </a:solidFill>
              </a:rPr>
              <a:t>The </a:t>
            </a:r>
            <a:r>
              <a:rPr lang="en-US" sz="4000" i="1" dirty="0">
                <a:solidFill>
                  <a:schemeClr val="tx1"/>
                </a:solidFill>
              </a:rPr>
              <a:t>BDB</a:t>
            </a:r>
            <a:r>
              <a:rPr lang="en-US" sz="4000" dirty="0">
                <a:solidFill>
                  <a:schemeClr val="tx1"/>
                </a:solidFill>
              </a:rPr>
              <a:t> suggests the meaning of this root word is </a:t>
            </a:r>
            <a:r>
              <a:rPr lang="en-US" sz="4000" i="1" u="sng" dirty="0">
                <a:solidFill>
                  <a:schemeClr val="tx1"/>
                </a:solidFill>
              </a:rPr>
              <a:t>separation</a:t>
            </a:r>
            <a:r>
              <a:rPr lang="en-US" sz="4000" i="1" dirty="0">
                <a:solidFill>
                  <a:schemeClr val="tx1"/>
                </a:solidFill>
              </a:rPr>
              <a:t>, withdrawal.</a:t>
            </a:r>
            <a:r>
              <a:rPr lang="en-US" sz="4000" dirty="0">
                <a:solidFill>
                  <a:schemeClr val="tx1"/>
                </a:solidFill>
              </a:rPr>
              <a:t>  </a:t>
            </a:r>
            <a:r>
              <a:rPr lang="en-US" sz="4000" i="1" dirty="0">
                <a:solidFill>
                  <a:schemeClr val="tx1"/>
                </a:solidFill>
              </a:rPr>
              <a:t>HALOT</a:t>
            </a:r>
            <a:r>
              <a:rPr lang="en-US" sz="4000" dirty="0">
                <a:solidFill>
                  <a:schemeClr val="tx1"/>
                </a:solidFill>
              </a:rPr>
              <a:t> defines it as </a:t>
            </a:r>
            <a:r>
              <a:rPr lang="en-US" sz="4000" b="1" dirty="0">
                <a:solidFill>
                  <a:schemeClr val="tx1"/>
                </a:solidFill>
              </a:rPr>
              <a:t>holy, commanding respect, awesome</a:t>
            </a:r>
            <a:r>
              <a:rPr lang="en-US" sz="4000" dirty="0">
                <a:solidFill>
                  <a:schemeClr val="tx1"/>
                </a:solidFill>
              </a:rPr>
              <a:t>, </a:t>
            </a:r>
            <a:r>
              <a:rPr lang="en-US" sz="4000" b="1" u="sng" dirty="0">
                <a:solidFill>
                  <a:schemeClr val="tx1"/>
                </a:solidFill>
              </a:rPr>
              <a:t>singled out</a:t>
            </a:r>
            <a:r>
              <a:rPr lang="en-US" sz="4000" b="1" dirty="0">
                <a:solidFill>
                  <a:schemeClr val="tx1"/>
                </a:solidFill>
              </a:rPr>
              <a:t>, </a:t>
            </a:r>
            <a:r>
              <a:rPr lang="en-US" sz="4000" b="1" u="sng" dirty="0">
                <a:solidFill>
                  <a:schemeClr val="tx1"/>
                </a:solidFill>
              </a:rPr>
              <a:t>consecrated for</a:t>
            </a:r>
            <a:r>
              <a:rPr lang="en-US" sz="4000" b="1" dirty="0">
                <a:solidFill>
                  <a:schemeClr val="tx1"/>
                </a:solidFill>
              </a:rPr>
              <a:t>. </a:t>
            </a:r>
            <a:r>
              <a:rPr lang="en-US" sz="4000" dirty="0">
                <a:solidFill>
                  <a:schemeClr val="tx1"/>
                </a:solidFill>
              </a:rPr>
              <a:t> The </a:t>
            </a:r>
            <a:r>
              <a:rPr lang="en-US" sz="4000" i="1" dirty="0">
                <a:solidFill>
                  <a:schemeClr val="tx1"/>
                </a:solidFill>
              </a:rPr>
              <a:t>TWOT</a:t>
            </a:r>
            <a:r>
              <a:rPr lang="en-US" sz="4000" dirty="0">
                <a:solidFill>
                  <a:schemeClr val="tx1"/>
                </a:solidFill>
              </a:rPr>
              <a:t> renders our word</a:t>
            </a:r>
            <a:r>
              <a:rPr lang="en-US" sz="4000" b="1" dirty="0">
                <a:solidFill>
                  <a:schemeClr val="tx1"/>
                </a:solidFill>
              </a:rPr>
              <a:t> be hallowed, holy, sanctified; to consecrate, sanctify, prepare, </a:t>
            </a:r>
            <a:r>
              <a:rPr lang="en-US" sz="4000" b="1" u="sng" dirty="0">
                <a:solidFill>
                  <a:schemeClr val="tx1"/>
                </a:solidFill>
              </a:rPr>
              <a:t>dedicate</a:t>
            </a:r>
            <a:r>
              <a:rPr lang="en-US" sz="4000" b="1" dirty="0">
                <a:solidFill>
                  <a:schemeClr val="tx1"/>
                </a:solidFill>
              </a:rPr>
              <a:t>. </a:t>
            </a:r>
            <a:r>
              <a:rPr lang="en-US" sz="4000" dirty="0">
                <a:solidFill>
                  <a:schemeClr val="tx1"/>
                </a:solidFill>
              </a:rPr>
              <a:t> Emerging from </a:t>
            </a:r>
            <a:r>
              <a:rPr lang="en-US" sz="4000" dirty="0" smtClean="0">
                <a:solidFill>
                  <a:schemeClr val="tx1"/>
                </a:solidFill>
              </a:rPr>
              <a:t>these </a:t>
            </a:r>
            <a:r>
              <a:rPr lang="en-US" sz="4000" dirty="0">
                <a:solidFill>
                  <a:schemeClr val="tx1"/>
                </a:solidFill>
              </a:rPr>
              <a:t>terms is the </a:t>
            </a:r>
            <a:r>
              <a:rPr lang="en-US" sz="4000" dirty="0" smtClean="0">
                <a:solidFill>
                  <a:schemeClr val="tx1"/>
                </a:solidFill>
              </a:rPr>
              <a:t>concept of </a:t>
            </a:r>
            <a:r>
              <a:rPr lang="en-US" sz="4000" b="1" u="sng" dirty="0">
                <a:solidFill>
                  <a:schemeClr val="tx1"/>
                </a:solidFill>
              </a:rPr>
              <a:t>separating</a:t>
            </a:r>
            <a:r>
              <a:rPr lang="en-US" sz="4000" dirty="0">
                <a:solidFill>
                  <a:schemeClr val="tx1"/>
                </a:solidFill>
              </a:rPr>
              <a:t> or </a:t>
            </a:r>
            <a:r>
              <a:rPr lang="en-US" sz="4000" b="1" u="sng" dirty="0">
                <a:solidFill>
                  <a:schemeClr val="tx1"/>
                </a:solidFill>
              </a:rPr>
              <a:t>setting apart</a:t>
            </a:r>
            <a:r>
              <a:rPr lang="en-US" sz="4000" dirty="0">
                <a:solidFill>
                  <a:schemeClr val="tx1"/>
                </a:solidFill>
              </a:rPr>
              <a:t> of something.  </a:t>
            </a:r>
            <a:r>
              <a:rPr lang="en-US" sz="4000" dirty="0" smtClean="0">
                <a:solidFill>
                  <a:schemeClr val="tx1"/>
                </a:solidFill>
              </a:rPr>
              <a:t>Thus, </a:t>
            </a:r>
            <a:r>
              <a:rPr lang="en-US" sz="4000" b="1" dirty="0" smtClean="0">
                <a:solidFill>
                  <a:schemeClr val="tx1"/>
                </a:solidFill>
              </a:rPr>
              <a:t>separate</a:t>
            </a:r>
            <a:r>
              <a:rPr lang="en-US" sz="4000" dirty="0" smtClean="0">
                <a:solidFill>
                  <a:schemeClr val="tx1"/>
                </a:solidFill>
              </a:rPr>
              <a:t> or </a:t>
            </a:r>
            <a:r>
              <a:rPr lang="en-US" sz="4000" b="1" dirty="0" smtClean="0">
                <a:solidFill>
                  <a:schemeClr val="tx1"/>
                </a:solidFill>
              </a:rPr>
              <a:t>set apart</a:t>
            </a:r>
            <a:r>
              <a:rPr lang="en-US" sz="4000" dirty="0" smtClean="0">
                <a:solidFill>
                  <a:schemeClr val="tx1"/>
                </a:solidFill>
              </a:rPr>
              <a:t> </a:t>
            </a:r>
            <a:r>
              <a:rPr lang="en-US" sz="4000" dirty="0">
                <a:solidFill>
                  <a:schemeClr val="tx1"/>
                </a:solidFill>
              </a:rPr>
              <a:t>is its true and basic </a:t>
            </a:r>
            <a:r>
              <a:rPr lang="en-US" sz="4000" dirty="0" smtClean="0">
                <a:solidFill>
                  <a:schemeClr val="tx1"/>
                </a:solidFill>
              </a:rPr>
              <a:t>meaning and is usually the best way to translate it.</a:t>
            </a:r>
            <a:endParaRPr lang="en-US" sz="4000" dirty="0">
              <a:solidFill>
                <a:schemeClr val="tx1"/>
              </a:solidFill>
            </a:endParaRPr>
          </a:p>
        </p:txBody>
      </p:sp>
    </p:spTree>
    <p:extLst>
      <p:ext uri="{BB962C8B-B14F-4D97-AF65-F5344CB8AC3E}">
        <p14:creationId xmlns:p14="http://schemas.microsoft.com/office/powerpoint/2010/main" val="427485445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0330" y="657227"/>
            <a:ext cx="7764670" cy="3857625"/>
          </a:xfrm>
        </p:spPr>
        <p:txBody>
          <a:bodyPr>
            <a:normAutofit/>
          </a:bodyPr>
          <a:lstStyle/>
          <a:p>
            <a:pPr algn="ctr">
              <a:buNone/>
            </a:pPr>
            <a:r>
              <a:rPr lang="en-US" sz="4000" dirty="0" smtClean="0">
                <a:solidFill>
                  <a:schemeClr val="tx1"/>
                </a:solidFill>
              </a:rPr>
              <a:t>We are commanded to Keep the Sabbath Holy (to set it apart).</a:t>
            </a:r>
          </a:p>
          <a:p>
            <a:pPr algn="ctr">
              <a:buNone/>
            </a:pPr>
            <a:r>
              <a:rPr lang="en-US" sz="4000" dirty="0" smtClean="0">
                <a:solidFill>
                  <a:schemeClr val="tx1"/>
                </a:solidFill>
              </a:rPr>
              <a:t>How Do We Keep the Sabbath Holy?</a:t>
            </a:r>
            <a:endParaRPr lang="en-US" sz="4000" dirty="0">
              <a:solidFill>
                <a:schemeClr val="tx1"/>
              </a:solidFill>
            </a:endParaRPr>
          </a:p>
        </p:txBody>
      </p:sp>
    </p:spTree>
    <p:extLst>
      <p:ext uri="{BB962C8B-B14F-4D97-AF65-F5344CB8AC3E}">
        <p14:creationId xmlns:p14="http://schemas.microsoft.com/office/powerpoint/2010/main" val="137487297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77687" y="514350"/>
            <a:ext cx="8072349" cy="4425043"/>
          </a:xfrm>
        </p:spPr>
        <p:txBody>
          <a:bodyPr>
            <a:normAutofit fontScale="62500" lnSpcReduction="20000"/>
          </a:bodyPr>
          <a:lstStyle/>
          <a:p>
            <a:pPr algn="ctr">
              <a:buNone/>
            </a:pPr>
            <a:r>
              <a:rPr lang="en-US" sz="4400" dirty="0">
                <a:solidFill>
                  <a:schemeClr val="tx1"/>
                </a:solidFill>
              </a:rPr>
              <a:t>Remember the </a:t>
            </a:r>
            <a:r>
              <a:rPr lang="en-US" sz="4400" dirty="0" smtClean="0">
                <a:solidFill>
                  <a:schemeClr val="tx1"/>
                </a:solidFill>
              </a:rPr>
              <a:t>Sabbath (</a:t>
            </a:r>
            <a:r>
              <a:rPr lang="en-US" sz="4400" i="1" dirty="0" err="1" smtClean="0">
                <a:solidFill>
                  <a:schemeClr val="tx1"/>
                </a:solidFill>
              </a:rPr>
              <a:t>shabbat</a:t>
            </a:r>
            <a:r>
              <a:rPr lang="en-US" sz="4400" dirty="0" smtClean="0">
                <a:solidFill>
                  <a:schemeClr val="tx1"/>
                </a:solidFill>
              </a:rPr>
              <a:t>) </a:t>
            </a:r>
            <a:r>
              <a:rPr lang="en-US" sz="4400" dirty="0">
                <a:solidFill>
                  <a:schemeClr val="tx1"/>
                </a:solidFill>
              </a:rPr>
              <a:t>day to set it apart.  For six days you may labor and do all your work, but the seventh day is a Sabbath to </a:t>
            </a:r>
            <a:r>
              <a:rPr lang="en-US" sz="4400" dirty="0" smtClean="0">
                <a:solidFill>
                  <a:schemeClr val="tx1"/>
                </a:solidFill>
              </a:rPr>
              <a:t>Yahuwah </a:t>
            </a:r>
            <a:r>
              <a:rPr lang="en-US" sz="4400" dirty="0">
                <a:solidFill>
                  <a:schemeClr val="tx1"/>
                </a:solidFill>
              </a:rPr>
              <a:t>your Elohim; on it you shall not do any work, you, or your son, or your daughter, or your male servant, or your female servant, or your cattle, or your resident foreigner who is in your gates.  For in six days </a:t>
            </a:r>
            <a:r>
              <a:rPr lang="en-US" sz="4400" dirty="0" smtClean="0">
                <a:solidFill>
                  <a:schemeClr val="tx1"/>
                </a:solidFill>
              </a:rPr>
              <a:t>Yahuwah </a:t>
            </a:r>
            <a:r>
              <a:rPr lang="en-US" sz="4400" dirty="0">
                <a:solidFill>
                  <a:schemeClr val="tx1"/>
                </a:solidFill>
              </a:rPr>
              <a:t>made the heavens and the earth and the sea and all that is in them, and he rested </a:t>
            </a:r>
            <a:r>
              <a:rPr lang="en-US" sz="4400" dirty="0" smtClean="0">
                <a:solidFill>
                  <a:schemeClr val="tx1"/>
                </a:solidFill>
              </a:rPr>
              <a:t>(Hebrew </a:t>
            </a:r>
            <a:r>
              <a:rPr lang="en-US" sz="4400" i="1" dirty="0" err="1" smtClean="0">
                <a:solidFill>
                  <a:schemeClr val="tx1"/>
                </a:solidFill>
              </a:rPr>
              <a:t>nawach</a:t>
            </a:r>
            <a:r>
              <a:rPr lang="en-US" sz="4400" dirty="0" smtClean="0">
                <a:solidFill>
                  <a:schemeClr val="tx1"/>
                </a:solidFill>
              </a:rPr>
              <a:t>) on </a:t>
            </a:r>
            <a:r>
              <a:rPr lang="en-US" sz="4400" dirty="0">
                <a:solidFill>
                  <a:schemeClr val="tx1"/>
                </a:solidFill>
              </a:rPr>
              <a:t>the seventh day; therefore </a:t>
            </a:r>
            <a:r>
              <a:rPr lang="en-US" sz="4400" dirty="0" smtClean="0">
                <a:solidFill>
                  <a:schemeClr val="tx1"/>
                </a:solidFill>
              </a:rPr>
              <a:t>Yahuwah </a:t>
            </a:r>
            <a:r>
              <a:rPr lang="en-US" sz="4400" dirty="0">
                <a:solidFill>
                  <a:schemeClr val="tx1"/>
                </a:solidFill>
              </a:rPr>
              <a:t>blessed the </a:t>
            </a:r>
            <a:r>
              <a:rPr lang="en-US" sz="4400" dirty="0" smtClean="0">
                <a:solidFill>
                  <a:schemeClr val="tx1"/>
                </a:solidFill>
              </a:rPr>
              <a:t>Sabbath (</a:t>
            </a:r>
            <a:r>
              <a:rPr lang="en-US" sz="4400" i="1" dirty="0" err="1" smtClean="0">
                <a:solidFill>
                  <a:schemeClr val="tx1"/>
                </a:solidFill>
              </a:rPr>
              <a:t>shabbat</a:t>
            </a:r>
            <a:r>
              <a:rPr lang="en-US" sz="4400" dirty="0" smtClean="0">
                <a:solidFill>
                  <a:schemeClr val="tx1"/>
                </a:solidFill>
              </a:rPr>
              <a:t>) </a:t>
            </a:r>
            <a:r>
              <a:rPr lang="en-US" sz="4400" dirty="0">
                <a:solidFill>
                  <a:schemeClr val="tx1"/>
                </a:solidFill>
              </a:rPr>
              <a:t>day and set it </a:t>
            </a:r>
            <a:r>
              <a:rPr lang="en-US" sz="4400" dirty="0" smtClean="0">
                <a:solidFill>
                  <a:schemeClr val="tx1"/>
                </a:solidFill>
              </a:rPr>
              <a:t>apart</a:t>
            </a:r>
            <a:r>
              <a:rPr lang="en-US" sz="5700" dirty="0" smtClean="0">
                <a:solidFill>
                  <a:schemeClr val="tx1"/>
                </a:solidFill>
                <a:latin typeface="Times New Roman" pitchFamily="18" charset="0"/>
                <a:cs typeface="Times New Roman" pitchFamily="18" charset="0"/>
              </a:rPr>
              <a:t>.</a:t>
            </a:r>
            <a:r>
              <a:rPr lang="en-US" sz="4000" dirty="0" smtClean="0">
                <a:solidFill>
                  <a:schemeClr val="tx1"/>
                </a:solidFill>
              </a:rPr>
              <a:t> (Ex 20:8-11)</a:t>
            </a:r>
            <a:endParaRPr lang="en-US" sz="4000"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398122119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17443" y="657227"/>
            <a:ext cx="7837557" cy="4355644"/>
          </a:xfrm>
        </p:spPr>
        <p:txBody>
          <a:bodyPr>
            <a:normAutofit/>
          </a:bodyPr>
          <a:lstStyle/>
          <a:p>
            <a:pPr algn="ctr">
              <a:buNone/>
            </a:pPr>
            <a:r>
              <a:rPr lang="en-US" u="sng" dirty="0" smtClean="0">
                <a:solidFill>
                  <a:schemeClr val="tx1"/>
                </a:solidFill>
              </a:rPr>
              <a:t>Remember</a:t>
            </a:r>
            <a:r>
              <a:rPr lang="en-US" dirty="0" smtClean="0">
                <a:solidFill>
                  <a:schemeClr val="tx1"/>
                </a:solidFill>
              </a:rPr>
              <a:t> to separate the Sabbath day</a:t>
            </a:r>
          </a:p>
          <a:p>
            <a:pPr algn="ctr">
              <a:buNone/>
            </a:pPr>
            <a:r>
              <a:rPr lang="en-US" dirty="0" smtClean="0">
                <a:solidFill>
                  <a:schemeClr val="tx1"/>
                </a:solidFill>
              </a:rPr>
              <a:t>Remember is a word which calls one to action</a:t>
            </a:r>
          </a:p>
          <a:p>
            <a:pPr algn="ctr">
              <a:buNone/>
            </a:pPr>
            <a:r>
              <a:rPr lang="en-US" dirty="0" smtClean="0">
                <a:solidFill>
                  <a:schemeClr val="tx1"/>
                </a:solidFill>
              </a:rPr>
              <a:t>Yahuwah “remembered” his covenant – he acted to fulfill his covenant</a:t>
            </a:r>
          </a:p>
          <a:p>
            <a:pPr algn="ctr">
              <a:buNone/>
            </a:pPr>
            <a:r>
              <a:rPr lang="en-US" dirty="0" smtClean="0">
                <a:solidFill>
                  <a:schemeClr val="tx1"/>
                </a:solidFill>
              </a:rPr>
              <a:t>We are to “remember” the Sabbath day to act in a way in which the Sabbath is separated</a:t>
            </a:r>
            <a:endParaRPr lang="en-US" dirty="0">
              <a:solidFill>
                <a:schemeClr val="tx1"/>
              </a:solidFill>
            </a:endParaRPr>
          </a:p>
        </p:txBody>
      </p:sp>
    </p:spTree>
    <p:extLst>
      <p:ext uri="{BB962C8B-B14F-4D97-AF65-F5344CB8AC3E}">
        <p14:creationId xmlns:p14="http://schemas.microsoft.com/office/powerpoint/2010/main" val="527560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0331" y="359229"/>
            <a:ext cx="8114826" cy="4539342"/>
          </a:xfrm>
        </p:spPr>
        <p:txBody>
          <a:bodyPr>
            <a:normAutofit fontScale="85000" lnSpcReduction="20000"/>
          </a:bodyPr>
          <a:lstStyle/>
          <a:p>
            <a:pPr>
              <a:buNone/>
            </a:pPr>
            <a:r>
              <a:rPr lang="en-US" sz="3600" dirty="0">
                <a:solidFill>
                  <a:schemeClr val="tx1"/>
                </a:solidFill>
              </a:rPr>
              <a:t>Guard the day of the Sabbath to set it apart just as </a:t>
            </a:r>
            <a:r>
              <a:rPr lang="en-US" sz="3600" dirty="0" smtClean="0">
                <a:solidFill>
                  <a:schemeClr val="tx1"/>
                </a:solidFill>
              </a:rPr>
              <a:t>Yahuwah </a:t>
            </a:r>
            <a:r>
              <a:rPr lang="en-US" sz="3600" dirty="0">
                <a:solidFill>
                  <a:schemeClr val="tx1"/>
                </a:solidFill>
              </a:rPr>
              <a:t>your Elohim has commanded you.  You are to serve and do all your work in six days, but the seventh day is the Sabbath of </a:t>
            </a:r>
            <a:r>
              <a:rPr lang="en-US" sz="3600" dirty="0" smtClean="0">
                <a:solidFill>
                  <a:schemeClr val="tx1"/>
                </a:solidFill>
              </a:rPr>
              <a:t>Yahuwah </a:t>
            </a:r>
            <a:r>
              <a:rPr lang="en-US" sz="3600" dirty="0">
                <a:solidFill>
                  <a:schemeClr val="tx1"/>
                </a:solidFill>
              </a:rPr>
              <a:t>your Elohim. On that day you must not do any work, you, your son, your daughter, your male </a:t>
            </a:r>
            <a:r>
              <a:rPr lang="en-US" sz="3600" dirty="0" smtClean="0">
                <a:solidFill>
                  <a:schemeClr val="tx1"/>
                </a:solidFill>
              </a:rPr>
              <a:t>servant, </a:t>
            </a:r>
            <a:r>
              <a:rPr lang="en-US" sz="3600" dirty="0">
                <a:solidFill>
                  <a:schemeClr val="tx1"/>
                </a:solidFill>
              </a:rPr>
              <a:t>your female </a:t>
            </a:r>
            <a:r>
              <a:rPr lang="en-US" sz="3600" dirty="0" smtClean="0">
                <a:solidFill>
                  <a:schemeClr val="tx1"/>
                </a:solidFill>
              </a:rPr>
              <a:t>servant, </a:t>
            </a:r>
            <a:r>
              <a:rPr lang="en-US" sz="3600" dirty="0">
                <a:solidFill>
                  <a:schemeClr val="tx1"/>
                </a:solidFill>
              </a:rPr>
              <a:t>your ox, your donkey, any other animal, or the foreigner who lives with you, so that your male and female slaves, like yourself, may have </a:t>
            </a:r>
            <a:r>
              <a:rPr lang="en-US" sz="3600" dirty="0" smtClean="0">
                <a:solidFill>
                  <a:schemeClr val="tx1"/>
                </a:solidFill>
              </a:rPr>
              <a:t>rest (</a:t>
            </a:r>
            <a:r>
              <a:rPr lang="en-US" sz="3600" i="1" dirty="0" err="1" smtClean="0">
                <a:solidFill>
                  <a:schemeClr val="tx1"/>
                </a:solidFill>
              </a:rPr>
              <a:t>nuwach</a:t>
            </a:r>
            <a:r>
              <a:rPr lang="en-US" sz="3600" dirty="0" smtClean="0">
                <a:solidFill>
                  <a:schemeClr val="tx1"/>
                </a:solidFill>
              </a:rPr>
              <a:t>).</a:t>
            </a:r>
            <a:r>
              <a:rPr lang="en-US" sz="3600" dirty="0">
                <a:solidFill>
                  <a:schemeClr val="tx1"/>
                </a:solidFill>
              </a:rPr>
              <a:t>  </a:t>
            </a:r>
            <a:r>
              <a:rPr lang="en-US" sz="3600" dirty="0" smtClean="0">
                <a:solidFill>
                  <a:schemeClr val="tx1"/>
                </a:solidFill>
              </a:rPr>
              <a:t>(</a:t>
            </a:r>
            <a:r>
              <a:rPr lang="en-US" sz="3600" dirty="0" err="1" smtClean="0">
                <a:solidFill>
                  <a:schemeClr val="tx1"/>
                </a:solidFill>
              </a:rPr>
              <a:t>Deut</a:t>
            </a:r>
            <a:r>
              <a:rPr lang="en-US" sz="3600" dirty="0" smtClean="0">
                <a:solidFill>
                  <a:schemeClr val="tx1"/>
                </a:solidFill>
              </a:rPr>
              <a:t> 5:12-14)</a:t>
            </a:r>
            <a:endParaRPr lang="en-US" sz="4000" dirty="0">
              <a:solidFill>
                <a:schemeClr val="tx1"/>
              </a:solidFill>
            </a:endParaRPr>
          </a:p>
        </p:txBody>
      </p:sp>
    </p:spTree>
    <p:extLst>
      <p:ext uri="{BB962C8B-B14F-4D97-AF65-F5344CB8AC3E}">
        <p14:creationId xmlns:p14="http://schemas.microsoft.com/office/powerpoint/2010/main" val="398122119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10817" y="657227"/>
            <a:ext cx="7844183" cy="3857625"/>
          </a:xfrm>
        </p:spPr>
        <p:txBody>
          <a:bodyPr>
            <a:normAutofit fontScale="92500" lnSpcReduction="20000"/>
          </a:bodyPr>
          <a:lstStyle/>
          <a:p>
            <a:pPr algn="ctr">
              <a:buNone/>
            </a:pPr>
            <a:r>
              <a:rPr lang="en-US" sz="4000" dirty="0" smtClean="0">
                <a:solidFill>
                  <a:schemeClr val="tx1"/>
                </a:solidFill>
              </a:rPr>
              <a:t>Why Should We Keep the Sabbath Holy?</a:t>
            </a:r>
          </a:p>
          <a:p>
            <a:pPr algn="ctr">
              <a:buNone/>
            </a:pPr>
            <a:r>
              <a:rPr lang="en-US" sz="3600" dirty="0" smtClean="0">
                <a:solidFill>
                  <a:schemeClr val="tx1"/>
                </a:solidFill>
              </a:rPr>
              <a:t>Remember </a:t>
            </a:r>
            <a:r>
              <a:rPr lang="en-US" sz="3600" dirty="0">
                <a:solidFill>
                  <a:schemeClr val="tx1"/>
                </a:solidFill>
              </a:rPr>
              <a:t>that you were a slave in the land of </a:t>
            </a:r>
            <a:r>
              <a:rPr lang="en-US" sz="3600" dirty="0" err="1">
                <a:solidFill>
                  <a:schemeClr val="tx1"/>
                </a:solidFill>
              </a:rPr>
              <a:t>Mitzrayim</a:t>
            </a:r>
            <a:r>
              <a:rPr lang="en-US" sz="3600" dirty="0">
                <a:solidFill>
                  <a:schemeClr val="tx1"/>
                </a:solidFill>
              </a:rPr>
              <a:t> and that </a:t>
            </a:r>
            <a:r>
              <a:rPr lang="en-US" sz="3600" dirty="0" smtClean="0">
                <a:solidFill>
                  <a:schemeClr val="tx1"/>
                </a:solidFill>
              </a:rPr>
              <a:t>Yahuwah </a:t>
            </a:r>
            <a:r>
              <a:rPr lang="en-US" sz="3600" dirty="0">
                <a:solidFill>
                  <a:schemeClr val="tx1"/>
                </a:solidFill>
              </a:rPr>
              <a:t>your Elohim brought you out of there by strength and power; therefore, </a:t>
            </a:r>
            <a:r>
              <a:rPr lang="en-US" sz="3600" dirty="0" smtClean="0">
                <a:solidFill>
                  <a:schemeClr val="tx1"/>
                </a:solidFill>
              </a:rPr>
              <a:t>Yahuwah </a:t>
            </a:r>
            <a:r>
              <a:rPr lang="en-US" sz="3600" dirty="0">
                <a:solidFill>
                  <a:schemeClr val="tx1"/>
                </a:solidFill>
              </a:rPr>
              <a:t>your Elohim has commanded you to keep the Sabbath day</a:t>
            </a:r>
            <a:r>
              <a:rPr lang="en-US" sz="3600" dirty="0" smtClean="0">
                <a:solidFill>
                  <a:schemeClr val="tx1"/>
                </a:solidFill>
              </a:rPr>
              <a:t>. </a:t>
            </a:r>
            <a:r>
              <a:rPr lang="en-US" sz="3600" dirty="0">
                <a:solidFill>
                  <a:schemeClr val="tx1"/>
                </a:solidFill>
              </a:rPr>
              <a:t>(</a:t>
            </a:r>
            <a:r>
              <a:rPr lang="en-US" sz="3600" dirty="0" err="1">
                <a:solidFill>
                  <a:schemeClr val="tx1"/>
                </a:solidFill>
              </a:rPr>
              <a:t>Deut</a:t>
            </a:r>
            <a:r>
              <a:rPr lang="en-US" sz="3600" dirty="0">
                <a:solidFill>
                  <a:schemeClr val="tx1"/>
                </a:solidFill>
              </a:rPr>
              <a:t> </a:t>
            </a:r>
            <a:r>
              <a:rPr lang="en-US" sz="3600" dirty="0" smtClean="0">
                <a:solidFill>
                  <a:schemeClr val="tx1"/>
                </a:solidFill>
              </a:rPr>
              <a:t>5:15)</a:t>
            </a:r>
            <a:endParaRPr lang="en-US" sz="3600" dirty="0">
              <a:solidFill>
                <a:schemeClr val="tx1"/>
              </a:solidFill>
            </a:endParaRPr>
          </a:p>
        </p:txBody>
      </p:sp>
    </p:spTree>
    <p:extLst>
      <p:ext uri="{BB962C8B-B14F-4D97-AF65-F5344CB8AC3E}">
        <p14:creationId xmlns:p14="http://schemas.microsoft.com/office/powerpoint/2010/main" val="398122119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77078" y="657227"/>
            <a:ext cx="7777922" cy="3857625"/>
          </a:xfrm>
        </p:spPr>
        <p:txBody>
          <a:bodyPr>
            <a:normAutofit/>
          </a:bodyPr>
          <a:lstStyle/>
          <a:p>
            <a:pPr algn="ctr">
              <a:buNone/>
            </a:pPr>
            <a:r>
              <a:rPr lang="en-US" sz="4000" dirty="0">
                <a:solidFill>
                  <a:schemeClr val="tx1"/>
                </a:solidFill>
              </a:rPr>
              <a:t>What is the Purpose of the Sabbath</a:t>
            </a:r>
            <a:r>
              <a:rPr lang="en-US" sz="4000" dirty="0" smtClean="0">
                <a:solidFill>
                  <a:schemeClr val="tx1"/>
                </a:solidFill>
              </a:rPr>
              <a:t>?</a:t>
            </a:r>
          </a:p>
          <a:p>
            <a:pPr algn="ctr">
              <a:buNone/>
            </a:pPr>
            <a:endParaRPr lang="en-US" sz="4000" dirty="0">
              <a:solidFill>
                <a:schemeClr val="tx1"/>
              </a:solidFill>
            </a:endParaRPr>
          </a:p>
          <a:p>
            <a:pPr algn="ctr">
              <a:buNone/>
            </a:pPr>
            <a:r>
              <a:rPr lang="en-US" sz="3500" dirty="0" smtClean="0">
                <a:solidFill>
                  <a:schemeClr val="tx1"/>
                </a:solidFill>
              </a:rPr>
              <a:t>(All your questions about what we can and can’t do on Sabbath should be easier to answer if we understand the purpose of the Sabbath)</a:t>
            </a:r>
            <a:endParaRPr lang="en-US" sz="3500" dirty="0">
              <a:solidFill>
                <a:schemeClr val="tx1"/>
              </a:solidFill>
            </a:endParaRPr>
          </a:p>
          <a:p>
            <a:pPr algn="ctr">
              <a:buNone/>
            </a:pPr>
            <a:endParaRPr lang="en-US" sz="4000" dirty="0">
              <a:solidFill>
                <a:schemeClr val="tx1"/>
              </a:solidFill>
            </a:endParaRPr>
          </a:p>
        </p:txBody>
      </p:sp>
    </p:spTree>
    <p:extLst>
      <p:ext uri="{BB962C8B-B14F-4D97-AF65-F5344CB8AC3E}">
        <p14:creationId xmlns:p14="http://schemas.microsoft.com/office/powerpoint/2010/main" val="398122119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8214" y="657227"/>
            <a:ext cx="8213272" cy="4388302"/>
          </a:xfrm>
        </p:spPr>
        <p:txBody>
          <a:bodyPr>
            <a:normAutofit/>
          </a:bodyPr>
          <a:lstStyle/>
          <a:p>
            <a:pPr algn="ctr">
              <a:buNone/>
            </a:pPr>
            <a:r>
              <a:rPr lang="en-US" sz="3600" dirty="0">
                <a:solidFill>
                  <a:schemeClr val="tx1"/>
                </a:solidFill>
              </a:rPr>
              <a:t>1</a:t>
            </a:r>
            <a:r>
              <a:rPr lang="en-US" sz="3600" dirty="0" smtClean="0">
                <a:solidFill>
                  <a:schemeClr val="tx1"/>
                </a:solidFill>
              </a:rPr>
              <a:t> – A Day to Rest</a:t>
            </a:r>
          </a:p>
          <a:p>
            <a:pPr>
              <a:buNone/>
            </a:pPr>
            <a:r>
              <a:rPr lang="en-US" sz="3600" dirty="0" smtClean="0">
                <a:solidFill>
                  <a:schemeClr val="tx1"/>
                </a:solidFill>
              </a:rPr>
              <a:t>Rest from what? (work – </a:t>
            </a:r>
            <a:r>
              <a:rPr lang="en-US" sz="3600" i="1" dirty="0" err="1" smtClean="0">
                <a:solidFill>
                  <a:schemeClr val="tx1"/>
                </a:solidFill>
              </a:rPr>
              <a:t>melacha</a:t>
            </a:r>
            <a:r>
              <a:rPr lang="en-US" sz="3600" dirty="0" smtClean="0">
                <a:solidFill>
                  <a:schemeClr val="tx1"/>
                </a:solidFill>
              </a:rPr>
              <a:t>)</a:t>
            </a:r>
          </a:p>
          <a:p>
            <a:pPr>
              <a:buNone/>
            </a:pPr>
            <a:r>
              <a:rPr lang="en-US" sz="3600" i="1" dirty="0" err="1" smtClean="0">
                <a:solidFill>
                  <a:schemeClr val="tx1"/>
                </a:solidFill>
              </a:rPr>
              <a:t>Melacha</a:t>
            </a:r>
            <a:r>
              <a:rPr lang="en-US" sz="3600" dirty="0" smtClean="0">
                <a:solidFill>
                  <a:schemeClr val="tx1"/>
                </a:solidFill>
              </a:rPr>
              <a:t> is what you do to earn a living, the work of your hands, what you create or form or produce with your hands. </a:t>
            </a:r>
            <a:r>
              <a:rPr lang="en-US" sz="3600" i="1" dirty="0" smtClean="0">
                <a:solidFill>
                  <a:schemeClr val="tx1"/>
                </a:solidFill>
              </a:rPr>
              <a:t>Business, occupational work, handiwork, craftsmanship</a:t>
            </a:r>
            <a:r>
              <a:rPr lang="en-US" sz="3600" dirty="0" smtClean="0">
                <a:solidFill>
                  <a:schemeClr val="tx1"/>
                </a:solidFill>
              </a:rPr>
              <a:t>.</a:t>
            </a:r>
          </a:p>
        </p:txBody>
      </p:sp>
    </p:spTree>
    <p:extLst>
      <p:ext uri="{BB962C8B-B14F-4D97-AF65-F5344CB8AC3E}">
        <p14:creationId xmlns:p14="http://schemas.microsoft.com/office/powerpoint/2010/main" val="2710369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81693" y="375556"/>
            <a:ext cx="7773307" cy="4767943"/>
          </a:xfrm>
        </p:spPr>
        <p:txBody>
          <a:bodyPr>
            <a:normAutofit/>
          </a:bodyPr>
          <a:lstStyle/>
          <a:p>
            <a:pPr algn="ctr">
              <a:buNone/>
            </a:pPr>
            <a:r>
              <a:rPr lang="en-US" sz="3600" i="1" dirty="0" err="1" smtClean="0">
                <a:solidFill>
                  <a:schemeClr val="tx1"/>
                </a:solidFill>
              </a:rPr>
              <a:t>Melacha</a:t>
            </a:r>
            <a:endParaRPr lang="en-US" sz="3600" i="1" dirty="0" smtClean="0">
              <a:solidFill>
                <a:schemeClr val="tx1"/>
              </a:solidFill>
            </a:endParaRPr>
          </a:p>
          <a:p>
            <a:pPr>
              <a:buNone/>
            </a:pPr>
            <a:r>
              <a:rPr lang="en-US" dirty="0" smtClean="0">
                <a:solidFill>
                  <a:schemeClr val="tx1"/>
                </a:solidFill>
              </a:rPr>
              <a:t>The Work of </a:t>
            </a:r>
            <a:r>
              <a:rPr lang="en-US" dirty="0" err="1" smtClean="0">
                <a:solidFill>
                  <a:schemeClr val="tx1"/>
                </a:solidFill>
              </a:rPr>
              <a:t>Elohim</a:t>
            </a:r>
            <a:r>
              <a:rPr lang="en-US" dirty="0" smtClean="0">
                <a:solidFill>
                  <a:schemeClr val="tx1"/>
                </a:solidFill>
              </a:rPr>
              <a:t> in creation</a:t>
            </a:r>
          </a:p>
          <a:p>
            <a:pPr>
              <a:buNone/>
            </a:pPr>
            <a:r>
              <a:rPr lang="en-US" dirty="0">
                <a:solidFill>
                  <a:schemeClr val="tx1"/>
                </a:solidFill>
              </a:rPr>
              <a:t>If the thief is not caught, then the owner of the house will be brought before the judges, to see whether he has laid his hand on his neighbor's goods (</a:t>
            </a:r>
            <a:r>
              <a:rPr lang="en-US" b="1" i="1" dirty="0" err="1">
                <a:solidFill>
                  <a:schemeClr val="tx1"/>
                </a:solidFill>
              </a:rPr>
              <a:t>melacha</a:t>
            </a:r>
            <a:r>
              <a:rPr lang="en-US" dirty="0">
                <a:solidFill>
                  <a:schemeClr val="tx1"/>
                </a:solidFill>
              </a:rPr>
              <a:t>) (</a:t>
            </a:r>
            <a:r>
              <a:rPr lang="en-US" dirty="0" err="1">
                <a:solidFill>
                  <a:schemeClr val="tx1"/>
                </a:solidFill>
              </a:rPr>
              <a:t>Shemot</a:t>
            </a:r>
            <a:r>
              <a:rPr lang="en-US" dirty="0">
                <a:solidFill>
                  <a:schemeClr val="tx1"/>
                </a:solidFill>
              </a:rPr>
              <a:t> 22:8)</a:t>
            </a:r>
            <a:r>
              <a:rPr lang="en-US" dirty="0" smtClean="0">
                <a:solidFill>
                  <a:schemeClr val="tx1"/>
                </a:solidFill>
              </a:rPr>
              <a:t> </a:t>
            </a:r>
          </a:p>
        </p:txBody>
      </p:sp>
    </p:spTree>
    <p:extLst>
      <p:ext uri="{BB962C8B-B14F-4D97-AF65-F5344CB8AC3E}">
        <p14:creationId xmlns:p14="http://schemas.microsoft.com/office/powerpoint/2010/main" val="398122119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81693" y="375556"/>
            <a:ext cx="7773307" cy="4767943"/>
          </a:xfrm>
        </p:spPr>
        <p:txBody>
          <a:bodyPr>
            <a:normAutofit lnSpcReduction="10000"/>
          </a:bodyPr>
          <a:lstStyle/>
          <a:p>
            <a:pPr algn="ctr">
              <a:buNone/>
            </a:pPr>
            <a:r>
              <a:rPr lang="en-US" sz="3600" dirty="0" smtClean="0">
                <a:solidFill>
                  <a:schemeClr val="tx1"/>
                </a:solidFill>
              </a:rPr>
              <a:t>What About Cooking?</a:t>
            </a:r>
          </a:p>
          <a:p>
            <a:pPr>
              <a:buNone/>
            </a:pPr>
            <a:r>
              <a:rPr lang="en-US" dirty="0">
                <a:solidFill>
                  <a:schemeClr val="tx1"/>
                </a:solidFill>
              </a:rPr>
              <a:t>Then </a:t>
            </a:r>
            <a:r>
              <a:rPr lang="en-US" dirty="0" smtClean="0">
                <a:solidFill>
                  <a:schemeClr val="tx1"/>
                </a:solidFill>
              </a:rPr>
              <a:t>Yahuwah </a:t>
            </a:r>
            <a:r>
              <a:rPr lang="en-US" dirty="0">
                <a:solidFill>
                  <a:schemeClr val="tx1"/>
                </a:solidFill>
              </a:rPr>
              <a:t>said to </a:t>
            </a:r>
            <a:r>
              <a:rPr lang="en-US" dirty="0" err="1">
                <a:solidFill>
                  <a:schemeClr val="tx1"/>
                </a:solidFill>
              </a:rPr>
              <a:t>Mosheh</a:t>
            </a:r>
            <a:r>
              <a:rPr lang="en-US" dirty="0">
                <a:solidFill>
                  <a:schemeClr val="tx1"/>
                </a:solidFill>
              </a:rPr>
              <a:t>, "I am going to rain bread from heaven for you, and the people will go out and gather a certain amount each day, that I may test them, whether they will walk in my instruction or not.  And </a:t>
            </a:r>
            <a:r>
              <a:rPr lang="en-US" u="sng" dirty="0">
                <a:solidFill>
                  <a:schemeClr val="tx1"/>
                </a:solidFill>
              </a:rPr>
              <a:t>on the sixth day they will prepare what they bring in, and it will be twice as much as they gather each day</a:t>
            </a:r>
            <a:r>
              <a:rPr lang="en-US" dirty="0">
                <a:solidFill>
                  <a:schemeClr val="tx1"/>
                </a:solidFill>
              </a:rPr>
              <a:t>" (</a:t>
            </a:r>
            <a:r>
              <a:rPr lang="en-US" dirty="0" err="1">
                <a:solidFill>
                  <a:schemeClr val="tx1"/>
                </a:solidFill>
              </a:rPr>
              <a:t>Shemot</a:t>
            </a:r>
            <a:r>
              <a:rPr lang="en-US" dirty="0">
                <a:solidFill>
                  <a:schemeClr val="tx1"/>
                </a:solidFill>
              </a:rPr>
              <a:t> 16:4,5).</a:t>
            </a:r>
          </a:p>
        </p:txBody>
      </p:sp>
    </p:spTree>
    <p:extLst>
      <p:ext uri="{BB962C8B-B14F-4D97-AF65-F5344CB8AC3E}">
        <p14:creationId xmlns:p14="http://schemas.microsoft.com/office/powerpoint/2010/main" val="398716898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81693" y="375556"/>
            <a:ext cx="7773307" cy="4767943"/>
          </a:xfrm>
        </p:spPr>
        <p:txBody>
          <a:bodyPr>
            <a:normAutofit lnSpcReduction="10000"/>
          </a:bodyPr>
          <a:lstStyle/>
          <a:p>
            <a:pPr>
              <a:buNone/>
            </a:pPr>
            <a:r>
              <a:rPr lang="en-US" dirty="0">
                <a:solidFill>
                  <a:schemeClr val="tx1"/>
                </a:solidFill>
              </a:rPr>
              <a:t>This is what </a:t>
            </a:r>
            <a:r>
              <a:rPr lang="en-US" dirty="0" smtClean="0">
                <a:solidFill>
                  <a:schemeClr val="tx1"/>
                </a:solidFill>
              </a:rPr>
              <a:t>Yahuwah </a:t>
            </a:r>
            <a:r>
              <a:rPr lang="en-US" dirty="0">
                <a:solidFill>
                  <a:schemeClr val="tx1"/>
                </a:solidFill>
              </a:rPr>
              <a:t>has said: '</a:t>
            </a:r>
            <a:r>
              <a:rPr lang="en-US" u="sng" dirty="0">
                <a:solidFill>
                  <a:schemeClr val="tx1"/>
                </a:solidFill>
              </a:rPr>
              <a:t>Tomorrow is a time of </a:t>
            </a:r>
            <a:r>
              <a:rPr lang="en-US" u="sng" dirty="0" smtClean="0">
                <a:solidFill>
                  <a:schemeClr val="tx1"/>
                </a:solidFill>
              </a:rPr>
              <a:t>cessation (</a:t>
            </a:r>
            <a:r>
              <a:rPr lang="en-US" u="sng" dirty="0" err="1" smtClean="0">
                <a:solidFill>
                  <a:schemeClr val="tx1"/>
                </a:solidFill>
              </a:rPr>
              <a:t>shabbaton</a:t>
            </a:r>
            <a:r>
              <a:rPr lang="en-US" u="sng" dirty="0" smtClean="0">
                <a:solidFill>
                  <a:schemeClr val="tx1"/>
                </a:solidFill>
              </a:rPr>
              <a:t>), </a:t>
            </a:r>
            <a:r>
              <a:rPr lang="en-US" u="sng" dirty="0">
                <a:solidFill>
                  <a:schemeClr val="tx1"/>
                </a:solidFill>
              </a:rPr>
              <a:t>a set-apart Sabbath to </a:t>
            </a:r>
            <a:r>
              <a:rPr lang="en-US" u="sng" dirty="0" smtClean="0">
                <a:solidFill>
                  <a:schemeClr val="tx1"/>
                </a:solidFill>
              </a:rPr>
              <a:t>Yahuwah. </a:t>
            </a:r>
            <a:r>
              <a:rPr lang="en-US" u="sng" dirty="0">
                <a:solidFill>
                  <a:schemeClr val="tx1"/>
                </a:solidFill>
              </a:rPr>
              <a:t>Whatever you want to bake, bake today; and whatever you want to boil, boil today; and whatever is left put aside for yourselves to be kept until morning</a:t>
            </a:r>
            <a:r>
              <a:rPr lang="en-US" dirty="0">
                <a:solidFill>
                  <a:schemeClr val="tx1"/>
                </a:solidFill>
              </a:rPr>
              <a:t>.'"  So they put it aside until the morning, just as </a:t>
            </a:r>
            <a:r>
              <a:rPr lang="en-US" dirty="0" err="1">
                <a:solidFill>
                  <a:schemeClr val="tx1"/>
                </a:solidFill>
              </a:rPr>
              <a:t>Mosheh</a:t>
            </a:r>
            <a:r>
              <a:rPr lang="en-US" dirty="0">
                <a:solidFill>
                  <a:schemeClr val="tx1"/>
                </a:solidFill>
              </a:rPr>
              <a:t> had commanded, and it did not stink, nor was there any worm in it.  (</a:t>
            </a:r>
            <a:r>
              <a:rPr lang="en-US" dirty="0" err="1">
                <a:solidFill>
                  <a:schemeClr val="tx1"/>
                </a:solidFill>
              </a:rPr>
              <a:t>Shemot</a:t>
            </a:r>
            <a:r>
              <a:rPr lang="en-US" dirty="0">
                <a:solidFill>
                  <a:schemeClr val="tx1"/>
                </a:solidFill>
              </a:rPr>
              <a:t> </a:t>
            </a:r>
            <a:r>
              <a:rPr lang="en-US" dirty="0" smtClean="0">
                <a:solidFill>
                  <a:schemeClr val="tx1"/>
                </a:solidFill>
              </a:rPr>
              <a:t>16:22-24)</a:t>
            </a:r>
            <a:endParaRPr lang="en-US" dirty="0">
              <a:solidFill>
                <a:schemeClr val="tx1"/>
              </a:solidFill>
            </a:endParaRPr>
          </a:p>
        </p:txBody>
      </p:sp>
    </p:spTree>
    <p:extLst>
      <p:ext uri="{BB962C8B-B14F-4D97-AF65-F5344CB8AC3E}">
        <p14:creationId xmlns:p14="http://schemas.microsoft.com/office/powerpoint/2010/main" val="1778733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81693" y="375556"/>
            <a:ext cx="7773307" cy="4767943"/>
          </a:xfrm>
        </p:spPr>
        <p:txBody>
          <a:bodyPr>
            <a:normAutofit/>
          </a:bodyPr>
          <a:lstStyle/>
          <a:p>
            <a:pPr algn="ctr">
              <a:buNone/>
            </a:pPr>
            <a:r>
              <a:rPr lang="en-US" sz="3600" dirty="0">
                <a:solidFill>
                  <a:schemeClr val="tx1"/>
                </a:solidFill>
              </a:rPr>
              <a:t>2</a:t>
            </a:r>
            <a:r>
              <a:rPr lang="en-US" sz="3600" dirty="0" smtClean="0">
                <a:solidFill>
                  <a:schemeClr val="tx1"/>
                </a:solidFill>
              </a:rPr>
              <a:t> - It is a Day unto the LORD Yahuwah</a:t>
            </a:r>
          </a:p>
          <a:p>
            <a:pPr algn="ctr">
              <a:buNone/>
            </a:pPr>
            <a:r>
              <a:rPr lang="en-US" dirty="0" smtClean="0">
                <a:solidFill>
                  <a:schemeClr val="tx1"/>
                </a:solidFill>
              </a:rPr>
              <a:t>For </a:t>
            </a:r>
            <a:r>
              <a:rPr lang="en-US" dirty="0">
                <a:solidFill>
                  <a:schemeClr val="tx1"/>
                </a:solidFill>
              </a:rPr>
              <a:t>six days you </a:t>
            </a:r>
            <a:r>
              <a:rPr lang="en-US" dirty="0" smtClean="0">
                <a:solidFill>
                  <a:schemeClr val="tx1"/>
                </a:solidFill>
              </a:rPr>
              <a:t>shall </a:t>
            </a:r>
            <a:r>
              <a:rPr lang="en-US" dirty="0">
                <a:solidFill>
                  <a:schemeClr val="tx1"/>
                </a:solidFill>
              </a:rPr>
              <a:t>labor and do all your work, but </a:t>
            </a:r>
            <a:r>
              <a:rPr lang="en-US" u="sng" dirty="0">
                <a:solidFill>
                  <a:schemeClr val="tx1"/>
                </a:solidFill>
              </a:rPr>
              <a:t>the seventh day is a Sabbath to </a:t>
            </a:r>
            <a:r>
              <a:rPr lang="en-US" u="sng" dirty="0" smtClean="0">
                <a:solidFill>
                  <a:schemeClr val="tx1"/>
                </a:solidFill>
              </a:rPr>
              <a:t>Yahuwah your Elohim </a:t>
            </a:r>
            <a:r>
              <a:rPr lang="en-US" dirty="0" smtClean="0">
                <a:solidFill>
                  <a:schemeClr val="tx1"/>
                </a:solidFill>
              </a:rPr>
              <a:t>(Exodus 20:10)</a:t>
            </a:r>
          </a:p>
          <a:p>
            <a:pPr>
              <a:buNone/>
            </a:pPr>
            <a:r>
              <a:rPr lang="en-US" dirty="0" smtClean="0">
                <a:solidFill>
                  <a:schemeClr val="tx1"/>
                </a:solidFill>
              </a:rPr>
              <a:t>Not for your own pleasure! Isaiah 58:12-14</a:t>
            </a:r>
          </a:p>
          <a:p>
            <a:pPr>
              <a:buNone/>
            </a:pPr>
            <a:r>
              <a:rPr lang="en-US" dirty="0">
                <a:solidFill>
                  <a:schemeClr val="tx1"/>
                </a:solidFill>
              </a:rPr>
              <a:t>The Sabbath was made for man… Mark </a:t>
            </a:r>
            <a:r>
              <a:rPr lang="en-US" dirty="0" smtClean="0">
                <a:solidFill>
                  <a:schemeClr val="tx1"/>
                </a:solidFill>
              </a:rPr>
              <a:t>2:27</a:t>
            </a:r>
          </a:p>
          <a:p>
            <a:pPr>
              <a:buNone/>
            </a:pPr>
            <a:r>
              <a:rPr lang="en-US" dirty="0">
                <a:solidFill>
                  <a:schemeClr val="tx1"/>
                </a:solidFill>
              </a:rPr>
              <a:t>Is it a day to sleep and lounge</a:t>
            </a:r>
            <a:r>
              <a:rPr lang="en-US" dirty="0" smtClean="0">
                <a:solidFill>
                  <a:schemeClr val="tx1"/>
                </a:solidFill>
              </a:rPr>
              <a:t>?</a:t>
            </a:r>
            <a:endParaRPr lang="en-US" dirty="0">
              <a:solidFill>
                <a:schemeClr val="tx1"/>
              </a:solidFill>
            </a:endParaRPr>
          </a:p>
        </p:txBody>
      </p:sp>
    </p:spTree>
    <p:extLst>
      <p:ext uri="{BB962C8B-B14F-4D97-AF65-F5344CB8AC3E}">
        <p14:creationId xmlns:p14="http://schemas.microsoft.com/office/powerpoint/2010/main" val="281979647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6713" y="657227"/>
            <a:ext cx="7718287" cy="3857625"/>
          </a:xfrm>
        </p:spPr>
        <p:txBody>
          <a:bodyPr>
            <a:normAutofit/>
          </a:bodyPr>
          <a:lstStyle/>
          <a:p>
            <a:pPr algn="ctr">
              <a:buNone/>
            </a:pPr>
            <a:r>
              <a:rPr lang="en-US" sz="3600" dirty="0">
                <a:solidFill>
                  <a:schemeClr val="tx1"/>
                </a:solidFill>
              </a:rPr>
              <a:t>3</a:t>
            </a:r>
            <a:r>
              <a:rPr lang="en-US" sz="3600" dirty="0" smtClean="0">
                <a:solidFill>
                  <a:schemeClr val="tx1"/>
                </a:solidFill>
              </a:rPr>
              <a:t> – A Day to Worship Yahuwah</a:t>
            </a:r>
          </a:p>
          <a:p>
            <a:pPr algn="ctr">
              <a:buNone/>
            </a:pPr>
            <a:r>
              <a:rPr lang="en-US" sz="3600" dirty="0" smtClean="0">
                <a:solidFill>
                  <a:schemeClr val="tx1"/>
                </a:solidFill>
              </a:rPr>
              <a:t>Psalm 95 – a Sabbath Psalm</a:t>
            </a:r>
            <a:endParaRPr lang="en-US" sz="3600" dirty="0">
              <a:solidFill>
                <a:schemeClr val="tx1"/>
              </a:solidFill>
            </a:endParaRPr>
          </a:p>
        </p:txBody>
      </p:sp>
    </p:spTree>
    <p:extLst>
      <p:ext uri="{BB962C8B-B14F-4D97-AF65-F5344CB8AC3E}">
        <p14:creationId xmlns:p14="http://schemas.microsoft.com/office/powerpoint/2010/main" val="398122119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70452" y="657227"/>
            <a:ext cx="7784548" cy="4331152"/>
          </a:xfrm>
        </p:spPr>
        <p:txBody>
          <a:bodyPr>
            <a:normAutofit/>
          </a:bodyPr>
          <a:lstStyle/>
          <a:p>
            <a:pPr algn="ctr">
              <a:buNone/>
            </a:pPr>
            <a:r>
              <a:rPr lang="en-US" dirty="0">
                <a:solidFill>
                  <a:schemeClr val="tx1"/>
                </a:solidFill>
              </a:rPr>
              <a:t>O come, let us </a:t>
            </a:r>
            <a:r>
              <a:rPr lang="en-US" u="sng" dirty="0">
                <a:solidFill>
                  <a:schemeClr val="tx1"/>
                </a:solidFill>
              </a:rPr>
              <a:t>worship</a:t>
            </a:r>
            <a:r>
              <a:rPr lang="en-US" dirty="0">
                <a:solidFill>
                  <a:schemeClr val="tx1"/>
                </a:solidFill>
              </a:rPr>
              <a:t> and </a:t>
            </a:r>
            <a:r>
              <a:rPr lang="en-US" u="sng" dirty="0">
                <a:solidFill>
                  <a:schemeClr val="tx1"/>
                </a:solidFill>
              </a:rPr>
              <a:t>bow down</a:t>
            </a:r>
            <a:r>
              <a:rPr lang="en-US" dirty="0">
                <a:solidFill>
                  <a:schemeClr val="tx1"/>
                </a:solidFill>
              </a:rPr>
              <a:t>: let us </a:t>
            </a:r>
            <a:r>
              <a:rPr lang="en-US" u="sng" dirty="0">
                <a:solidFill>
                  <a:schemeClr val="tx1"/>
                </a:solidFill>
              </a:rPr>
              <a:t>kneel</a:t>
            </a:r>
            <a:r>
              <a:rPr lang="en-US" dirty="0">
                <a:solidFill>
                  <a:schemeClr val="tx1"/>
                </a:solidFill>
              </a:rPr>
              <a:t> before the LORD our </a:t>
            </a:r>
            <a:r>
              <a:rPr lang="en-US" dirty="0" smtClean="0">
                <a:solidFill>
                  <a:schemeClr val="tx1"/>
                </a:solidFill>
              </a:rPr>
              <a:t>maker (vs.6, KJV)</a:t>
            </a:r>
          </a:p>
          <a:p>
            <a:pPr>
              <a:buNone/>
            </a:pPr>
            <a:r>
              <a:rPr lang="en-US" i="1" dirty="0" err="1" smtClean="0">
                <a:solidFill>
                  <a:schemeClr val="tx1"/>
                </a:solidFill>
              </a:rPr>
              <a:t>Chavah</a:t>
            </a:r>
            <a:r>
              <a:rPr lang="en-US" dirty="0" smtClean="0">
                <a:solidFill>
                  <a:schemeClr val="tx1"/>
                </a:solidFill>
              </a:rPr>
              <a:t> – to prostrate oneself, bow down. Prostration </a:t>
            </a:r>
            <a:r>
              <a:rPr lang="en-US" dirty="0">
                <a:solidFill>
                  <a:schemeClr val="tx1"/>
                </a:solidFill>
              </a:rPr>
              <a:t>was quite common as an act of submission before a superior. </a:t>
            </a:r>
          </a:p>
          <a:p>
            <a:pPr>
              <a:buNone/>
            </a:pPr>
            <a:r>
              <a:rPr lang="en-US" i="1" dirty="0" smtClean="0">
                <a:solidFill>
                  <a:schemeClr val="tx1"/>
                </a:solidFill>
              </a:rPr>
              <a:t>Kara’</a:t>
            </a:r>
            <a:r>
              <a:rPr lang="en-US" dirty="0" smtClean="0">
                <a:solidFill>
                  <a:schemeClr val="tx1"/>
                </a:solidFill>
              </a:rPr>
              <a:t> - </a:t>
            </a:r>
            <a:r>
              <a:rPr lang="en-US" dirty="0">
                <a:solidFill>
                  <a:schemeClr val="tx1"/>
                </a:solidFill>
              </a:rPr>
              <a:t>bow down, kneel, sink down to one's knees, kneel </a:t>
            </a:r>
            <a:r>
              <a:rPr lang="en-US" dirty="0" smtClean="0">
                <a:solidFill>
                  <a:schemeClr val="tx1"/>
                </a:solidFill>
              </a:rPr>
              <a:t>down</a:t>
            </a:r>
          </a:p>
          <a:p>
            <a:pPr>
              <a:buNone/>
            </a:pPr>
            <a:r>
              <a:rPr lang="en-US" i="1" dirty="0" smtClean="0">
                <a:solidFill>
                  <a:schemeClr val="tx1"/>
                </a:solidFill>
              </a:rPr>
              <a:t>Barak</a:t>
            </a:r>
            <a:r>
              <a:rPr lang="en-US" dirty="0" smtClean="0">
                <a:solidFill>
                  <a:schemeClr val="tx1"/>
                </a:solidFill>
              </a:rPr>
              <a:t> – to kneel, bless, salute, greet</a:t>
            </a:r>
            <a:endParaRPr lang="en-US" dirty="0">
              <a:solidFill>
                <a:schemeClr val="tx1"/>
              </a:solidFill>
            </a:endParaRPr>
          </a:p>
        </p:txBody>
      </p:sp>
    </p:spTree>
    <p:extLst>
      <p:ext uri="{BB962C8B-B14F-4D97-AF65-F5344CB8AC3E}">
        <p14:creationId xmlns:p14="http://schemas.microsoft.com/office/powerpoint/2010/main" val="209250189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16379" y="657227"/>
            <a:ext cx="8221435" cy="4371973"/>
          </a:xfrm>
        </p:spPr>
        <p:txBody>
          <a:bodyPr>
            <a:normAutofit fontScale="77500" lnSpcReduction="20000"/>
          </a:bodyPr>
          <a:lstStyle/>
          <a:p>
            <a:pPr algn="ctr">
              <a:buNone/>
            </a:pPr>
            <a:r>
              <a:rPr lang="en-US" sz="4100" dirty="0" smtClean="0">
                <a:solidFill>
                  <a:schemeClr val="tx1"/>
                </a:solidFill>
              </a:rPr>
              <a:t>4 – A Day For Holy Assembly</a:t>
            </a:r>
          </a:p>
          <a:p>
            <a:pPr>
              <a:buNone/>
            </a:pPr>
            <a:r>
              <a:rPr lang="en-US" sz="3600" dirty="0">
                <a:solidFill>
                  <a:schemeClr val="tx1"/>
                </a:solidFill>
              </a:rPr>
              <a:t>Speak to the sons of </a:t>
            </a:r>
            <a:r>
              <a:rPr lang="en-US" sz="3600" dirty="0" err="1">
                <a:solidFill>
                  <a:schemeClr val="tx1"/>
                </a:solidFill>
              </a:rPr>
              <a:t>Yisrael</a:t>
            </a:r>
            <a:r>
              <a:rPr lang="en-US" sz="3600" dirty="0">
                <a:solidFill>
                  <a:schemeClr val="tx1"/>
                </a:solidFill>
              </a:rPr>
              <a:t> and tell them, 'These are </a:t>
            </a:r>
            <a:r>
              <a:rPr lang="en-US" sz="3600" dirty="0" smtClean="0">
                <a:solidFill>
                  <a:schemeClr val="tx1"/>
                </a:solidFill>
              </a:rPr>
              <a:t>Yahuwah's </a:t>
            </a:r>
            <a:r>
              <a:rPr lang="en-US" sz="3600" dirty="0">
                <a:solidFill>
                  <a:schemeClr val="tx1"/>
                </a:solidFill>
              </a:rPr>
              <a:t>appointed times </a:t>
            </a:r>
            <a:r>
              <a:rPr lang="en-US" sz="3600" u="sng" dirty="0">
                <a:solidFill>
                  <a:schemeClr val="tx1"/>
                </a:solidFill>
              </a:rPr>
              <a:t>which you must proclaim as set-apart assemblies--my appointed </a:t>
            </a:r>
            <a:r>
              <a:rPr lang="en-US" sz="3600" u="sng" dirty="0" smtClean="0">
                <a:solidFill>
                  <a:schemeClr val="tx1"/>
                </a:solidFill>
              </a:rPr>
              <a:t>times</a:t>
            </a:r>
            <a:r>
              <a:rPr lang="en-US" sz="3600" dirty="0" smtClean="0">
                <a:solidFill>
                  <a:schemeClr val="tx1"/>
                </a:solidFill>
              </a:rPr>
              <a:t>: (</a:t>
            </a:r>
            <a:r>
              <a:rPr lang="en-US" sz="3600" i="1" dirty="0" err="1" smtClean="0">
                <a:solidFill>
                  <a:schemeClr val="tx1"/>
                </a:solidFill>
              </a:rPr>
              <a:t>moedim</a:t>
            </a:r>
            <a:r>
              <a:rPr lang="en-US" sz="3600" dirty="0" smtClean="0">
                <a:solidFill>
                  <a:schemeClr val="tx1"/>
                </a:solidFill>
              </a:rPr>
              <a:t>). </a:t>
            </a:r>
            <a:r>
              <a:rPr lang="en-US" sz="3600" dirty="0">
                <a:solidFill>
                  <a:schemeClr val="tx1"/>
                </a:solidFill>
              </a:rPr>
              <a:t>Six days work may be done, but on the seventh day there must be a Sabbath of complete rest, </a:t>
            </a:r>
            <a:r>
              <a:rPr lang="en-US" sz="3600" u="sng" dirty="0">
                <a:solidFill>
                  <a:schemeClr val="tx1"/>
                </a:solidFill>
              </a:rPr>
              <a:t>a set-apart </a:t>
            </a:r>
            <a:r>
              <a:rPr lang="en-US" sz="3600" u="sng" dirty="0" smtClean="0">
                <a:solidFill>
                  <a:schemeClr val="tx1"/>
                </a:solidFill>
              </a:rPr>
              <a:t>assembly</a:t>
            </a:r>
            <a:r>
              <a:rPr lang="en-US" sz="3600" dirty="0" smtClean="0">
                <a:solidFill>
                  <a:schemeClr val="tx1"/>
                </a:solidFill>
              </a:rPr>
              <a:t> (</a:t>
            </a:r>
            <a:r>
              <a:rPr lang="en-US" sz="3600" i="1" dirty="0" err="1" smtClean="0">
                <a:solidFill>
                  <a:schemeClr val="tx1"/>
                </a:solidFill>
              </a:rPr>
              <a:t>miqra</a:t>
            </a:r>
            <a:r>
              <a:rPr lang="en-US" sz="3600" i="1" dirty="0" smtClean="0">
                <a:solidFill>
                  <a:schemeClr val="tx1"/>
                </a:solidFill>
              </a:rPr>
              <a:t> </a:t>
            </a:r>
            <a:r>
              <a:rPr lang="en-US" sz="3600" i="1" dirty="0" err="1" smtClean="0">
                <a:solidFill>
                  <a:schemeClr val="tx1"/>
                </a:solidFill>
              </a:rPr>
              <a:t>qodesh</a:t>
            </a:r>
            <a:r>
              <a:rPr lang="en-US" sz="3600" dirty="0" smtClean="0">
                <a:solidFill>
                  <a:schemeClr val="tx1"/>
                </a:solidFill>
              </a:rPr>
              <a:t>). </a:t>
            </a:r>
            <a:r>
              <a:rPr lang="en-US" sz="3600" dirty="0">
                <a:solidFill>
                  <a:schemeClr val="tx1"/>
                </a:solidFill>
              </a:rPr>
              <a:t>You must not do any work; it is a Sabbath to </a:t>
            </a:r>
            <a:r>
              <a:rPr lang="en-US" sz="3600" dirty="0" smtClean="0">
                <a:solidFill>
                  <a:schemeClr val="tx1"/>
                </a:solidFill>
              </a:rPr>
              <a:t>Yahuwah </a:t>
            </a:r>
            <a:r>
              <a:rPr lang="en-US" sz="3600" dirty="0">
                <a:solidFill>
                  <a:schemeClr val="tx1"/>
                </a:solidFill>
              </a:rPr>
              <a:t>in all the places where you live. These are </a:t>
            </a:r>
            <a:r>
              <a:rPr lang="en-US" sz="3600" dirty="0" smtClean="0">
                <a:solidFill>
                  <a:schemeClr val="tx1"/>
                </a:solidFill>
              </a:rPr>
              <a:t>Yahuwah's </a:t>
            </a:r>
            <a:r>
              <a:rPr lang="en-US" sz="3600" dirty="0">
                <a:solidFill>
                  <a:schemeClr val="tx1"/>
                </a:solidFill>
              </a:rPr>
              <a:t>appointed times, set-apart assemblies, which you must proclaim at their appointed time</a:t>
            </a:r>
            <a:r>
              <a:rPr lang="en-US" sz="3600" dirty="0" smtClean="0">
                <a:solidFill>
                  <a:schemeClr val="tx1"/>
                </a:solidFill>
              </a:rPr>
              <a:t>.‘ (Leviticus 23:2-4)</a:t>
            </a:r>
            <a:endParaRPr lang="en-US" sz="3600" dirty="0">
              <a:solidFill>
                <a:schemeClr val="tx1"/>
              </a:solidFill>
            </a:endParaRPr>
          </a:p>
        </p:txBody>
      </p:sp>
    </p:spTree>
    <p:extLst>
      <p:ext uri="{BB962C8B-B14F-4D97-AF65-F5344CB8AC3E}">
        <p14:creationId xmlns:p14="http://schemas.microsoft.com/office/powerpoint/2010/main" val="271036925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37322" y="657227"/>
            <a:ext cx="7817678" cy="3857625"/>
          </a:xfrm>
        </p:spPr>
        <p:txBody>
          <a:bodyPr>
            <a:normAutofit fontScale="92500" lnSpcReduction="20000"/>
          </a:bodyPr>
          <a:lstStyle/>
          <a:p>
            <a:pPr algn="ctr">
              <a:buNone/>
            </a:pPr>
            <a:r>
              <a:rPr lang="en-US" sz="4000" dirty="0">
                <a:solidFill>
                  <a:schemeClr val="tx1"/>
                </a:solidFill>
              </a:rPr>
              <a:t>Now the One who created the heavens and the earth and all the living inhabitants thereof was establishing a permanent memorial of his creative acts by establishing the seventh day as that time when all mankind is to </a:t>
            </a:r>
            <a:r>
              <a:rPr lang="en-US" sz="4000" u="sng" dirty="0">
                <a:solidFill>
                  <a:schemeClr val="tx1"/>
                </a:solidFill>
              </a:rPr>
              <a:t>stop all his activity to honor and acknowledge</a:t>
            </a:r>
            <a:r>
              <a:rPr lang="en-US" sz="4000" dirty="0">
                <a:solidFill>
                  <a:schemeClr val="tx1"/>
                </a:solidFill>
              </a:rPr>
              <a:t> the Creator of all.</a:t>
            </a:r>
          </a:p>
        </p:txBody>
      </p:sp>
    </p:spTree>
    <p:extLst>
      <p:ext uri="{BB962C8B-B14F-4D97-AF65-F5344CB8AC3E}">
        <p14:creationId xmlns:p14="http://schemas.microsoft.com/office/powerpoint/2010/main" val="262335501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14349" y="269421"/>
            <a:ext cx="8090807" cy="4792436"/>
          </a:xfrm>
        </p:spPr>
        <p:txBody>
          <a:bodyPr>
            <a:normAutofit/>
          </a:bodyPr>
          <a:lstStyle/>
          <a:p>
            <a:pPr marL="0" indent="0" algn="ctr">
              <a:buNone/>
            </a:pPr>
            <a:r>
              <a:rPr lang="en-US" sz="3600" dirty="0" smtClean="0"/>
              <a:t>END</a:t>
            </a:r>
            <a:endParaRPr lang="en-US" sz="3600" dirty="0">
              <a:solidFill>
                <a:schemeClr val="tx1"/>
              </a:solidFill>
            </a:endParaRPr>
          </a:p>
        </p:txBody>
      </p:sp>
    </p:spTree>
    <p:extLst>
      <p:ext uri="{BB962C8B-B14F-4D97-AF65-F5344CB8AC3E}">
        <p14:creationId xmlns:p14="http://schemas.microsoft.com/office/powerpoint/2010/main" val="304478086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2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2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2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2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2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3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3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3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0.xml><?xml version="1.0" encoding="utf-8"?>
<a:theme xmlns:a="http://schemas.openxmlformats.org/drawingml/2006/main" name="3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1.xml><?xml version="1.0" encoding="utf-8"?>
<a:theme xmlns:a="http://schemas.openxmlformats.org/drawingml/2006/main" name="4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3.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4.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5.xml><?xml version="1.0" encoding="utf-8"?>
<a:theme xmlns:a="http://schemas.openxmlformats.org/drawingml/2006/main" name="1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6.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41232</TotalTime>
  <Words>1325</Words>
  <Application>Microsoft Office PowerPoint</Application>
  <PresentationFormat>On-screen Show (16:9)</PresentationFormat>
  <Paragraphs>120</Paragraphs>
  <Slides>33</Slides>
  <Notes>33</Notes>
  <HiddenSlides>0</HiddenSlides>
  <MMClips>0</MMClips>
  <ScaleCrop>false</ScaleCrop>
  <HeadingPairs>
    <vt:vector size="6" baseType="variant">
      <vt:variant>
        <vt:lpstr>Fonts Used</vt:lpstr>
      </vt:variant>
      <vt:variant>
        <vt:i4>5</vt:i4>
      </vt:variant>
      <vt:variant>
        <vt:lpstr>Theme</vt:lpstr>
      </vt:variant>
      <vt:variant>
        <vt:i4>16</vt:i4>
      </vt:variant>
      <vt:variant>
        <vt:lpstr>Slide Titles</vt:lpstr>
      </vt:variant>
      <vt:variant>
        <vt:i4>33</vt:i4>
      </vt:variant>
    </vt:vector>
  </HeadingPairs>
  <TitlesOfParts>
    <vt:vector size="54" baseType="lpstr">
      <vt:lpstr>Arial</vt:lpstr>
      <vt:lpstr>Bwhebb</vt:lpstr>
      <vt:lpstr>Calibri</vt:lpstr>
      <vt:lpstr>Helvetica</vt:lpstr>
      <vt:lpstr>Times New Roman</vt:lpstr>
      <vt:lpstr>Office Theme</vt:lpstr>
      <vt:lpstr>22_Office Theme</vt:lpstr>
      <vt:lpstr>24_Office Theme</vt:lpstr>
      <vt:lpstr>26_Office Theme</vt:lpstr>
      <vt:lpstr>27_Office Theme</vt:lpstr>
      <vt:lpstr>28_Office Theme</vt:lpstr>
      <vt:lpstr>30_Office Theme</vt:lpstr>
      <vt:lpstr>31_Office Theme</vt:lpstr>
      <vt:lpstr>32_Office Theme</vt:lpstr>
      <vt:lpstr>36_Office Theme</vt:lpstr>
      <vt:lpstr>44_Office Theme</vt:lpstr>
      <vt:lpstr>2_Office Theme</vt:lpstr>
      <vt:lpstr>4_Office Theme</vt:lpstr>
      <vt:lpstr>8_Office Theme</vt:lpstr>
      <vt:lpstr>14_Office Theme</vt:lpstr>
      <vt:lpstr>7_Office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Abundant Life Ministries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Arthur Bailey</dc:creator>
  <cp:lastModifiedBy>David</cp:lastModifiedBy>
  <cp:revision>400</cp:revision>
  <dcterms:created xsi:type="dcterms:W3CDTF">2012-08-10T17:43:01Z</dcterms:created>
  <dcterms:modified xsi:type="dcterms:W3CDTF">2018-06-26T02:25:32Z</dcterms:modified>
</cp:coreProperties>
</file>