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4" r:id="rId2"/>
    <p:sldId id="266" r:id="rId3"/>
    <p:sldId id="267" r:id="rId4"/>
    <p:sldId id="309" r:id="rId5"/>
    <p:sldId id="268" r:id="rId6"/>
    <p:sldId id="269" r:id="rId7"/>
    <p:sldId id="270" r:id="rId8"/>
    <p:sldId id="271" r:id="rId9"/>
    <p:sldId id="272" r:id="rId10"/>
    <p:sldId id="273" r:id="rId11"/>
    <p:sldId id="274" r:id="rId12"/>
    <p:sldId id="275" r:id="rId13"/>
    <p:sldId id="276" r:id="rId14"/>
    <p:sldId id="277" r:id="rId15"/>
    <p:sldId id="280" r:id="rId16"/>
    <p:sldId id="314" r:id="rId17"/>
    <p:sldId id="281" r:id="rId18"/>
    <p:sldId id="310" r:id="rId19"/>
    <p:sldId id="312" r:id="rId20"/>
    <p:sldId id="313" r:id="rId21"/>
    <p:sldId id="282" r:id="rId22"/>
    <p:sldId id="315" r:id="rId23"/>
    <p:sldId id="316" r:id="rId24"/>
    <p:sldId id="283" r:id="rId25"/>
    <p:sldId id="284" r:id="rId26"/>
    <p:sldId id="285" r:id="rId27"/>
    <p:sldId id="286" r:id="rId28"/>
    <p:sldId id="287" r:id="rId29"/>
    <p:sldId id="288" r:id="rId30"/>
    <p:sldId id="289" r:id="rId31"/>
    <p:sldId id="290" r:id="rId32"/>
    <p:sldId id="291" r:id="rId33"/>
    <p:sldId id="292" r:id="rId34"/>
    <p:sldId id="295" r:id="rId35"/>
    <p:sldId id="296" r:id="rId36"/>
    <p:sldId id="297" r:id="rId37"/>
    <p:sldId id="298" r:id="rId38"/>
    <p:sldId id="299" r:id="rId39"/>
    <p:sldId id="300" r:id="rId40"/>
    <p:sldId id="301" r:id="rId41"/>
    <p:sldId id="302" r:id="rId42"/>
    <p:sldId id="303" r:id="rId43"/>
    <p:sldId id="305" r:id="rId44"/>
    <p:sldId id="306" r:id="rId45"/>
    <p:sldId id="307" r:id="rId46"/>
    <p:sldId id="30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7" autoAdjust="0"/>
    <p:restoredTop sz="95634" autoAdjust="0"/>
  </p:normalViewPr>
  <p:slideViewPr>
    <p:cSldViewPr snapToGrid="0">
      <p:cViewPr varScale="1">
        <p:scale>
          <a:sx n="62" d="100"/>
          <a:sy n="62" d="100"/>
        </p:scale>
        <p:origin x="756" y="72"/>
      </p:cViewPr>
      <p:guideLst/>
    </p:cSldViewPr>
  </p:slideViewPr>
  <p:outlineViewPr>
    <p:cViewPr>
      <p:scale>
        <a:sx n="33" d="100"/>
        <a:sy n="33" d="100"/>
      </p:scale>
      <p:origin x="0" y="-346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678428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580856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676586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01871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2773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244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3228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276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8900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2765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8356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774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5332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3975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1927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0048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9550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3267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8861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990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4212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8624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77085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456035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476907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17218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985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5835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9452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7656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94594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1468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91624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74678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6019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3922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5201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03303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29298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84942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18204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43989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8150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96231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71395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4/7/2019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4/7/2019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6,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buNone/>
            </a:pPr>
            <a:r>
              <a:rPr lang="en-US" sz="5333" b="1" dirty="0" smtClean="0">
                <a:solidFill>
                  <a:schemeClr val="accent2">
                    <a:lumMod val="50000"/>
                  </a:schemeClr>
                </a:solidFill>
                <a:latin typeface="Helvetica" pitchFamily="34" charset="0"/>
                <a:cs typeface="Helvetica" pitchFamily="34" charset="0"/>
              </a:rPr>
              <a:t>Expectations and Precautions </a:t>
            </a:r>
            <a:r>
              <a:rPr lang="en-US" sz="5333" b="1" dirty="0">
                <a:solidFill>
                  <a:schemeClr val="accent2">
                    <a:lumMod val="50000"/>
                  </a:schemeClr>
                </a:solidFill>
                <a:latin typeface="Helvetica" pitchFamily="34" charset="0"/>
                <a:cs typeface="Helvetica" pitchFamily="34" charset="0"/>
              </a:rPr>
              <a:t>as You </a:t>
            </a:r>
            <a:r>
              <a:rPr lang="en-US" sz="5333" b="1" dirty="0" smtClean="0">
                <a:solidFill>
                  <a:schemeClr val="accent2">
                    <a:lumMod val="50000"/>
                  </a:schemeClr>
                </a:solidFill>
                <a:latin typeface="Helvetica" pitchFamily="34" charset="0"/>
                <a:cs typeface="Helvetica" pitchFamily="34" charset="0"/>
              </a:rPr>
              <a:t>Walk in Your Biblical Roots</a:t>
            </a:r>
            <a:endParaRPr lang="en-US" sz="5333"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a:solidFill>
                  <a:schemeClr val="tx1">
                    <a:lumMod val="95000"/>
                    <a:lumOff val="5000"/>
                  </a:schemeClr>
                </a:solidFill>
                <a:latin typeface="Helvetica" pitchFamily="34" charset="0"/>
                <a:cs typeface="Helvetica" pitchFamily="34" charset="0"/>
              </a:rPr>
              <a:t>How to Navigate Through the Common </a:t>
            </a:r>
            <a:r>
              <a:rPr lang="en-US" sz="4400" b="1" dirty="0" smtClean="0">
                <a:solidFill>
                  <a:schemeClr val="tx1">
                    <a:lumMod val="95000"/>
                    <a:lumOff val="5000"/>
                  </a:schemeClr>
                </a:solidFill>
                <a:latin typeface="Helvetica" pitchFamily="34" charset="0"/>
                <a:cs typeface="Helvetica" pitchFamily="34" charset="0"/>
              </a:rPr>
              <a:t/>
            </a:r>
            <a:br>
              <a:rPr lang="en-US" sz="4400" b="1" dirty="0" smtClean="0">
                <a:solidFill>
                  <a:schemeClr val="tx1">
                    <a:lumMod val="95000"/>
                    <a:lumOff val="5000"/>
                  </a:schemeClr>
                </a:solidFill>
                <a:latin typeface="Helvetica" pitchFamily="34" charset="0"/>
                <a:cs typeface="Helvetica" pitchFamily="34" charset="0"/>
              </a:rPr>
            </a:br>
            <a:r>
              <a:rPr lang="en-US" sz="4400" b="1" dirty="0" smtClean="0">
                <a:solidFill>
                  <a:schemeClr val="tx1">
                    <a:lumMod val="95000"/>
                    <a:lumOff val="5000"/>
                  </a:schemeClr>
                </a:solidFill>
                <a:latin typeface="Helvetica" pitchFamily="34" charset="0"/>
                <a:cs typeface="Helvetica" pitchFamily="34" charset="0"/>
              </a:rPr>
              <a:t>Difficulties of </a:t>
            </a:r>
            <a:r>
              <a:rPr lang="en-US" sz="4400" b="1" dirty="0">
                <a:solidFill>
                  <a:schemeClr val="tx1">
                    <a:lumMod val="95000"/>
                    <a:lumOff val="5000"/>
                  </a:schemeClr>
                </a:solidFill>
                <a:latin typeface="Helvetica" pitchFamily="34" charset="0"/>
                <a:cs typeface="Helvetica" pitchFamily="34" charset="0"/>
              </a:rPr>
              <a:t>the </a:t>
            </a:r>
            <a:r>
              <a:rPr lang="en-US" sz="4400" b="1" dirty="0" smtClean="0">
                <a:solidFill>
                  <a:schemeClr val="tx1">
                    <a:lumMod val="95000"/>
                    <a:lumOff val="5000"/>
                  </a:schemeClr>
                </a:solidFill>
                <a:latin typeface="Helvetica" pitchFamily="34" charset="0"/>
                <a:cs typeface="Helvetica" pitchFamily="34" charset="0"/>
              </a:rPr>
              <a:t>Torah Obedient </a:t>
            </a:r>
            <a:r>
              <a:rPr lang="en-US" sz="4400" b="1" dirty="0">
                <a:solidFill>
                  <a:schemeClr val="tx1">
                    <a:lumMod val="95000"/>
                    <a:lumOff val="5000"/>
                  </a:schemeClr>
                </a:solidFill>
                <a:latin typeface="Helvetica" pitchFamily="34" charset="0"/>
                <a:cs typeface="Helvetica" pitchFamily="34" charset="0"/>
              </a:rPr>
              <a:t>Way</a:t>
            </a:r>
          </a:p>
        </p:txBody>
      </p:sp>
    </p:spTree>
    <p:extLst>
      <p:ext uri="{BB962C8B-B14F-4D97-AF65-F5344CB8AC3E}">
        <p14:creationId xmlns:p14="http://schemas.microsoft.com/office/powerpoint/2010/main" val="3342609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Tips for Navigating</a:t>
            </a:r>
          </a:p>
          <a:p>
            <a:pPr marL="0" indent="0">
              <a:buNone/>
            </a:pPr>
            <a:r>
              <a:rPr lang="en-US" sz="4000" b="1" dirty="0">
                <a:latin typeface="+mn-lt"/>
              </a:rPr>
              <a:t>The Persecution and Rejection You </a:t>
            </a:r>
            <a:r>
              <a:rPr lang="en-US" sz="4000" b="1" dirty="0" smtClean="0">
                <a:latin typeface="+mn-lt"/>
              </a:rPr>
              <a:t>May Feel </a:t>
            </a:r>
          </a:p>
          <a:p>
            <a:pPr marL="0" indent="0">
              <a:buNone/>
            </a:pPr>
            <a:r>
              <a:rPr lang="en-US" sz="4000" b="1" dirty="0" smtClean="0">
                <a:latin typeface="+mn-lt"/>
              </a:rPr>
              <a:t>The </a:t>
            </a:r>
            <a:r>
              <a:rPr lang="en-US" sz="4000" b="1" dirty="0">
                <a:latin typeface="+mn-lt"/>
              </a:rPr>
              <a:t>Lonely Walk</a:t>
            </a:r>
          </a:p>
          <a:p>
            <a:pPr marL="0" indent="0">
              <a:buNone/>
            </a:pPr>
            <a:r>
              <a:rPr lang="en-US" sz="4000" b="1" dirty="0">
                <a:latin typeface="+mn-lt"/>
              </a:rPr>
              <a:t>The Anger Reflex</a:t>
            </a:r>
          </a:p>
          <a:p>
            <a:pPr marL="0" indent="0">
              <a:buNone/>
            </a:pPr>
            <a:r>
              <a:rPr lang="en-US" sz="4000" b="1" dirty="0">
                <a:latin typeface="+mn-lt"/>
              </a:rPr>
              <a:t>The Temptation to Beat Down </a:t>
            </a:r>
            <a:r>
              <a:rPr lang="en-US" sz="4000" b="1" dirty="0" smtClean="0">
                <a:latin typeface="+mn-lt"/>
              </a:rPr>
              <a:t>Christianity</a:t>
            </a:r>
          </a:p>
          <a:p>
            <a:pPr marL="0" indent="0">
              <a:buNone/>
            </a:pPr>
            <a:r>
              <a:rPr lang="en-US" sz="4000" b="1" dirty="0" smtClean="0">
                <a:latin typeface="+mn-lt"/>
              </a:rPr>
              <a:t>Torah </a:t>
            </a:r>
            <a:r>
              <a:rPr lang="en-US" sz="4000" b="1" dirty="0">
                <a:latin typeface="+mn-lt"/>
              </a:rPr>
              <a:t>Only </a:t>
            </a:r>
            <a:r>
              <a:rPr lang="en-US" sz="4000" b="1" dirty="0" smtClean="0">
                <a:latin typeface="+mn-lt"/>
              </a:rPr>
              <a:t>Studies</a:t>
            </a:r>
          </a:p>
          <a:p>
            <a:pPr marL="0" indent="0">
              <a:buNone/>
            </a:pPr>
            <a:r>
              <a:rPr lang="en-US" sz="4000" b="1" dirty="0"/>
              <a:t>Becoming a Torah </a:t>
            </a:r>
            <a:r>
              <a:rPr lang="en-US" sz="4000" b="1" dirty="0" smtClean="0"/>
              <a:t>Terrorist</a:t>
            </a:r>
          </a:p>
          <a:p>
            <a:pPr marL="0" indent="0">
              <a:buNone/>
            </a:pPr>
            <a:r>
              <a:rPr lang="en-US" sz="4000" b="1" dirty="0" smtClean="0"/>
              <a:t>Balancing </a:t>
            </a:r>
            <a:r>
              <a:rPr lang="en-US" sz="4000" b="1" dirty="0"/>
              <a:t>Spirit and </a:t>
            </a:r>
            <a:r>
              <a:rPr lang="en-US" sz="4000" b="1" dirty="0" smtClean="0"/>
              <a:t>Truth</a:t>
            </a:r>
            <a:endParaRPr lang="en-US" sz="4000" b="1" dirty="0">
              <a:latin typeface="+mn-lt"/>
            </a:endParaRPr>
          </a:p>
          <a:p>
            <a:pPr marL="0" indent="0">
              <a:buNone/>
            </a:pPr>
            <a:r>
              <a:rPr lang="en-US" sz="4000" b="1" dirty="0">
                <a:latin typeface="+mn-lt"/>
              </a:rPr>
              <a:t>Diminishing of </a:t>
            </a:r>
            <a:r>
              <a:rPr lang="en-US" sz="4000" b="1" dirty="0" err="1" smtClean="0">
                <a:latin typeface="+mn-lt"/>
              </a:rPr>
              <a:t>Yahusha</a:t>
            </a:r>
            <a:r>
              <a:rPr lang="en-US" sz="4000" b="1" dirty="0" smtClean="0">
                <a:latin typeface="+mn-lt"/>
              </a:rPr>
              <a:t>/Jesus</a:t>
            </a:r>
            <a:endParaRPr lang="en-US" sz="4000" b="1" dirty="0">
              <a:latin typeface="+mn-lt"/>
            </a:endParaRPr>
          </a:p>
        </p:txBody>
      </p:sp>
    </p:spTree>
    <p:extLst>
      <p:ext uri="{BB962C8B-B14F-4D97-AF65-F5344CB8AC3E}">
        <p14:creationId xmlns:p14="http://schemas.microsoft.com/office/powerpoint/2010/main" val="2406286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400" b="1" dirty="0">
                <a:latin typeface="+mn-lt"/>
              </a:rPr>
              <a:t>Tips for Navigating</a:t>
            </a:r>
          </a:p>
          <a:p>
            <a:pPr marL="0" indent="0">
              <a:buNone/>
            </a:pPr>
            <a:r>
              <a:rPr lang="en-US" sz="4000" b="1" dirty="0" smtClean="0">
                <a:latin typeface="+mn-lt"/>
              </a:rPr>
              <a:t>Trashing </a:t>
            </a:r>
            <a:r>
              <a:rPr lang="en-US" sz="4000" b="1" dirty="0">
                <a:latin typeface="+mn-lt"/>
              </a:rPr>
              <a:t>Paul and the New Testament Writings</a:t>
            </a:r>
          </a:p>
          <a:p>
            <a:pPr marL="0" indent="0">
              <a:buNone/>
            </a:pPr>
            <a:r>
              <a:rPr lang="en-US" sz="4000" b="1" dirty="0">
                <a:latin typeface="+mn-lt"/>
              </a:rPr>
              <a:t>The Trap of Messianic Judaism and Their Traditions</a:t>
            </a:r>
          </a:p>
          <a:p>
            <a:pPr marL="0" indent="0">
              <a:buNone/>
            </a:pPr>
            <a:r>
              <a:rPr lang="en-US" sz="4000" b="1" dirty="0">
                <a:latin typeface="+mn-lt"/>
              </a:rPr>
              <a:t>Getting Your Information from Rabbinical Sources</a:t>
            </a:r>
          </a:p>
          <a:p>
            <a:pPr marL="0" indent="0">
              <a:buNone/>
            </a:pPr>
            <a:r>
              <a:rPr lang="en-US" sz="4000" b="1" dirty="0">
                <a:latin typeface="+mn-lt"/>
              </a:rPr>
              <a:t>Endless Genealogies </a:t>
            </a:r>
            <a:r>
              <a:rPr lang="mr-IN" sz="4000" b="1" dirty="0">
                <a:latin typeface="+mn-lt"/>
              </a:rPr>
              <a:t>–</a:t>
            </a:r>
            <a:r>
              <a:rPr lang="en-US" sz="4000" b="1" dirty="0">
                <a:latin typeface="+mn-lt"/>
              </a:rPr>
              <a:t> Knowing Your Identity</a:t>
            </a:r>
          </a:p>
          <a:p>
            <a:pPr marL="0" indent="0">
              <a:buNone/>
            </a:pPr>
            <a:r>
              <a:rPr lang="en-US" sz="4000" b="1" dirty="0">
                <a:latin typeface="+mn-lt"/>
              </a:rPr>
              <a:t>Supporting the State of Israel</a:t>
            </a:r>
          </a:p>
          <a:p>
            <a:pPr marL="0" indent="0">
              <a:buNone/>
            </a:pPr>
            <a:r>
              <a:rPr lang="en-US" sz="4000" b="1" dirty="0">
                <a:latin typeface="+mn-lt"/>
              </a:rPr>
              <a:t>The Pitfall of the Names Games</a:t>
            </a:r>
          </a:p>
          <a:p>
            <a:pPr marL="0" indent="0">
              <a:buNone/>
            </a:pPr>
            <a:r>
              <a:rPr lang="en-US" sz="4000" b="1" dirty="0">
                <a:latin typeface="+mn-lt"/>
              </a:rPr>
              <a:t>Derailment of Your Focus By Far Out Theories</a:t>
            </a:r>
          </a:p>
          <a:p>
            <a:pPr marL="0" indent="0">
              <a:buNone/>
            </a:pPr>
            <a:r>
              <a:rPr lang="en-US" sz="4000" b="1" dirty="0">
                <a:latin typeface="+mn-lt"/>
              </a:rPr>
              <a:t>Change-Lust</a:t>
            </a:r>
          </a:p>
        </p:txBody>
      </p:sp>
    </p:spTree>
    <p:extLst>
      <p:ext uri="{BB962C8B-B14F-4D97-AF65-F5344CB8AC3E}">
        <p14:creationId xmlns:p14="http://schemas.microsoft.com/office/powerpoint/2010/main" val="3844270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The Persecution and Rejection You Feel </a:t>
            </a:r>
            <a:endParaRPr lang="en-US" sz="4400" b="1" dirty="0" smtClean="0">
              <a:latin typeface="+mn-lt"/>
            </a:endParaRPr>
          </a:p>
          <a:p>
            <a:pPr marL="0" indent="0">
              <a:buNone/>
            </a:pPr>
            <a:r>
              <a:rPr lang="en-US" sz="4000" b="1" dirty="0" smtClean="0">
                <a:latin typeface="+mn-lt"/>
              </a:rPr>
              <a:t>The </a:t>
            </a:r>
            <a:r>
              <a:rPr lang="en-US" sz="4000" b="1" dirty="0">
                <a:latin typeface="+mn-lt"/>
              </a:rPr>
              <a:t>first thing we want to do when we have discovered Bible truth is to share it</a:t>
            </a:r>
            <a:r>
              <a:rPr lang="en-US" sz="4000" b="1" dirty="0" smtClean="0">
                <a:latin typeface="+mn-lt"/>
              </a:rPr>
              <a:t>.</a:t>
            </a:r>
          </a:p>
          <a:p>
            <a:pPr marL="0" indent="0">
              <a:buNone/>
            </a:pPr>
            <a:r>
              <a:rPr lang="en-US" sz="4000" b="1" dirty="0" smtClean="0"/>
              <a:t>We fall into the trap of becoming very jealous</a:t>
            </a:r>
            <a:endParaRPr lang="en-US" sz="4000" b="1" dirty="0">
              <a:latin typeface="+mn-lt"/>
            </a:endParaRPr>
          </a:p>
          <a:p>
            <a:pPr marL="0" indent="0">
              <a:buNone/>
            </a:pPr>
            <a:r>
              <a:rPr lang="en-US" sz="4000" b="1" dirty="0">
                <a:latin typeface="+mn-lt"/>
              </a:rPr>
              <a:t>This comes at a price.</a:t>
            </a:r>
          </a:p>
        </p:txBody>
      </p:sp>
    </p:spTree>
    <p:extLst>
      <p:ext uri="{BB962C8B-B14F-4D97-AF65-F5344CB8AC3E}">
        <p14:creationId xmlns:p14="http://schemas.microsoft.com/office/powerpoint/2010/main" val="2291049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err="1" smtClean="0">
                <a:latin typeface="+mn-lt"/>
              </a:rPr>
              <a:t>Yahusha</a:t>
            </a:r>
            <a:r>
              <a:rPr lang="en-US" sz="4000" b="1" dirty="0" smtClean="0">
                <a:latin typeface="+mn-lt"/>
              </a:rPr>
              <a:t> </a:t>
            </a:r>
            <a:r>
              <a:rPr lang="en-US" sz="4000" b="1" dirty="0">
                <a:latin typeface="+mn-lt"/>
              </a:rPr>
              <a:t>Felt Rejected </a:t>
            </a:r>
          </a:p>
          <a:p>
            <a:pPr marL="0" indent="0">
              <a:buNone/>
            </a:pPr>
            <a:r>
              <a:rPr lang="en-US" sz="4000" b="1" dirty="0">
                <a:latin typeface="+mn-lt"/>
              </a:rPr>
              <a:t>He was despised and forsaken of men, A man of sorrows and acquainted with grief; And like one from whom men hide their face </a:t>
            </a:r>
            <a:r>
              <a:rPr lang="en-US" sz="4000" b="1" u="sng" dirty="0">
                <a:latin typeface="+mn-lt"/>
              </a:rPr>
              <a:t>He was despised</a:t>
            </a:r>
            <a:r>
              <a:rPr lang="en-US" sz="4000" b="1" dirty="0">
                <a:latin typeface="+mn-lt"/>
              </a:rPr>
              <a:t>, and we did not esteem Him</a:t>
            </a:r>
            <a:r>
              <a:rPr lang="en-US" sz="4000" b="1" dirty="0" smtClean="0">
                <a:latin typeface="+mn-lt"/>
              </a:rPr>
              <a:t>. (Isaiah 53:3)</a:t>
            </a:r>
            <a:endParaRPr lang="en-US" sz="4000" b="1" dirty="0">
              <a:latin typeface="+mn-lt"/>
            </a:endParaRPr>
          </a:p>
        </p:txBody>
      </p:sp>
    </p:spTree>
    <p:extLst>
      <p:ext uri="{BB962C8B-B14F-4D97-AF65-F5344CB8AC3E}">
        <p14:creationId xmlns:p14="http://schemas.microsoft.com/office/powerpoint/2010/main" val="3147387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latin typeface="+mn-lt"/>
              </a:rPr>
              <a:t>Being Like the Master</a:t>
            </a:r>
          </a:p>
          <a:p>
            <a:pPr marL="0" indent="0">
              <a:buNone/>
            </a:pPr>
            <a:r>
              <a:rPr lang="en-US" sz="4000" b="1" dirty="0">
                <a:latin typeface="+mn-lt"/>
              </a:rPr>
              <a:t>"Then they will deliver you to tribulation, and will kill you, and you will be hated by all nations because of My name</a:t>
            </a:r>
            <a:r>
              <a:rPr lang="en-US" sz="4000" b="1" dirty="0" smtClean="0">
                <a:latin typeface="+mn-lt"/>
              </a:rPr>
              <a:t>.</a:t>
            </a:r>
            <a:r>
              <a:rPr lang="en-US" sz="4000" b="1" dirty="0">
                <a:latin typeface="+mn-lt"/>
              </a:rPr>
              <a:t> (Matthew 24:9)</a:t>
            </a:r>
          </a:p>
          <a:p>
            <a:pPr marL="0" indent="0">
              <a:buNone/>
            </a:pPr>
            <a:r>
              <a:rPr lang="en-US" sz="4000" b="1" dirty="0" smtClean="0">
                <a:latin typeface="+mn-lt"/>
              </a:rPr>
              <a:t>"If </a:t>
            </a:r>
            <a:r>
              <a:rPr lang="en-US" sz="4000" b="1" dirty="0">
                <a:latin typeface="+mn-lt"/>
              </a:rPr>
              <a:t>the world hates you, keep in mind that it hated me first</a:t>
            </a:r>
            <a:r>
              <a:rPr lang="en-US" sz="4000" b="1" dirty="0" smtClean="0">
                <a:latin typeface="+mn-lt"/>
              </a:rPr>
              <a:t>.</a:t>
            </a:r>
            <a:r>
              <a:rPr lang="en-US" sz="4000" b="1" dirty="0">
                <a:latin typeface="+mn-lt"/>
              </a:rPr>
              <a:t> </a:t>
            </a:r>
            <a:r>
              <a:rPr lang="en-US" sz="4000" b="1" dirty="0" smtClean="0">
                <a:latin typeface="+mn-lt"/>
              </a:rPr>
              <a:t>(4</a:t>
            </a:r>
            <a:r>
              <a:rPr lang="en-US" sz="4000" b="1" baseline="30000" dirty="0" smtClean="0">
                <a:latin typeface="+mn-lt"/>
              </a:rPr>
              <a:t>th</a:t>
            </a:r>
            <a:r>
              <a:rPr lang="en-US" sz="4000" b="1" dirty="0" smtClean="0">
                <a:latin typeface="+mn-lt"/>
              </a:rPr>
              <a:t> Gospel 15:18)</a:t>
            </a:r>
          </a:p>
          <a:p>
            <a:pPr marL="0" indent="0">
              <a:buNone/>
            </a:pPr>
            <a:r>
              <a:rPr lang="en-US" sz="4000" b="1" dirty="0" smtClean="0">
                <a:latin typeface="+mn-lt"/>
              </a:rPr>
              <a:t>Be encouraged: You </a:t>
            </a:r>
            <a:r>
              <a:rPr lang="en-US" sz="4000" b="1" dirty="0">
                <a:latin typeface="+mn-lt"/>
              </a:rPr>
              <a:t>must be doing something right if you are experiencing what the Master went </a:t>
            </a:r>
            <a:r>
              <a:rPr lang="en-US" sz="4000" b="1" dirty="0" smtClean="0">
                <a:latin typeface="+mn-lt"/>
              </a:rPr>
              <a:t>through</a:t>
            </a:r>
            <a:endParaRPr lang="en-US" sz="4000" b="1" dirty="0">
              <a:latin typeface="+mn-lt"/>
            </a:endParaRPr>
          </a:p>
        </p:txBody>
      </p:sp>
    </p:spTree>
    <p:extLst>
      <p:ext uri="{BB962C8B-B14F-4D97-AF65-F5344CB8AC3E}">
        <p14:creationId xmlns:p14="http://schemas.microsoft.com/office/powerpoint/2010/main" val="155708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latin typeface="+mn-lt"/>
              </a:rPr>
              <a:t>Filling Up</a:t>
            </a:r>
          </a:p>
          <a:p>
            <a:pPr marL="0" indent="0">
              <a:buNone/>
            </a:pPr>
            <a:r>
              <a:rPr lang="en-US" sz="4000" b="1" dirty="0">
                <a:latin typeface="+mn-lt"/>
              </a:rPr>
              <a:t>Now I rejoice in what was suffered for you, and I fill up in my flesh what is still lacking in regard to Christ's afflictions, for the sake of his body, which is the church</a:t>
            </a:r>
            <a:r>
              <a:rPr lang="en-US" sz="4000" b="1" dirty="0" smtClean="0">
                <a:latin typeface="+mn-lt"/>
              </a:rPr>
              <a:t>.</a:t>
            </a:r>
            <a:r>
              <a:rPr lang="en-US" sz="4000" b="1" dirty="0">
                <a:latin typeface="+mn-lt"/>
              </a:rPr>
              <a:t> (Colossians 1:24 NIV</a:t>
            </a:r>
            <a:r>
              <a:rPr lang="en-US" sz="4000" b="1" dirty="0" smtClean="0">
                <a:latin typeface="+mn-lt"/>
              </a:rPr>
              <a:t>)</a:t>
            </a:r>
          </a:p>
          <a:p>
            <a:pPr marL="0" indent="0">
              <a:buNone/>
            </a:pPr>
            <a:r>
              <a:rPr lang="en-US" sz="4000" b="1" dirty="0" smtClean="0"/>
              <a:t>When we strive to be like our Master, we will suffer afflictions as He did</a:t>
            </a:r>
            <a:endParaRPr lang="en-US" sz="4000" b="1" dirty="0">
              <a:latin typeface="+mn-lt"/>
            </a:endParaRPr>
          </a:p>
        </p:txBody>
      </p:sp>
    </p:spTree>
    <p:extLst>
      <p:ext uri="{BB962C8B-B14F-4D97-AF65-F5344CB8AC3E}">
        <p14:creationId xmlns:p14="http://schemas.microsoft.com/office/powerpoint/2010/main" val="2486881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What to Remember</a:t>
            </a:r>
          </a:p>
          <a:p>
            <a:pPr marL="0" indent="0">
              <a:buNone/>
            </a:pPr>
            <a:r>
              <a:rPr lang="en-US" sz="4000" b="1" dirty="0">
                <a:latin typeface="+mn-lt"/>
              </a:rPr>
              <a:t>You are attacking a long held believe system.  </a:t>
            </a:r>
          </a:p>
          <a:p>
            <a:pPr marL="0" indent="0">
              <a:buNone/>
            </a:pPr>
            <a:r>
              <a:rPr lang="en-US" sz="4000" b="1" dirty="0">
                <a:latin typeface="+mn-lt"/>
              </a:rPr>
              <a:t>Most people are extremely resistant to challenges of the things they have held to dearly all their lives.</a:t>
            </a:r>
          </a:p>
          <a:p>
            <a:pPr marL="0" indent="0">
              <a:buNone/>
            </a:pPr>
            <a:r>
              <a:rPr lang="en-US" sz="4000" b="1" dirty="0">
                <a:latin typeface="+mn-lt"/>
              </a:rPr>
              <a:t>Give time for the Spirit to bring convincing and convicting</a:t>
            </a:r>
          </a:p>
        </p:txBody>
      </p:sp>
    </p:spTree>
    <p:extLst>
      <p:ext uri="{BB962C8B-B14F-4D97-AF65-F5344CB8AC3E}">
        <p14:creationId xmlns:p14="http://schemas.microsoft.com/office/powerpoint/2010/main" val="18220209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The Lonely Walk</a:t>
            </a:r>
          </a:p>
          <a:p>
            <a:pPr marL="0" indent="0">
              <a:buNone/>
            </a:pPr>
            <a:r>
              <a:rPr lang="en-US" sz="4000" b="1" dirty="0">
                <a:latin typeface="+mn-lt"/>
              </a:rPr>
              <a:t>The second thing that will happen to you when you embrace Truth is that you will either voluntarily leave the people </a:t>
            </a:r>
            <a:r>
              <a:rPr lang="en-US" sz="4000" b="1" dirty="0" smtClean="0">
                <a:latin typeface="+mn-lt"/>
              </a:rPr>
              <a:t>who won’t listen to you, </a:t>
            </a:r>
            <a:r>
              <a:rPr lang="en-US" sz="4000" b="1" dirty="0">
                <a:latin typeface="+mn-lt"/>
              </a:rPr>
              <a:t>or you will be given the left foot of </a:t>
            </a:r>
            <a:r>
              <a:rPr lang="en-US" sz="4000" b="1" dirty="0" err="1">
                <a:latin typeface="+mn-lt"/>
              </a:rPr>
              <a:t>disfellowship</a:t>
            </a:r>
            <a:r>
              <a:rPr lang="en-US" sz="4000" b="1" dirty="0">
                <a:latin typeface="+mn-lt"/>
              </a:rPr>
              <a:t>.</a:t>
            </a:r>
          </a:p>
        </p:txBody>
      </p:sp>
    </p:spTree>
    <p:extLst>
      <p:ext uri="{BB962C8B-B14F-4D97-AF65-F5344CB8AC3E}">
        <p14:creationId xmlns:p14="http://schemas.microsoft.com/office/powerpoint/2010/main" val="1973497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You Were Called to be Set-Apart</a:t>
            </a:r>
          </a:p>
          <a:p>
            <a:pPr marL="0" indent="0">
              <a:buNone/>
            </a:pPr>
            <a:r>
              <a:rPr lang="en-US" sz="4000" b="1" dirty="0">
                <a:latin typeface="+mn-lt"/>
              </a:rPr>
              <a:t>Speak to the entire assembly of </a:t>
            </a:r>
            <a:r>
              <a:rPr lang="en-US" sz="4000" b="1" dirty="0" err="1">
                <a:latin typeface="+mn-lt"/>
              </a:rPr>
              <a:t>Yisrael</a:t>
            </a:r>
            <a:r>
              <a:rPr lang="en-US" sz="4000" b="1" dirty="0">
                <a:latin typeface="+mn-lt"/>
              </a:rPr>
              <a:t> and say to them: 'Be holy because I, Yahuwah your Elohim, am holy. (</a:t>
            </a:r>
            <a:r>
              <a:rPr lang="en-US" sz="4000" b="1" dirty="0" err="1">
                <a:latin typeface="+mn-lt"/>
              </a:rPr>
              <a:t>Vayiqra</a:t>
            </a:r>
            <a:r>
              <a:rPr lang="en-US" sz="4000" b="1" dirty="0">
                <a:latin typeface="+mn-lt"/>
              </a:rPr>
              <a:t> [Leviticus] 19:2)</a:t>
            </a:r>
          </a:p>
          <a:p>
            <a:pPr marL="0" indent="0">
              <a:buNone/>
            </a:pPr>
            <a:r>
              <a:rPr lang="en-US" sz="4000" b="1" dirty="0">
                <a:latin typeface="+mn-lt"/>
              </a:rPr>
              <a:t>The set apart life can be a lonely life.  But its pleasing to Abba</a:t>
            </a:r>
            <a:r>
              <a:rPr lang="en-US" sz="4000" b="1" dirty="0" smtClean="0">
                <a:latin typeface="+mn-lt"/>
              </a:rPr>
              <a:t>.</a:t>
            </a:r>
          </a:p>
          <a:p>
            <a:pPr marL="0" indent="0">
              <a:buNone/>
            </a:pPr>
            <a:r>
              <a:rPr lang="en-US" sz="4000" b="1" dirty="0" smtClean="0"/>
              <a:t>The set apart life is Father’s design to draw you away from your past lifestyle and into His way of living.</a:t>
            </a:r>
            <a:endParaRPr lang="en-US" sz="4000" b="1" dirty="0">
              <a:latin typeface="+mn-lt"/>
            </a:endParaRPr>
          </a:p>
        </p:txBody>
      </p:sp>
    </p:spTree>
    <p:extLst>
      <p:ext uri="{BB962C8B-B14F-4D97-AF65-F5344CB8AC3E}">
        <p14:creationId xmlns:p14="http://schemas.microsoft.com/office/powerpoint/2010/main" val="4487875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b="1" dirty="0">
                <a:latin typeface="+mn-lt"/>
              </a:rPr>
              <a:t>The Anger Reflex</a:t>
            </a:r>
          </a:p>
          <a:p>
            <a:pPr marL="0" indent="0">
              <a:buNone/>
            </a:pPr>
            <a:r>
              <a:rPr lang="en-US" sz="4000" b="1" dirty="0">
                <a:latin typeface="+mn-lt"/>
              </a:rPr>
              <a:t>Like the stages of loss of loved ones, anger will likely overtake you </a:t>
            </a:r>
            <a:r>
              <a:rPr lang="en-US" sz="4000" b="1" dirty="0" smtClean="0">
                <a:latin typeface="+mn-lt"/>
              </a:rPr>
              <a:t>realize you have inherited errors.</a:t>
            </a:r>
            <a:endParaRPr lang="en-US" sz="4000" b="1" dirty="0">
              <a:latin typeface="+mn-lt"/>
            </a:endParaRPr>
          </a:p>
          <a:p>
            <a:pPr marL="0" indent="0">
              <a:buNone/>
            </a:pPr>
            <a:r>
              <a:rPr lang="en-US" sz="4000" b="1" dirty="0">
                <a:latin typeface="+mn-lt"/>
              </a:rPr>
              <a:t>Yahuwah</a:t>
            </a:r>
            <a:r>
              <a:rPr lang="en-US" sz="4000" b="1" dirty="0" smtClean="0">
                <a:latin typeface="+mn-lt"/>
              </a:rPr>
              <a:t>, </a:t>
            </a:r>
            <a:r>
              <a:rPr lang="en-US" sz="4000" b="1" dirty="0">
                <a:latin typeface="+mn-lt"/>
              </a:rPr>
              <a:t>my strength and my stronghold, And my refuge in the day of distress, To You the nations will come From the ends of the earth and say, "Our fathers have inherited nothing but falsehood, Futility and things of no profit</a:t>
            </a:r>
            <a:r>
              <a:rPr lang="en-US" sz="4000" b="1" dirty="0" smtClean="0">
                <a:latin typeface="+mn-lt"/>
              </a:rPr>
              <a:t>."</a:t>
            </a:r>
            <a:r>
              <a:rPr lang="en-US" sz="4000" b="1" dirty="0">
                <a:latin typeface="+mn-lt"/>
              </a:rPr>
              <a:t>(Jeremiah 16:19)</a:t>
            </a:r>
          </a:p>
          <a:p>
            <a:pPr marL="0" indent="0">
              <a:buNone/>
            </a:pPr>
            <a:r>
              <a:rPr lang="en-US" sz="4000" b="1" dirty="0">
                <a:latin typeface="+mn-lt"/>
              </a:rPr>
              <a:t>Don’t dwell in anger because you were </a:t>
            </a:r>
            <a:r>
              <a:rPr lang="en-US" sz="4000" b="1" dirty="0" smtClean="0">
                <a:latin typeface="+mn-lt"/>
              </a:rPr>
              <a:t>fed errors. They were fed errors too, and believed those things.</a:t>
            </a:r>
            <a:endParaRPr lang="en-US" sz="4000" b="1" dirty="0">
              <a:latin typeface="+mn-lt"/>
            </a:endParaRPr>
          </a:p>
          <a:p>
            <a:pPr marL="0" indent="0">
              <a:buNone/>
            </a:pPr>
            <a:r>
              <a:rPr lang="en-US" sz="4000" b="1" dirty="0">
                <a:latin typeface="+mn-lt"/>
              </a:rPr>
              <a:t>Be angry but sin not.</a:t>
            </a:r>
          </a:p>
          <a:p>
            <a:pPr marL="0" indent="0">
              <a:buNone/>
            </a:pPr>
            <a:r>
              <a:rPr lang="en-US" sz="4000" b="1" dirty="0">
                <a:latin typeface="+mn-lt"/>
              </a:rPr>
              <a:t>This anger can negatively affect your testimony.</a:t>
            </a:r>
          </a:p>
        </p:txBody>
      </p:sp>
    </p:spTree>
    <p:extLst>
      <p:ext uri="{BB962C8B-B14F-4D97-AF65-F5344CB8AC3E}">
        <p14:creationId xmlns:p14="http://schemas.microsoft.com/office/powerpoint/2010/main" val="1342542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The Temptation to Beat Down Christianity </a:t>
            </a:r>
          </a:p>
          <a:p>
            <a:pPr marL="0" indent="0">
              <a:buNone/>
            </a:pPr>
            <a:r>
              <a:rPr lang="en-US" sz="4000" b="1" dirty="0">
                <a:latin typeface="+mn-lt"/>
              </a:rPr>
              <a:t>They got </a:t>
            </a:r>
            <a:r>
              <a:rPr lang="en-US" sz="4000" b="1" dirty="0" smtClean="0">
                <a:latin typeface="+mn-lt"/>
              </a:rPr>
              <a:t>some things wrong, like everyone else</a:t>
            </a:r>
          </a:p>
          <a:p>
            <a:pPr marL="0" indent="0">
              <a:buNone/>
            </a:pPr>
            <a:r>
              <a:rPr lang="en-US" sz="4000" b="1" dirty="0" smtClean="0"/>
              <a:t>But they love God just as you did when you believed as they do</a:t>
            </a:r>
            <a:endParaRPr lang="en-US" sz="4000" b="1" dirty="0"/>
          </a:p>
          <a:p>
            <a:pPr marL="0" indent="0">
              <a:buNone/>
            </a:pPr>
            <a:r>
              <a:rPr lang="en-US" sz="4000" b="1" dirty="0" smtClean="0">
                <a:latin typeface="+mn-lt"/>
              </a:rPr>
              <a:t>But </a:t>
            </a:r>
            <a:r>
              <a:rPr lang="en-US" sz="4000" b="1" dirty="0">
                <a:latin typeface="+mn-lt"/>
              </a:rPr>
              <a:t>you probably came into faith because of them.</a:t>
            </a:r>
          </a:p>
          <a:p>
            <a:pPr marL="0" indent="0">
              <a:buNone/>
            </a:pPr>
            <a:r>
              <a:rPr lang="en-US" sz="4000" b="1" dirty="0">
                <a:latin typeface="+mn-lt"/>
              </a:rPr>
              <a:t>Elohim used that imperfect vessel to draw you into fellowship with him.</a:t>
            </a:r>
          </a:p>
          <a:p>
            <a:pPr marL="0" indent="0">
              <a:buNone/>
            </a:pPr>
            <a:r>
              <a:rPr lang="en-US" sz="4000" b="1" dirty="0">
                <a:latin typeface="+mn-lt"/>
              </a:rPr>
              <a:t>You were once there in your walk and Yahuwah did not reject you when you were there</a:t>
            </a:r>
          </a:p>
        </p:txBody>
      </p:sp>
    </p:spTree>
    <p:extLst>
      <p:ext uri="{BB962C8B-B14F-4D97-AF65-F5344CB8AC3E}">
        <p14:creationId xmlns:p14="http://schemas.microsoft.com/office/powerpoint/2010/main" val="4098507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How to Share Your Faith </a:t>
            </a:r>
          </a:p>
          <a:p>
            <a:pPr marL="0" indent="0">
              <a:buNone/>
            </a:pPr>
            <a:r>
              <a:rPr lang="en-US" sz="4000" b="1" dirty="0" smtClean="0">
                <a:latin typeface="+mn-lt"/>
              </a:rPr>
              <a:t>But </a:t>
            </a:r>
            <a:r>
              <a:rPr lang="en-US" sz="4000" b="1" dirty="0">
                <a:latin typeface="+mn-lt"/>
              </a:rPr>
              <a:t>in your hearts set apart Christ as Lord. Always be prepared to give an answer to everyone who asks you to give the reason for the hope that you have. But do this with gentleness and respect,</a:t>
            </a:r>
          </a:p>
          <a:p>
            <a:pPr marL="0" indent="0">
              <a:buNone/>
            </a:pPr>
            <a:r>
              <a:rPr lang="en-US" sz="4000" b="1" dirty="0" smtClean="0">
                <a:latin typeface="+mn-lt"/>
              </a:rPr>
              <a:t>keeping </a:t>
            </a:r>
            <a:r>
              <a:rPr lang="en-US" sz="4000" b="1" dirty="0">
                <a:latin typeface="+mn-lt"/>
              </a:rPr>
              <a:t>a clear conscience, so that those who speak maliciously against your good behavior in Christ may be ashamed of their slander</a:t>
            </a:r>
            <a:r>
              <a:rPr lang="en-US" sz="4000" b="1" dirty="0" smtClean="0">
                <a:latin typeface="+mn-lt"/>
              </a:rPr>
              <a:t>. (1 Peter 3:15-16 NIV)</a:t>
            </a:r>
            <a:endParaRPr lang="en-US" sz="4000" b="1" dirty="0">
              <a:latin typeface="+mn-lt"/>
            </a:endParaRPr>
          </a:p>
        </p:txBody>
      </p:sp>
    </p:spTree>
    <p:extLst>
      <p:ext uri="{BB962C8B-B14F-4D97-AF65-F5344CB8AC3E}">
        <p14:creationId xmlns:p14="http://schemas.microsoft.com/office/powerpoint/2010/main" val="1286242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Torah Only Studies</a:t>
            </a:r>
          </a:p>
          <a:p>
            <a:pPr marL="0" indent="0">
              <a:buNone/>
            </a:pPr>
            <a:r>
              <a:rPr lang="en-US" sz="4000" b="1" dirty="0">
                <a:latin typeface="+mn-lt"/>
              </a:rPr>
              <a:t>The </a:t>
            </a:r>
            <a:r>
              <a:rPr lang="en-US" sz="4000" b="1" dirty="0" smtClean="0">
                <a:latin typeface="+mn-lt"/>
              </a:rPr>
              <a:t>Torah takes on a whole new light</a:t>
            </a:r>
          </a:p>
          <a:p>
            <a:pPr marL="0" indent="0">
              <a:buNone/>
            </a:pPr>
            <a:r>
              <a:rPr lang="en-US" sz="4000" b="1" dirty="0" smtClean="0"/>
              <a:t>We have some catching up to do</a:t>
            </a:r>
          </a:p>
          <a:p>
            <a:pPr marL="0" indent="0">
              <a:buNone/>
            </a:pPr>
            <a:r>
              <a:rPr lang="en-US" sz="4000" b="1" dirty="0" smtClean="0">
                <a:latin typeface="+mn-lt"/>
              </a:rPr>
              <a:t>Reading and studying Torah only at the exclusion of the New Testament</a:t>
            </a:r>
            <a:endParaRPr lang="en-US" sz="4000" b="1" dirty="0">
              <a:latin typeface="+mn-lt"/>
            </a:endParaRPr>
          </a:p>
        </p:txBody>
      </p:sp>
    </p:spTree>
    <p:extLst>
      <p:ext uri="{BB962C8B-B14F-4D97-AF65-F5344CB8AC3E}">
        <p14:creationId xmlns:p14="http://schemas.microsoft.com/office/powerpoint/2010/main" val="24350763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latin typeface="+mn-lt"/>
              </a:rPr>
              <a:t>Torah Only Studies</a:t>
            </a:r>
          </a:p>
          <a:p>
            <a:pPr marL="0" indent="0">
              <a:buNone/>
            </a:pPr>
            <a:r>
              <a:rPr lang="en-US" sz="4000" b="1" dirty="0">
                <a:latin typeface="+mn-lt"/>
              </a:rPr>
              <a:t>The Torah is our righteousness!</a:t>
            </a:r>
          </a:p>
          <a:p>
            <a:pPr marL="0" indent="0">
              <a:buNone/>
            </a:pPr>
            <a:r>
              <a:rPr lang="en-US" sz="4000" b="1" dirty="0">
                <a:latin typeface="+mn-lt"/>
              </a:rPr>
              <a:t>"So the LORD commanded us to observe all these statutes, to fear the LORD our God for our good always and for our survival, as </a:t>
            </a:r>
            <a:r>
              <a:rPr lang="en-US" sz="4000" b="1" i="1" dirty="0">
                <a:latin typeface="+mn-lt"/>
              </a:rPr>
              <a:t>it is </a:t>
            </a:r>
            <a:r>
              <a:rPr lang="en-US" sz="4000" b="1" dirty="0">
                <a:latin typeface="+mn-lt"/>
              </a:rPr>
              <a:t>today.</a:t>
            </a:r>
          </a:p>
          <a:p>
            <a:pPr marL="0" indent="0">
              <a:buNone/>
            </a:pPr>
            <a:r>
              <a:rPr lang="en-US" sz="4000" b="1" dirty="0">
                <a:latin typeface="+mn-lt"/>
              </a:rPr>
              <a:t>"</a:t>
            </a:r>
            <a:r>
              <a:rPr lang="en-US" sz="4000" b="1" u="sng" dirty="0">
                <a:latin typeface="+mn-lt"/>
              </a:rPr>
              <a:t>It will be righteousness for us</a:t>
            </a:r>
            <a:r>
              <a:rPr lang="en-US" sz="4000" b="1" dirty="0">
                <a:latin typeface="+mn-lt"/>
              </a:rPr>
              <a:t> if we are careful to observe all this commandment before the LORD our God, just as He commanded us.” (</a:t>
            </a:r>
            <a:r>
              <a:rPr lang="en-US" sz="4000" b="1" dirty="0" err="1">
                <a:latin typeface="+mn-lt"/>
              </a:rPr>
              <a:t>Devarim</a:t>
            </a:r>
            <a:r>
              <a:rPr lang="en-US" sz="4000" b="1" dirty="0">
                <a:latin typeface="+mn-lt"/>
              </a:rPr>
              <a:t> [Deuteronomy] 6:24-25 NIV)</a:t>
            </a:r>
          </a:p>
        </p:txBody>
      </p:sp>
    </p:spTree>
    <p:extLst>
      <p:ext uri="{BB962C8B-B14F-4D97-AF65-F5344CB8AC3E}">
        <p14:creationId xmlns:p14="http://schemas.microsoft.com/office/powerpoint/2010/main" val="27173599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400" b="1" dirty="0">
                <a:latin typeface="+mn-lt"/>
              </a:rPr>
              <a:t>Romans 8:1-4</a:t>
            </a:r>
          </a:p>
          <a:p>
            <a:pPr marL="0" indent="0">
              <a:buNone/>
            </a:pPr>
            <a:r>
              <a:rPr lang="en-US" sz="4000" b="1" i="1" dirty="0">
                <a:latin typeface="+mn-lt"/>
              </a:rPr>
              <a:t>There is </a:t>
            </a:r>
            <a:r>
              <a:rPr lang="en-US" sz="4000" b="1" dirty="0">
                <a:latin typeface="+mn-lt"/>
              </a:rPr>
              <a:t>therefore now no condemnation to them which are in Christ Jesus, who walk not after the flesh, but after the Spirit.</a:t>
            </a:r>
          </a:p>
          <a:p>
            <a:pPr marL="0" indent="0">
              <a:buNone/>
            </a:pPr>
            <a:r>
              <a:rPr lang="en-US" sz="4000" b="1" dirty="0" smtClean="0">
                <a:latin typeface="+mn-lt"/>
              </a:rPr>
              <a:t>For </a:t>
            </a:r>
            <a:r>
              <a:rPr lang="en-US" sz="4000" b="1" dirty="0">
                <a:latin typeface="+mn-lt"/>
              </a:rPr>
              <a:t>the law of the Spirit of life in Christ Jesus hath made me free from the law of sin and death.</a:t>
            </a:r>
          </a:p>
          <a:p>
            <a:pPr marL="0" indent="0">
              <a:buNone/>
            </a:pPr>
            <a:r>
              <a:rPr lang="en-US" sz="4000" b="1" dirty="0" smtClean="0">
                <a:latin typeface="+mn-lt"/>
              </a:rPr>
              <a:t>For </a:t>
            </a:r>
            <a:r>
              <a:rPr lang="en-US" sz="4000" b="1" dirty="0">
                <a:latin typeface="+mn-lt"/>
              </a:rPr>
              <a:t>what the law could not do, in that it was weak through the flesh, God sending his own Son in the likeness of sinful flesh, and for sin, condemned sin in the flesh:</a:t>
            </a:r>
          </a:p>
          <a:p>
            <a:pPr marL="0" indent="0">
              <a:buNone/>
            </a:pPr>
            <a:r>
              <a:rPr lang="en-US" sz="4000" b="1" dirty="0" smtClean="0">
                <a:latin typeface="+mn-lt"/>
              </a:rPr>
              <a:t>That </a:t>
            </a:r>
            <a:r>
              <a:rPr lang="en-US" sz="4000" b="1" dirty="0">
                <a:latin typeface="+mn-lt"/>
              </a:rPr>
              <a:t>the righteousness of the law might be fulfilled in us, who walk not after the flesh, but after the Spirit.</a:t>
            </a:r>
          </a:p>
        </p:txBody>
      </p:sp>
    </p:spTree>
    <p:extLst>
      <p:ext uri="{BB962C8B-B14F-4D97-AF65-F5344CB8AC3E}">
        <p14:creationId xmlns:p14="http://schemas.microsoft.com/office/powerpoint/2010/main" val="2649364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latin typeface="+mn-lt"/>
              </a:rPr>
              <a:t>Becoming Torah Terrorists</a:t>
            </a:r>
            <a:endParaRPr lang="en-US" sz="4400" b="1" dirty="0">
              <a:latin typeface="+mn-lt"/>
            </a:endParaRPr>
          </a:p>
          <a:p>
            <a:pPr marL="0" indent="0">
              <a:buNone/>
            </a:pPr>
            <a:r>
              <a:rPr lang="en-US" sz="4000" b="1" dirty="0" smtClean="0"/>
              <a:t>Those who watch for others to slip up so they can rebuke them</a:t>
            </a:r>
          </a:p>
          <a:p>
            <a:pPr marL="0" indent="0">
              <a:buNone/>
            </a:pPr>
            <a:r>
              <a:rPr lang="en-US" sz="4000" b="1" dirty="0" smtClean="0">
                <a:latin typeface="+mn-lt"/>
              </a:rPr>
              <a:t>Insisting upon a hard core literal obedience to commandments without a heart of compassion</a:t>
            </a:r>
            <a:endParaRPr lang="en-US" sz="4000" b="1" dirty="0">
              <a:latin typeface="+mn-lt"/>
            </a:endParaRPr>
          </a:p>
        </p:txBody>
      </p:sp>
    </p:spTree>
    <p:extLst>
      <p:ext uri="{BB962C8B-B14F-4D97-AF65-F5344CB8AC3E}">
        <p14:creationId xmlns:p14="http://schemas.microsoft.com/office/powerpoint/2010/main" val="1582936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latin typeface="+mn-lt"/>
              </a:rPr>
              <a:t>Balancing Spirit and Truth</a:t>
            </a:r>
          </a:p>
          <a:p>
            <a:pPr marL="0" indent="0">
              <a:buNone/>
            </a:pPr>
            <a:r>
              <a:rPr lang="en-US" sz="4000" b="1" dirty="0">
                <a:latin typeface="+mn-lt"/>
              </a:rPr>
              <a:t>With this new found understanding of Torah as Truth comes the common mistake of abandoning the work of the Spirit.  We think we have all we need in the Instructions of the Law of Moses.</a:t>
            </a:r>
          </a:p>
          <a:p>
            <a:pPr marL="0" indent="0">
              <a:buNone/>
            </a:pPr>
            <a:r>
              <a:rPr lang="en-US" sz="4000" b="1" dirty="0">
                <a:latin typeface="+mn-lt"/>
              </a:rPr>
              <a:t>But… “spiritual things are spiritually discerned</a:t>
            </a:r>
            <a:r>
              <a:rPr lang="en-US" sz="4000" b="1" dirty="0" smtClean="0">
                <a:latin typeface="+mn-lt"/>
              </a:rPr>
              <a:t>”</a:t>
            </a:r>
          </a:p>
          <a:p>
            <a:pPr marL="0" indent="0">
              <a:buNone/>
            </a:pPr>
            <a:r>
              <a:rPr lang="en-US" sz="4000" b="1" dirty="0" smtClean="0"/>
              <a:t>Don’t jump from the frying pan into the fire</a:t>
            </a:r>
          </a:p>
          <a:p>
            <a:pPr marL="0" indent="0">
              <a:buNone/>
            </a:pPr>
            <a:r>
              <a:rPr lang="en-US" sz="4000" b="1" dirty="0" smtClean="0">
                <a:latin typeface="+mn-lt"/>
              </a:rPr>
              <a:t>Judaism has law but no spirit</a:t>
            </a:r>
          </a:p>
          <a:p>
            <a:pPr marL="0" indent="0">
              <a:buNone/>
            </a:pPr>
            <a:r>
              <a:rPr lang="en-US" sz="4000" b="1" dirty="0" smtClean="0"/>
              <a:t>Christianity has the spirit but no law</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4307177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a:latin typeface="+mn-lt"/>
              </a:rPr>
              <a:t>Remember the purpose for the spirit to be given in the New Covenant </a:t>
            </a:r>
          </a:p>
          <a:p>
            <a:pPr marL="0" indent="0">
              <a:buNone/>
            </a:pPr>
            <a:r>
              <a:rPr lang="en-US" sz="4000" b="1" dirty="0" smtClean="0">
                <a:latin typeface="+mn-lt"/>
              </a:rPr>
              <a:t>A </a:t>
            </a:r>
            <a:r>
              <a:rPr lang="en-US" sz="4000" b="1" dirty="0">
                <a:latin typeface="+mn-lt"/>
              </a:rPr>
              <a:t>new heart also will I give you, and a new spirit will I put within you: and I will take away the stony heart out of your flesh, and I will give you an heart of flesh.</a:t>
            </a:r>
          </a:p>
          <a:p>
            <a:pPr marL="0" indent="0">
              <a:buNone/>
            </a:pPr>
            <a:r>
              <a:rPr lang="en-US" sz="4000" b="1" dirty="0" smtClean="0">
                <a:latin typeface="+mn-lt"/>
              </a:rPr>
              <a:t>And </a:t>
            </a:r>
            <a:r>
              <a:rPr lang="en-US" sz="4000" b="1" dirty="0">
                <a:latin typeface="+mn-lt"/>
              </a:rPr>
              <a:t>I will put my spirit within you, and cause you to walk in my statutes, and ye shall keep my judgments, and do </a:t>
            </a:r>
            <a:r>
              <a:rPr lang="en-US" sz="4000" b="1" i="1" dirty="0">
                <a:latin typeface="+mn-lt"/>
              </a:rPr>
              <a:t>them</a:t>
            </a:r>
            <a:r>
              <a:rPr lang="en-US" sz="4000" b="1" dirty="0" smtClean="0">
                <a:latin typeface="+mn-lt"/>
              </a:rPr>
              <a:t>. </a:t>
            </a:r>
            <a:r>
              <a:rPr lang="en-US" sz="4000" b="1" dirty="0">
                <a:latin typeface="+mn-lt"/>
              </a:rPr>
              <a:t>(Ezekiel </a:t>
            </a:r>
            <a:r>
              <a:rPr lang="en-US" sz="4000" b="1" dirty="0" smtClean="0">
                <a:latin typeface="+mn-lt"/>
              </a:rPr>
              <a:t>36:26-27)</a:t>
            </a:r>
            <a:endParaRPr lang="en-US" sz="4000" b="1" dirty="0">
              <a:latin typeface="+mn-lt"/>
            </a:endParaRPr>
          </a:p>
          <a:p>
            <a:endParaRPr lang="en-US" sz="4000" b="1" dirty="0">
              <a:latin typeface="+mn-lt"/>
            </a:endParaRPr>
          </a:p>
        </p:txBody>
      </p:sp>
    </p:spTree>
    <p:extLst>
      <p:ext uri="{BB962C8B-B14F-4D97-AF65-F5344CB8AC3E}">
        <p14:creationId xmlns:p14="http://schemas.microsoft.com/office/powerpoint/2010/main" val="3868330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000" b="1" dirty="0">
                <a:latin typeface="+mn-lt"/>
              </a:rPr>
              <a:t>Diminishing of </a:t>
            </a:r>
            <a:r>
              <a:rPr lang="en-US" sz="4000" b="1" dirty="0" err="1" smtClean="0">
                <a:latin typeface="+mn-lt"/>
              </a:rPr>
              <a:t>Yahusha</a:t>
            </a:r>
            <a:r>
              <a:rPr lang="en-US" sz="4000" b="1" dirty="0" smtClean="0">
                <a:latin typeface="+mn-lt"/>
              </a:rPr>
              <a:t>/Jesus</a:t>
            </a:r>
            <a:endParaRPr lang="en-US" sz="4000" b="1" dirty="0">
              <a:latin typeface="+mn-lt"/>
            </a:endParaRPr>
          </a:p>
          <a:p>
            <a:pPr marL="0" indent="0">
              <a:buNone/>
            </a:pPr>
            <a:r>
              <a:rPr lang="en-US" sz="4000" b="1" dirty="0">
                <a:latin typeface="+mn-lt"/>
              </a:rPr>
              <a:t>Is he less than what we were taught in the Christian churches?</a:t>
            </a:r>
          </a:p>
          <a:p>
            <a:pPr marL="0" indent="0">
              <a:buNone/>
            </a:pPr>
            <a:r>
              <a:rPr lang="en-US" sz="4000" b="1" dirty="0">
                <a:latin typeface="+mn-lt"/>
              </a:rPr>
              <a:t>Did he really create all things</a:t>
            </a:r>
          </a:p>
          <a:p>
            <a:pPr marL="0" indent="0">
              <a:buNone/>
            </a:pPr>
            <a:r>
              <a:rPr lang="en-US" sz="4000" b="1" dirty="0">
                <a:latin typeface="+mn-lt"/>
              </a:rPr>
              <a:t>4</a:t>
            </a:r>
            <a:r>
              <a:rPr lang="en-US" sz="4000" b="1" baseline="30000" dirty="0">
                <a:latin typeface="+mn-lt"/>
              </a:rPr>
              <a:t>th</a:t>
            </a:r>
            <a:r>
              <a:rPr lang="en-US" sz="4000" b="1" dirty="0">
                <a:latin typeface="+mn-lt"/>
              </a:rPr>
              <a:t> Gospel 1:1-4</a:t>
            </a:r>
          </a:p>
          <a:p>
            <a:pPr marL="0" indent="0">
              <a:buNone/>
            </a:pPr>
            <a:r>
              <a:rPr lang="en-US" sz="4000" b="1" dirty="0">
                <a:latin typeface="+mn-lt"/>
              </a:rPr>
              <a:t>Colossians 1:13-22, and more</a:t>
            </a:r>
          </a:p>
          <a:p>
            <a:pPr marL="0" indent="0">
              <a:buNone/>
            </a:pPr>
            <a:r>
              <a:rPr lang="en-US" sz="4000" b="1" dirty="0">
                <a:latin typeface="+mn-lt"/>
              </a:rPr>
              <a:t>Who is </a:t>
            </a:r>
            <a:r>
              <a:rPr lang="en-US" sz="4000" b="1" dirty="0" err="1">
                <a:latin typeface="+mn-lt"/>
              </a:rPr>
              <a:t>Yahusha</a:t>
            </a:r>
            <a:r>
              <a:rPr lang="en-US" sz="4000" b="1" dirty="0">
                <a:latin typeface="+mn-lt"/>
              </a:rPr>
              <a:t>?  Isn’t he the prophet like </a:t>
            </a:r>
            <a:r>
              <a:rPr lang="en-US" sz="4000" b="1" dirty="0" err="1">
                <a:latin typeface="+mn-lt"/>
              </a:rPr>
              <a:t>Mosheh</a:t>
            </a:r>
            <a:r>
              <a:rPr lang="en-US" sz="4000" b="1" dirty="0">
                <a:latin typeface="+mn-lt"/>
              </a:rPr>
              <a:t>?</a:t>
            </a:r>
          </a:p>
          <a:p>
            <a:pPr marL="0" indent="0">
              <a:buNone/>
            </a:pPr>
            <a:r>
              <a:rPr lang="en-US" sz="4000" b="1" dirty="0">
                <a:latin typeface="+mn-lt"/>
              </a:rPr>
              <a:t>The seed of Abraham.  The offspring of David who rules.</a:t>
            </a:r>
          </a:p>
        </p:txBody>
      </p:sp>
    </p:spTree>
    <p:extLst>
      <p:ext uri="{BB962C8B-B14F-4D97-AF65-F5344CB8AC3E}">
        <p14:creationId xmlns:p14="http://schemas.microsoft.com/office/powerpoint/2010/main" val="1768370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1245694" cy="6313715"/>
          </a:xfrm>
        </p:spPr>
        <p:txBody>
          <a:bodyPr>
            <a:normAutofit lnSpcReduction="10000"/>
          </a:bodyPr>
          <a:lstStyle/>
          <a:p>
            <a:pPr marL="0" indent="0" algn="ctr">
              <a:buNone/>
            </a:pPr>
            <a:r>
              <a:rPr lang="en-US" sz="4000" b="1" dirty="0">
                <a:latin typeface="+mn-lt"/>
              </a:rPr>
              <a:t>Diminishing of </a:t>
            </a:r>
            <a:r>
              <a:rPr lang="en-US" sz="4000" b="1" dirty="0" err="1" smtClean="0">
                <a:latin typeface="+mn-lt"/>
              </a:rPr>
              <a:t>Yahusha</a:t>
            </a:r>
            <a:r>
              <a:rPr lang="en-US" sz="4000" b="1" dirty="0" smtClean="0">
                <a:latin typeface="+mn-lt"/>
              </a:rPr>
              <a:t>/Jesus</a:t>
            </a:r>
            <a:endParaRPr lang="en-US" sz="4000" b="1" dirty="0">
              <a:latin typeface="+mn-lt"/>
            </a:endParaRPr>
          </a:p>
          <a:p>
            <a:pPr marL="0" indent="0">
              <a:buNone/>
            </a:pPr>
            <a:r>
              <a:rPr lang="en-US" sz="4000" b="1" dirty="0" smtClean="0"/>
              <a:t>Everything Old Testament and New centers on the work of Messiah to obtain redemption for his people, to close the gap between us and the Father, to bring about the restoration of all things.</a:t>
            </a:r>
          </a:p>
          <a:p>
            <a:pPr marL="0" indent="0">
              <a:buNone/>
            </a:pPr>
            <a:r>
              <a:rPr lang="en-US" sz="4000" b="1" dirty="0"/>
              <a:t>Jesus doesn’t fit the </a:t>
            </a:r>
            <a:r>
              <a:rPr lang="en-US" sz="4000" b="1" dirty="0" smtClean="0"/>
              <a:t>Jewish expectation </a:t>
            </a:r>
            <a:r>
              <a:rPr lang="en-US" sz="4000" b="1" dirty="0"/>
              <a:t>of Messiah</a:t>
            </a:r>
          </a:p>
          <a:p>
            <a:pPr marL="0" indent="0">
              <a:buNone/>
            </a:pPr>
            <a:r>
              <a:rPr lang="en-US" sz="4000" b="1" dirty="0"/>
              <a:t>Jesus seems to be transgressing the Sabbath</a:t>
            </a:r>
          </a:p>
          <a:p>
            <a:pPr marL="0" indent="0">
              <a:buNone/>
            </a:pPr>
            <a:r>
              <a:rPr lang="en-US" sz="4000" b="1" dirty="0"/>
              <a:t>Jesus couldn’t get along with the Pharisees, et al (they are the experts after all</a:t>
            </a:r>
            <a:r>
              <a:rPr lang="en-US" sz="4000" b="1" dirty="0" smtClean="0"/>
              <a:t>)</a:t>
            </a:r>
          </a:p>
          <a:p>
            <a:pPr marL="0" indent="0">
              <a:buNone/>
            </a:pPr>
            <a:r>
              <a:rPr lang="en-US" sz="4000" b="1" dirty="0" smtClean="0">
                <a:latin typeface="+mn-lt"/>
              </a:rPr>
              <a:t>Let’s not think we can have relationship with Abba apart from the Son.</a:t>
            </a:r>
          </a:p>
          <a:p>
            <a:pPr marL="0" indent="0">
              <a:buNone/>
            </a:pPr>
            <a:endParaRPr lang="en-US" sz="4000" b="1" dirty="0">
              <a:latin typeface="+mn-lt"/>
            </a:endParaRPr>
          </a:p>
        </p:txBody>
      </p:sp>
    </p:spTree>
    <p:extLst>
      <p:ext uri="{BB962C8B-B14F-4D97-AF65-F5344CB8AC3E}">
        <p14:creationId xmlns:p14="http://schemas.microsoft.com/office/powerpoint/2010/main" val="5235769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latin typeface="+mn-lt"/>
              </a:rPr>
              <a:t>Diminishing of </a:t>
            </a:r>
            <a:r>
              <a:rPr lang="en-US" sz="4000" b="1" dirty="0" err="1" smtClean="0">
                <a:latin typeface="+mn-lt"/>
              </a:rPr>
              <a:t>Yahusha</a:t>
            </a:r>
            <a:r>
              <a:rPr lang="en-US" sz="4000" b="1" dirty="0" smtClean="0">
                <a:latin typeface="+mn-lt"/>
              </a:rPr>
              <a:t>/Jesus</a:t>
            </a:r>
            <a:endParaRPr lang="en-US" sz="4000" b="1" dirty="0">
              <a:latin typeface="+mn-lt"/>
            </a:endParaRPr>
          </a:p>
          <a:p>
            <a:pPr marL="0" indent="0">
              <a:buNone/>
            </a:pPr>
            <a:r>
              <a:rPr lang="en-US" sz="4000" b="1" dirty="0" smtClean="0"/>
              <a:t>Who </a:t>
            </a:r>
            <a:r>
              <a:rPr lang="en-US" sz="4000" b="1" dirty="0"/>
              <a:t>is the liar? It is the man who denies that </a:t>
            </a:r>
            <a:r>
              <a:rPr lang="en-US" sz="4000" b="1" dirty="0" err="1"/>
              <a:t>Yahusha</a:t>
            </a:r>
            <a:r>
              <a:rPr lang="en-US" sz="4000" b="1" dirty="0"/>
              <a:t> is the Messiah. Such a man is the </a:t>
            </a:r>
            <a:r>
              <a:rPr lang="en-US" sz="4000" b="1" dirty="0" err="1"/>
              <a:t>antiMessiah</a:t>
            </a:r>
            <a:r>
              <a:rPr lang="en-US" sz="4000" b="1" dirty="0"/>
              <a:t>-- he denies the Father and the Son.</a:t>
            </a:r>
          </a:p>
          <a:p>
            <a:pPr marL="0" indent="0">
              <a:buNone/>
            </a:pPr>
            <a:r>
              <a:rPr lang="en-US" sz="4000" b="1" dirty="0" smtClean="0"/>
              <a:t>No </a:t>
            </a:r>
            <a:r>
              <a:rPr lang="en-US" sz="4000" b="1" dirty="0"/>
              <a:t>one who denies the Son has the Father; whoever acknowledges the Son has the Father also.</a:t>
            </a:r>
          </a:p>
          <a:p>
            <a:pPr marL="0" indent="0">
              <a:buNone/>
            </a:pPr>
            <a:r>
              <a:rPr lang="en-US" sz="4000" b="1" dirty="0" smtClean="0"/>
              <a:t>See </a:t>
            </a:r>
            <a:r>
              <a:rPr lang="en-US" sz="4000" b="1" dirty="0"/>
              <a:t>that what you have heard from the beginning remains in you. If it does, you also will remain in the Son and in the Father</a:t>
            </a:r>
            <a:r>
              <a:rPr lang="en-US" sz="4000" b="1" dirty="0" smtClean="0"/>
              <a:t>.</a:t>
            </a:r>
            <a:r>
              <a:rPr lang="en-US" sz="4000" b="1" dirty="0"/>
              <a:t> </a:t>
            </a:r>
            <a:r>
              <a:rPr lang="en-US" sz="4000" b="1" dirty="0" smtClean="0"/>
              <a:t>  1 John 2:22-24</a:t>
            </a:r>
            <a:endParaRPr lang="en-US" dirty="0"/>
          </a:p>
        </p:txBody>
      </p:sp>
    </p:spTree>
    <p:extLst>
      <p:ext uri="{BB962C8B-B14F-4D97-AF65-F5344CB8AC3E}">
        <p14:creationId xmlns:p14="http://schemas.microsoft.com/office/powerpoint/2010/main" val="33458626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latin typeface="+mn-lt"/>
              </a:rPr>
              <a:t>The Only Begotten Son</a:t>
            </a:r>
          </a:p>
          <a:p>
            <a:pPr marL="0" indent="0">
              <a:buNone/>
            </a:pPr>
            <a:r>
              <a:rPr lang="en-US" sz="4000" b="1" dirty="0" err="1">
                <a:latin typeface="+mn-lt"/>
              </a:rPr>
              <a:t>Yahusha</a:t>
            </a:r>
            <a:r>
              <a:rPr lang="en-US" sz="4000" b="1" dirty="0">
                <a:latin typeface="+mn-lt"/>
              </a:rPr>
              <a:t> is the only begotten son (4</a:t>
            </a:r>
            <a:r>
              <a:rPr lang="en-US" sz="4000" b="1" baseline="30000" dirty="0">
                <a:latin typeface="+mn-lt"/>
              </a:rPr>
              <a:t>th</a:t>
            </a:r>
            <a:r>
              <a:rPr lang="en-US" sz="4000" b="1" dirty="0">
                <a:latin typeface="+mn-lt"/>
              </a:rPr>
              <a:t> Gospel 3:16)</a:t>
            </a:r>
          </a:p>
          <a:p>
            <a:pPr marL="0" indent="0">
              <a:buNone/>
            </a:pPr>
            <a:r>
              <a:rPr lang="en-US" sz="4000" b="1" dirty="0">
                <a:latin typeface="+mn-lt"/>
              </a:rPr>
              <a:t>“Begotten” has to do with human birth.</a:t>
            </a:r>
          </a:p>
          <a:p>
            <a:pPr marL="0" indent="0">
              <a:buNone/>
            </a:pPr>
            <a:r>
              <a:rPr lang="en-US" sz="4000" b="1" dirty="0">
                <a:latin typeface="+mn-lt"/>
              </a:rPr>
              <a:t>A Son comes from the seed of a father.</a:t>
            </a:r>
          </a:p>
          <a:p>
            <a:pPr marL="0" indent="0">
              <a:buNone/>
            </a:pPr>
            <a:r>
              <a:rPr lang="en-US" sz="4000" b="1" dirty="0" err="1">
                <a:latin typeface="+mn-lt"/>
              </a:rPr>
              <a:t>Yahusha</a:t>
            </a:r>
            <a:r>
              <a:rPr lang="en-US" sz="4000" b="1" dirty="0">
                <a:latin typeface="+mn-lt"/>
              </a:rPr>
              <a:t> is Elohim coming to us in human flesh. (4</a:t>
            </a:r>
            <a:r>
              <a:rPr lang="en-US" sz="4000" b="1" baseline="30000" dirty="0">
                <a:latin typeface="+mn-lt"/>
              </a:rPr>
              <a:t>th</a:t>
            </a:r>
            <a:r>
              <a:rPr lang="en-US" sz="4000" b="1" dirty="0">
                <a:latin typeface="+mn-lt"/>
              </a:rPr>
              <a:t> Gospel 1:14)</a:t>
            </a:r>
          </a:p>
          <a:p>
            <a:pPr marL="0" indent="0">
              <a:buNone/>
            </a:pPr>
            <a:r>
              <a:rPr lang="en-US" sz="4000" b="1" dirty="0" smtClean="0">
                <a:latin typeface="+mn-lt"/>
              </a:rPr>
              <a:t>And </a:t>
            </a:r>
            <a:r>
              <a:rPr lang="en-US" sz="4000" b="1" dirty="0">
                <a:latin typeface="+mn-lt"/>
              </a:rPr>
              <a:t>the Word was made flesh, and dwelt among us, (and we beheld his glory, the glory as of the only begotten of the Father,) full of grace and truth.</a:t>
            </a:r>
          </a:p>
          <a:p>
            <a:pPr marL="0" indent="0">
              <a:buNone/>
            </a:pPr>
            <a:endParaRPr lang="en-US" sz="4000" b="1" dirty="0">
              <a:latin typeface="+mn-lt"/>
            </a:endParaRPr>
          </a:p>
        </p:txBody>
      </p:sp>
    </p:spTree>
    <p:extLst>
      <p:ext uri="{BB962C8B-B14F-4D97-AF65-F5344CB8AC3E}">
        <p14:creationId xmlns:p14="http://schemas.microsoft.com/office/powerpoint/2010/main" val="34902492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1350798" cy="6313715"/>
          </a:xfrm>
        </p:spPr>
        <p:txBody>
          <a:bodyPr>
            <a:normAutofit/>
          </a:bodyPr>
          <a:lstStyle/>
          <a:p>
            <a:pPr marL="0" indent="0" algn="ctr">
              <a:buNone/>
            </a:pPr>
            <a:r>
              <a:rPr lang="en-US" sz="4400" b="1" dirty="0">
                <a:latin typeface="+mn-lt"/>
              </a:rPr>
              <a:t>Trashing Paul and the New Testament Writings</a:t>
            </a:r>
          </a:p>
          <a:p>
            <a:pPr marL="0" indent="0">
              <a:buNone/>
            </a:pPr>
            <a:r>
              <a:rPr lang="en-US" sz="4000" b="1" dirty="0" smtClean="0">
                <a:latin typeface="+mn-lt"/>
              </a:rPr>
              <a:t>Some </a:t>
            </a:r>
            <a:r>
              <a:rPr lang="en-US" sz="4000" b="1" dirty="0" err="1" smtClean="0">
                <a:latin typeface="+mn-lt"/>
              </a:rPr>
              <a:t>Messianics</a:t>
            </a:r>
            <a:r>
              <a:rPr lang="en-US" sz="4000" b="1" dirty="0" smtClean="0">
                <a:latin typeface="+mn-lt"/>
              </a:rPr>
              <a:t> have rejected all of Paul</a:t>
            </a:r>
          </a:p>
          <a:p>
            <a:pPr marL="0" indent="0">
              <a:buNone/>
            </a:pPr>
            <a:r>
              <a:rPr lang="en-US" sz="4000" b="1" dirty="0" smtClean="0">
                <a:latin typeface="+mn-lt"/>
              </a:rPr>
              <a:t>Paul seems to be against Elohim’s Law</a:t>
            </a:r>
          </a:p>
          <a:p>
            <a:pPr marL="0" indent="0">
              <a:buNone/>
            </a:pPr>
            <a:r>
              <a:rPr lang="en-US" sz="4000" b="1" dirty="0" smtClean="0">
                <a:latin typeface="+mn-lt"/>
              </a:rPr>
              <a:t>Paul seems to present a different Gospel</a:t>
            </a:r>
          </a:p>
          <a:p>
            <a:pPr marL="0" indent="0">
              <a:buNone/>
            </a:pPr>
            <a:r>
              <a:rPr lang="en-US" sz="4000" b="1" dirty="0" smtClean="0">
                <a:latin typeface="+mn-lt"/>
              </a:rPr>
              <a:t>Paul seems to be elevating a lawless Jesus</a:t>
            </a:r>
          </a:p>
          <a:p>
            <a:pPr marL="0" indent="0">
              <a:buNone/>
            </a:pPr>
            <a:r>
              <a:rPr lang="en-US" sz="4000" b="1" dirty="0" smtClean="0">
                <a:latin typeface="+mn-lt"/>
              </a:rPr>
              <a:t>The Torah and the Prophets are reliable, but….</a:t>
            </a:r>
            <a:endParaRPr lang="en-US" sz="4000" b="1" dirty="0">
              <a:latin typeface="+mn-lt"/>
            </a:endParaRPr>
          </a:p>
        </p:txBody>
      </p:sp>
    </p:spTree>
    <p:extLst>
      <p:ext uri="{BB962C8B-B14F-4D97-AF65-F5344CB8AC3E}">
        <p14:creationId xmlns:p14="http://schemas.microsoft.com/office/powerpoint/2010/main" val="32684660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20000"/>
          </a:bodyPr>
          <a:lstStyle/>
          <a:p>
            <a:pPr marL="0" indent="0" algn="ctr">
              <a:buNone/>
            </a:pPr>
            <a:r>
              <a:rPr lang="en-US" sz="4000" b="1" dirty="0">
                <a:latin typeface="+mn-lt"/>
              </a:rPr>
              <a:t>Peter’s Opinion of Paul</a:t>
            </a:r>
          </a:p>
          <a:p>
            <a:pPr marL="0" indent="0">
              <a:buNone/>
            </a:pPr>
            <a:r>
              <a:rPr lang="en-US" sz="4000" b="1" dirty="0">
                <a:latin typeface="+mn-lt"/>
              </a:rPr>
              <a:t>Bear in mind that our Lord's patience means salvation, just as our dear brother Paul also wrote you with the wisdom that God gave him.</a:t>
            </a:r>
          </a:p>
          <a:p>
            <a:pPr marL="0" indent="0">
              <a:buNone/>
            </a:pPr>
            <a:r>
              <a:rPr lang="en-US" sz="4000" b="1" dirty="0" smtClean="0">
                <a:latin typeface="+mn-lt"/>
              </a:rPr>
              <a:t>He </a:t>
            </a:r>
            <a:r>
              <a:rPr lang="en-US" sz="4000" b="1" dirty="0">
                <a:latin typeface="+mn-lt"/>
              </a:rPr>
              <a:t>writes the same way in all his letters, speaking in them of these matters. His letters contain some things that are hard to understand, which ignorant and unstable people distort, as they do the other Scriptures, to their own destruction.</a:t>
            </a:r>
          </a:p>
          <a:p>
            <a:pPr marL="0" indent="0">
              <a:buNone/>
            </a:pPr>
            <a:r>
              <a:rPr lang="en-US" sz="4000" b="1" dirty="0" smtClean="0">
                <a:latin typeface="+mn-lt"/>
              </a:rPr>
              <a:t>Therefore</a:t>
            </a:r>
            <a:r>
              <a:rPr lang="en-US" sz="4000" b="1" dirty="0">
                <a:latin typeface="+mn-lt"/>
              </a:rPr>
              <a:t>, dear friends, since you already know this, be on your guard so that you may not be carried away by the error of lawless men and fall from your secure position</a:t>
            </a:r>
            <a:r>
              <a:rPr lang="en-US" sz="4000" b="1" dirty="0" smtClean="0">
                <a:latin typeface="+mn-lt"/>
              </a:rPr>
              <a:t>. (2 Peter 3:15-17 NIV)</a:t>
            </a:r>
            <a:endParaRPr lang="en-US" sz="4000" b="1" dirty="0">
              <a:latin typeface="+mn-lt"/>
            </a:endParaRPr>
          </a:p>
        </p:txBody>
      </p:sp>
    </p:spTree>
    <p:extLst>
      <p:ext uri="{BB962C8B-B14F-4D97-AF65-F5344CB8AC3E}">
        <p14:creationId xmlns:p14="http://schemas.microsoft.com/office/powerpoint/2010/main" val="1341142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1256205" cy="6313715"/>
          </a:xfrm>
        </p:spPr>
        <p:txBody>
          <a:bodyPr>
            <a:normAutofit/>
          </a:bodyPr>
          <a:lstStyle/>
          <a:p>
            <a:pPr marL="0" indent="0" algn="ctr">
              <a:buNone/>
            </a:pPr>
            <a:r>
              <a:rPr lang="en-US" sz="4000" b="1" dirty="0" smtClean="0">
                <a:solidFill>
                  <a:schemeClr val="tx1">
                    <a:lumMod val="95000"/>
                    <a:lumOff val="5000"/>
                  </a:schemeClr>
                </a:solidFill>
                <a:latin typeface="+mn-lt"/>
              </a:rPr>
              <a:t>Paul: Trash </a:t>
            </a:r>
            <a:r>
              <a:rPr lang="en-US" sz="4000" b="1" dirty="0">
                <a:solidFill>
                  <a:schemeClr val="tx1">
                    <a:lumMod val="95000"/>
                    <a:lumOff val="5000"/>
                  </a:schemeClr>
                </a:solidFill>
                <a:latin typeface="+mn-lt"/>
              </a:rPr>
              <a:t>or Treasure?</a:t>
            </a:r>
          </a:p>
          <a:p>
            <a:pPr marL="0" indent="0">
              <a:buNone/>
            </a:pPr>
            <a:r>
              <a:rPr lang="en-US" sz="4000" b="1" dirty="0">
                <a:latin typeface="+mn-lt"/>
              </a:rPr>
              <a:t>It is a mistake to disregard Paul’s contributions to our understanding of the redemption brought by </a:t>
            </a:r>
            <a:r>
              <a:rPr lang="en-US" sz="4000" b="1" dirty="0" err="1">
                <a:latin typeface="+mn-lt"/>
              </a:rPr>
              <a:t>Yahusha</a:t>
            </a:r>
            <a:r>
              <a:rPr lang="en-US" sz="4000" b="1" dirty="0">
                <a:latin typeface="+mn-lt"/>
              </a:rPr>
              <a:t>.</a:t>
            </a:r>
          </a:p>
          <a:p>
            <a:pPr marL="0" indent="0">
              <a:buNone/>
            </a:pPr>
            <a:r>
              <a:rPr lang="en-US" sz="4000" b="1" dirty="0">
                <a:solidFill>
                  <a:schemeClr val="tx1">
                    <a:lumMod val="95000"/>
                    <a:lumOff val="5000"/>
                  </a:schemeClr>
                </a:solidFill>
                <a:latin typeface="+mn-lt"/>
              </a:rPr>
              <a:t>It would be tragic to throw out all of the New </a:t>
            </a:r>
            <a:r>
              <a:rPr lang="en-US" sz="4000" b="1" dirty="0" smtClean="0">
                <a:solidFill>
                  <a:schemeClr val="tx1">
                    <a:lumMod val="95000"/>
                    <a:lumOff val="5000"/>
                  </a:schemeClr>
                </a:solidFill>
                <a:latin typeface="+mn-lt"/>
              </a:rPr>
              <a:t>Testament just </a:t>
            </a:r>
            <a:r>
              <a:rPr lang="en-US" sz="4000" b="1" dirty="0">
                <a:solidFill>
                  <a:schemeClr val="tx1">
                    <a:lumMod val="95000"/>
                    <a:lumOff val="5000"/>
                  </a:schemeClr>
                </a:solidFill>
                <a:latin typeface="+mn-lt"/>
              </a:rPr>
              <a:t>because </a:t>
            </a:r>
            <a:r>
              <a:rPr lang="en-US" sz="4000" b="1" dirty="0" smtClean="0">
                <a:solidFill>
                  <a:schemeClr val="tx1">
                    <a:lumMod val="95000"/>
                    <a:lumOff val="5000"/>
                  </a:schemeClr>
                </a:solidFill>
                <a:latin typeface="+mn-lt"/>
              </a:rPr>
              <a:t>we don’t have all the details</a:t>
            </a:r>
          </a:p>
          <a:p>
            <a:pPr marL="0" indent="0">
              <a:buNone/>
            </a:pPr>
            <a:r>
              <a:rPr lang="en-US" sz="4000" b="1" dirty="0">
                <a:solidFill>
                  <a:schemeClr val="tx1">
                    <a:lumMod val="95000"/>
                    <a:lumOff val="5000"/>
                  </a:schemeClr>
                </a:solidFill>
              </a:rPr>
              <a:t>T</a:t>
            </a:r>
            <a:r>
              <a:rPr lang="en-US" sz="4000" b="1" dirty="0" smtClean="0">
                <a:solidFill>
                  <a:schemeClr val="tx1">
                    <a:lumMod val="95000"/>
                    <a:lumOff val="5000"/>
                  </a:schemeClr>
                </a:solidFill>
                <a:latin typeface="+mn-lt"/>
              </a:rPr>
              <a:t>he </a:t>
            </a:r>
            <a:r>
              <a:rPr lang="en-US" sz="4000" b="1" dirty="0">
                <a:solidFill>
                  <a:schemeClr val="tx1">
                    <a:lumMod val="95000"/>
                    <a:lumOff val="5000"/>
                  </a:schemeClr>
                </a:solidFill>
                <a:latin typeface="+mn-lt"/>
              </a:rPr>
              <a:t>NT is </a:t>
            </a:r>
            <a:r>
              <a:rPr lang="en-US" sz="4000" b="1" dirty="0" smtClean="0">
                <a:solidFill>
                  <a:schemeClr val="tx1">
                    <a:lumMod val="95000"/>
                    <a:lumOff val="5000"/>
                  </a:schemeClr>
                </a:solidFill>
                <a:latin typeface="+mn-lt"/>
              </a:rPr>
              <a:t>the testimony </a:t>
            </a:r>
            <a:r>
              <a:rPr lang="en-US" sz="4000" b="1" dirty="0">
                <a:solidFill>
                  <a:schemeClr val="tx1">
                    <a:lumMod val="95000"/>
                    <a:lumOff val="5000"/>
                  </a:schemeClr>
                </a:solidFill>
                <a:latin typeface="+mn-lt"/>
              </a:rPr>
              <a:t>of the ministry and mission of the Master.  We would have no information except second and third hand accounts of the life of </a:t>
            </a:r>
            <a:r>
              <a:rPr lang="en-US" sz="4000" b="1" dirty="0" err="1">
                <a:solidFill>
                  <a:schemeClr val="tx1">
                    <a:lumMod val="95000"/>
                    <a:lumOff val="5000"/>
                  </a:schemeClr>
                </a:solidFill>
                <a:latin typeface="+mn-lt"/>
              </a:rPr>
              <a:t>Yahusha</a:t>
            </a:r>
            <a:r>
              <a:rPr lang="en-US" sz="4000" b="1" dirty="0">
                <a:solidFill>
                  <a:schemeClr val="tx1">
                    <a:lumMod val="95000"/>
                    <a:lumOff val="5000"/>
                  </a:schemeClr>
                </a:solidFill>
                <a:latin typeface="+mn-lt"/>
              </a:rPr>
              <a:t>.</a:t>
            </a:r>
          </a:p>
        </p:txBody>
      </p:sp>
    </p:spTree>
    <p:extLst>
      <p:ext uri="{BB962C8B-B14F-4D97-AF65-F5344CB8AC3E}">
        <p14:creationId xmlns:p14="http://schemas.microsoft.com/office/powerpoint/2010/main" val="12239835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841" y="348344"/>
            <a:ext cx="11729545" cy="6313715"/>
          </a:xfrm>
        </p:spPr>
        <p:txBody>
          <a:bodyPr>
            <a:normAutofit/>
          </a:bodyPr>
          <a:lstStyle/>
          <a:p>
            <a:pPr marL="0" indent="0" algn="ctr">
              <a:buNone/>
            </a:pPr>
            <a:r>
              <a:rPr lang="en-US" sz="4400" b="1" dirty="0">
                <a:latin typeface="+mn-lt"/>
              </a:rPr>
              <a:t>The Trap of Messianic Judaism </a:t>
            </a:r>
            <a:endParaRPr lang="en-US" sz="4400" b="1" dirty="0" smtClean="0">
              <a:latin typeface="+mn-lt"/>
            </a:endParaRPr>
          </a:p>
          <a:p>
            <a:pPr marL="0" indent="0">
              <a:buNone/>
            </a:pPr>
            <a:r>
              <a:rPr lang="en-US" sz="4000" b="1" dirty="0" smtClean="0">
                <a:latin typeface="+mn-lt"/>
              </a:rPr>
              <a:t>What </a:t>
            </a:r>
            <a:r>
              <a:rPr lang="en-US" sz="4000" b="1" dirty="0">
                <a:latin typeface="+mn-lt"/>
              </a:rPr>
              <a:t>is the Messianic Movement?</a:t>
            </a:r>
          </a:p>
          <a:p>
            <a:pPr marL="0" indent="0">
              <a:buNone/>
            </a:pPr>
            <a:r>
              <a:rPr lang="en-US" sz="4000" b="1" dirty="0">
                <a:solidFill>
                  <a:schemeClr val="tx1">
                    <a:lumMod val="95000"/>
                    <a:lumOff val="5000"/>
                  </a:schemeClr>
                </a:solidFill>
                <a:latin typeface="+mn-lt"/>
              </a:rPr>
              <a:t>What is Hebrew Roots?</a:t>
            </a:r>
          </a:p>
          <a:p>
            <a:pPr marL="0" indent="0">
              <a:buNone/>
            </a:pPr>
            <a:r>
              <a:rPr lang="en-US" sz="4000" b="1" dirty="0">
                <a:solidFill>
                  <a:schemeClr val="tx1">
                    <a:lumMod val="95000"/>
                    <a:lumOff val="5000"/>
                  </a:schemeClr>
                </a:solidFill>
                <a:latin typeface="+mn-lt"/>
              </a:rPr>
              <a:t>What is the Christian Roots Movement?</a:t>
            </a:r>
          </a:p>
          <a:p>
            <a:pPr marL="0" indent="0">
              <a:buNone/>
            </a:pPr>
            <a:r>
              <a:rPr lang="en-US" sz="4000" b="1" dirty="0">
                <a:latin typeface="+mn-lt"/>
              </a:rPr>
              <a:t>What is Messianic Judaism?</a:t>
            </a:r>
          </a:p>
          <a:p>
            <a:pPr marL="0" indent="0">
              <a:buNone/>
            </a:pP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16923087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0414" y="348344"/>
            <a:ext cx="11445765" cy="6313715"/>
          </a:xfrm>
        </p:spPr>
        <p:txBody>
          <a:bodyPr>
            <a:normAutofit/>
          </a:bodyPr>
          <a:lstStyle/>
          <a:p>
            <a:pPr marL="0" indent="0" algn="ctr">
              <a:buNone/>
            </a:pPr>
            <a:r>
              <a:rPr lang="en-US" sz="4400" b="1" dirty="0">
                <a:solidFill>
                  <a:schemeClr val="tx1">
                    <a:lumMod val="95000"/>
                    <a:lumOff val="5000"/>
                  </a:schemeClr>
                </a:solidFill>
                <a:latin typeface="+mn-lt"/>
              </a:rPr>
              <a:t>Trading </a:t>
            </a:r>
            <a:r>
              <a:rPr lang="en-US" sz="4400" b="1" dirty="0" smtClean="0">
                <a:solidFill>
                  <a:schemeClr val="tx1">
                    <a:lumMod val="95000"/>
                    <a:lumOff val="5000"/>
                  </a:schemeClr>
                </a:solidFill>
                <a:latin typeface="+mn-lt"/>
              </a:rPr>
              <a:t>Religions: Christianity to Messy Judaism</a:t>
            </a:r>
            <a:endParaRPr lang="en-US" sz="4400" b="1" dirty="0">
              <a:solidFill>
                <a:schemeClr val="tx1">
                  <a:lumMod val="95000"/>
                  <a:lumOff val="5000"/>
                </a:schemeClr>
              </a:solidFill>
              <a:latin typeface="+mn-lt"/>
            </a:endParaRPr>
          </a:p>
          <a:p>
            <a:pPr marL="0" indent="0">
              <a:buNone/>
            </a:pPr>
            <a:r>
              <a:rPr lang="en-US" sz="4000" b="1" dirty="0">
                <a:latin typeface="+mn-lt"/>
              </a:rPr>
              <a:t>Warnings against swapping religious affiliations</a:t>
            </a:r>
          </a:p>
          <a:p>
            <a:pPr marL="0" indent="0">
              <a:buNone/>
            </a:pPr>
            <a:r>
              <a:rPr lang="en-US" sz="4000" b="1" dirty="0">
                <a:solidFill>
                  <a:schemeClr val="tx1">
                    <a:lumMod val="95000"/>
                    <a:lumOff val="5000"/>
                  </a:schemeClr>
                </a:solidFill>
                <a:latin typeface="+mn-lt"/>
              </a:rPr>
              <a:t>From Babylonian Paganism (Christianity) to Babylonian Legalism (Judaism)</a:t>
            </a:r>
          </a:p>
          <a:p>
            <a:pPr marL="0" indent="0">
              <a:buNone/>
            </a:pPr>
            <a:r>
              <a:rPr lang="en-US" sz="4000" b="1" dirty="0">
                <a:solidFill>
                  <a:schemeClr val="tx1">
                    <a:lumMod val="95000"/>
                    <a:lumOff val="5000"/>
                  </a:schemeClr>
                </a:solidFill>
                <a:latin typeface="+mn-lt"/>
              </a:rPr>
              <a:t>From antinomianism (no law) to man made legal system</a:t>
            </a:r>
          </a:p>
        </p:txBody>
      </p:sp>
    </p:spTree>
    <p:extLst>
      <p:ext uri="{BB962C8B-B14F-4D97-AF65-F5344CB8AC3E}">
        <p14:creationId xmlns:p14="http://schemas.microsoft.com/office/powerpoint/2010/main" val="422813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85000" lnSpcReduction="10000"/>
          </a:bodyPr>
          <a:lstStyle/>
          <a:p>
            <a:pPr marL="0" indent="0" algn="ctr">
              <a:buNone/>
            </a:pPr>
            <a:r>
              <a:rPr lang="en-US" sz="4700" b="1" dirty="0">
                <a:solidFill>
                  <a:schemeClr val="tx1">
                    <a:lumMod val="95000"/>
                    <a:lumOff val="5000"/>
                  </a:schemeClr>
                </a:solidFill>
                <a:latin typeface="+mn-lt"/>
              </a:rPr>
              <a:t>The Problem with Man Made Legalism</a:t>
            </a:r>
          </a:p>
          <a:p>
            <a:pPr marL="0" indent="0">
              <a:buNone/>
            </a:pPr>
            <a:r>
              <a:rPr lang="en-US" sz="4000" b="1" dirty="0" smtClean="0">
                <a:latin typeface="+mn-lt"/>
              </a:rPr>
              <a:t>Then </a:t>
            </a:r>
            <a:r>
              <a:rPr lang="en-US" sz="4000" b="1" dirty="0">
                <a:latin typeface="+mn-lt"/>
              </a:rPr>
              <a:t>came to Jesus scribes and Pharisees, which were of Jerusalem, saying,</a:t>
            </a:r>
          </a:p>
          <a:p>
            <a:pPr marL="0" indent="0">
              <a:buNone/>
            </a:pPr>
            <a:r>
              <a:rPr lang="en-US" sz="4000" b="1" dirty="0" smtClean="0">
                <a:latin typeface="+mn-lt"/>
              </a:rPr>
              <a:t>Why </a:t>
            </a:r>
            <a:r>
              <a:rPr lang="en-US" sz="4000" b="1" dirty="0">
                <a:latin typeface="+mn-lt"/>
              </a:rPr>
              <a:t>do thy disciples transgress the tradition of the elders? for they wash not their hands when they eat bread.</a:t>
            </a:r>
          </a:p>
          <a:p>
            <a:pPr marL="0" indent="0">
              <a:buNone/>
            </a:pPr>
            <a:r>
              <a:rPr lang="en-US" sz="4000" b="1" dirty="0" smtClean="0">
                <a:latin typeface="+mn-lt"/>
              </a:rPr>
              <a:t>But </a:t>
            </a:r>
            <a:r>
              <a:rPr lang="en-US" sz="4000" b="1" dirty="0">
                <a:latin typeface="+mn-lt"/>
              </a:rPr>
              <a:t>he answered and said unto them, Why do ye also transgress the commandment of God by your tradition?</a:t>
            </a:r>
          </a:p>
          <a:p>
            <a:pPr marL="0" indent="0">
              <a:buNone/>
            </a:pPr>
            <a:r>
              <a:rPr lang="en-US" sz="4000" b="1" dirty="0" smtClean="0">
                <a:latin typeface="+mn-lt"/>
              </a:rPr>
              <a:t>For </a:t>
            </a:r>
            <a:r>
              <a:rPr lang="en-US" sz="4000" b="1" dirty="0">
                <a:latin typeface="+mn-lt"/>
              </a:rPr>
              <a:t>God commanded, saying, </a:t>
            </a:r>
            <a:r>
              <a:rPr lang="en-US" sz="4000" b="1" dirty="0" err="1">
                <a:latin typeface="+mn-lt"/>
              </a:rPr>
              <a:t>Honour</a:t>
            </a:r>
            <a:r>
              <a:rPr lang="en-US" sz="4000" b="1" dirty="0">
                <a:latin typeface="+mn-lt"/>
              </a:rPr>
              <a:t> thy father and mother: and, He that </a:t>
            </a:r>
            <a:r>
              <a:rPr lang="en-US" sz="4000" b="1" dirty="0" err="1">
                <a:latin typeface="+mn-lt"/>
              </a:rPr>
              <a:t>curseth</a:t>
            </a:r>
            <a:r>
              <a:rPr lang="en-US" sz="4000" b="1" dirty="0">
                <a:latin typeface="+mn-lt"/>
              </a:rPr>
              <a:t> father or mother, let him die the death.</a:t>
            </a:r>
          </a:p>
          <a:p>
            <a:pPr marL="0" indent="0">
              <a:buNone/>
            </a:pPr>
            <a:r>
              <a:rPr lang="en-US" sz="4000" b="1" dirty="0" smtClean="0">
                <a:latin typeface="+mn-lt"/>
              </a:rPr>
              <a:t>But </a:t>
            </a:r>
            <a:r>
              <a:rPr lang="en-US" sz="4000" b="1" dirty="0">
                <a:latin typeface="+mn-lt"/>
              </a:rPr>
              <a:t>ye say, Whosoever shall say to </a:t>
            </a:r>
            <a:r>
              <a:rPr lang="en-US" sz="4000" b="1" i="1" dirty="0">
                <a:latin typeface="+mn-lt"/>
              </a:rPr>
              <a:t>his </a:t>
            </a:r>
            <a:r>
              <a:rPr lang="en-US" sz="4000" b="1" dirty="0">
                <a:latin typeface="+mn-lt"/>
              </a:rPr>
              <a:t>father or </a:t>
            </a:r>
            <a:r>
              <a:rPr lang="en-US" sz="4000" b="1" i="1" dirty="0">
                <a:latin typeface="+mn-lt"/>
              </a:rPr>
              <a:t>his </a:t>
            </a:r>
            <a:r>
              <a:rPr lang="en-US" sz="4000" b="1" dirty="0">
                <a:latin typeface="+mn-lt"/>
              </a:rPr>
              <a:t>mother, </a:t>
            </a:r>
            <a:r>
              <a:rPr lang="en-US" sz="4000" b="1" i="1" dirty="0">
                <a:latin typeface="+mn-lt"/>
              </a:rPr>
              <a:t>It is </a:t>
            </a:r>
            <a:r>
              <a:rPr lang="en-US" sz="4000" b="1" dirty="0">
                <a:latin typeface="+mn-lt"/>
              </a:rPr>
              <a:t>a gift, by whatsoever thou </a:t>
            </a:r>
            <a:r>
              <a:rPr lang="en-US" sz="4000" b="1" dirty="0" err="1">
                <a:latin typeface="+mn-lt"/>
              </a:rPr>
              <a:t>mightest</a:t>
            </a:r>
            <a:r>
              <a:rPr lang="en-US" sz="4000" b="1" dirty="0">
                <a:latin typeface="+mn-lt"/>
              </a:rPr>
              <a:t> be profited by me</a:t>
            </a:r>
            <a:r>
              <a:rPr lang="en-US" sz="4000" b="1" dirty="0" smtClean="0">
                <a:latin typeface="+mn-lt"/>
              </a:rPr>
              <a:t>; (Matthew 15:1-5)</a:t>
            </a:r>
            <a:endParaRPr lang="en-US" sz="4000" b="1" dirty="0">
              <a:latin typeface="+mn-lt"/>
            </a:endParaRPr>
          </a:p>
        </p:txBody>
      </p:sp>
    </p:spTree>
    <p:extLst>
      <p:ext uri="{BB962C8B-B14F-4D97-AF65-F5344CB8AC3E}">
        <p14:creationId xmlns:p14="http://schemas.microsoft.com/office/powerpoint/2010/main" val="29988687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marL="0" indent="0" algn="ctr">
              <a:buNone/>
            </a:pPr>
            <a:r>
              <a:rPr lang="en-US" sz="4300" b="1" dirty="0">
                <a:solidFill>
                  <a:schemeClr val="tx1">
                    <a:lumMod val="95000"/>
                    <a:lumOff val="5000"/>
                  </a:schemeClr>
                </a:solidFill>
                <a:latin typeface="+mn-lt"/>
              </a:rPr>
              <a:t>The Problem with Man Made Legalism</a:t>
            </a:r>
          </a:p>
          <a:p>
            <a:pPr marL="0" indent="0">
              <a:buNone/>
            </a:pPr>
            <a:r>
              <a:rPr lang="en-US" sz="4000" b="1" dirty="0">
                <a:latin typeface="+mn-lt"/>
              </a:rPr>
              <a:t>And </a:t>
            </a:r>
            <a:r>
              <a:rPr lang="en-US" sz="4000" b="1" dirty="0" err="1">
                <a:latin typeface="+mn-lt"/>
              </a:rPr>
              <a:t>honour</a:t>
            </a:r>
            <a:r>
              <a:rPr lang="en-US" sz="4000" b="1" dirty="0">
                <a:latin typeface="+mn-lt"/>
              </a:rPr>
              <a:t> not his father or his mother, </a:t>
            </a:r>
            <a:r>
              <a:rPr lang="en-US" sz="4000" b="1" i="1" dirty="0">
                <a:latin typeface="+mn-lt"/>
              </a:rPr>
              <a:t>he shall be free</a:t>
            </a:r>
            <a:r>
              <a:rPr lang="en-US" sz="4000" b="1" dirty="0">
                <a:latin typeface="+mn-lt"/>
              </a:rPr>
              <a:t>. Thus have ye made the commandment of God of none effect by your tradition. </a:t>
            </a:r>
            <a:endParaRPr lang="en-US" sz="4000" b="1" dirty="0" smtClean="0">
              <a:latin typeface="+mn-lt"/>
            </a:endParaRPr>
          </a:p>
          <a:p>
            <a:pPr marL="0" indent="0">
              <a:buNone/>
            </a:pPr>
            <a:r>
              <a:rPr lang="en-US" sz="4000" b="1" i="1" dirty="0" smtClean="0">
                <a:latin typeface="+mn-lt"/>
              </a:rPr>
              <a:t>Ye </a:t>
            </a:r>
            <a:r>
              <a:rPr lang="en-US" sz="4000" b="1" dirty="0">
                <a:latin typeface="+mn-lt"/>
              </a:rPr>
              <a:t>hypocrites, well did Esaias prophesy of you, saying,</a:t>
            </a:r>
          </a:p>
          <a:p>
            <a:pPr marL="0" indent="0">
              <a:buNone/>
            </a:pPr>
            <a:r>
              <a:rPr lang="en-US" sz="4000" b="1" dirty="0" smtClean="0">
                <a:latin typeface="+mn-lt"/>
              </a:rPr>
              <a:t>This </a:t>
            </a:r>
            <a:r>
              <a:rPr lang="en-US" sz="4000" b="1" dirty="0">
                <a:latin typeface="+mn-lt"/>
              </a:rPr>
              <a:t>people </a:t>
            </a:r>
            <a:r>
              <a:rPr lang="en-US" sz="4000" b="1" dirty="0" err="1">
                <a:latin typeface="+mn-lt"/>
              </a:rPr>
              <a:t>draweth</a:t>
            </a:r>
            <a:r>
              <a:rPr lang="en-US" sz="4000" b="1" dirty="0">
                <a:latin typeface="+mn-lt"/>
              </a:rPr>
              <a:t> nigh unto me with their mouth, and </a:t>
            </a:r>
            <a:r>
              <a:rPr lang="en-US" sz="4000" b="1" dirty="0" err="1">
                <a:latin typeface="+mn-lt"/>
              </a:rPr>
              <a:t>honoureth</a:t>
            </a:r>
            <a:r>
              <a:rPr lang="en-US" sz="4000" b="1" dirty="0">
                <a:latin typeface="+mn-lt"/>
              </a:rPr>
              <a:t> me with </a:t>
            </a:r>
            <a:r>
              <a:rPr lang="en-US" sz="4000" b="1" i="1" dirty="0">
                <a:latin typeface="+mn-lt"/>
              </a:rPr>
              <a:t>their </a:t>
            </a:r>
            <a:r>
              <a:rPr lang="en-US" sz="4000" b="1" dirty="0">
                <a:latin typeface="+mn-lt"/>
              </a:rPr>
              <a:t>lips; but their heart is far from me.</a:t>
            </a:r>
          </a:p>
          <a:p>
            <a:pPr marL="0" indent="0">
              <a:buNone/>
            </a:pPr>
            <a:r>
              <a:rPr lang="en-US" sz="4000" b="1" dirty="0" smtClean="0">
                <a:latin typeface="+mn-lt"/>
              </a:rPr>
              <a:t>But </a:t>
            </a:r>
            <a:r>
              <a:rPr lang="en-US" sz="4000" b="1" dirty="0">
                <a:latin typeface="+mn-lt"/>
              </a:rPr>
              <a:t>in vain they do worship me, teaching </a:t>
            </a:r>
            <a:r>
              <a:rPr lang="en-US" sz="4000" b="1" i="1" dirty="0">
                <a:latin typeface="+mn-lt"/>
              </a:rPr>
              <a:t>for </a:t>
            </a:r>
            <a:r>
              <a:rPr lang="en-US" sz="4000" b="1" dirty="0">
                <a:latin typeface="+mn-lt"/>
              </a:rPr>
              <a:t>doctrines the commandments of men</a:t>
            </a:r>
            <a:r>
              <a:rPr lang="en-US" sz="4000" b="1" dirty="0" smtClean="0">
                <a:latin typeface="+mn-lt"/>
              </a:rPr>
              <a:t>. (Matthew 15:6-9)</a:t>
            </a:r>
            <a:endParaRPr lang="en-US" sz="4000" b="1" dirty="0">
              <a:latin typeface="+mn-lt"/>
            </a:endParaRPr>
          </a:p>
        </p:txBody>
      </p:sp>
    </p:spTree>
    <p:extLst>
      <p:ext uri="{BB962C8B-B14F-4D97-AF65-F5344CB8AC3E}">
        <p14:creationId xmlns:p14="http://schemas.microsoft.com/office/powerpoint/2010/main" val="32657110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i="1" dirty="0">
                <a:solidFill>
                  <a:schemeClr val="tx1">
                    <a:lumMod val="95000"/>
                    <a:lumOff val="5000"/>
                  </a:schemeClr>
                </a:solidFill>
                <a:latin typeface="+mn-lt"/>
              </a:rPr>
              <a:t>The Problem with Pharisees, et al</a:t>
            </a:r>
          </a:p>
          <a:p>
            <a:pPr marL="0" indent="0">
              <a:buNone/>
            </a:pPr>
            <a:r>
              <a:rPr lang="en-US" sz="4000" b="1" dirty="0">
                <a:latin typeface="+mn-lt"/>
              </a:rPr>
              <a:t>For they bind heavy burdens and grievous to be borne, and lay </a:t>
            </a:r>
            <a:r>
              <a:rPr lang="en-US" sz="4000" b="1" i="1" dirty="0">
                <a:latin typeface="+mn-lt"/>
              </a:rPr>
              <a:t>them </a:t>
            </a:r>
            <a:r>
              <a:rPr lang="en-US" sz="4000" b="1" dirty="0">
                <a:latin typeface="+mn-lt"/>
              </a:rPr>
              <a:t>on men's shoulders; but they </a:t>
            </a:r>
            <a:r>
              <a:rPr lang="en-US" sz="4000" b="1" i="1" dirty="0">
                <a:latin typeface="+mn-lt"/>
              </a:rPr>
              <a:t>themselves </a:t>
            </a:r>
            <a:r>
              <a:rPr lang="en-US" sz="4000" b="1" dirty="0">
                <a:latin typeface="+mn-lt"/>
              </a:rPr>
              <a:t>will not move them with one of their fingers.</a:t>
            </a:r>
          </a:p>
          <a:p>
            <a:pPr marL="0" indent="0">
              <a:buNone/>
            </a:pPr>
            <a:r>
              <a:rPr lang="en-US" sz="4000" b="1" dirty="0" smtClean="0">
                <a:latin typeface="+mn-lt"/>
              </a:rPr>
              <a:t>But </a:t>
            </a:r>
            <a:r>
              <a:rPr lang="en-US" sz="4000" b="1" dirty="0">
                <a:latin typeface="+mn-lt"/>
              </a:rPr>
              <a:t>all their works they do for to be seen of men: they make broad their phylacteries, and enlarge the borders of their </a:t>
            </a:r>
            <a:r>
              <a:rPr lang="en-US" sz="4000" b="1" dirty="0" smtClean="0">
                <a:latin typeface="+mn-lt"/>
              </a:rPr>
              <a:t>garments (Matthew 23:4-5)</a:t>
            </a:r>
            <a:endParaRPr lang="en-US" sz="4000" b="1" dirty="0">
              <a:latin typeface="+mn-lt"/>
            </a:endParaRPr>
          </a:p>
        </p:txBody>
      </p:sp>
    </p:spTree>
    <p:extLst>
      <p:ext uri="{BB962C8B-B14F-4D97-AF65-F5344CB8AC3E}">
        <p14:creationId xmlns:p14="http://schemas.microsoft.com/office/powerpoint/2010/main" val="23685846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20000"/>
          </a:bodyPr>
          <a:lstStyle/>
          <a:p>
            <a:pPr marL="0" indent="0" algn="ctr">
              <a:buNone/>
            </a:pPr>
            <a:r>
              <a:rPr lang="en-US" sz="4300" b="1" dirty="0">
                <a:solidFill>
                  <a:schemeClr val="tx1">
                    <a:lumMod val="95000"/>
                    <a:lumOff val="5000"/>
                  </a:schemeClr>
                </a:solidFill>
                <a:latin typeface="+mn-lt"/>
              </a:rPr>
              <a:t>The Problem with Pharisees, et al</a:t>
            </a:r>
          </a:p>
          <a:p>
            <a:pPr marL="0" indent="0">
              <a:buNone/>
            </a:pPr>
            <a:r>
              <a:rPr lang="en-US" sz="4000" b="1" dirty="0" smtClean="0">
                <a:latin typeface="+mn-lt"/>
              </a:rPr>
              <a:t>But </a:t>
            </a:r>
            <a:r>
              <a:rPr lang="en-US" sz="4000" b="1" dirty="0">
                <a:latin typeface="+mn-lt"/>
              </a:rPr>
              <a:t>woe unto you, scribes and Pharisees, hypocrites! for ye shut up the kingdom of heaven against men: for ye neither go in </a:t>
            </a:r>
            <a:r>
              <a:rPr lang="en-US" sz="4000" b="1" i="1" dirty="0">
                <a:latin typeface="+mn-lt"/>
              </a:rPr>
              <a:t>yourselves</a:t>
            </a:r>
            <a:r>
              <a:rPr lang="en-US" sz="4000" b="1" dirty="0">
                <a:latin typeface="+mn-lt"/>
              </a:rPr>
              <a:t>, neither suffer ye them that are entering to go in.</a:t>
            </a:r>
          </a:p>
          <a:p>
            <a:pPr marL="0" indent="0">
              <a:buNone/>
            </a:pPr>
            <a:r>
              <a:rPr lang="en-US" sz="4000" b="1" dirty="0" smtClean="0">
                <a:latin typeface="+mn-lt"/>
              </a:rPr>
              <a:t>Woe </a:t>
            </a:r>
            <a:r>
              <a:rPr lang="en-US" sz="4000" b="1" dirty="0">
                <a:latin typeface="+mn-lt"/>
              </a:rPr>
              <a:t>unto you, scribes and Pharisees, hypocrites! for ye devour widows' houses, and for a </a:t>
            </a:r>
            <a:r>
              <a:rPr lang="en-US" sz="4000" b="1" dirty="0" err="1">
                <a:latin typeface="+mn-lt"/>
              </a:rPr>
              <a:t>pretence</a:t>
            </a:r>
            <a:r>
              <a:rPr lang="en-US" sz="4000" b="1" dirty="0">
                <a:latin typeface="+mn-lt"/>
              </a:rPr>
              <a:t> make long prayer: therefore ye shall receive the greater damnation.</a:t>
            </a:r>
          </a:p>
          <a:p>
            <a:pPr marL="0" indent="0">
              <a:buNone/>
            </a:pPr>
            <a:r>
              <a:rPr lang="en-US" sz="4000" b="1" dirty="0" smtClean="0">
                <a:latin typeface="+mn-lt"/>
              </a:rPr>
              <a:t>Woe </a:t>
            </a:r>
            <a:r>
              <a:rPr lang="en-US" sz="4000" b="1" dirty="0">
                <a:latin typeface="+mn-lt"/>
              </a:rPr>
              <a:t>unto you, scribes and Pharisees, hypocrites! for ye compass sea and land to make one proselyte, and when he is made, ye make him twofold more the child of hell than yourselves.</a:t>
            </a:r>
          </a:p>
          <a:p>
            <a:pPr marL="0" indent="0">
              <a:buNone/>
            </a:pPr>
            <a:r>
              <a:rPr lang="en-US" sz="4000" b="1" dirty="0" smtClean="0">
                <a:latin typeface="+mn-lt"/>
              </a:rPr>
              <a:t>(Matthew 23:13-15 KJV)</a:t>
            </a:r>
            <a:endParaRPr lang="en-US" sz="4000" b="1" dirty="0">
              <a:latin typeface="+mn-lt"/>
            </a:endParaRPr>
          </a:p>
        </p:txBody>
      </p:sp>
    </p:spTree>
    <p:extLst>
      <p:ext uri="{BB962C8B-B14F-4D97-AF65-F5344CB8AC3E}">
        <p14:creationId xmlns:p14="http://schemas.microsoft.com/office/powerpoint/2010/main" val="38795578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a:latin typeface="+mn-lt"/>
              </a:rPr>
              <a:t>Getting Your Information from Rabbinical Sources</a:t>
            </a:r>
          </a:p>
          <a:p>
            <a:pPr marL="0" indent="0">
              <a:buNone/>
            </a:pPr>
            <a:r>
              <a:rPr lang="en-US" sz="4000" b="1" dirty="0" smtClean="0">
                <a:latin typeface="+mn-lt"/>
              </a:rPr>
              <a:t>The </a:t>
            </a:r>
            <a:r>
              <a:rPr lang="en-US" sz="4000" b="1" dirty="0">
                <a:latin typeface="+mn-lt"/>
              </a:rPr>
              <a:t>Talmud has two components: the Mishnah (Hebrew: </a:t>
            </a:r>
            <a:r>
              <a:rPr lang="en-US" sz="4000" b="1" dirty="0" err="1">
                <a:latin typeface="+mn-lt"/>
              </a:rPr>
              <a:t>משנה</a:t>
            </a:r>
            <a:r>
              <a:rPr lang="en-US" sz="4000" b="1" dirty="0">
                <a:latin typeface="+mn-lt"/>
              </a:rPr>
              <a:t>, c. 200 CE), a written compendium of Rabbinic Judaism's Oral Torah; and the </a:t>
            </a:r>
            <a:r>
              <a:rPr lang="en-US" sz="4000" b="1" dirty="0" err="1">
                <a:latin typeface="+mn-lt"/>
              </a:rPr>
              <a:t>Gemara</a:t>
            </a:r>
            <a:r>
              <a:rPr lang="en-US" sz="4000" b="1" dirty="0">
                <a:latin typeface="+mn-lt"/>
              </a:rPr>
              <a:t> (c. 500 CE), an elucidation of the Mishnah and related </a:t>
            </a:r>
            <a:r>
              <a:rPr lang="en-US" sz="4000" b="1" dirty="0" err="1">
                <a:latin typeface="+mn-lt"/>
              </a:rPr>
              <a:t>Tannaitic</a:t>
            </a:r>
            <a:r>
              <a:rPr lang="en-US" sz="4000" b="1" dirty="0">
                <a:latin typeface="+mn-lt"/>
              </a:rPr>
              <a:t> writings that often ventures onto other subjects and expounds broadly on the Hebrew Bible. "Talmud" translates literally as "instruction" in Hebrew, and the term may refer to either the </a:t>
            </a:r>
            <a:r>
              <a:rPr lang="en-US" sz="4000" b="1" dirty="0" err="1">
                <a:latin typeface="+mn-lt"/>
              </a:rPr>
              <a:t>Gemara</a:t>
            </a:r>
            <a:r>
              <a:rPr lang="en-US" sz="4000" b="1" dirty="0">
                <a:latin typeface="+mn-lt"/>
              </a:rPr>
              <a:t> alone, or the Mishnah and </a:t>
            </a:r>
            <a:r>
              <a:rPr lang="en-US" sz="4000" b="1" dirty="0" err="1">
                <a:latin typeface="+mn-lt"/>
              </a:rPr>
              <a:t>Gemara</a:t>
            </a:r>
            <a:r>
              <a:rPr lang="en-US" sz="4000" b="1" dirty="0">
                <a:latin typeface="+mn-lt"/>
              </a:rPr>
              <a:t> together.</a:t>
            </a:r>
          </a:p>
          <a:p>
            <a:pPr marL="0" indent="0">
              <a:buNone/>
            </a:pP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1024088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400" b="1" dirty="0">
                <a:solidFill>
                  <a:schemeClr val="tx1">
                    <a:lumMod val="95000"/>
                    <a:lumOff val="5000"/>
                  </a:schemeClr>
                </a:solidFill>
                <a:latin typeface="+mn-lt"/>
              </a:rPr>
              <a:t>Talmud</a:t>
            </a:r>
          </a:p>
          <a:p>
            <a:pPr marL="0" indent="0">
              <a:buNone/>
            </a:pPr>
            <a:r>
              <a:rPr lang="en-US" sz="4000" b="1" dirty="0" smtClean="0">
                <a:latin typeface="+mn-lt"/>
              </a:rPr>
              <a:t>The </a:t>
            </a:r>
            <a:r>
              <a:rPr lang="en-US" sz="4000" b="1" dirty="0">
                <a:latin typeface="+mn-lt"/>
              </a:rPr>
              <a:t>entire Talmud consists of 63 tractates, and in standard print is over 6,200 pages long. It is written in </a:t>
            </a:r>
            <a:r>
              <a:rPr lang="en-US" sz="4000" b="1" dirty="0" err="1">
                <a:latin typeface="+mn-lt"/>
              </a:rPr>
              <a:t>Tannaitic</a:t>
            </a:r>
            <a:r>
              <a:rPr lang="en-US" sz="4000" b="1" dirty="0">
                <a:latin typeface="+mn-lt"/>
              </a:rPr>
              <a:t> Hebrew and Jewish Babylonian Aramaic and contains the teachings and opinions of thousands of rabbis (dating from before the Common Era through the fifth century CE) on a variety of subjects, including Halakha (law), Jewish ethics, philosophy, customs, history, lore and many other topics. The Talmud is the basis for all codes of Jewish law, and is widely quoted in rabbinic literature</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27400976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400" b="1" dirty="0">
                <a:latin typeface="+mn-lt"/>
              </a:rPr>
              <a:t>Getting Your Information from Those Who Do Not Acknowledge </a:t>
            </a:r>
            <a:r>
              <a:rPr lang="en-US" sz="4400" b="1" dirty="0" err="1">
                <a:latin typeface="+mn-lt"/>
              </a:rPr>
              <a:t>Yahusha</a:t>
            </a:r>
            <a:r>
              <a:rPr lang="en-US" sz="4400" b="1" dirty="0">
                <a:latin typeface="+mn-lt"/>
              </a:rPr>
              <a:t> </a:t>
            </a:r>
            <a:r>
              <a:rPr lang="en-US" sz="4400" b="1" dirty="0" smtClean="0">
                <a:latin typeface="+mn-lt"/>
              </a:rPr>
              <a:t>(</a:t>
            </a:r>
            <a:r>
              <a:rPr lang="en-US" sz="4400" b="1" dirty="0" err="1" smtClean="0">
                <a:latin typeface="+mn-lt"/>
              </a:rPr>
              <a:t>Yahusha</a:t>
            </a:r>
            <a:r>
              <a:rPr lang="en-US" sz="4400" b="1" dirty="0" smtClean="0">
                <a:latin typeface="+mn-lt"/>
              </a:rPr>
              <a:t>) </a:t>
            </a:r>
            <a:r>
              <a:rPr lang="en-US" sz="4400" b="1" dirty="0">
                <a:latin typeface="+mn-lt"/>
              </a:rPr>
              <a:t>as Messiah</a:t>
            </a:r>
          </a:p>
          <a:p>
            <a:pPr marL="0" indent="0">
              <a:buNone/>
            </a:pPr>
            <a:r>
              <a:rPr lang="en-US" sz="4000" b="1" dirty="0">
                <a:latin typeface="+mn-lt"/>
              </a:rPr>
              <a:t>Warning Warning Danger </a:t>
            </a:r>
            <a:r>
              <a:rPr lang="en-US" sz="4000" b="1" dirty="0" err="1">
                <a:latin typeface="+mn-lt"/>
              </a:rPr>
              <a:t>Danger</a:t>
            </a:r>
            <a:endParaRPr lang="en-US" sz="4000" b="1" dirty="0">
              <a:latin typeface="+mn-lt"/>
            </a:endParaRPr>
          </a:p>
          <a:p>
            <a:pPr marL="0" indent="0">
              <a:buNone/>
            </a:pPr>
            <a:r>
              <a:rPr lang="en-US" sz="4000" b="1" dirty="0">
                <a:solidFill>
                  <a:schemeClr val="tx1">
                    <a:lumMod val="95000"/>
                    <a:lumOff val="5000"/>
                  </a:schemeClr>
                </a:solidFill>
                <a:latin typeface="+mn-lt"/>
              </a:rPr>
              <a:t>You will be getting a skewed view of the Scriptures</a:t>
            </a:r>
          </a:p>
          <a:p>
            <a:pPr marL="0" indent="0">
              <a:buNone/>
            </a:pPr>
            <a:r>
              <a:rPr lang="en-US" sz="4000" b="1" dirty="0">
                <a:solidFill>
                  <a:schemeClr val="tx1">
                    <a:lumMod val="95000"/>
                    <a:lumOff val="5000"/>
                  </a:schemeClr>
                </a:solidFill>
                <a:latin typeface="+mn-lt"/>
              </a:rPr>
              <a:t>They won’t tell you how their interpretation confirms </a:t>
            </a:r>
            <a:r>
              <a:rPr lang="en-US" sz="4000" b="1" dirty="0" err="1">
                <a:solidFill>
                  <a:schemeClr val="tx1">
                    <a:lumMod val="95000"/>
                    <a:lumOff val="5000"/>
                  </a:schemeClr>
                </a:solidFill>
                <a:latin typeface="+mn-lt"/>
              </a:rPr>
              <a:t>Yahusha</a:t>
            </a:r>
            <a:r>
              <a:rPr lang="en-US" sz="4000" b="1" dirty="0">
                <a:solidFill>
                  <a:schemeClr val="tx1">
                    <a:lumMod val="95000"/>
                    <a:lumOff val="5000"/>
                  </a:schemeClr>
                </a:solidFill>
                <a:latin typeface="+mn-lt"/>
              </a:rPr>
              <a:t> as the Prophet like </a:t>
            </a:r>
            <a:r>
              <a:rPr lang="en-US" sz="4000" b="1" dirty="0" err="1">
                <a:solidFill>
                  <a:schemeClr val="tx1">
                    <a:lumMod val="95000"/>
                    <a:lumOff val="5000"/>
                  </a:schemeClr>
                </a:solidFill>
                <a:latin typeface="+mn-lt"/>
              </a:rPr>
              <a:t>Mosheh</a:t>
            </a:r>
            <a:endParaRPr lang="en-US" sz="4000" b="1" dirty="0">
              <a:solidFill>
                <a:schemeClr val="tx1">
                  <a:lumMod val="95000"/>
                  <a:lumOff val="5000"/>
                </a:schemeClr>
              </a:solidFill>
              <a:latin typeface="+mn-lt"/>
            </a:endParaRPr>
          </a:p>
          <a:p>
            <a:pPr marL="0" indent="0">
              <a:buNone/>
            </a:pPr>
            <a:r>
              <a:rPr lang="en-US" sz="4000" b="1" dirty="0">
                <a:solidFill>
                  <a:schemeClr val="tx1">
                    <a:lumMod val="95000"/>
                    <a:lumOff val="5000"/>
                  </a:schemeClr>
                </a:solidFill>
                <a:latin typeface="+mn-lt"/>
              </a:rPr>
              <a:t>They will use their expertise in Hebrew to convince you </a:t>
            </a:r>
            <a:r>
              <a:rPr lang="en-US" sz="4000" b="1" dirty="0" err="1">
                <a:solidFill>
                  <a:schemeClr val="tx1">
                    <a:lumMod val="95000"/>
                    <a:lumOff val="5000"/>
                  </a:schemeClr>
                </a:solidFill>
                <a:latin typeface="+mn-lt"/>
              </a:rPr>
              <a:t>Yahusha</a:t>
            </a:r>
            <a:r>
              <a:rPr lang="en-US" sz="4000" b="1" dirty="0">
                <a:solidFill>
                  <a:schemeClr val="tx1">
                    <a:lumMod val="95000"/>
                    <a:lumOff val="5000"/>
                  </a:schemeClr>
                </a:solidFill>
                <a:latin typeface="+mn-lt"/>
              </a:rPr>
              <a:t> was not the Messiah</a:t>
            </a:r>
          </a:p>
        </p:txBody>
      </p:sp>
    </p:spTree>
    <p:extLst>
      <p:ext uri="{BB962C8B-B14F-4D97-AF65-F5344CB8AC3E}">
        <p14:creationId xmlns:p14="http://schemas.microsoft.com/office/powerpoint/2010/main" val="39493671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latin typeface="+mn-lt"/>
              </a:rPr>
              <a:t>Endless Genealogies </a:t>
            </a:r>
            <a:r>
              <a:rPr lang="mr-IN" sz="4000" b="1" dirty="0">
                <a:latin typeface="+mn-lt"/>
              </a:rPr>
              <a:t>–</a:t>
            </a:r>
            <a:r>
              <a:rPr lang="en-US" sz="4000" b="1" dirty="0">
                <a:latin typeface="+mn-lt"/>
              </a:rPr>
              <a:t> Knowing Your Identity</a:t>
            </a:r>
          </a:p>
          <a:p>
            <a:pPr marL="0" indent="0">
              <a:buNone/>
            </a:pPr>
            <a:r>
              <a:rPr lang="en-US" sz="4000" b="1" dirty="0" smtClean="0">
                <a:latin typeface="+mn-lt"/>
              </a:rPr>
              <a:t>But </a:t>
            </a:r>
            <a:r>
              <a:rPr lang="en-US" sz="4000" b="1" dirty="0">
                <a:latin typeface="+mn-lt"/>
              </a:rPr>
              <a:t>avoid foolish questions, and genealogies, and contentions, and strivings about the law; for they are unprofitable and vain</a:t>
            </a:r>
            <a:r>
              <a:rPr lang="en-US" sz="4000" b="1" dirty="0" smtClean="0">
                <a:latin typeface="+mn-lt"/>
              </a:rPr>
              <a:t>. (Titus 3:7 KJV)</a:t>
            </a:r>
            <a:r>
              <a:rPr lang="en-US" sz="4000" b="1" dirty="0">
                <a:latin typeface="+mn-lt"/>
              </a:rPr>
              <a:t> </a:t>
            </a: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38731334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solidFill>
                  <a:schemeClr val="tx1">
                    <a:lumMod val="95000"/>
                    <a:lumOff val="5000"/>
                  </a:schemeClr>
                </a:solidFill>
                <a:latin typeface="+mn-lt"/>
              </a:rPr>
              <a:t>No Vain Jangling!</a:t>
            </a:r>
          </a:p>
          <a:p>
            <a:pPr marL="0" indent="0">
              <a:buNone/>
            </a:pPr>
            <a:r>
              <a:rPr lang="en-US" sz="4000" b="1" dirty="0" smtClean="0">
                <a:latin typeface="+mn-lt"/>
              </a:rPr>
              <a:t>Neither </a:t>
            </a:r>
            <a:r>
              <a:rPr lang="en-US" sz="4000" b="1" dirty="0">
                <a:latin typeface="+mn-lt"/>
              </a:rPr>
              <a:t>give heed to fables and endless genealogies, which minister questions, rather than godly edifying which is in faith: </a:t>
            </a:r>
            <a:r>
              <a:rPr lang="en-US" sz="4000" b="1" i="1" dirty="0">
                <a:latin typeface="+mn-lt"/>
              </a:rPr>
              <a:t>so do</a:t>
            </a:r>
            <a:r>
              <a:rPr lang="en-US" sz="4000" b="1" dirty="0">
                <a:latin typeface="+mn-lt"/>
              </a:rPr>
              <a:t>.</a:t>
            </a:r>
          </a:p>
          <a:p>
            <a:pPr marL="0" indent="0">
              <a:buNone/>
            </a:pPr>
            <a:r>
              <a:rPr lang="en-US" sz="4000" b="1" dirty="0" smtClean="0">
                <a:latin typeface="+mn-lt"/>
              </a:rPr>
              <a:t>Now </a:t>
            </a:r>
            <a:r>
              <a:rPr lang="en-US" sz="4000" b="1" dirty="0">
                <a:latin typeface="+mn-lt"/>
              </a:rPr>
              <a:t>the end of the commandment is charity out of a pure heart, and </a:t>
            </a:r>
            <a:r>
              <a:rPr lang="en-US" sz="4000" b="1" i="1" dirty="0">
                <a:latin typeface="+mn-lt"/>
              </a:rPr>
              <a:t>of </a:t>
            </a:r>
            <a:r>
              <a:rPr lang="en-US" sz="4000" b="1" dirty="0">
                <a:latin typeface="+mn-lt"/>
              </a:rPr>
              <a:t>a good conscience, and </a:t>
            </a:r>
            <a:r>
              <a:rPr lang="en-US" sz="4000" b="1" i="1" dirty="0">
                <a:latin typeface="+mn-lt"/>
              </a:rPr>
              <a:t>of </a:t>
            </a:r>
            <a:r>
              <a:rPr lang="en-US" sz="4000" b="1" dirty="0">
                <a:latin typeface="+mn-lt"/>
              </a:rPr>
              <a:t>faith unfeigned:</a:t>
            </a:r>
          </a:p>
          <a:p>
            <a:pPr marL="0" indent="0">
              <a:buNone/>
            </a:pPr>
            <a:r>
              <a:rPr lang="en-US" sz="4000" b="1" dirty="0" smtClean="0">
                <a:latin typeface="+mn-lt"/>
              </a:rPr>
              <a:t>From </a:t>
            </a:r>
            <a:r>
              <a:rPr lang="en-US" sz="4000" b="1" dirty="0">
                <a:latin typeface="+mn-lt"/>
              </a:rPr>
              <a:t>which some having swerved have turned aside unto vain jangling</a:t>
            </a:r>
            <a:r>
              <a:rPr lang="en-US" sz="4000" b="1" dirty="0" smtClean="0">
                <a:latin typeface="+mn-lt"/>
              </a:rPr>
              <a:t>; </a:t>
            </a:r>
            <a:r>
              <a:rPr lang="en-US" sz="4000" b="1" dirty="0">
                <a:latin typeface="+mn-lt"/>
              </a:rPr>
              <a:t>(1 Timothy 1:4-6) </a:t>
            </a: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3841112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solidFill>
                  <a:schemeClr val="tx1">
                    <a:lumMod val="95000"/>
                    <a:lumOff val="5000"/>
                  </a:schemeClr>
                </a:solidFill>
                <a:latin typeface="+mn-lt"/>
              </a:rPr>
              <a:t>But What About YOUR Genealogy?</a:t>
            </a:r>
          </a:p>
          <a:p>
            <a:pPr marL="0" indent="0">
              <a:buNone/>
            </a:pPr>
            <a:r>
              <a:rPr lang="en-US" sz="4000" b="1" dirty="0" smtClean="0">
                <a:latin typeface="+mn-lt"/>
              </a:rPr>
              <a:t>But </a:t>
            </a:r>
            <a:r>
              <a:rPr lang="en-US" sz="4000" b="1" dirty="0">
                <a:latin typeface="+mn-lt"/>
              </a:rPr>
              <a:t>as many as received him, to them gave he power to become the sons of God, </a:t>
            </a:r>
            <a:r>
              <a:rPr lang="en-US" sz="4000" b="1" i="1" dirty="0">
                <a:latin typeface="+mn-lt"/>
              </a:rPr>
              <a:t>even </a:t>
            </a:r>
            <a:r>
              <a:rPr lang="en-US" sz="4000" b="1" dirty="0">
                <a:latin typeface="+mn-lt"/>
              </a:rPr>
              <a:t>to them that believe on his name:</a:t>
            </a:r>
          </a:p>
          <a:p>
            <a:pPr marL="0" indent="0">
              <a:buNone/>
            </a:pPr>
            <a:r>
              <a:rPr lang="en-US" sz="4000" b="1" dirty="0" smtClean="0">
                <a:latin typeface="+mn-lt"/>
              </a:rPr>
              <a:t>Which </a:t>
            </a:r>
            <a:r>
              <a:rPr lang="en-US" sz="4000" b="1" dirty="0">
                <a:latin typeface="+mn-lt"/>
              </a:rPr>
              <a:t>were born, not of blood, nor of the will of the flesh, nor of the will of man, but of God</a:t>
            </a:r>
            <a:r>
              <a:rPr lang="en-US" sz="4000" b="1" dirty="0" smtClean="0">
                <a:latin typeface="+mn-lt"/>
              </a:rPr>
              <a:t>.</a:t>
            </a:r>
            <a:r>
              <a:rPr lang="en-US" sz="4000" b="1" dirty="0">
                <a:solidFill>
                  <a:schemeClr val="tx1">
                    <a:lumMod val="95000"/>
                    <a:lumOff val="5000"/>
                  </a:schemeClr>
                </a:solidFill>
                <a:latin typeface="+mn-lt"/>
              </a:rPr>
              <a:t> (4</a:t>
            </a:r>
            <a:r>
              <a:rPr lang="en-US" sz="4000" b="1" baseline="30000" dirty="0">
                <a:solidFill>
                  <a:schemeClr val="tx1">
                    <a:lumMod val="95000"/>
                    <a:lumOff val="5000"/>
                  </a:schemeClr>
                </a:solidFill>
                <a:latin typeface="+mn-lt"/>
              </a:rPr>
              <a:t>th</a:t>
            </a:r>
            <a:r>
              <a:rPr lang="en-US" sz="4000" b="1" dirty="0">
                <a:solidFill>
                  <a:schemeClr val="tx1">
                    <a:lumMod val="95000"/>
                    <a:lumOff val="5000"/>
                  </a:schemeClr>
                </a:solidFill>
                <a:latin typeface="+mn-lt"/>
              </a:rPr>
              <a:t> Gospel 1:12-13)</a:t>
            </a:r>
          </a:p>
          <a:p>
            <a:pPr marL="0" indent="0">
              <a:buNone/>
            </a:pPr>
            <a:r>
              <a:rPr lang="en-US" sz="4000" b="1" dirty="0">
                <a:solidFill>
                  <a:schemeClr val="tx1">
                    <a:lumMod val="95000"/>
                    <a:lumOff val="5000"/>
                  </a:schemeClr>
                </a:solidFill>
                <a:latin typeface="+mn-lt"/>
              </a:rPr>
              <a:t>3:16 </a:t>
            </a:r>
            <a:r>
              <a:rPr lang="en-US" sz="4000" b="1" u="sng" dirty="0">
                <a:solidFill>
                  <a:schemeClr val="tx1">
                    <a:lumMod val="95000"/>
                    <a:lumOff val="5000"/>
                  </a:schemeClr>
                </a:solidFill>
                <a:latin typeface="+mn-lt"/>
              </a:rPr>
              <a:t>whosoever</a:t>
            </a:r>
            <a:endParaRPr lang="en-US" sz="4000" b="1" u="sng" dirty="0">
              <a:latin typeface="+mn-lt"/>
            </a:endParaRPr>
          </a:p>
        </p:txBody>
      </p:sp>
    </p:spTree>
    <p:extLst>
      <p:ext uri="{BB962C8B-B14F-4D97-AF65-F5344CB8AC3E}">
        <p14:creationId xmlns:p14="http://schemas.microsoft.com/office/powerpoint/2010/main" val="21154001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marL="0" indent="0" algn="ctr">
              <a:buNone/>
            </a:pPr>
            <a:r>
              <a:rPr lang="en-US" sz="4300" b="1" dirty="0">
                <a:solidFill>
                  <a:schemeClr val="tx1">
                    <a:lumMod val="95000"/>
                    <a:lumOff val="5000"/>
                  </a:schemeClr>
                </a:solidFill>
                <a:latin typeface="+mn-lt"/>
              </a:rPr>
              <a:t>Who Are You, Anyway?</a:t>
            </a:r>
          </a:p>
          <a:p>
            <a:pPr marL="0" indent="0">
              <a:buNone/>
            </a:pPr>
            <a:r>
              <a:rPr lang="en-US" sz="4000" b="1" dirty="0" smtClean="0">
                <a:latin typeface="+mn-lt"/>
              </a:rPr>
              <a:t>But as</a:t>
            </a:r>
            <a:r>
              <a:rPr lang="en-US" sz="4000" b="1" dirty="0">
                <a:latin typeface="+mn-lt"/>
              </a:rPr>
              <a:t> Consequently, you are no longer foreigners and aliens, but fellow citizens with God's people and members of God's household,</a:t>
            </a:r>
          </a:p>
          <a:p>
            <a:pPr marL="0" indent="0">
              <a:buNone/>
            </a:pPr>
            <a:r>
              <a:rPr lang="en-US" sz="4000" b="1" dirty="0" smtClean="0">
                <a:latin typeface="+mn-lt"/>
              </a:rPr>
              <a:t>built </a:t>
            </a:r>
            <a:r>
              <a:rPr lang="en-US" sz="4000" b="1" dirty="0">
                <a:latin typeface="+mn-lt"/>
              </a:rPr>
              <a:t>on the foundation of the apostles and prophets, with Christ Jesus himself as the chief cornerstone.</a:t>
            </a:r>
          </a:p>
          <a:p>
            <a:pPr marL="0" indent="0">
              <a:buNone/>
            </a:pPr>
            <a:r>
              <a:rPr lang="en-US" sz="4000" b="1" dirty="0" smtClean="0">
                <a:latin typeface="+mn-lt"/>
              </a:rPr>
              <a:t>In </a:t>
            </a:r>
            <a:r>
              <a:rPr lang="en-US" sz="4000" b="1" dirty="0">
                <a:latin typeface="+mn-lt"/>
              </a:rPr>
              <a:t>him the whole building is joined together and rises to become a holy temple in the Lord.</a:t>
            </a:r>
          </a:p>
          <a:p>
            <a:pPr marL="0" indent="0">
              <a:buNone/>
            </a:pPr>
            <a:r>
              <a:rPr lang="en-US" sz="4000" b="1" dirty="0" smtClean="0">
                <a:latin typeface="+mn-lt"/>
              </a:rPr>
              <a:t>And </a:t>
            </a:r>
            <a:r>
              <a:rPr lang="en-US" sz="4000" b="1" dirty="0">
                <a:latin typeface="+mn-lt"/>
              </a:rPr>
              <a:t>in him you too are being built together to become a dwelling in which God lives by his Spirit</a:t>
            </a:r>
            <a:r>
              <a:rPr lang="en-US" sz="4000" b="1" dirty="0" smtClean="0">
                <a:latin typeface="+mn-lt"/>
              </a:rPr>
              <a:t>.</a:t>
            </a:r>
            <a:r>
              <a:rPr lang="en-US" sz="4000" b="1" dirty="0">
                <a:latin typeface="+mn-lt"/>
              </a:rPr>
              <a:t> </a:t>
            </a:r>
            <a:r>
              <a:rPr lang="en-US" sz="4000" b="1" dirty="0" smtClean="0">
                <a:latin typeface="+mn-lt"/>
              </a:rPr>
              <a:t>(Ephesians 2:19-22)</a:t>
            </a:r>
            <a:endParaRPr lang="en-US" sz="4000" b="1" dirty="0">
              <a:latin typeface="+mn-lt"/>
            </a:endParaRPr>
          </a:p>
        </p:txBody>
      </p:sp>
    </p:spTree>
    <p:extLst>
      <p:ext uri="{BB962C8B-B14F-4D97-AF65-F5344CB8AC3E}">
        <p14:creationId xmlns:p14="http://schemas.microsoft.com/office/powerpoint/2010/main" val="4163614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i="1" dirty="0">
                <a:solidFill>
                  <a:schemeClr val="tx1">
                    <a:lumMod val="95000"/>
                    <a:lumOff val="5000"/>
                  </a:schemeClr>
                </a:solidFill>
                <a:latin typeface="+mn-lt"/>
              </a:rPr>
              <a:t>The Mystery of Messiah</a:t>
            </a:r>
          </a:p>
          <a:p>
            <a:pPr marL="0" indent="0">
              <a:buNone/>
            </a:pPr>
            <a:r>
              <a:rPr lang="en-US" sz="4000" b="1" dirty="0" smtClean="0">
                <a:latin typeface="+mn-lt"/>
              </a:rPr>
              <a:t>This </a:t>
            </a:r>
            <a:r>
              <a:rPr lang="en-US" sz="4000" b="1" dirty="0">
                <a:latin typeface="+mn-lt"/>
              </a:rPr>
              <a:t>mystery is that through the gospel the Gentiles are heirs together with Israel, members together of one body, and sharers together in the promise in Christ Jesus.</a:t>
            </a:r>
          </a:p>
          <a:p>
            <a:pPr marL="0" indent="0">
              <a:buNone/>
            </a:pPr>
            <a:r>
              <a:rPr lang="en-US" sz="4000" b="1" dirty="0" smtClean="0">
                <a:latin typeface="+mn-lt"/>
              </a:rPr>
              <a:t>(Ephesians 3:6 KJV)</a:t>
            </a:r>
          </a:p>
          <a:p>
            <a:pPr marL="0" indent="0">
              <a:buNone/>
            </a:pPr>
            <a:r>
              <a:rPr lang="en-US" sz="4000" b="1" dirty="0" smtClean="0">
                <a:latin typeface="+mn-lt"/>
              </a:rPr>
              <a:t>WE ARE ISRAEL!</a:t>
            </a:r>
            <a:endParaRPr lang="en-US" sz="4000" b="1" dirty="0">
              <a:latin typeface="+mn-lt"/>
            </a:endParaRPr>
          </a:p>
        </p:txBody>
      </p:sp>
    </p:spTree>
    <p:extLst>
      <p:ext uri="{BB962C8B-B14F-4D97-AF65-F5344CB8AC3E}">
        <p14:creationId xmlns:p14="http://schemas.microsoft.com/office/powerpoint/2010/main" val="3785575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300" b="1" dirty="0">
                <a:solidFill>
                  <a:schemeClr val="tx1">
                    <a:lumMod val="95000"/>
                    <a:lumOff val="5000"/>
                  </a:schemeClr>
                </a:solidFill>
                <a:latin typeface="+mn-lt"/>
              </a:rPr>
              <a:t>Supporting the State of Israel</a:t>
            </a:r>
          </a:p>
          <a:p>
            <a:pPr marL="0" indent="0">
              <a:buNone/>
            </a:pPr>
            <a:r>
              <a:rPr lang="en-US" sz="4000" b="1" dirty="0">
                <a:latin typeface="+mn-lt"/>
              </a:rPr>
              <a:t>Don’t make the mistake of thinking that </a:t>
            </a:r>
            <a:r>
              <a:rPr lang="en-US" sz="4000" b="1" dirty="0" smtClean="0">
                <a:latin typeface="+mn-lt"/>
              </a:rPr>
              <a:t>only Jews are protected by the promise made to Abraham.</a:t>
            </a:r>
            <a:endParaRPr lang="en-US" sz="4000" b="1" dirty="0">
              <a:latin typeface="+mn-lt"/>
            </a:endParaRPr>
          </a:p>
          <a:p>
            <a:pPr marL="0" indent="0">
              <a:buNone/>
            </a:pPr>
            <a:r>
              <a:rPr lang="en-US" sz="4000" b="1" dirty="0">
                <a:latin typeface="+mn-lt"/>
              </a:rPr>
              <a:t>Who is this that so many </a:t>
            </a:r>
            <a:r>
              <a:rPr lang="en-US" sz="4000" b="1" dirty="0" err="1">
                <a:latin typeface="+mn-lt"/>
              </a:rPr>
              <a:t>Messianics</a:t>
            </a:r>
            <a:r>
              <a:rPr lang="en-US" sz="4000" b="1" dirty="0">
                <a:latin typeface="+mn-lt"/>
              </a:rPr>
              <a:t> </a:t>
            </a:r>
            <a:r>
              <a:rPr lang="en-US" sz="4000" b="1" dirty="0" smtClean="0">
                <a:latin typeface="+mn-lt"/>
              </a:rPr>
              <a:t>and Christians are </a:t>
            </a:r>
            <a:r>
              <a:rPr lang="en-US" sz="4000" b="1" dirty="0">
                <a:latin typeface="+mn-lt"/>
              </a:rPr>
              <a:t>supporting?</a:t>
            </a:r>
          </a:p>
          <a:p>
            <a:pPr marL="0" indent="0">
              <a:buNone/>
            </a:pPr>
            <a:r>
              <a:rPr lang="en-US" sz="4000" b="1" dirty="0">
                <a:solidFill>
                  <a:schemeClr val="tx1">
                    <a:lumMod val="95000"/>
                    <a:lumOff val="5000"/>
                  </a:schemeClr>
                </a:solidFill>
                <a:latin typeface="+mn-lt"/>
              </a:rPr>
              <a:t>Why are </a:t>
            </a:r>
            <a:r>
              <a:rPr lang="en-US" sz="4000" b="1" dirty="0" err="1">
                <a:solidFill>
                  <a:schemeClr val="tx1">
                    <a:lumMod val="95000"/>
                    <a:lumOff val="5000"/>
                  </a:schemeClr>
                </a:solidFill>
                <a:latin typeface="+mn-lt"/>
              </a:rPr>
              <a:t>Messianics</a:t>
            </a:r>
            <a:r>
              <a:rPr lang="en-US" sz="4000" b="1" dirty="0">
                <a:solidFill>
                  <a:schemeClr val="tx1">
                    <a:lumMod val="95000"/>
                    <a:lumOff val="5000"/>
                  </a:schemeClr>
                </a:solidFill>
                <a:latin typeface="+mn-lt"/>
              </a:rPr>
              <a:t> giving their money and support to a people who despise our Messiah </a:t>
            </a:r>
            <a:r>
              <a:rPr lang="en-US" sz="4000" b="1" dirty="0" err="1">
                <a:solidFill>
                  <a:schemeClr val="tx1">
                    <a:lumMod val="95000"/>
                    <a:lumOff val="5000"/>
                  </a:schemeClr>
                </a:solidFill>
                <a:latin typeface="+mn-lt"/>
              </a:rPr>
              <a:t>Yahusha</a:t>
            </a:r>
            <a:r>
              <a:rPr lang="en-US" sz="4000" b="1" dirty="0">
                <a:solidFill>
                  <a:schemeClr val="tx1">
                    <a:lumMod val="95000"/>
                    <a:lumOff val="5000"/>
                  </a:schemeClr>
                </a:solidFill>
                <a:latin typeface="+mn-lt"/>
              </a:rPr>
              <a:t>?</a:t>
            </a:r>
          </a:p>
          <a:p>
            <a:pPr marL="0" indent="0">
              <a:buNone/>
            </a:pPr>
            <a:r>
              <a:rPr lang="en-US" sz="4000" b="1" dirty="0">
                <a:solidFill>
                  <a:schemeClr val="tx1">
                    <a:lumMod val="95000"/>
                    <a:lumOff val="5000"/>
                  </a:schemeClr>
                </a:solidFill>
                <a:latin typeface="+mn-lt"/>
              </a:rPr>
              <a:t>We shouldn’t hate them. But we shouldn’t prop them up</a:t>
            </a:r>
            <a:r>
              <a:rPr lang="en-US" sz="4000" b="1" dirty="0" smtClean="0">
                <a:solidFill>
                  <a:schemeClr val="tx1">
                    <a:lumMod val="95000"/>
                    <a:lumOff val="5000"/>
                  </a:schemeClr>
                </a:solidFill>
                <a:latin typeface="+mn-lt"/>
              </a:rPr>
              <a:t>.  We can’t win them over by our money.</a:t>
            </a:r>
            <a:endParaRPr lang="en-US" sz="4000" b="1" dirty="0">
              <a:solidFill>
                <a:schemeClr val="tx1">
                  <a:lumMod val="95000"/>
                  <a:lumOff val="5000"/>
                </a:schemeClr>
              </a:solidFill>
              <a:latin typeface="+mn-lt"/>
            </a:endParaRPr>
          </a:p>
          <a:p>
            <a:pPr marL="0" indent="0">
              <a:buNone/>
            </a:pPr>
            <a:r>
              <a:rPr lang="en-US" sz="4000" b="1" dirty="0">
                <a:solidFill>
                  <a:schemeClr val="tx1">
                    <a:lumMod val="95000"/>
                    <a:lumOff val="5000"/>
                  </a:schemeClr>
                </a:solidFill>
                <a:latin typeface="+mn-lt"/>
              </a:rPr>
              <a:t>The Jews hate the “anti-missionaries” – those who are turning some away from Jewish traditions and beliefs to the Christian </a:t>
            </a:r>
            <a:r>
              <a:rPr lang="en-US" sz="4000" b="1" dirty="0" smtClean="0">
                <a:solidFill>
                  <a:schemeClr val="tx1">
                    <a:lumMod val="95000"/>
                    <a:lumOff val="5000"/>
                  </a:schemeClr>
                </a:solidFill>
                <a:latin typeface="+mn-lt"/>
              </a:rPr>
              <a:t>Jesus, but they will gladly take their $$</a:t>
            </a: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3411911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latin typeface="+mn-lt"/>
              </a:rPr>
              <a:t>The Pitfall of the Names Games</a:t>
            </a:r>
          </a:p>
          <a:p>
            <a:pPr marL="0" indent="0">
              <a:buNone/>
            </a:pPr>
            <a:r>
              <a:rPr lang="en-US" sz="4000" b="1" dirty="0">
                <a:latin typeface="+mn-lt"/>
              </a:rPr>
              <a:t>The LORD or Yahweh or </a:t>
            </a:r>
            <a:r>
              <a:rPr lang="en-US" sz="4000" b="1" dirty="0" err="1">
                <a:latin typeface="+mn-lt"/>
              </a:rPr>
              <a:t>Yehovah</a:t>
            </a:r>
            <a:r>
              <a:rPr lang="en-US" sz="4000" b="1" dirty="0">
                <a:latin typeface="+mn-lt"/>
              </a:rPr>
              <a:t> or Yahuwah?</a:t>
            </a:r>
          </a:p>
          <a:p>
            <a:pPr marL="0" indent="0">
              <a:buNone/>
            </a:pPr>
            <a:r>
              <a:rPr lang="en-US" sz="4000" b="1" dirty="0">
                <a:latin typeface="+mn-lt"/>
              </a:rPr>
              <a:t>Jesus or </a:t>
            </a:r>
            <a:r>
              <a:rPr lang="en-US" sz="4000" b="1" dirty="0" err="1" smtClean="0">
                <a:latin typeface="+mn-lt"/>
              </a:rPr>
              <a:t>Yahusha</a:t>
            </a:r>
            <a:r>
              <a:rPr lang="en-US" sz="4000" b="1" dirty="0" smtClean="0">
                <a:latin typeface="+mn-lt"/>
              </a:rPr>
              <a:t> </a:t>
            </a:r>
            <a:r>
              <a:rPr lang="en-US" sz="4000" b="1" dirty="0">
                <a:latin typeface="+mn-lt"/>
              </a:rPr>
              <a:t>or </a:t>
            </a:r>
            <a:r>
              <a:rPr lang="en-US" sz="4000" b="1" dirty="0" err="1" smtClean="0">
                <a:latin typeface="+mn-lt"/>
              </a:rPr>
              <a:t>Yeshua</a:t>
            </a:r>
            <a:r>
              <a:rPr lang="en-US" sz="4000" b="1" dirty="0" smtClean="0">
                <a:latin typeface="+mn-lt"/>
              </a:rPr>
              <a:t> </a:t>
            </a:r>
            <a:r>
              <a:rPr lang="en-US" sz="4000" b="1" dirty="0">
                <a:latin typeface="+mn-lt"/>
              </a:rPr>
              <a:t>or </a:t>
            </a:r>
            <a:r>
              <a:rPr lang="en-US" sz="4000" b="1" dirty="0" err="1">
                <a:latin typeface="+mn-lt"/>
              </a:rPr>
              <a:t>Yehoshua</a:t>
            </a:r>
            <a:r>
              <a:rPr lang="en-US" sz="4000" b="1" dirty="0">
                <a:latin typeface="+mn-lt"/>
              </a:rPr>
              <a:t>?</a:t>
            </a:r>
          </a:p>
          <a:p>
            <a:pPr marL="0" indent="0">
              <a:buNone/>
            </a:pPr>
            <a:r>
              <a:rPr lang="en-US" sz="4000" b="1" dirty="0">
                <a:solidFill>
                  <a:schemeClr val="tx1">
                    <a:lumMod val="95000"/>
                    <a:lumOff val="5000"/>
                  </a:schemeClr>
                </a:solidFill>
                <a:latin typeface="+mn-lt"/>
              </a:rPr>
              <a:t>What’s the problem?</a:t>
            </a:r>
          </a:p>
          <a:p>
            <a:pPr marL="0" indent="0">
              <a:buNone/>
            </a:pPr>
            <a:r>
              <a:rPr lang="en-US" sz="4000" b="1" dirty="0">
                <a:solidFill>
                  <a:schemeClr val="tx1">
                    <a:lumMod val="95000"/>
                    <a:lumOff val="5000"/>
                  </a:schemeClr>
                </a:solidFill>
                <a:latin typeface="+mn-lt"/>
              </a:rPr>
              <a:t>Why do some </a:t>
            </a:r>
            <a:r>
              <a:rPr lang="en-US" sz="4000" b="1" dirty="0" err="1">
                <a:solidFill>
                  <a:schemeClr val="tx1">
                    <a:lumMod val="95000"/>
                    <a:lumOff val="5000"/>
                  </a:schemeClr>
                </a:solidFill>
                <a:latin typeface="+mn-lt"/>
              </a:rPr>
              <a:t>Messianics</a:t>
            </a:r>
            <a:r>
              <a:rPr lang="en-US" sz="4000" b="1" dirty="0">
                <a:solidFill>
                  <a:schemeClr val="tx1">
                    <a:lumMod val="95000"/>
                    <a:lumOff val="5000"/>
                  </a:schemeClr>
                </a:solidFill>
                <a:latin typeface="+mn-lt"/>
              </a:rPr>
              <a:t> insist that they are right and you are wrong?</a:t>
            </a:r>
          </a:p>
          <a:p>
            <a:pPr marL="0" indent="0">
              <a:buNone/>
            </a:pPr>
            <a:r>
              <a:rPr lang="en-US" sz="4000" b="1" dirty="0">
                <a:solidFill>
                  <a:schemeClr val="tx1">
                    <a:lumMod val="95000"/>
                    <a:lumOff val="5000"/>
                  </a:schemeClr>
                </a:solidFill>
                <a:latin typeface="+mn-lt"/>
              </a:rPr>
              <a:t>Arguing about the correct pronunciation of the Names is a point of ridicule by our detractors</a:t>
            </a:r>
            <a:r>
              <a:rPr lang="en-US" sz="4000" b="1" dirty="0" smtClean="0">
                <a:solidFill>
                  <a:schemeClr val="tx1">
                    <a:lumMod val="95000"/>
                    <a:lumOff val="5000"/>
                  </a:schemeClr>
                </a:solidFill>
                <a:latin typeface="+mn-lt"/>
              </a:rPr>
              <a:t>.</a:t>
            </a:r>
          </a:p>
          <a:p>
            <a:pPr marL="0" indent="0">
              <a:buNone/>
            </a:pPr>
            <a:r>
              <a:rPr lang="en-US" sz="4000" b="1" dirty="0" smtClean="0">
                <a:solidFill>
                  <a:schemeClr val="tx1">
                    <a:lumMod val="95000"/>
                    <a:lumOff val="5000"/>
                  </a:schemeClr>
                </a:solidFill>
              </a:rPr>
              <a:t>This debate separates people.  So stop arguing.</a:t>
            </a: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3840465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400" b="1" dirty="0">
                <a:latin typeface="+mn-lt"/>
              </a:rPr>
              <a:t>Derailment of Your Focus By Far Out Theories</a:t>
            </a:r>
          </a:p>
          <a:p>
            <a:pPr marL="0" indent="0">
              <a:buNone/>
            </a:pPr>
            <a:r>
              <a:rPr lang="en-US" sz="4000" b="1" dirty="0">
                <a:latin typeface="+mn-lt"/>
              </a:rPr>
              <a:t>Theories about the new moon</a:t>
            </a:r>
          </a:p>
          <a:p>
            <a:pPr marL="0" indent="0">
              <a:buNone/>
            </a:pPr>
            <a:r>
              <a:rPr lang="en-US" sz="4000" b="1" dirty="0">
                <a:solidFill>
                  <a:schemeClr val="tx1">
                    <a:lumMod val="95000"/>
                    <a:lumOff val="5000"/>
                  </a:schemeClr>
                </a:solidFill>
                <a:latin typeface="+mn-lt"/>
              </a:rPr>
              <a:t>Theories about when a day begins</a:t>
            </a:r>
          </a:p>
          <a:p>
            <a:pPr marL="0" indent="0">
              <a:buNone/>
            </a:pPr>
            <a:r>
              <a:rPr lang="en-US" sz="4000" b="1" dirty="0">
                <a:solidFill>
                  <a:schemeClr val="tx1">
                    <a:lumMod val="95000"/>
                    <a:lumOff val="5000"/>
                  </a:schemeClr>
                </a:solidFill>
                <a:latin typeface="+mn-lt"/>
              </a:rPr>
              <a:t>Theories about the biblical calendar</a:t>
            </a:r>
          </a:p>
          <a:p>
            <a:pPr marL="0" indent="0">
              <a:buNone/>
            </a:pPr>
            <a:r>
              <a:rPr lang="en-US" sz="4000" b="1" dirty="0">
                <a:solidFill>
                  <a:schemeClr val="tx1">
                    <a:lumMod val="95000"/>
                    <a:lumOff val="5000"/>
                  </a:schemeClr>
                </a:solidFill>
                <a:latin typeface="+mn-lt"/>
              </a:rPr>
              <a:t>Theories debating a spherical or flat earth</a:t>
            </a:r>
          </a:p>
          <a:p>
            <a:pPr marL="0" indent="0">
              <a:buNone/>
            </a:pPr>
            <a:r>
              <a:rPr lang="en-US" sz="4000" b="1" dirty="0">
                <a:solidFill>
                  <a:schemeClr val="tx1">
                    <a:lumMod val="95000"/>
                    <a:lumOff val="5000"/>
                  </a:schemeClr>
                </a:solidFill>
                <a:latin typeface="+mn-lt"/>
              </a:rPr>
              <a:t>To what extent should believers be involved in the political process?</a:t>
            </a:r>
          </a:p>
          <a:p>
            <a:pPr marL="0" indent="0">
              <a:buNone/>
            </a:pPr>
            <a:r>
              <a:rPr lang="en-US" sz="4000" b="1" dirty="0">
                <a:solidFill>
                  <a:schemeClr val="tx1">
                    <a:lumMod val="95000"/>
                    <a:lumOff val="5000"/>
                  </a:schemeClr>
                </a:solidFill>
                <a:latin typeface="+mn-lt"/>
              </a:rPr>
              <a:t>Who is the Antichrist?</a:t>
            </a:r>
          </a:p>
          <a:p>
            <a:pPr marL="0" indent="0">
              <a:buNone/>
            </a:pPr>
            <a:endParaRPr lang="en-US" sz="4000" b="1" dirty="0">
              <a:solidFill>
                <a:schemeClr val="tx1">
                  <a:lumMod val="95000"/>
                  <a:lumOff val="5000"/>
                </a:schemeClr>
              </a:solidFill>
              <a:latin typeface="+mn-lt"/>
            </a:endParaRPr>
          </a:p>
          <a:p>
            <a:pPr marL="0" indent="0">
              <a:buNone/>
            </a:pP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33363458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dirty="0">
                <a:latin typeface="+mn-lt"/>
              </a:rPr>
              <a:t>Change-Lust – A Desire to Find More and More Reasons to Believe Differently</a:t>
            </a:r>
          </a:p>
          <a:p>
            <a:pPr marL="0" indent="0">
              <a:buNone/>
            </a:pPr>
            <a:r>
              <a:rPr lang="en-US" sz="4000" b="1" dirty="0">
                <a:latin typeface="+mn-lt"/>
              </a:rPr>
              <a:t>Don’t be quick to dismiss as false everything you learned in the church. Not everything they believe is wrong.  And not everything you hear in the Messianic assemblies is right.</a:t>
            </a:r>
          </a:p>
          <a:p>
            <a:pPr marL="0" indent="0">
              <a:buNone/>
            </a:pPr>
            <a:r>
              <a:rPr lang="en-US" sz="4000" b="1" dirty="0">
                <a:solidFill>
                  <a:schemeClr val="tx1">
                    <a:lumMod val="95000"/>
                    <a:lumOff val="5000"/>
                  </a:schemeClr>
                </a:solidFill>
                <a:latin typeface="+mn-lt"/>
              </a:rPr>
              <a:t>Sometimes zealous people want to change everything they were taught to </a:t>
            </a:r>
            <a:r>
              <a:rPr lang="en-US" sz="4000" b="1" dirty="0" smtClean="0">
                <a:solidFill>
                  <a:schemeClr val="tx1">
                    <a:lumMod val="95000"/>
                    <a:lumOff val="5000"/>
                  </a:schemeClr>
                </a:solidFill>
                <a:latin typeface="+mn-lt"/>
              </a:rPr>
              <a:t>believe just for the sake of change, and to be different</a:t>
            </a:r>
            <a:endParaRPr lang="en-US" sz="4000" b="1" dirty="0">
              <a:solidFill>
                <a:schemeClr val="tx1">
                  <a:lumMod val="95000"/>
                  <a:lumOff val="5000"/>
                </a:schemeClr>
              </a:solidFill>
              <a:latin typeface="+mn-lt"/>
            </a:endParaRPr>
          </a:p>
        </p:txBody>
      </p:sp>
    </p:spTree>
    <p:extLst>
      <p:ext uri="{BB962C8B-B14F-4D97-AF65-F5344CB8AC3E}">
        <p14:creationId xmlns:p14="http://schemas.microsoft.com/office/powerpoint/2010/main" val="8999526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solidFill>
                  <a:schemeClr val="tx1">
                    <a:lumMod val="95000"/>
                    <a:lumOff val="5000"/>
                  </a:schemeClr>
                </a:solidFill>
                <a:latin typeface="+mn-lt"/>
              </a:rPr>
              <a:t>What Shall We Say to All These Things?</a:t>
            </a:r>
          </a:p>
          <a:p>
            <a:pPr marL="0" indent="0">
              <a:buNone/>
            </a:pPr>
            <a:r>
              <a:rPr lang="en-US" sz="4000" b="1" dirty="0">
                <a:latin typeface="+mn-lt"/>
              </a:rPr>
              <a:t>Don’t believe everything you hear on the internet.</a:t>
            </a:r>
          </a:p>
          <a:p>
            <a:pPr marL="0" indent="0">
              <a:buNone/>
            </a:pPr>
            <a:r>
              <a:rPr lang="en-US" sz="4000" b="1" dirty="0">
                <a:solidFill>
                  <a:schemeClr val="tx1">
                    <a:lumMod val="95000"/>
                    <a:lumOff val="5000"/>
                  </a:schemeClr>
                </a:solidFill>
                <a:latin typeface="+mn-lt"/>
              </a:rPr>
              <a:t>Don’t believe everything a Messianic teacher tells you.</a:t>
            </a:r>
          </a:p>
          <a:p>
            <a:pPr marL="0" indent="0">
              <a:buNone/>
            </a:pPr>
            <a:r>
              <a:rPr lang="en-US" sz="4000" b="1" dirty="0">
                <a:solidFill>
                  <a:schemeClr val="tx1">
                    <a:lumMod val="95000"/>
                    <a:lumOff val="5000"/>
                  </a:schemeClr>
                </a:solidFill>
                <a:latin typeface="+mn-lt"/>
              </a:rPr>
              <a:t>Don’t be gullible.</a:t>
            </a:r>
          </a:p>
          <a:p>
            <a:pPr marL="0" indent="0">
              <a:buNone/>
            </a:pPr>
            <a:r>
              <a:rPr lang="en-US" sz="4000" b="1" dirty="0">
                <a:solidFill>
                  <a:schemeClr val="tx1">
                    <a:lumMod val="95000"/>
                    <a:lumOff val="5000"/>
                  </a:schemeClr>
                </a:solidFill>
                <a:latin typeface="+mn-lt"/>
              </a:rPr>
              <a:t>Examine everything.</a:t>
            </a:r>
          </a:p>
          <a:p>
            <a:pPr marL="0" indent="0">
              <a:buNone/>
            </a:pPr>
            <a:r>
              <a:rPr lang="en-US" sz="4000" b="1" dirty="0">
                <a:solidFill>
                  <a:schemeClr val="tx1">
                    <a:lumMod val="95000"/>
                    <a:lumOff val="5000"/>
                  </a:schemeClr>
                </a:solidFill>
                <a:latin typeface="+mn-lt"/>
              </a:rPr>
              <a:t>Be a </a:t>
            </a:r>
            <a:r>
              <a:rPr lang="en-US" sz="4000" b="1" dirty="0" err="1">
                <a:solidFill>
                  <a:schemeClr val="tx1">
                    <a:lumMod val="95000"/>
                    <a:lumOff val="5000"/>
                  </a:schemeClr>
                </a:solidFill>
                <a:latin typeface="+mn-lt"/>
              </a:rPr>
              <a:t>Berean</a:t>
            </a:r>
            <a:r>
              <a:rPr lang="en-US" sz="4000" b="1" dirty="0">
                <a:solidFill>
                  <a:schemeClr val="tx1">
                    <a:lumMod val="95000"/>
                    <a:lumOff val="5000"/>
                  </a:schemeClr>
                </a:solidFill>
                <a:latin typeface="+mn-lt"/>
              </a:rPr>
              <a:t> believer.</a:t>
            </a:r>
          </a:p>
          <a:p>
            <a:pPr marL="0" indent="0">
              <a:buNone/>
            </a:pPr>
            <a:r>
              <a:rPr lang="en-US" sz="4000" b="1" dirty="0">
                <a:solidFill>
                  <a:schemeClr val="tx1">
                    <a:lumMod val="95000"/>
                    <a:lumOff val="5000"/>
                  </a:schemeClr>
                </a:solidFill>
                <a:latin typeface="+mn-lt"/>
              </a:rPr>
              <a:t>Do what </a:t>
            </a:r>
            <a:r>
              <a:rPr lang="en-US" sz="4000" b="1" dirty="0" err="1">
                <a:solidFill>
                  <a:schemeClr val="tx1">
                    <a:lumMod val="95000"/>
                    <a:lumOff val="5000"/>
                  </a:schemeClr>
                </a:solidFill>
                <a:latin typeface="+mn-lt"/>
              </a:rPr>
              <a:t>Yahusha</a:t>
            </a:r>
            <a:r>
              <a:rPr lang="en-US" sz="4000" b="1" dirty="0">
                <a:solidFill>
                  <a:schemeClr val="tx1">
                    <a:lumMod val="95000"/>
                    <a:lumOff val="5000"/>
                  </a:schemeClr>
                </a:solidFill>
                <a:latin typeface="+mn-lt"/>
              </a:rPr>
              <a:t> did and you will be in a good place.</a:t>
            </a:r>
          </a:p>
        </p:txBody>
      </p:sp>
    </p:spTree>
    <p:extLst>
      <p:ext uri="{BB962C8B-B14F-4D97-AF65-F5344CB8AC3E}">
        <p14:creationId xmlns:p14="http://schemas.microsoft.com/office/powerpoint/2010/main" val="21933920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1916</TotalTime>
  <Words>3135</Words>
  <Application>Microsoft Office PowerPoint</Application>
  <PresentationFormat>Widescreen</PresentationFormat>
  <Paragraphs>262</Paragraphs>
  <Slides>46</Slides>
  <Notes>46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Calibri Light</vt:lpstr>
      <vt:lpstr>Helvetica</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25</cp:revision>
  <dcterms:created xsi:type="dcterms:W3CDTF">2018-11-07T08:55:54Z</dcterms:created>
  <dcterms:modified xsi:type="dcterms:W3CDTF">2019-04-07T16:43:32Z</dcterms:modified>
</cp:coreProperties>
</file>