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104"/>
  </p:notesMasterIdLst>
  <p:sldIdLst>
    <p:sldId id="1215" r:id="rId2"/>
    <p:sldId id="1234" r:id="rId3"/>
    <p:sldId id="1221" r:id="rId4"/>
    <p:sldId id="1237" r:id="rId5"/>
    <p:sldId id="1298" r:id="rId6"/>
    <p:sldId id="1240" r:id="rId7"/>
    <p:sldId id="1270" r:id="rId8"/>
    <p:sldId id="1271" r:id="rId9"/>
    <p:sldId id="1272" r:id="rId10"/>
    <p:sldId id="1273" r:id="rId11"/>
    <p:sldId id="1263" r:id="rId12"/>
    <p:sldId id="1235" r:id="rId13"/>
    <p:sldId id="1285" r:id="rId14"/>
    <p:sldId id="1288" r:id="rId15"/>
    <p:sldId id="1287" r:id="rId16"/>
    <p:sldId id="1286" r:id="rId17"/>
    <p:sldId id="1289" r:id="rId18"/>
    <p:sldId id="1290" r:id="rId19"/>
    <p:sldId id="1266" r:id="rId20"/>
    <p:sldId id="1267" r:id="rId21"/>
    <p:sldId id="1245" r:id="rId22"/>
    <p:sldId id="1292" r:id="rId23"/>
    <p:sldId id="1293" r:id="rId24"/>
    <p:sldId id="1294" r:id="rId25"/>
    <p:sldId id="1291" r:id="rId26"/>
    <p:sldId id="1317" r:id="rId27"/>
    <p:sldId id="1316" r:id="rId28"/>
    <p:sldId id="1318" r:id="rId29"/>
    <p:sldId id="1315" r:id="rId30"/>
    <p:sldId id="1329" r:id="rId31"/>
    <p:sldId id="1299" r:id="rId32"/>
    <p:sldId id="1300" r:id="rId33"/>
    <p:sldId id="1249" r:id="rId34"/>
    <p:sldId id="1301" r:id="rId35"/>
    <p:sldId id="1302" r:id="rId36"/>
    <p:sldId id="1253" r:id="rId37"/>
    <p:sldId id="1257" r:id="rId38"/>
    <p:sldId id="1258" r:id="rId39"/>
    <p:sldId id="1296" r:id="rId40"/>
    <p:sldId id="1297" r:id="rId41"/>
    <p:sldId id="1319" r:id="rId42"/>
    <p:sldId id="1320" r:id="rId43"/>
    <p:sldId id="1295" r:id="rId44"/>
    <p:sldId id="1259" r:id="rId45"/>
    <p:sldId id="1322" r:id="rId46"/>
    <p:sldId id="1330" r:id="rId47"/>
    <p:sldId id="1305" r:id="rId48"/>
    <p:sldId id="1306" r:id="rId49"/>
    <p:sldId id="1307" r:id="rId50"/>
    <p:sldId id="1303" r:id="rId51"/>
    <p:sldId id="1313" r:id="rId52"/>
    <p:sldId id="1304" r:id="rId53"/>
    <p:sldId id="1331" r:id="rId54"/>
    <p:sldId id="1314" r:id="rId55"/>
    <p:sldId id="1308" r:id="rId56"/>
    <p:sldId id="1321" r:id="rId57"/>
    <p:sldId id="1324" r:id="rId58"/>
    <p:sldId id="1326" r:id="rId59"/>
    <p:sldId id="1260" r:id="rId60"/>
    <p:sldId id="1328" r:id="rId61"/>
    <p:sldId id="1332" r:id="rId62"/>
    <p:sldId id="1333" r:id="rId63"/>
    <p:sldId id="1334" r:id="rId64"/>
    <p:sldId id="1352" r:id="rId65"/>
    <p:sldId id="1323" r:id="rId66"/>
    <p:sldId id="1338" r:id="rId67"/>
    <p:sldId id="1337" r:id="rId68"/>
    <p:sldId id="1336" r:id="rId69"/>
    <p:sldId id="1339" r:id="rId70"/>
    <p:sldId id="1335" r:id="rId71"/>
    <p:sldId id="1254" r:id="rId72"/>
    <p:sldId id="1327" r:id="rId73"/>
    <p:sldId id="1351" r:id="rId74"/>
    <p:sldId id="1341" r:id="rId75"/>
    <p:sldId id="1255" r:id="rId76"/>
    <p:sldId id="1342" r:id="rId77"/>
    <p:sldId id="1343" r:id="rId78"/>
    <p:sldId id="1344" r:id="rId79"/>
    <p:sldId id="1345" r:id="rId80"/>
    <p:sldId id="1346" r:id="rId81"/>
    <p:sldId id="1350" r:id="rId82"/>
    <p:sldId id="1347" r:id="rId83"/>
    <p:sldId id="1340" r:id="rId84"/>
    <p:sldId id="1348" r:id="rId85"/>
    <p:sldId id="1269" r:id="rId86"/>
    <p:sldId id="1256" r:id="rId87"/>
    <p:sldId id="1250" r:id="rId88"/>
    <p:sldId id="1251" r:id="rId89"/>
    <p:sldId id="1268" r:id="rId90"/>
    <p:sldId id="1274" r:id="rId91"/>
    <p:sldId id="1275" r:id="rId92"/>
    <p:sldId id="1276" r:id="rId93"/>
    <p:sldId id="1277" r:id="rId94"/>
    <p:sldId id="1278" r:id="rId95"/>
    <p:sldId id="1279" r:id="rId96"/>
    <p:sldId id="1280" r:id="rId97"/>
    <p:sldId id="1281" r:id="rId98"/>
    <p:sldId id="1282" r:id="rId99"/>
    <p:sldId id="1349" r:id="rId100"/>
    <p:sldId id="1283" r:id="rId101"/>
    <p:sldId id="1284" r:id="rId102"/>
    <p:sldId id="1241" r:id="rId10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404" autoAdjust="0"/>
  </p:normalViewPr>
  <p:slideViewPr>
    <p:cSldViewPr snapToGrid="0" snapToObjects="1">
      <p:cViewPr varScale="1">
        <p:scale>
          <a:sx n="147" d="100"/>
          <a:sy n="147" d="100"/>
        </p:scale>
        <p:origin x="546" y="114"/>
      </p:cViewPr>
      <p:guideLst>
        <p:guide orient="horz" pos="1620"/>
        <p:guide pos="2880"/>
      </p:guideLst>
    </p:cSldViewPr>
  </p:slideViewPr>
  <p:outlineViewPr>
    <p:cViewPr>
      <p:scale>
        <a:sx n="33" d="100"/>
        <a:sy n="33" d="100"/>
      </p:scale>
      <p:origin x="0" y="-168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8/2/2018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383500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58941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0172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593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1821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198594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06505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444648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6379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94091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55344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0012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5138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418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070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7313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1303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9385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808792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589544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4059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1214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5587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2923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972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4335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4174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51968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7149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9465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62185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9423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4969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840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4648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74872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2083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216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91766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3696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4067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7762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622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04680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0756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05634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963416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556010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2871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00869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51</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973783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98232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0761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61637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80649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557929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252064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1126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16053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74073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10163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19453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87330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63851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93037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94652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76813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35037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66437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27026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86761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50431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8818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0013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02309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3144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85566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63036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73875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43895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62963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58333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88784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040433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85</a:t>
            </a:fld>
            <a:endParaRPr lang="en-US">
              <a:solidFill>
                <a:prstClr val="black"/>
              </a:solidFill>
            </a:endParaRPr>
          </a:p>
        </p:txBody>
      </p:sp>
    </p:spTree>
    <p:extLst>
      <p:ext uri="{BB962C8B-B14F-4D97-AF65-F5344CB8AC3E}">
        <p14:creationId xmlns:p14="http://schemas.microsoft.com/office/powerpoint/2010/main" val="14085794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91570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67944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7610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89</a:t>
            </a:fld>
            <a:endParaRPr lang="en-US">
              <a:solidFill>
                <a:prstClr val="black"/>
              </a:solidFill>
            </a:endParaRPr>
          </a:p>
        </p:txBody>
      </p:sp>
    </p:spTree>
    <p:extLst>
      <p:ext uri="{BB962C8B-B14F-4D97-AF65-F5344CB8AC3E}">
        <p14:creationId xmlns:p14="http://schemas.microsoft.com/office/powerpoint/2010/main" val="25740737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90</a:t>
            </a:fld>
            <a:endParaRPr lang="en-US">
              <a:solidFill>
                <a:prstClr val="black"/>
              </a:solidFill>
            </a:endParaRPr>
          </a:p>
        </p:txBody>
      </p:sp>
    </p:spTree>
    <p:extLst>
      <p:ext uri="{BB962C8B-B14F-4D97-AF65-F5344CB8AC3E}">
        <p14:creationId xmlns:p14="http://schemas.microsoft.com/office/powerpoint/2010/main" val="40156049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91</a:t>
            </a:fld>
            <a:endParaRPr lang="en-US">
              <a:solidFill>
                <a:prstClr val="black"/>
              </a:solidFill>
            </a:endParaRPr>
          </a:p>
        </p:txBody>
      </p:sp>
    </p:spTree>
    <p:extLst>
      <p:ext uri="{BB962C8B-B14F-4D97-AF65-F5344CB8AC3E}">
        <p14:creationId xmlns:p14="http://schemas.microsoft.com/office/powerpoint/2010/main" val="2854314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92</a:t>
            </a:fld>
            <a:endParaRPr lang="en-US">
              <a:solidFill>
                <a:prstClr val="black"/>
              </a:solidFill>
            </a:endParaRPr>
          </a:p>
        </p:txBody>
      </p:sp>
    </p:spTree>
    <p:extLst>
      <p:ext uri="{BB962C8B-B14F-4D97-AF65-F5344CB8AC3E}">
        <p14:creationId xmlns:p14="http://schemas.microsoft.com/office/powerpoint/2010/main" val="40509574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93</a:t>
            </a:fld>
            <a:endParaRPr lang="en-US">
              <a:solidFill>
                <a:prstClr val="black"/>
              </a:solidFill>
            </a:endParaRPr>
          </a:p>
        </p:txBody>
      </p:sp>
    </p:spTree>
    <p:extLst>
      <p:ext uri="{BB962C8B-B14F-4D97-AF65-F5344CB8AC3E}">
        <p14:creationId xmlns:p14="http://schemas.microsoft.com/office/powerpoint/2010/main" val="4966560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94</a:t>
            </a:fld>
            <a:endParaRPr lang="en-US">
              <a:solidFill>
                <a:prstClr val="black"/>
              </a:solidFill>
            </a:endParaRPr>
          </a:p>
        </p:txBody>
      </p:sp>
    </p:spTree>
    <p:extLst>
      <p:ext uri="{BB962C8B-B14F-4D97-AF65-F5344CB8AC3E}">
        <p14:creationId xmlns:p14="http://schemas.microsoft.com/office/powerpoint/2010/main" val="389830761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95</a:t>
            </a:fld>
            <a:endParaRPr lang="en-US">
              <a:solidFill>
                <a:prstClr val="black"/>
              </a:solidFill>
            </a:endParaRPr>
          </a:p>
        </p:txBody>
      </p:sp>
    </p:spTree>
    <p:extLst>
      <p:ext uri="{BB962C8B-B14F-4D97-AF65-F5344CB8AC3E}">
        <p14:creationId xmlns:p14="http://schemas.microsoft.com/office/powerpoint/2010/main" val="345395321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96</a:t>
            </a:fld>
            <a:endParaRPr lang="en-US">
              <a:solidFill>
                <a:prstClr val="black"/>
              </a:solidFill>
            </a:endParaRPr>
          </a:p>
        </p:txBody>
      </p:sp>
    </p:spTree>
    <p:extLst>
      <p:ext uri="{BB962C8B-B14F-4D97-AF65-F5344CB8AC3E}">
        <p14:creationId xmlns:p14="http://schemas.microsoft.com/office/powerpoint/2010/main" val="367191325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97</a:t>
            </a:fld>
            <a:endParaRPr lang="en-US">
              <a:solidFill>
                <a:prstClr val="black"/>
              </a:solidFill>
            </a:endParaRPr>
          </a:p>
        </p:txBody>
      </p:sp>
    </p:spTree>
    <p:extLst>
      <p:ext uri="{BB962C8B-B14F-4D97-AF65-F5344CB8AC3E}">
        <p14:creationId xmlns:p14="http://schemas.microsoft.com/office/powerpoint/2010/main" val="3006816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98</a:t>
            </a:fld>
            <a:endParaRPr lang="en-US">
              <a:solidFill>
                <a:prstClr val="black"/>
              </a:solidFill>
            </a:endParaRPr>
          </a:p>
        </p:txBody>
      </p:sp>
    </p:spTree>
    <p:extLst>
      <p:ext uri="{BB962C8B-B14F-4D97-AF65-F5344CB8AC3E}">
        <p14:creationId xmlns:p14="http://schemas.microsoft.com/office/powerpoint/2010/main" val="165008689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99</a:t>
            </a:fld>
            <a:endParaRPr lang="en-US">
              <a:solidFill>
                <a:prstClr val="black"/>
              </a:solidFill>
            </a:endParaRPr>
          </a:p>
        </p:txBody>
      </p:sp>
    </p:spTree>
    <p:extLst>
      <p:ext uri="{BB962C8B-B14F-4D97-AF65-F5344CB8AC3E}">
        <p14:creationId xmlns:p14="http://schemas.microsoft.com/office/powerpoint/2010/main" val="5646339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100</a:t>
            </a:fld>
            <a:endParaRPr lang="en-US">
              <a:solidFill>
                <a:prstClr val="black"/>
              </a:solidFill>
            </a:endParaRPr>
          </a:p>
        </p:txBody>
      </p:sp>
    </p:spTree>
    <p:extLst>
      <p:ext uri="{BB962C8B-B14F-4D97-AF65-F5344CB8AC3E}">
        <p14:creationId xmlns:p14="http://schemas.microsoft.com/office/powerpoint/2010/main" val="16646594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101</a:t>
            </a:fld>
            <a:endParaRPr lang="en-US">
              <a:solidFill>
                <a:prstClr val="black"/>
              </a:solidFill>
            </a:endParaRPr>
          </a:p>
        </p:txBody>
      </p:sp>
    </p:spTree>
    <p:extLst>
      <p:ext uri="{BB962C8B-B14F-4D97-AF65-F5344CB8AC3E}">
        <p14:creationId xmlns:p14="http://schemas.microsoft.com/office/powerpoint/2010/main" val="178576074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3631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8/2/2018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2567249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The Appointed Times of Yahuwah</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Investigating the Meaning of the Appointments of Yah and Their Relevance in Messiah</a:t>
            </a:r>
          </a:p>
        </p:txBody>
      </p:sp>
    </p:spTree>
    <p:extLst>
      <p:ext uri="{BB962C8B-B14F-4D97-AF65-F5344CB8AC3E}">
        <p14:creationId xmlns:p14="http://schemas.microsoft.com/office/powerpoint/2010/main" val="38978166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dirty="0" smtClean="0"/>
              <a:t>Leviticus 23:1-4 New American Standard</a:t>
            </a:r>
            <a:r>
              <a:rPr lang="en-US" b="1" i="1" dirty="0"/>
              <a:t/>
            </a:r>
            <a:br>
              <a:rPr lang="en-US" b="1" i="1" dirty="0"/>
            </a:br>
            <a:endParaRPr lang="en-US" b="1" i="1" dirty="0" smtClean="0"/>
          </a:p>
          <a:p>
            <a:pPr marL="0" indent="0">
              <a:buNone/>
            </a:pPr>
            <a:r>
              <a:rPr lang="en-US" dirty="0"/>
              <a:t>The LORD spoke again to Moses, saying,</a:t>
            </a:r>
          </a:p>
          <a:p>
            <a:pPr marL="0" indent="0">
              <a:buNone/>
            </a:pPr>
            <a:r>
              <a:rPr lang="en-US" dirty="0"/>
              <a:t> </a:t>
            </a:r>
            <a:r>
              <a:rPr lang="en-US" baseline="30000" dirty="0"/>
              <a:t>2</a:t>
            </a:r>
            <a:r>
              <a:rPr lang="en-US" dirty="0"/>
              <a:t> "Speak to the sons of Israel and say to them, </a:t>
            </a:r>
            <a:r>
              <a:rPr lang="en-US" u="sng" dirty="0"/>
              <a:t>'The LORD'S appointed times</a:t>
            </a:r>
            <a:r>
              <a:rPr lang="en-US" dirty="0"/>
              <a:t> which </a:t>
            </a:r>
            <a:r>
              <a:rPr lang="en-US" u="sng" dirty="0"/>
              <a:t>you shall proclaim</a:t>
            </a:r>
            <a:r>
              <a:rPr lang="en-US" dirty="0"/>
              <a:t> as </a:t>
            </a:r>
            <a:r>
              <a:rPr lang="en-US" u="sng" dirty="0"/>
              <a:t>holy convocations</a:t>
            </a:r>
            <a:r>
              <a:rPr lang="en-US" dirty="0"/>
              <a:t>-- </a:t>
            </a:r>
            <a:r>
              <a:rPr lang="en-US" u="sng" dirty="0"/>
              <a:t>My appointed times</a:t>
            </a:r>
            <a:r>
              <a:rPr lang="en-US" dirty="0"/>
              <a:t> are these:</a:t>
            </a:r>
          </a:p>
          <a:p>
            <a:pPr marL="0" indent="0">
              <a:buNone/>
            </a:pPr>
            <a:r>
              <a:rPr lang="en-US" dirty="0"/>
              <a:t> </a:t>
            </a:r>
            <a:r>
              <a:rPr lang="en-US" baseline="30000" dirty="0"/>
              <a:t>3</a:t>
            </a:r>
            <a:r>
              <a:rPr lang="en-US" dirty="0"/>
              <a:t> 'For six days work may be done, but on the seventh day there is a </a:t>
            </a:r>
            <a:r>
              <a:rPr lang="en-US" dirty="0" err="1"/>
              <a:t>sabbath</a:t>
            </a:r>
            <a:r>
              <a:rPr lang="en-US" dirty="0"/>
              <a:t> of </a:t>
            </a:r>
            <a:r>
              <a:rPr lang="en-US" u="sng" dirty="0"/>
              <a:t>complete rest</a:t>
            </a:r>
            <a:r>
              <a:rPr lang="en-US" dirty="0"/>
              <a:t>, a </a:t>
            </a:r>
            <a:r>
              <a:rPr lang="en-US" u="sng" dirty="0"/>
              <a:t>holy convocation</a:t>
            </a:r>
            <a:r>
              <a:rPr lang="en-US" dirty="0"/>
              <a:t>. You shall not do any work; it is a </a:t>
            </a:r>
            <a:r>
              <a:rPr lang="en-US" dirty="0" err="1"/>
              <a:t>sabbath</a:t>
            </a:r>
            <a:r>
              <a:rPr lang="en-US" dirty="0"/>
              <a:t> to the LORD in all your dwellings.</a:t>
            </a:r>
          </a:p>
          <a:p>
            <a:pPr marL="0" indent="0">
              <a:buNone/>
            </a:pPr>
            <a:r>
              <a:rPr lang="en-US" dirty="0"/>
              <a:t> </a:t>
            </a:r>
            <a:r>
              <a:rPr lang="en-US" baseline="30000" dirty="0"/>
              <a:t>4</a:t>
            </a:r>
            <a:r>
              <a:rPr lang="en-US" dirty="0"/>
              <a:t> 'These are </a:t>
            </a:r>
            <a:r>
              <a:rPr lang="en-US" u="sng" dirty="0"/>
              <a:t>the appointed times of the LORD</a:t>
            </a:r>
            <a:r>
              <a:rPr lang="en-US" dirty="0"/>
              <a:t>, </a:t>
            </a:r>
            <a:r>
              <a:rPr lang="en-US" u="sng" dirty="0"/>
              <a:t>holy convocations</a:t>
            </a:r>
            <a:r>
              <a:rPr lang="en-US" dirty="0"/>
              <a:t> which </a:t>
            </a:r>
            <a:r>
              <a:rPr lang="en-US" u="sng" dirty="0"/>
              <a:t>you shall proclaim</a:t>
            </a:r>
            <a:r>
              <a:rPr lang="en-US" dirty="0"/>
              <a:t> at the times appointed for them.</a:t>
            </a:r>
          </a:p>
        </p:txBody>
      </p:sp>
    </p:spTree>
    <p:extLst>
      <p:ext uri="{BB962C8B-B14F-4D97-AF65-F5344CB8AC3E}">
        <p14:creationId xmlns:p14="http://schemas.microsoft.com/office/powerpoint/2010/main" val="3405764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The Important Vocabulary of Leviticus 23</a:t>
            </a:r>
            <a:r>
              <a:rPr lang="en-US" b="1" i="1" dirty="0"/>
              <a:t/>
            </a:r>
            <a:br>
              <a:rPr lang="en-US" b="1" i="1" dirty="0"/>
            </a:br>
            <a:endParaRPr lang="en-US" b="1" i="1" dirty="0" smtClean="0"/>
          </a:p>
          <a:p>
            <a:pPr marL="0" indent="0">
              <a:buNone/>
            </a:pPr>
            <a:r>
              <a:rPr lang="en-US" i="1" dirty="0" err="1" smtClean="0"/>
              <a:t>Moed</a:t>
            </a:r>
            <a:r>
              <a:rPr lang="en-US" i="1" dirty="0" smtClean="0"/>
              <a:t> – Appointment, appointed time</a:t>
            </a:r>
          </a:p>
          <a:p>
            <a:pPr marL="0" indent="0">
              <a:buNone/>
            </a:pPr>
            <a:r>
              <a:rPr lang="en-US" i="1" dirty="0" err="1" smtClean="0"/>
              <a:t>Qara</a:t>
            </a:r>
            <a:r>
              <a:rPr lang="en-US" i="1" dirty="0" smtClean="0"/>
              <a:t> - Proclaim</a:t>
            </a:r>
          </a:p>
          <a:p>
            <a:pPr marL="0" indent="0">
              <a:buNone/>
            </a:pPr>
            <a:r>
              <a:rPr lang="en-US" dirty="0" err="1" smtClean="0"/>
              <a:t>Mi</a:t>
            </a:r>
            <a:r>
              <a:rPr lang="en-US" u="sng" dirty="0" err="1" smtClean="0"/>
              <a:t>qra</a:t>
            </a:r>
            <a:r>
              <a:rPr lang="en-US" dirty="0" smtClean="0"/>
              <a:t> </a:t>
            </a:r>
            <a:r>
              <a:rPr lang="en-US" dirty="0" err="1" smtClean="0"/>
              <a:t>Qodesh</a:t>
            </a:r>
            <a:r>
              <a:rPr lang="en-US" dirty="0" smtClean="0"/>
              <a:t> – Holy Convocation</a:t>
            </a:r>
          </a:p>
          <a:p>
            <a:pPr marL="0" indent="0">
              <a:buNone/>
            </a:pPr>
            <a:r>
              <a:rPr lang="en-US" dirty="0" err="1" smtClean="0"/>
              <a:t>Shabbaton</a:t>
            </a:r>
            <a:r>
              <a:rPr lang="en-US" dirty="0" smtClean="0"/>
              <a:t> – a Complete Rest</a:t>
            </a:r>
          </a:p>
          <a:p>
            <a:pPr marL="0" indent="0">
              <a:buNone/>
            </a:pPr>
            <a:r>
              <a:rPr lang="en-US" i="1" dirty="0" err="1" smtClean="0"/>
              <a:t>Chag</a:t>
            </a:r>
            <a:r>
              <a:rPr lang="en-US" i="1" dirty="0" smtClean="0"/>
              <a:t> – Pilgrimage, (Feast)</a:t>
            </a:r>
            <a:endParaRPr lang="en-US" i="1" dirty="0"/>
          </a:p>
        </p:txBody>
      </p:sp>
    </p:spTree>
    <p:extLst>
      <p:ext uri="{BB962C8B-B14F-4D97-AF65-F5344CB8AC3E}">
        <p14:creationId xmlns:p14="http://schemas.microsoft.com/office/powerpoint/2010/main" val="638341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b="1" i="1" dirty="0" smtClean="0"/>
              <a:t>The Important Vocabulary of Leviticus 23</a:t>
            </a:r>
            <a:r>
              <a:rPr lang="en-US" b="1" i="1" dirty="0"/>
              <a:t/>
            </a:r>
            <a:br>
              <a:rPr lang="en-US" b="1" i="1" dirty="0"/>
            </a:br>
            <a:endParaRPr lang="en-US" b="1" i="1" dirty="0" smtClean="0"/>
          </a:p>
          <a:p>
            <a:r>
              <a:rPr lang="en-US" dirty="0"/>
              <a:t>The Hebrew/Aramaic Lexicon of the Old Testament defines our word as follows:</a:t>
            </a:r>
          </a:p>
          <a:p>
            <a:r>
              <a:rPr lang="en-US" dirty="0"/>
              <a:t>explanation, reading; basic meaning: calling</a:t>
            </a:r>
          </a:p>
          <a:p>
            <a:r>
              <a:rPr lang="en-US" dirty="0"/>
              <a:t>1. a) summons:  b) assembly </a:t>
            </a:r>
          </a:p>
          <a:p>
            <a:r>
              <a:rPr lang="en-US" dirty="0"/>
              <a:t>2. reading, recitation </a:t>
            </a:r>
          </a:p>
          <a:p>
            <a:r>
              <a:rPr lang="en-US" dirty="0"/>
              <a:t>"</a:t>
            </a:r>
            <a:r>
              <a:rPr lang="en-US" i="1" dirty="0" err="1"/>
              <a:t>Miqra</a:t>
            </a:r>
            <a:r>
              <a:rPr lang="en-US" dirty="0"/>
              <a:t>" comes from the root </a:t>
            </a:r>
            <a:r>
              <a:rPr lang="en-US" i="1" dirty="0" err="1"/>
              <a:t>qara</a:t>
            </a:r>
            <a:r>
              <a:rPr lang="en-US" i="1" dirty="0"/>
              <a:t>'</a:t>
            </a:r>
            <a:r>
              <a:rPr lang="en-US" dirty="0"/>
              <a:t> which means to "call, call upon, proclaim, read."  Thus, '</a:t>
            </a:r>
            <a:r>
              <a:rPr lang="en-US" dirty="0" err="1"/>
              <a:t>miqra</a:t>
            </a:r>
            <a:r>
              <a:rPr lang="en-US" dirty="0"/>
              <a:t>' means "reading" or "proclamation."  So, these days which are named in </a:t>
            </a:r>
            <a:r>
              <a:rPr lang="en-US" dirty="0" err="1"/>
              <a:t>Vayiqra</a:t>
            </a:r>
            <a:r>
              <a:rPr lang="en-US" dirty="0"/>
              <a:t> 23 are to be times when the message of Scripture is "proclaimed" by the "reading" of the Scriptures.</a:t>
            </a:r>
          </a:p>
          <a:p>
            <a:r>
              <a:rPr lang="en-US" dirty="0"/>
              <a:t>In modern Hebrew, </a:t>
            </a:r>
            <a:r>
              <a:rPr lang="en-US" i="1" dirty="0" err="1"/>
              <a:t>miqra</a:t>
            </a:r>
            <a:r>
              <a:rPr lang="en-US" dirty="0"/>
              <a:t> is the common equivalent to the English "Scriptures" and it is used in roughly the same way that English speaking people would use the word </a:t>
            </a:r>
            <a:r>
              <a:rPr lang="en-US" i="1" dirty="0"/>
              <a:t>Bible</a:t>
            </a:r>
            <a:r>
              <a:rPr lang="en-US" dirty="0"/>
              <a:t>.  But, as we have just seen, </a:t>
            </a:r>
            <a:r>
              <a:rPr lang="en-US" i="1" dirty="0" err="1"/>
              <a:t>miqra</a:t>
            </a:r>
            <a:r>
              <a:rPr lang="en-US" dirty="0"/>
              <a:t> can have meanings other than "scripture."  In the Scriptures, </a:t>
            </a:r>
            <a:r>
              <a:rPr lang="en-US" i="1" dirty="0" err="1"/>
              <a:t>miqra</a:t>
            </a:r>
            <a:r>
              <a:rPr lang="en-US" dirty="0"/>
              <a:t> means </a:t>
            </a:r>
            <a:r>
              <a:rPr lang="en-US" i="1" dirty="0"/>
              <a:t>proclamation</a:t>
            </a:r>
            <a:r>
              <a:rPr lang="en-US" dirty="0"/>
              <a:t>, </a:t>
            </a:r>
            <a:r>
              <a:rPr lang="en-US" i="1" dirty="0"/>
              <a:t>reading</a:t>
            </a:r>
            <a:r>
              <a:rPr lang="en-US" dirty="0"/>
              <a:t> or </a:t>
            </a:r>
            <a:r>
              <a:rPr lang="en-US" i="1" dirty="0"/>
              <a:t>the assembly (for the sake of proclamation of the scriptures)</a:t>
            </a:r>
            <a:r>
              <a:rPr lang="en-US" dirty="0"/>
              <a:t>.</a:t>
            </a:r>
          </a:p>
        </p:txBody>
      </p:sp>
    </p:spTree>
    <p:extLst>
      <p:ext uri="{BB962C8B-B14F-4D97-AF65-F5344CB8AC3E}">
        <p14:creationId xmlns:p14="http://schemas.microsoft.com/office/powerpoint/2010/main" val="1496923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657227"/>
            <a:ext cx="7781471" cy="4257673"/>
          </a:xfrm>
        </p:spPr>
        <p:txBody>
          <a:bodyPr>
            <a:normAutofit/>
          </a:bodyPr>
          <a:lstStyle/>
          <a:p>
            <a:pPr algn="ctr">
              <a:buNone/>
            </a:pPr>
            <a:r>
              <a:rPr lang="en-US" sz="3600" dirty="0" smtClean="0">
                <a:solidFill>
                  <a:schemeClr val="tx1"/>
                </a:solidFill>
              </a:rPr>
              <a:t>The Three Pilgrimage Feasts (</a:t>
            </a:r>
            <a:r>
              <a:rPr lang="en-US" sz="3600" dirty="0" err="1" smtClean="0">
                <a:solidFill>
                  <a:schemeClr val="tx1"/>
                </a:solidFill>
              </a:rPr>
              <a:t>Chaggim</a:t>
            </a:r>
            <a:r>
              <a:rPr lang="en-US" sz="3600" dirty="0" smtClean="0">
                <a:solidFill>
                  <a:schemeClr val="tx1"/>
                </a:solidFill>
              </a:rPr>
              <a:t>)</a:t>
            </a:r>
          </a:p>
          <a:p>
            <a:pPr>
              <a:buNone/>
            </a:pPr>
            <a:r>
              <a:rPr lang="en-US" sz="3600" dirty="0" smtClean="0">
                <a:solidFill>
                  <a:schemeClr val="tx1"/>
                </a:solidFill>
              </a:rPr>
              <a:t>Pilgrimage (Feast) of Unleavened Bread</a:t>
            </a:r>
          </a:p>
          <a:p>
            <a:pPr>
              <a:buNone/>
            </a:pPr>
            <a:r>
              <a:rPr lang="en-US" sz="3600" dirty="0"/>
              <a:t>Pilgrimage (Feast) </a:t>
            </a:r>
            <a:r>
              <a:rPr lang="en-US" sz="3600" dirty="0" smtClean="0">
                <a:solidFill>
                  <a:schemeClr val="tx1"/>
                </a:solidFill>
              </a:rPr>
              <a:t>of Pentecost</a:t>
            </a:r>
          </a:p>
          <a:p>
            <a:pPr>
              <a:buNone/>
            </a:pPr>
            <a:r>
              <a:rPr lang="en-US" sz="3600" dirty="0"/>
              <a:t>Pilgrimage (Feast) </a:t>
            </a:r>
            <a:r>
              <a:rPr lang="en-US" sz="3600" dirty="0" smtClean="0">
                <a:solidFill>
                  <a:schemeClr val="tx1"/>
                </a:solidFill>
              </a:rPr>
              <a:t>of Tabernacles</a:t>
            </a:r>
          </a:p>
        </p:txBody>
      </p:sp>
    </p:spTree>
    <p:extLst>
      <p:ext uri="{BB962C8B-B14F-4D97-AF65-F5344CB8AC3E}">
        <p14:creationId xmlns:p14="http://schemas.microsoft.com/office/powerpoint/2010/main" val="15056725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079" y="657227"/>
            <a:ext cx="8221435" cy="4257673"/>
          </a:xfrm>
        </p:spPr>
        <p:txBody>
          <a:bodyPr>
            <a:normAutofit lnSpcReduction="10000"/>
          </a:bodyPr>
          <a:lstStyle/>
          <a:p>
            <a:pPr>
              <a:buNone/>
            </a:pPr>
            <a:r>
              <a:rPr lang="en-US" dirty="0" smtClean="0"/>
              <a:t>Three </a:t>
            </a:r>
            <a:r>
              <a:rPr lang="en-US" dirty="0"/>
              <a:t>times a year </a:t>
            </a:r>
            <a:r>
              <a:rPr lang="en-US" u="sng" dirty="0"/>
              <a:t>all your men </a:t>
            </a:r>
            <a:r>
              <a:rPr lang="en-US" dirty="0"/>
              <a:t>must appear before </a:t>
            </a:r>
            <a:r>
              <a:rPr lang="en-US" dirty="0" smtClean="0"/>
              <a:t>Yahuwah </a:t>
            </a:r>
            <a:r>
              <a:rPr lang="en-US" dirty="0"/>
              <a:t>your Elohim at the place he will choose: at the </a:t>
            </a:r>
            <a:r>
              <a:rPr lang="en-US" dirty="0" smtClean="0"/>
              <a:t>Pilgrimage Feast </a:t>
            </a:r>
            <a:r>
              <a:rPr lang="en-US" dirty="0"/>
              <a:t>of Unleavened Bread, the </a:t>
            </a:r>
            <a:r>
              <a:rPr lang="en-US" dirty="0" smtClean="0"/>
              <a:t>Pilgrimage Feast </a:t>
            </a:r>
            <a:r>
              <a:rPr lang="en-US" dirty="0"/>
              <a:t>of Weeks and the </a:t>
            </a:r>
            <a:r>
              <a:rPr lang="en-US" dirty="0" smtClean="0"/>
              <a:t>Pilgrimage Feast </a:t>
            </a:r>
            <a:r>
              <a:rPr lang="en-US" dirty="0"/>
              <a:t>of Tabernacles. </a:t>
            </a:r>
            <a:r>
              <a:rPr lang="en-US" u="sng" dirty="0"/>
              <a:t>No man should appear before </a:t>
            </a:r>
            <a:r>
              <a:rPr lang="en-US" u="sng" dirty="0" smtClean="0"/>
              <a:t>Yahuwah </a:t>
            </a:r>
            <a:r>
              <a:rPr lang="en-US" u="sng" dirty="0"/>
              <a:t>empty-handed: Each of you must bring a gift in proportion to the way </a:t>
            </a:r>
            <a:r>
              <a:rPr lang="en-US" u="sng" dirty="0" smtClean="0"/>
              <a:t>Yahuwah </a:t>
            </a:r>
            <a:r>
              <a:rPr lang="en-US" u="sng" dirty="0"/>
              <a:t>your Elohim has blessed you</a:t>
            </a:r>
            <a:r>
              <a:rPr lang="en-US" dirty="0" smtClean="0"/>
              <a:t>.(</a:t>
            </a:r>
            <a:r>
              <a:rPr lang="en-US" dirty="0" err="1" smtClean="0"/>
              <a:t>Deut</a:t>
            </a:r>
            <a:r>
              <a:rPr lang="en-US" dirty="0" smtClean="0"/>
              <a:t> 16:16-17)</a:t>
            </a:r>
            <a:endParaRPr lang="en-US" dirty="0"/>
          </a:p>
        </p:txBody>
      </p:sp>
    </p:spTree>
    <p:extLst>
      <p:ext uri="{BB962C8B-B14F-4D97-AF65-F5344CB8AC3E}">
        <p14:creationId xmlns:p14="http://schemas.microsoft.com/office/powerpoint/2010/main" val="4247236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440871"/>
            <a:ext cx="8409215" cy="4572000"/>
          </a:xfrm>
        </p:spPr>
        <p:txBody>
          <a:bodyPr>
            <a:normAutofit/>
          </a:bodyPr>
          <a:lstStyle/>
          <a:p>
            <a:pPr>
              <a:buNone/>
            </a:pPr>
            <a:r>
              <a:rPr lang="en-US" dirty="0"/>
              <a:t>Be sure to set aside a tenth of all that your fields produce each year.  Eat the tithe of your grain, new wine and oil, and the firstborn of your herds and flocks in the presence of </a:t>
            </a:r>
            <a:r>
              <a:rPr lang="en-US" dirty="0" smtClean="0"/>
              <a:t>Yahuwah </a:t>
            </a:r>
            <a:r>
              <a:rPr lang="en-US" dirty="0"/>
              <a:t>your Elohim at the place he will choose as a dwelling for his Name, so that you may learn to revere </a:t>
            </a:r>
            <a:r>
              <a:rPr lang="en-US" dirty="0" smtClean="0"/>
              <a:t>Yahuwah </a:t>
            </a:r>
            <a:r>
              <a:rPr lang="en-US" dirty="0"/>
              <a:t>your Elohim always.  </a:t>
            </a:r>
            <a:endParaRPr lang="en-US" dirty="0" smtClean="0"/>
          </a:p>
          <a:p>
            <a:pPr>
              <a:buNone/>
            </a:pPr>
            <a:r>
              <a:rPr lang="en-US" dirty="0" err="1" smtClean="0"/>
              <a:t>Deut</a:t>
            </a:r>
            <a:r>
              <a:rPr lang="en-US" dirty="0" smtClean="0"/>
              <a:t> 14:22-23</a:t>
            </a:r>
            <a:endParaRPr lang="en-US" b="1" dirty="0"/>
          </a:p>
        </p:txBody>
      </p:sp>
    </p:spTree>
    <p:extLst>
      <p:ext uri="{BB962C8B-B14F-4D97-AF65-F5344CB8AC3E}">
        <p14:creationId xmlns:p14="http://schemas.microsoft.com/office/powerpoint/2010/main" val="920021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342900"/>
            <a:ext cx="8409215" cy="4669971"/>
          </a:xfrm>
        </p:spPr>
        <p:txBody>
          <a:bodyPr>
            <a:normAutofit/>
          </a:bodyPr>
          <a:lstStyle/>
          <a:p>
            <a:pPr>
              <a:buNone/>
            </a:pPr>
            <a:r>
              <a:rPr lang="en-US" dirty="0" smtClean="0"/>
              <a:t>But </a:t>
            </a:r>
            <a:r>
              <a:rPr lang="en-US" dirty="0"/>
              <a:t>if that place is too distant and you have been blessed by </a:t>
            </a:r>
            <a:r>
              <a:rPr lang="en-US" dirty="0" smtClean="0"/>
              <a:t>Yahuwah </a:t>
            </a:r>
            <a:r>
              <a:rPr lang="en-US" dirty="0"/>
              <a:t>your Elohim and cannot carry your tithe (because the place where </a:t>
            </a:r>
            <a:r>
              <a:rPr lang="en-US" dirty="0" smtClean="0"/>
              <a:t>Yahuwah </a:t>
            </a:r>
            <a:r>
              <a:rPr lang="en-US" dirty="0"/>
              <a:t>will choose to put his Name is so far away), then exchange your tithe for silver, and take the silver with you and go to the place </a:t>
            </a:r>
            <a:r>
              <a:rPr lang="en-US" dirty="0" smtClean="0"/>
              <a:t>Yahuwah </a:t>
            </a:r>
            <a:r>
              <a:rPr lang="en-US" dirty="0"/>
              <a:t>your Elohim will choose.  </a:t>
            </a:r>
            <a:endParaRPr lang="en-US" dirty="0" smtClean="0"/>
          </a:p>
          <a:p>
            <a:pPr>
              <a:buNone/>
            </a:pPr>
            <a:r>
              <a:rPr lang="en-US" dirty="0" smtClean="0"/>
              <a:t>(</a:t>
            </a:r>
            <a:r>
              <a:rPr lang="en-US" dirty="0" err="1" smtClean="0"/>
              <a:t>Deut</a:t>
            </a:r>
            <a:r>
              <a:rPr lang="en-US" dirty="0" smtClean="0"/>
              <a:t> 14:24-25)</a:t>
            </a:r>
            <a:endParaRPr lang="en-US" b="1" dirty="0"/>
          </a:p>
        </p:txBody>
      </p:sp>
    </p:spTree>
    <p:extLst>
      <p:ext uri="{BB962C8B-B14F-4D97-AF65-F5344CB8AC3E}">
        <p14:creationId xmlns:p14="http://schemas.microsoft.com/office/powerpoint/2010/main" val="2865087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342900"/>
            <a:ext cx="8409215" cy="4669971"/>
          </a:xfrm>
        </p:spPr>
        <p:txBody>
          <a:bodyPr>
            <a:normAutofit/>
          </a:bodyPr>
          <a:lstStyle/>
          <a:p>
            <a:pPr>
              <a:buNone/>
            </a:pPr>
            <a:r>
              <a:rPr lang="en-US" dirty="0" smtClean="0"/>
              <a:t>Use </a:t>
            </a:r>
            <a:r>
              <a:rPr lang="en-US" dirty="0"/>
              <a:t>the silver to buy whatever you like: cattle, sheep, wine or other fermented drink, or anything you wish. Then you and your household shall eat there in the presence of </a:t>
            </a:r>
            <a:r>
              <a:rPr lang="en-US" dirty="0" smtClean="0"/>
              <a:t>Yahuwah </a:t>
            </a:r>
            <a:r>
              <a:rPr lang="en-US" dirty="0"/>
              <a:t>your Elohim and rejoice.  And do not neglect the </a:t>
            </a:r>
            <a:r>
              <a:rPr lang="en-US" dirty="0" err="1"/>
              <a:t>Lewites</a:t>
            </a:r>
            <a:r>
              <a:rPr lang="en-US" dirty="0"/>
              <a:t> living in your towns, for they have no allotment or inheritance of their own</a:t>
            </a:r>
            <a:r>
              <a:rPr lang="en-US" dirty="0" smtClean="0"/>
              <a:t>.  (</a:t>
            </a:r>
            <a:r>
              <a:rPr lang="en-US" dirty="0" err="1" smtClean="0"/>
              <a:t>Deut</a:t>
            </a:r>
            <a:r>
              <a:rPr lang="en-US" dirty="0" smtClean="0"/>
              <a:t> 14:26-27)</a:t>
            </a:r>
            <a:endParaRPr lang="en-US" b="1" dirty="0"/>
          </a:p>
        </p:txBody>
      </p:sp>
    </p:spTree>
    <p:extLst>
      <p:ext uri="{BB962C8B-B14F-4D97-AF65-F5344CB8AC3E}">
        <p14:creationId xmlns:p14="http://schemas.microsoft.com/office/powerpoint/2010/main" val="3888083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226979"/>
            <a:ext cx="7781471" cy="4687921"/>
          </a:xfrm>
        </p:spPr>
        <p:txBody>
          <a:bodyPr>
            <a:normAutofit fontScale="92500" lnSpcReduction="10000"/>
          </a:bodyPr>
          <a:lstStyle/>
          <a:p>
            <a:pPr algn="ctr">
              <a:buNone/>
            </a:pPr>
            <a:r>
              <a:rPr lang="en-US" sz="3600" dirty="0" smtClean="0">
                <a:solidFill>
                  <a:schemeClr val="tx1"/>
                </a:solidFill>
              </a:rPr>
              <a:t>The Seven Annual Holy Days</a:t>
            </a:r>
          </a:p>
          <a:p>
            <a:pPr>
              <a:buNone/>
            </a:pPr>
            <a:r>
              <a:rPr lang="en-US" sz="3600" dirty="0" smtClean="0">
                <a:solidFill>
                  <a:schemeClr val="tx1"/>
                </a:solidFill>
              </a:rPr>
              <a:t>15</a:t>
            </a:r>
            <a:r>
              <a:rPr lang="en-US" sz="3600" baseline="30000" dirty="0" smtClean="0"/>
              <a:t>th</a:t>
            </a:r>
            <a:r>
              <a:rPr lang="en-US" sz="3600" dirty="0" smtClean="0"/>
              <a:t> </a:t>
            </a:r>
            <a:r>
              <a:rPr lang="en-US" sz="3600" dirty="0"/>
              <a:t>day of 1</a:t>
            </a:r>
            <a:r>
              <a:rPr lang="en-US" sz="3600" baseline="30000" dirty="0"/>
              <a:t>st</a:t>
            </a:r>
            <a:r>
              <a:rPr lang="en-US" sz="3600" dirty="0"/>
              <a:t> </a:t>
            </a:r>
            <a:r>
              <a:rPr lang="en-US" sz="3600" dirty="0" smtClean="0"/>
              <a:t>month </a:t>
            </a:r>
            <a:r>
              <a:rPr lang="en-US" sz="3600" i="1" dirty="0" err="1"/>
              <a:t>miqra</a:t>
            </a:r>
            <a:r>
              <a:rPr lang="en-US" sz="3600" i="1" dirty="0"/>
              <a:t> </a:t>
            </a:r>
            <a:r>
              <a:rPr lang="en-US" sz="3600" i="1" dirty="0" err="1"/>
              <a:t>qodesh</a:t>
            </a:r>
            <a:endParaRPr lang="en-US" sz="3600" dirty="0" smtClean="0">
              <a:solidFill>
                <a:schemeClr val="tx1"/>
              </a:solidFill>
            </a:endParaRPr>
          </a:p>
          <a:p>
            <a:pPr>
              <a:buNone/>
            </a:pPr>
            <a:r>
              <a:rPr lang="en-US" sz="3600" dirty="0" smtClean="0">
                <a:solidFill>
                  <a:schemeClr val="tx1"/>
                </a:solidFill>
              </a:rPr>
              <a:t>21</a:t>
            </a:r>
            <a:r>
              <a:rPr lang="en-US" sz="3600" baseline="30000" dirty="0"/>
              <a:t>st</a:t>
            </a:r>
            <a:r>
              <a:rPr lang="en-US" sz="3600" dirty="0" smtClean="0">
                <a:solidFill>
                  <a:schemeClr val="tx1"/>
                </a:solidFill>
              </a:rPr>
              <a:t> day of 1</a:t>
            </a:r>
            <a:r>
              <a:rPr lang="en-US" sz="3600" baseline="30000" dirty="0" smtClean="0">
                <a:solidFill>
                  <a:schemeClr val="tx1"/>
                </a:solidFill>
              </a:rPr>
              <a:t>st</a:t>
            </a:r>
            <a:r>
              <a:rPr lang="en-US" sz="3600" dirty="0" smtClean="0">
                <a:solidFill>
                  <a:schemeClr val="tx1"/>
                </a:solidFill>
              </a:rPr>
              <a:t> month </a:t>
            </a:r>
            <a:r>
              <a:rPr lang="en-US" sz="3600" i="1" dirty="0" err="1"/>
              <a:t>miqra</a:t>
            </a:r>
            <a:r>
              <a:rPr lang="en-US" sz="3600" i="1" dirty="0"/>
              <a:t> </a:t>
            </a:r>
            <a:r>
              <a:rPr lang="en-US" sz="3600" i="1" dirty="0" err="1"/>
              <a:t>qodesh</a:t>
            </a:r>
            <a:endParaRPr lang="en-US" sz="3600" dirty="0" smtClean="0">
              <a:solidFill>
                <a:schemeClr val="tx1"/>
              </a:solidFill>
            </a:endParaRPr>
          </a:p>
          <a:p>
            <a:pPr>
              <a:buNone/>
            </a:pPr>
            <a:r>
              <a:rPr lang="en-US" sz="3600" dirty="0" smtClean="0">
                <a:solidFill>
                  <a:schemeClr val="tx1"/>
                </a:solidFill>
              </a:rPr>
              <a:t>50</a:t>
            </a:r>
            <a:r>
              <a:rPr lang="en-US" sz="3600" baseline="30000" dirty="0" smtClean="0">
                <a:solidFill>
                  <a:schemeClr val="tx1"/>
                </a:solidFill>
              </a:rPr>
              <a:t>th</a:t>
            </a:r>
            <a:r>
              <a:rPr lang="en-US" sz="3600" dirty="0" smtClean="0">
                <a:solidFill>
                  <a:schemeClr val="tx1"/>
                </a:solidFill>
              </a:rPr>
              <a:t> day of counting </a:t>
            </a:r>
            <a:r>
              <a:rPr lang="en-US" sz="3600" i="1" dirty="0" err="1"/>
              <a:t>miqra</a:t>
            </a:r>
            <a:r>
              <a:rPr lang="en-US" sz="3600" i="1" dirty="0"/>
              <a:t> </a:t>
            </a:r>
            <a:r>
              <a:rPr lang="en-US" sz="3600" i="1" dirty="0" err="1"/>
              <a:t>qodesh</a:t>
            </a:r>
            <a:endParaRPr lang="en-US" sz="3600" dirty="0" smtClean="0">
              <a:solidFill>
                <a:schemeClr val="tx1"/>
              </a:solidFill>
            </a:endParaRPr>
          </a:p>
          <a:p>
            <a:pPr>
              <a:buNone/>
            </a:pPr>
            <a:r>
              <a:rPr lang="en-US" sz="3600" dirty="0" smtClean="0">
                <a:solidFill>
                  <a:schemeClr val="tx1"/>
                </a:solidFill>
              </a:rPr>
              <a:t>1</a:t>
            </a:r>
            <a:r>
              <a:rPr lang="en-US" sz="3600" baseline="30000" dirty="0" smtClean="0">
                <a:solidFill>
                  <a:schemeClr val="tx1"/>
                </a:solidFill>
              </a:rPr>
              <a:t>st</a:t>
            </a:r>
            <a:r>
              <a:rPr lang="en-US" sz="3600" dirty="0" smtClean="0"/>
              <a:t> </a:t>
            </a:r>
            <a:r>
              <a:rPr lang="en-US" sz="3600" dirty="0"/>
              <a:t>day of 7</a:t>
            </a:r>
            <a:r>
              <a:rPr lang="en-US" sz="3600" baseline="30000" dirty="0"/>
              <a:t>th</a:t>
            </a:r>
            <a:r>
              <a:rPr lang="en-US" sz="3600" dirty="0"/>
              <a:t> </a:t>
            </a:r>
            <a:r>
              <a:rPr lang="en-US" sz="3600" dirty="0" smtClean="0"/>
              <a:t>month </a:t>
            </a:r>
            <a:r>
              <a:rPr lang="en-US" sz="3600" i="1" dirty="0" err="1"/>
              <a:t>miqra</a:t>
            </a:r>
            <a:r>
              <a:rPr lang="en-US" sz="3600" i="1" dirty="0"/>
              <a:t> </a:t>
            </a:r>
            <a:r>
              <a:rPr lang="en-US" sz="3600" i="1" dirty="0" err="1"/>
              <a:t>qodesh</a:t>
            </a:r>
            <a:endParaRPr lang="en-US" sz="3600" dirty="0" smtClean="0">
              <a:solidFill>
                <a:schemeClr val="tx1"/>
              </a:solidFill>
            </a:endParaRPr>
          </a:p>
          <a:p>
            <a:pPr>
              <a:buNone/>
            </a:pPr>
            <a:r>
              <a:rPr lang="en-US" sz="3600" dirty="0" smtClean="0">
                <a:solidFill>
                  <a:schemeClr val="tx1"/>
                </a:solidFill>
              </a:rPr>
              <a:t>10</a:t>
            </a:r>
            <a:r>
              <a:rPr lang="en-US" sz="3600" baseline="30000" dirty="0" smtClean="0">
                <a:solidFill>
                  <a:schemeClr val="tx1"/>
                </a:solidFill>
              </a:rPr>
              <a:t>th</a:t>
            </a:r>
            <a:r>
              <a:rPr lang="en-US" sz="3600" dirty="0" smtClean="0"/>
              <a:t> </a:t>
            </a:r>
            <a:r>
              <a:rPr lang="en-US" sz="3600" dirty="0"/>
              <a:t>day of 7</a:t>
            </a:r>
            <a:r>
              <a:rPr lang="en-US" sz="3600" baseline="30000" dirty="0"/>
              <a:t>th</a:t>
            </a:r>
            <a:r>
              <a:rPr lang="en-US" sz="3600" dirty="0"/>
              <a:t> </a:t>
            </a:r>
            <a:r>
              <a:rPr lang="en-US" sz="3600" dirty="0" smtClean="0"/>
              <a:t>month </a:t>
            </a:r>
            <a:r>
              <a:rPr lang="en-US" sz="3600" i="1" dirty="0" err="1"/>
              <a:t>miqra</a:t>
            </a:r>
            <a:r>
              <a:rPr lang="en-US" sz="3600" i="1" dirty="0"/>
              <a:t> </a:t>
            </a:r>
            <a:r>
              <a:rPr lang="en-US" sz="3600" i="1" dirty="0" err="1"/>
              <a:t>qodesh</a:t>
            </a:r>
            <a:endParaRPr lang="en-US" sz="3600" dirty="0" smtClean="0">
              <a:solidFill>
                <a:schemeClr val="tx1"/>
              </a:solidFill>
            </a:endParaRPr>
          </a:p>
          <a:p>
            <a:pPr>
              <a:buNone/>
            </a:pPr>
            <a:r>
              <a:rPr lang="en-US" sz="3600" dirty="0" smtClean="0">
                <a:solidFill>
                  <a:schemeClr val="tx1"/>
                </a:solidFill>
              </a:rPr>
              <a:t>15</a:t>
            </a:r>
            <a:r>
              <a:rPr lang="en-US" sz="3600" baseline="30000" dirty="0" smtClean="0">
                <a:solidFill>
                  <a:schemeClr val="tx1"/>
                </a:solidFill>
              </a:rPr>
              <a:t>th</a:t>
            </a:r>
            <a:r>
              <a:rPr lang="en-US" sz="3600" dirty="0" smtClean="0"/>
              <a:t> </a:t>
            </a:r>
            <a:r>
              <a:rPr lang="en-US" sz="3600" dirty="0"/>
              <a:t>day of 7</a:t>
            </a:r>
            <a:r>
              <a:rPr lang="en-US" sz="3600" baseline="30000" dirty="0"/>
              <a:t>th</a:t>
            </a:r>
            <a:r>
              <a:rPr lang="en-US" sz="3600" dirty="0"/>
              <a:t> </a:t>
            </a:r>
            <a:r>
              <a:rPr lang="en-US" sz="3600" dirty="0" smtClean="0"/>
              <a:t>month </a:t>
            </a:r>
            <a:r>
              <a:rPr lang="en-US" sz="3600" i="1" dirty="0" err="1"/>
              <a:t>miqra</a:t>
            </a:r>
            <a:r>
              <a:rPr lang="en-US" sz="3600" i="1" dirty="0"/>
              <a:t> </a:t>
            </a:r>
            <a:r>
              <a:rPr lang="en-US" sz="3600" i="1" dirty="0" err="1"/>
              <a:t>qodesh</a:t>
            </a:r>
            <a:endParaRPr lang="en-US" sz="3600" dirty="0" smtClean="0">
              <a:solidFill>
                <a:schemeClr val="tx1"/>
              </a:solidFill>
            </a:endParaRPr>
          </a:p>
          <a:p>
            <a:pPr>
              <a:buNone/>
            </a:pPr>
            <a:r>
              <a:rPr lang="en-US" sz="3600" dirty="0" smtClean="0">
                <a:solidFill>
                  <a:schemeClr val="tx1"/>
                </a:solidFill>
              </a:rPr>
              <a:t>22</a:t>
            </a:r>
            <a:r>
              <a:rPr lang="en-US" sz="3600" baseline="30000" dirty="0" smtClean="0">
                <a:solidFill>
                  <a:schemeClr val="tx1"/>
                </a:solidFill>
              </a:rPr>
              <a:t>nd</a:t>
            </a:r>
            <a:r>
              <a:rPr lang="en-US" sz="3600" dirty="0" smtClean="0">
                <a:solidFill>
                  <a:schemeClr val="tx1"/>
                </a:solidFill>
              </a:rPr>
              <a:t> day of 7</a:t>
            </a:r>
            <a:r>
              <a:rPr lang="en-US" sz="3600" baseline="30000" dirty="0" smtClean="0">
                <a:solidFill>
                  <a:schemeClr val="tx1"/>
                </a:solidFill>
              </a:rPr>
              <a:t>th</a:t>
            </a:r>
            <a:r>
              <a:rPr lang="en-US" sz="3600" dirty="0" smtClean="0">
                <a:solidFill>
                  <a:schemeClr val="tx1"/>
                </a:solidFill>
              </a:rPr>
              <a:t> month </a:t>
            </a:r>
            <a:r>
              <a:rPr lang="en-US" sz="3600" i="1" dirty="0" err="1"/>
              <a:t>miqra</a:t>
            </a:r>
            <a:r>
              <a:rPr lang="en-US" sz="3600" i="1" dirty="0"/>
              <a:t> </a:t>
            </a:r>
            <a:r>
              <a:rPr lang="en-US" sz="3600" i="1" dirty="0" err="1"/>
              <a:t>qodesh</a:t>
            </a:r>
            <a:endParaRPr lang="en-US" sz="3600" dirty="0">
              <a:solidFill>
                <a:schemeClr val="tx1"/>
              </a:solidFill>
            </a:endParaRPr>
          </a:p>
        </p:txBody>
      </p:sp>
    </p:spTree>
    <p:extLst>
      <p:ext uri="{BB962C8B-B14F-4D97-AF65-F5344CB8AC3E}">
        <p14:creationId xmlns:p14="http://schemas.microsoft.com/office/powerpoint/2010/main" val="602251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b="1" i="1" dirty="0"/>
              <a:t>Leviticus </a:t>
            </a:r>
            <a:r>
              <a:rPr lang="en-US" b="1" i="1" dirty="0" smtClean="0"/>
              <a:t>23:5-8 NAS – Passover &amp; Unleavened Bread</a:t>
            </a:r>
          </a:p>
          <a:p>
            <a:pPr marL="0" indent="0">
              <a:buNone/>
            </a:pPr>
            <a:r>
              <a:rPr lang="en-US" dirty="0"/>
              <a:t> </a:t>
            </a:r>
            <a:r>
              <a:rPr lang="en-US" baseline="30000" dirty="0"/>
              <a:t>5</a:t>
            </a:r>
            <a:r>
              <a:rPr lang="en-US" dirty="0"/>
              <a:t> 'In the first month, on the fourteenth day of the month at twilight is the LORD'S Passover.</a:t>
            </a:r>
          </a:p>
          <a:p>
            <a:pPr marL="0" indent="0">
              <a:buNone/>
            </a:pPr>
            <a:r>
              <a:rPr lang="en-US" dirty="0"/>
              <a:t> </a:t>
            </a:r>
            <a:r>
              <a:rPr lang="en-US" baseline="30000" dirty="0"/>
              <a:t>6</a:t>
            </a:r>
            <a:r>
              <a:rPr lang="en-US" dirty="0"/>
              <a:t> 'Then on the fifteenth day of the same month there is the </a:t>
            </a:r>
            <a:r>
              <a:rPr lang="en-US" dirty="0" smtClean="0"/>
              <a:t>Feast (</a:t>
            </a:r>
            <a:r>
              <a:rPr lang="en-US" i="1" dirty="0" err="1" smtClean="0"/>
              <a:t>chag</a:t>
            </a:r>
            <a:r>
              <a:rPr lang="en-US" dirty="0" smtClean="0"/>
              <a:t>-pilgrimage) </a:t>
            </a:r>
            <a:r>
              <a:rPr lang="en-US" dirty="0"/>
              <a:t>of Unleavened Bread to the LORD; for seven days you shall eat unleavened bread.</a:t>
            </a:r>
          </a:p>
          <a:p>
            <a:pPr marL="0" indent="0">
              <a:buNone/>
            </a:pPr>
            <a:r>
              <a:rPr lang="en-US" dirty="0"/>
              <a:t> </a:t>
            </a:r>
            <a:r>
              <a:rPr lang="en-US" baseline="30000" dirty="0"/>
              <a:t>7</a:t>
            </a:r>
            <a:r>
              <a:rPr lang="en-US" dirty="0"/>
              <a:t> 'On the first day you shall have a holy </a:t>
            </a:r>
            <a:r>
              <a:rPr lang="en-US" dirty="0" smtClean="0"/>
              <a:t>convocation (</a:t>
            </a:r>
            <a:r>
              <a:rPr lang="en-US" i="1" dirty="0" err="1" smtClean="0"/>
              <a:t>miqra</a:t>
            </a:r>
            <a:r>
              <a:rPr lang="en-US" i="1" dirty="0" smtClean="0"/>
              <a:t> </a:t>
            </a:r>
            <a:r>
              <a:rPr lang="en-US" i="1" dirty="0" err="1" smtClean="0"/>
              <a:t>qodesh</a:t>
            </a:r>
            <a:r>
              <a:rPr lang="en-US" dirty="0" smtClean="0"/>
              <a:t>); </a:t>
            </a:r>
            <a:r>
              <a:rPr lang="en-US" dirty="0"/>
              <a:t>you shall not do any laborious work.</a:t>
            </a:r>
          </a:p>
          <a:p>
            <a:pPr marL="0" indent="0">
              <a:buNone/>
            </a:pPr>
            <a:r>
              <a:rPr lang="en-US" dirty="0"/>
              <a:t> </a:t>
            </a:r>
            <a:r>
              <a:rPr lang="en-US" baseline="30000" dirty="0"/>
              <a:t>8</a:t>
            </a:r>
            <a:r>
              <a:rPr lang="en-US" dirty="0"/>
              <a:t> 'But for seven days you shall present an offering by fire to the LORD. On the seventh day is a holy </a:t>
            </a:r>
            <a:r>
              <a:rPr lang="en-US" dirty="0" smtClean="0"/>
              <a:t>convocation</a:t>
            </a:r>
            <a:r>
              <a:rPr lang="en-US" dirty="0"/>
              <a:t> (</a:t>
            </a:r>
            <a:r>
              <a:rPr lang="en-US" i="1" dirty="0" err="1"/>
              <a:t>miqra</a:t>
            </a:r>
            <a:r>
              <a:rPr lang="en-US" i="1" dirty="0"/>
              <a:t> </a:t>
            </a:r>
            <a:r>
              <a:rPr lang="en-US" i="1" dirty="0" err="1"/>
              <a:t>qodesh</a:t>
            </a:r>
            <a:r>
              <a:rPr lang="en-US" dirty="0" smtClean="0"/>
              <a:t>); </a:t>
            </a:r>
            <a:r>
              <a:rPr lang="en-US" dirty="0"/>
              <a:t>you shall not do any laborious work.'"</a:t>
            </a:r>
          </a:p>
          <a:p>
            <a:pPr marL="0" indent="0">
              <a:buNone/>
            </a:pPr>
            <a:endParaRPr lang="en-US" dirty="0" smtClean="0"/>
          </a:p>
        </p:txBody>
      </p:sp>
    </p:spTree>
    <p:extLst>
      <p:ext uri="{BB962C8B-B14F-4D97-AF65-F5344CB8AC3E}">
        <p14:creationId xmlns:p14="http://schemas.microsoft.com/office/powerpoint/2010/main" val="3743349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Exodus 12 Passover </a:t>
            </a:r>
          </a:p>
          <a:p>
            <a:r>
              <a:rPr lang="en-US" dirty="0"/>
              <a:t>Now the LORD said to Moses and Aaron in the land of Egypt,</a:t>
            </a:r>
          </a:p>
          <a:p>
            <a:r>
              <a:rPr lang="en-US" dirty="0"/>
              <a:t> </a:t>
            </a:r>
            <a:r>
              <a:rPr lang="en-US" baseline="30000" dirty="0"/>
              <a:t>2</a:t>
            </a:r>
            <a:r>
              <a:rPr lang="en-US" dirty="0"/>
              <a:t> "This month shall be the beginning of months for you; it is to be the first month of the year to you.</a:t>
            </a:r>
          </a:p>
          <a:p>
            <a:r>
              <a:rPr lang="en-US" dirty="0"/>
              <a:t> </a:t>
            </a:r>
            <a:r>
              <a:rPr lang="en-US" baseline="30000" dirty="0"/>
              <a:t>3</a:t>
            </a:r>
            <a:r>
              <a:rPr lang="en-US" dirty="0"/>
              <a:t> "Speak to all the congregation of Israel, saying, 'On the tenth of this month they are each one to take a lamb for themselves, according to their fathers' households, a lamb for each household.</a:t>
            </a:r>
          </a:p>
          <a:p>
            <a:r>
              <a:rPr lang="en-US" dirty="0"/>
              <a:t> </a:t>
            </a:r>
            <a:r>
              <a:rPr lang="en-US" baseline="30000" dirty="0"/>
              <a:t>4</a:t>
            </a:r>
            <a:r>
              <a:rPr lang="en-US" dirty="0"/>
              <a:t> 'Now if the household is too small for a lamb, then he and his neighbor nearest to his house are to take one according to the number of persons </a:t>
            </a:r>
            <a:r>
              <a:rPr lang="en-US" i="1" dirty="0"/>
              <a:t>in them</a:t>
            </a:r>
            <a:r>
              <a:rPr lang="en-US" dirty="0"/>
              <a:t>; according to what each man should eat, you are to divide the lamb.</a:t>
            </a:r>
          </a:p>
          <a:p>
            <a:pPr marL="0" indent="0">
              <a:buNone/>
            </a:pPr>
            <a:endParaRPr lang="en-US" dirty="0" smtClean="0"/>
          </a:p>
        </p:txBody>
      </p:sp>
    </p:spTree>
    <p:extLst>
      <p:ext uri="{BB962C8B-B14F-4D97-AF65-F5344CB8AC3E}">
        <p14:creationId xmlns:p14="http://schemas.microsoft.com/office/powerpoint/2010/main" val="14295849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smtClean="0"/>
              <a:t>Exodus 12 Passover </a:t>
            </a:r>
          </a:p>
          <a:p>
            <a:r>
              <a:rPr lang="en-US" baseline="30000" dirty="0"/>
              <a:t>5</a:t>
            </a:r>
            <a:r>
              <a:rPr lang="en-US" dirty="0"/>
              <a:t> 'Your lamb shall be an unblemished male a year old; you may take it from the sheep or from the goats.</a:t>
            </a:r>
          </a:p>
          <a:p>
            <a:r>
              <a:rPr lang="en-US" dirty="0"/>
              <a:t> </a:t>
            </a:r>
            <a:r>
              <a:rPr lang="en-US" baseline="30000" dirty="0"/>
              <a:t>6</a:t>
            </a:r>
            <a:r>
              <a:rPr lang="en-US" dirty="0"/>
              <a:t> 'You shall keep it until the fourteenth day of the same month, then the whole assembly of the congregation of Israel is to kill it at twilight.</a:t>
            </a:r>
          </a:p>
          <a:p>
            <a:r>
              <a:rPr lang="en-US" dirty="0"/>
              <a:t> </a:t>
            </a:r>
            <a:r>
              <a:rPr lang="en-US" baseline="30000" dirty="0"/>
              <a:t>7</a:t>
            </a:r>
            <a:r>
              <a:rPr lang="en-US" dirty="0"/>
              <a:t> 'Moreover, they shall take some of the blood and put it on the two doorposts and on the lintel of the houses in which they eat it.</a:t>
            </a:r>
          </a:p>
          <a:p>
            <a:r>
              <a:rPr lang="en-US" dirty="0"/>
              <a:t> </a:t>
            </a:r>
            <a:r>
              <a:rPr lang="en-US" baseline="30000" dirty="0"/>
              <a:t>8</a:t>
            </a:r>
            <a:r>
              <a:rPr lang="en-US" dirty="0"/>
              <a:t> 'They shall eat the flesh that </a:t>
            </a:r>
            <a:r>
              <a:rPr lang="en-US" i="1" dirty="0"/>
              <a:t>same </a:t>
            </a:r>
            <a:r>
              <a:rPr lang="en-US" dirty="0"/>
              <a:t>night, roasted with fire, and they shall eat it with unleavened bread and bitter herbs.</a:t>
            </a:r>
            <a:endParaRPr lang="en-US" dirty="0" smtClean="0"/>
          </a:p>
        </p:txBody>
      </p:sp>
    </p:spTree>
    <p:extLst>
      <p:ext uri="{BB962C8B-B14F-4D97-AF65-F5344CB8AC3E}">
        <p14:creationId xmlns:p14="http://schemas.microsoft.com/office/powerpoint/2010/main" val="943620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Exodus 12 Passover </a:t>
            </a:r>
          </a:p>
          <a:p>
            <a:r>
              <a:rPr lang="en-US" baseline="30000" dirty="0"/>
              <a:t>9</a:t>
            </a:r>
            <a:r>
              <a:rPr lang="en-US" dirty="0"/>
              <a:t> 'Do not eat any of it raw or boiled at all with water, but rather roasted with fire, </a:t>
            </a:r>
            <a:r>
              <a:rPr lang="en-US" i="1" dirty="0"/>
              <a:t>both </a:t>
            </a:r>
            <a:r>
              <a:rPr lang="en-US" dirty="0"/>
              <a:t>its head and its legs along with its entrails.</a:t>
            </a:r>
          </a:p>
          <a:p>
            <a:r>
              <a:rPr lang="en-US" dirty="0"/>
              <a:t> </a:t>
            </a:r>
            <a:r>
              <a:rPr lang="en-US" baseline="30000" dirty="0"/>
              <a:t>10</a:t>
            </a:r>
            <a:r>
              <a:rPr lang="en-US" dirty="0"/>
              <a:t> 'And you shall not leave any of it over until morning, but whatever is left of it until morning, you shall burn with fire.</a:t>
            </a:r>
          </a:p>
          <a:p>
            <a:r>
              <a:rPr lang="en-US" dirty="0"/>
              <a:t> </a:t>
            </a:r>
            <a:r>
              <a:rPr lang="en-US" baseline="30000" dirty="0"/>
              <a:t>11</a:t>
            </a:r>
            <a:r>
              <a:rPr lang="en-US" dirty="0"/>
              <a:t> 'Now you shall eat it in this manner: </a:t>
            </a:r>
            <a:r>
              <a:rPr lang="en-US" i="1" dirty="0"/>
              <a:t>with </a:t>
            </a:r>
            <a:r>
              <a:rPr lang="en-US" dirty="0"/>
              <a:t>your loins girded, your sandals on your feet, and your staff in your hand; and you shall eat it in haste-- it is the LORD'S Passover.</a:t>
            </a:r>
          </a:p>
          <a:p>
            <a:r>
              <a:rPr lang="en-US" dirty="0"/>
              <a:t> </a:t>
            </a:r>
            <a:r>
              <a:rPr lang="en-US" baseline="30000" dirty="0"/>
              <a:t>12</a:t>
            </a:r>
            <a:r>
              <a:rPr lang="en-US" dirty="0"/>
              <a:t> 'For I will go through the land of Egypt on that night, and will strike down all the firstborn in the land of Egypt, both man and beast; and against all the gods of Egypt I will execute judgments-- I am the LORD.</a:t>
            </a:r>
            <a:endParaRPr lang="en-US" dirty="0" smtClean="0"/>
          </a:p>
        </p:txBody>
      </p:sp>
    </p:spTree>
    <p:extLst>
      <p:ext uri="{BB962C8B-B14F-4D97-AF65-F5344CB8AC3E}">
        <p14:creationId xmlns:p14="http://schemas.microsoft.com/office/powerpoint/2010/main" val="11923782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Exodus 12 Passover </a:t>
            </a:r>
          </a:p>
          <a:p>
            <a:r>
              <a:rPr lang="en-US" baseline="30000" dirty="0"/>
              <a:t>13</a:t>
            </a:r>
            <a:r>
              <a:rPr lang="en-US" dirty="0"/>
              <a:t> 'The blood shall be a sign for you on the houses where you live; and when I see the blood I will pass over you, and no plague will befall you to destroy </a:t>
            </a:r>
            <a:r>
              <a:rPr lang="en-US" i="1" dirty="0"/>
              <a:t>you </a:t>
            </a:r>
            <a:r>
              <a:rPr lang="en-US" dirty="0"/>
              <a:t>when I strike the land of Egypt.</a:t>
            </a:r>
          </a:p>
          <a:p>
            <a:r>
              <a:rPr lang="en-US" dirty="0"/>
              <a:t> </a:t>
            </a:r>
            <a:r>
              <a:rPr lang="en-US" baseline="30000" dirty="0"/>
              <a:t>14</a:t>
            </a:r>
            <a:r>
              <a:rPr lang="en-US" dirty="0"/>
              <a:t> 'Now this day will be a memorial to you, and you shall celebrate it </a:t>
            </a:r>
            <a:r>
              <a:rPr lang="en-US" i="1" dirty="0"/>
              <a:t>as </a:t>
            </a:r>
            <a:r>
              <a:rPr lang="en-US" dirty="0"/>
              <a:t>a feast to the LORD; throughout your generations you are to celebrate it </a:t>
            </a:r>
            <a:r>
              <a:rPr lang="en-US" i="1" dirty="0"/>
              <a:t>as </a:t>
            </a:r>
            <a:r>
              <a:rPr lang="en-US" dirty="0"/>
              <a:t>a permanent ordinance.</a:t>
            </a:r>
          </a:p>
          <a:p>
            <a:r>
              <a:rPr lang="en-US" dirty="0"/>
              <a:t> </a:t>
            </a:r>
            <a:r>
              <a:rPr lang="en-US" baseline="30000" dirty="0"/>
              <a:t>15</a:t>
            </a:r>
            <a:r>
              <a:rPr lang="en-US" dirty="0"/>
              <a:t> 'Seven days you shall eat unleavened bread, but on the first day you shall remove leaven from your houses; for whoever eats anything leavened from the first day until the seventh day, that person shall be cut off from Israel.</a:t>
            </a:r>
            <a:endParaRPr lang="en-US" dirty="0" smtClean="0"/>
          </a:p>
        </p:txBody>
      </p:sp>
    </p:spTree>
    <p:extLst>
      <p:ext uri="{BB962C8B-B14F-4D97-AF65-F5344CB8AC3E}">
        <p14:creationId xmlns:p14="http://schemas.microsoft.com/office/powerpoint/2010/main" val="39529503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smtClean="0"/>
              <a:t>Exodus 12 Passover </a:t>
            </a:r>
          </a:p>
          <a:p>
            <a:r>
              <a:rPr lang="en-US" baseline="30000" dirty="0"/>
              <a:t>16</a:t>
            </a:r>
            <a:r>
              <a:rPr lang="en-US" dirty="0"/>
              <a:t> 'On the first day you shall have a holy assembly, and </a:t>
            </a:r>
            <a:r>
              <a:rPr lang="en-US" i="1" dirty="0"/>
              <a:t>another </a:t>
            </a:r>
            <a:r>
              <a:rPr lang="en-US" dirty="0"/>
              <a:t>holy assembly on the seventh day; no work at all shall be done on them, except what must be eaten by every person, that alone may be prepared by you.</a:t>
            </a:r>
          </a:p>
          <a:p>
            <a:r>
              <a:rPr lang="en-US" dirty="0"/>
              <a:t> </a:t>
            </a:r>
            <a:r>
              <a:rPr lang="en-US" baseline="30000" dirty="0"/>
              <a:t>17</a:t>
            </a:r>
            <a:r>
              <a:rPr lang="en-US" dirty="0"/>
              <a:t> 'You shall also observe the </a:t>
            </a:r>
            <a:r>
              <a:rPr lang="en-US" i="1" dirty="0"/>
              <a:t>Feast of </a:t>
            </a:r>
            <a:r>
              <a:rPr lang="en-US" dirty="0"/>
              <a:t>Unleavened Bread, for on this very day I brought your hosts out of the land of Egypt; therefore you shall observe this day throughout your generations as a permanent ordinance.</a:t>
            </a:r>
          </a:p>
          <a:p>
            <a:r>
              <a:rPr lang="en-US" dirty="0"/>
              <a:t> </a:t>
            </a:r>
            <a:r>
              <a:rPr lang="en-US" baseline="30000" dirty="0"/>
              <a:t>18</a:t>
            </a:r>
            <a:r>
              <a:rPr lang="en-US" dirty="0"/>
              <a:t> 'In the first </a:t>
            </a:r>
            <a:r>
              <a:rPr lang="en-US" i="1" dirty="0"/>
              <a:t>month</a:t>
            </a:r>
            <a:r>
              <a:rPr lang="en-US" dirty="0"/>
              <a:t>, on the fourteenth day of the month at evening, you shall eat unleavened bread, until the twenty-first day of the month at evening.</a:t>
            </a:r>
            <a:endParaRPr lang="en-US" dirty="0" smtClean="0"/>
          </a:p>
        </p:txBody>
      </p:sp>
    </p:spTree>
    <p:extLst>
      <p:ext uri="{BB962C8B-B14F-4D97-AF65-F5344CB8AC3E}">
        <p14:creationId xmlns:p14="http://schemas.microsoft.com/office/powerpoint/2010/main" val="25062679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b="1" i="1" dirty="0" smtClean="0"/>
              <a:t>Exodus 12 Passover </a:t>
            </a:r>
          </a:p>
          <a:p>
            <a:r>
              <a:rPr lang="en-US" baseline="30000" dirty="0"/>
              <a:t>19</a:t>
            </a:r>
            <a:r>
              <a:rPr lang="en-US" dirty="0"/>
              <a:t> 'Seven days there shall be no leaven found in your houses; for whoever eats what is leavened, that person shall be cut off from the congregation of Israel, whether </a:t>
            </a:r>
            <a:r>
              <a:rPr lang="en-US" i="1" dirty="0"/>
              <a:t>he is </a:t>
            </a:r>
            <a:r>
              <a:rPr lang="en-US" dirty="0"/>
              <a:t>an alien or a native of the land.</a:t>
            </a:r>
          </a:p>
          <a:p>
            <a:r>
              <a:rPr lang="en-US" dirty="0"/>
              <a:t> </a:t>
            </a:r>
            <a:r>
              <a:rPr lang="en-US" baseline="30000" dirty="0"/>
              <a:t>20</a:t>
            </a:r>
            <a:r>
              <a:rPr lang="en-US" dirty="0"/>
              <a:t> 'You shall not eat anything leavened; in all your dwellings you shall eat unleavened bread.'"</a:t>
            </a:r>
          </a:p>
          <a:p>
            <a:r>
              <a:rPr lang="en-US" dirty="0"/>
              <a:t> </a:t>
            </a:r>
            <a:r>
              <a:rPr lang="en-US" baseline="30000" dirty="0"/>
              <a:t>21</a:t>
            </a:r>
            <a:r>
              <a:rPr lang="en-US" dirty="0"/>
              <a:t> Then Moses called for all the elders of Israel and said to them, "Go and take for yourselves lambs according to your families, and slay the Passover </a:t>
            </a:r>
            <a:r>
              <a:rPr lang="en-US" i="1" dirty="0"/>
              <a:t>lamb</a:t>
            </a:r>
            <a:r>
              <a:rPr lang="en-US" dirty="0"/>
              <a:t>.</a:t>
            </a:r>
          </a:p>
        </p:txBody>
      </p:sp>
    </p:spTree>
    <p:extLst>
      <p:ext uri="{BB962C8B-B14F-4D97-AF65-F5344CB8AC3E}">
        <p14:creationId xmlns:p14="http://schemas.microsoft.com/office/powerpoint/2010/main" val="2450761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064" y="334736"/>
            <a:ext cx="8278586" cy="4718957"/>
          </a:xfrm>
        </p:spPr>
        <p:txBody>
          <a:bodyPr>
            <a:normAutofit fontScale="77500" lnSpcReduction="20000"/>
          </a:bodyPr>
          <a:lstStyle/>
          <a:p>
            <a:pPr algn="ctr">
              <a:buNone/>
            </a:pPr>
            <a:r>
              <a:rPr lang="en-US" sz="3600" dirty="0" smtClean="0">
                <a:latin typeface="Times New Roman" pitchFamily="18" charset="0"/>
                <a:cs typeface="Times New Roman" pitchFamily="18" charset="0"/>
              </a:rPr>
              <a:t>Why Unleavened Bread?</a:t>
            </a:r>
          </a:p>
          <a:p>
            <a:pPr>
              <a:buNone/>
            </a:pPr>
            <a:r>
              <a:rPr lang="en-US" sz="3600" dirty="0"/>
              <a:t>During the night Pharaoh summoned </a:t>
            </a:r>
            <a:r>
              <a:rPr lang="en-US" sz="3600" dirty="0" err="1"/>
              <a:t>Mosheh</a:t>
            </a:r>
            <a:r>
              <a:rPr lang="en-US" sz="3600" dirty="0"/>
              <a:t> and </a:t>
            </a:r>
            <a:r>
              <a:rPr lang="en-US" sz="3600" dirty="0" err="1"/>
              <a:t>Aharon</a:t>
            </a:r>
            <a:r>
              <a:rPr lang="en-US" sz="3600" dirty="0"/>
              <a:t> and said, "Up! Leave my people, you and the sons of </a:t>
            </a:r>
            <a:r>
              <a:rPr lang="en-US" sz="3600" dirty="0" err="1"/>
              <a:t>Yisrael</a:t>
            </a:r>
            <a:r>
              <a:rPr lang="en-US" sz="3600" dirty="0"/>
              <a:t>! Go, worship </a:t>
            </a:r>
            <a:r>
              <a:rPr lang="en-US" sz="3600" dirty="0" smtClean="0"/>
              <a:t>Yahuwah </a:t>
            </a:r>
            <a:r>
              <a:rPr lang="en-US" sz="3600" dirty="0"/>
              <a:t>as you have requested.  Take your flocks and herds, as you have said, and go. And also bless me."  The </a:t>
            </a:r>
            <a:r>
              <a:rPr lang="en-US" sz="3600" dirty="0" err="1"/>
              <a:t>Mitzrites</a:t>
            </a:r>
            <a:r>
              <a:rPr lang="en-US" sz="3600" dirty="0"/>
              <a:t> urged the people to hurry and leave the country. "For otherwise," they said, "we will all die!"  So the people took their dough before the yeast was added, and carried it on their shoulders in kneading troughs wrapped in clothing.  </a:t>
            </a:r>
            <a:r>
              <a:rPr lang="en-US" sz="3600" dirty="0" smtClean="0"/>
              <a:t>(</a:t>
            </a:r>
            <a:r>
              <a:rPr lang="en-US" sz="3600" dirty="0" err="1"/>
              <a:t>Shemot</a:t>
            </a:r>
            <a:r>
              <a:rPr lang="en-US" sz="3600" dirty="0"/>
              <a:t> 12:31-37)</a:t>
            </a:r>
          </a:p>
        </p:txBody>
      </p:sp>
    </p:spTree>
    <p:extLst>
      <p:ext uri="{BB962C8B-B14F-4D97-AF65-F5344CB8AC3E}">
        <p14:creationId xmlns:p14="http://schemas.microsoft.com/office/powerpoint/2010/main" val="65595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064" y="334736"/>
            <a:ext cx="8278586" cy="4718957"/>
          </a:xfrm>
        </p:spPr>
        <p:txBody>
          <a:bodyPr>
            <a:normAutofit fontScale="92500" lnSpcReduction="20000"/>
          </a:bodyPr>
          <a:lstStyle/>
          <a:p>
            <a:pPr algn="ctr">
              <a:buNone/>
            </a:pPr>
            <a:r>
              <a:rPr lang="en-US" sz="3600" dirty="0" smtClean="0">
                <a:latin typeface="Times New Roman" pitchFamily="18" charset="0"/>
                <a:cs typeface="Times New Roman" pitchFamily="18" charset="0"/>
              </a:rPr>
              <a:t>The Exodus</a:t>
            </a:r>
          </a:p>
          <a:p>
            <a:pPr>
              <a:buNone/>
            </a:pPr>
            <a:r>
              <a:rPr lang="en-US" sz="3600" dirty="0"/>
              <a:t>  </a:t>
            </a:r>
            <a:r>
              <a:rPr lang="en-US" sz="3500" dirty="0"/>
              <a:t>The sons of </a:t>
            </a:r>
            <a:r>
              <a:rPr lang="en-US" sz="3500" dirty="0" err="1"/>
              <a:t>Yisrael</a:t>
            </a:r>
            <a:r>
              <a:rPr lang="en-US" sz="3500" dirty="0"/>
              <a:t> did as </a:t>
            </a:r>
            <a:r>
              <a:rPr lang="en-US" sz="3500" dirty="0" err="1"/>
              <a:t>Mosheh</a:t>
            </a:r>
            <a:r>
              <a:rPr lang="en-US" sz="3500" dirty="0"/>
              <a:t> instructed and asked the </a:t>
            </a:r>
            <a:r>
              <a:rPr lang="en-US" sz="3500" dirty="0" err="1"/>
              <a:t>Mitzrites</a:t>
            </a:r>
            <a:r>
              <a:rPr lang="en-US" sz="3500" dirty="0"/>
              <a:t> for articles of silver and gold and for clothing.  </a:t>
            </a:r>
            <a:r>
              <a:rPr lang="en-US" sz="3500" dirty="0" smtClean="0"/>
              <a:t>Yahuwah </a:t>
            </a:r>
            <a:r>
              <a:rPr lang="en-US" sz="3500" dirty="0"/>
              <a:t>had made the </a:t>
            </a:r>
            <a:r>
              <a:rPr lang="en-US" sz="3500" dirty="0" err="1"/>
              <a:t>Mitzrites</a:t>
            </a:r>
            <a:r>
              <a:rPr lang="en-US" sz="3500" dirty="0"/>
              <a:t> favorably disposed toward the people, and they gave them what they asked for; so they plundered the </a:t>
            </a:r>
            <a:r>
              <a:rPr lang="en-US" sz="3500" dirty="0" err="1"/>
              <a:t>Mitzrites</a:t>
            </a:r>
            <a:r>
              <a:rPr lang="en-US" sz="3500" dirty="0"/>
              <a:t>.  </a:t>
            </a:r>
            <a:r>
              <a:rPr lang="en-US" sz="3500" u="sng" dirty="0"/>
              <a:t>The sons of </a:t>
            </a:r>
            <a:r>
              <a:rPr lang="en-US" sz="3500" u="sng" dirty="0" err="1"/>
              <a:t>Yisrael</a:t>
            </a:r>
            <a:r>
              <a:rPr lang="en-US" sz="3500" u="sng" dirty="0"/>
              <a:t> journeyed from </a:t>
            </a:r>
            <a:r>
              <a:rPr lang="en-US" sz="3500" u="sng" dirty="0" err="1"/>
              <a:t>Rameses</a:t>
            </a:r>
            <a:r>
              <a:rPr lang="en-US" sz="3500" u="sng" dirty="0"/>
              <a:t> to Sukkoth. There were about six hundred thousand men on foot, besides women and children</a:t>
            </a:r>
            <a:r>
              <a:rPr lang="en-US" sz="3500" dirty="0"/>
              <a:t>. (</a:t>
            </a:r>
            <a:r>
              <a:rPr lang="en-US" sz="3500" dirty="0" err="1"/>
              <a:t>Shemot</a:t>
            </a:r>
            <a:r>
              <a:rPr lang="en-US" sz="3500" dirty="0"/>
              <a:t> 12:31-37)</a:t>
            </a:r>
          </a:p>
        </p:txBody>
      </p:sp>
    </p:spTree>
    <p:extLst>
      <p:ext uri="{BB962C8B-B14F-4D97-AF65-F5344CB8AC3E}">
        <p14:creationId xmlns:p14="http://schemas.microsoft.com/office/powerpoint/2010/main" val="3953312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sz="4500" b="1" i="1" dirty="0" smtClean="0"/>
              <a:t>Relevance of Passover in Messiah</a:t>
            </a:r>
          </a:p>
          <a:p>
            <a:r>
              <a:rPr lang="en-US" baseline="30000" dirty="0"/>
              <a:t>29</a:t>
            </a:r>
            <a:r>
              <a:rPr lang="en-US" dirty="0"/>
              <a:t> The next day he saw Jesus coming to him and said, "</a:t>
            </a:r>
            <a:r>
              <a:rPr lang="en-US" u="sng" dirty="0"/>
              <a:t>Behold, the Lamb of God who takes away the sin of the world</a:t>
            </a:r>
            <a:r>
              <a:rPr lang="en-US" dirty="0"/>
              <a:t>!</a:t>
            </a:r>
          </a:p>
          <a:p>
            <a:r>
              <a:rPr lang="en-US" dirty="0"/>
              <a:t> </a:t>
            </a:r>
            <a:r>
              <a:rPr lang="en-US" baseline="30000" dirty="0"/>
              <a:t>30</a:t>
            </a:r>
            <a:r>
              <a:rPr lang="en-US" dirty="0"/>
              <a:t> "This is He on behalf of whom I said, 'After me comes a Man who has a higher rank than I, for He existed before me.'</a:t>
            </a:r>
          </a:p>
          <a:p>
            <a:r>
              <a:rPr lang="en-US" dirty="0"/>
              <a:t> </a:t>
            </a:r>
            <a:r>
              <a:rPr lang="en-US" baseline="30000" dirty="0"/>
              <a:t>31</a:t>
            </a:r>
            <a:r>
              <a:rPr lang="en-US" dirty="0"/>
              <a:t> "I did not recognize Him, but so that He might be manifested to Israel, I came baptizing in water."</a:t>
            </a:r>
          </a:p>
          <a:p>
            <a:r>
              <a:rPr lang="en-US" dirty="0"/>
              <a:t> </a:t>
            </a:r>
            <a:r>
              <a:rPr lang="en-US" baseline="30000" dirty="0"/>
              <a:t>32</a:t>
            </a:r>
            <a:r>
              <a:rPr lang="en-US" dirty="0"/>
              <a:t> John testified saying, "I have seen the Spirit descending as a dove out of heaven, and He remained upon Him.</a:t>
            </a:r>
          </a:p>
          <a:p>
            <a:r>
              <a:rPr lang="en-US" dirty="0"/>
              <a:t> </a:t>
            </a:r>
            <a:r>
              <a:rPr lang="en-US" baseline="30000" dirty="0"/>
              <a:t>33</a:t>
            </a:r>
            <a:r>
              <a:rPr lang="en-US" dirty="0"/>
              <a:t> "I did not recognize Him, but He who sent me to baptize in water said to me, 'He upon whom you see the Spirit descending and remaining upon Him, this is the One who baptizes in the Holy Spirit.'</a:t>
            </a:r>
          </a:p>
          <a:p>
            <a:r>
              <a:rPr lang="en-US" dirty="0"/>
              <a:t> </a:t>
            </a:r>
            <a:r>
              <a:rPr lang="en-US" baseline="30000" dirty="0"/>
              <a:t>34</a:t>
            </a:r>
            <a:r>
              <a:rPr lang="en-US" dirty="0"/>
              <a:t> "I myself have seen, and have testified that this is the Son of God."</a:t>
            </a:r>
          </a:p>
          <a:p>
            <a:r>
              <a:rPr lang="en-US" dirty="0"/>
              <a:t> </a:t>
            </a:r>
            <a:r>
              <a:rPr lang="en-US" baseline="30000" dirty="0"/>
              <a:t>35</a:t>
            </a:r>
            <a:r>
              <a:rPr lang="en-US" dirty="0"/>
              <a:t> Again the next day John was standing with two of his disciples,</a:t>
            </a:r>
          </a:p>
          <a:p>
            <a:r>
              <a:rPr lang="en-US" dirty="0"/>
              <a:t> </a:t>
            </a:r>
            <a:r>
              <a:rPr lang="en-US" baseline="30000" dirty="0"/>
              <a:t>36</a:t>
            </a:r>
            <a:r>
              <a:rPr lang="en-US" dirty="0"/>
              <a:t> and he looked at Jesus as He walked, and said, "</a:t>
            </a:r>
            <a:r>
              <a:rPr lang="en-US" u="sng" dirty="0"/>
              <a:t>Behold, the Lamb of God</a:t>
            </a:r>
            <a:r>
              <a:rPr lang="en-US" dirty="0" smtClean="0"/>
              <a:t>!“ (4</a:t>
            </a:r>
            <a:r>
              <a:rPr lang="en-US" baseline="30000" dirty="0" smtClean="0"/>
              <a:t>th</a:t>
            </a:r>
            <a:r>
              <a:rPr lang="en-US" dirty="0" smtClean="0"/>
              <a:t> Gospel 1:29-36 NAS)</a:t>
            </a:r>
          </a:p>
        </p:txBody>
      </p:sp>
    </p:spTree>
    <p:extLst>
      <p:ext uri="{BB962C8B-B14F-4D97-AF65-F5344CB8AC3E}">
        <p14:creationId xmlns:p14="http://schemas.microsoft.com/office/powerpoint/2010/main" val="3017815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500" b="1" i="1" dirty="0" smtClean="0"/>
              <a:t>Relevance of Passover in Messiah</a:t>
            </a:r>
          </a:p>
          <a:p>
            <a:r>
              <a:rPr lang="en-US" baseline="30000" dirty="0"/>
              <a:t>13</a:t>
            </a:r>
            <a:r>
              <a:rPr lang="en-US" dirty="0"/>
              <a:t> Therefore when Pilate heard these words, he brought Jesus out, and sat down on the judgment seat at a place called The Pavement, but in Hebrew, </a:t>
            </a:r>
            <a:r>
              <a:rPr lang="en-US" dirty="0" err="1"/>
              <a:t>Gabbatha</a:t>
            </a:r>
            <a:r>
              <a:rPr lang="en-US" dirty="0"/>
              <a:t>.</a:t>
            </a:r>
          </a:p>
          <a:p>
            <a:r>
              <a:rPr lang="en-US" dirty="0"/>
              <a:t> </a:t>
            </a:r>
            <a:r>
              <a:rPr lang="en-US" baseline="30000" dirty="0"/>
              <a:t>14</a:t>
            </a:r>
            <a:r>
              <a:rPr lang="en-US" dirty="0"/>
              <a:t> Now it was the day of preparation for the Passover; it was about the sixth hour. And he said to the Jews, "Behold, your King!"</a:t>
            </a:r>
          </a:p>
          <a:p>
            <a:r>
              <a:rPr lang="en-US" dirty="0"/>
              <a:t> </a:t>
            </a:r>
            <a:r>
              <a:rPr lang="en-US" baseline="30000" dirty="0"/>
              <a:t>15</a:t>
            </a:r>
            <a:r>
              <a:rPr lang="en-US" dirty="0"/>
              <a:t> So they cried out, "Away with </a:t>
            </a:r>
            <a:r>
              <a:rPr lang="en-US" i="1" dirty="0"/>
              <a:t>Him</a:t>
            </a:r>
            <a:r>
              <a:rPr lang="en-US" dirty="0"/>
              <a:t>, away with </a:t>
            </a:r>
            <a:r>
              <a:rPr lang="en-US" i="1" dirty="0"/>
              <a:t>Him</a:t>
            </a:r>
            <a:r>
              <a:rPr lang="en-US" dirty="0"/>
              <a:t>, crucify Him!" Pilate said to them, "Shall I crucify your King?" The chief priests answered, "We have no king but Caesar."</a:t>
            </a:r>
          </a:p>
          <a:p>
            <a:r>
              <a:rPr lang="en-US" dirty="0"/>
              <a:t> </a:t>
            </a:r>
            <a:r>
              <a:rPr lang="en-US" baseline="30000" dirty="0"/>
              <a:t>16</a:t>
            </a:r>
            <a:r>
              <a:rPr lang="en-US" dirty="0"/>
              <a:t> So he then handed Him over to them to be crucified.</a:t>
            </a:r>
          </a:p>
          <a:p>
            <a:r>
              <a:rPr lang="en-US" dirty="0"/>
              <a:t> </a:t>
            </a:r>
            <a:r>
              <a:rPr lang="en-US" baseline="30000" dirty="0"/>
              <a:t>17</a:t>
            </a:r>
            <a:r>
              <a:rPr lang="en-US" dirty="0"/>
              <a:t> They took Jesus, therefore, and He went out, bearing His own cross, to the place called the Place of a Skull, which is called in Hebrew, Golgotha.</a:t>
            </a:r>
          </a:p>
          <a:p>
            <a:r>
              <a:rPr lang="en-US" dirty="0"/>
              <a:t> </a:t>
            </a:r>
            <a:r>
              <a:rPr lang="en-US" baseline="30000" dirty="0"/>
              <a:t>18</a:t>
            </a:r>
            <a:r>
              <a:rPr lang="en-US" dirty="0"/>
              <a:t> There they crucified Him, and with Him two other men, one on either side, and Jesus in between</a:t>
            </a:r>
            <a:r>
              <a:rPr lang="en-US" dirty="0" smtClean="0"/>
              <a:t>. (4</a:t>
            </a:r>
            <a:r>
              <a:rPr lang="en-US" baseline="30000" dirty="0" smtClean="0"/>
              <a:t>th</a:t>
            </a:r>
            <a:r>
              <a:rPr lang="en-US" dirty="0" smtClean="0"/>
              <a:t> Gospel 19 NAS)</a:t>
            </a:r>
          </a:p>
        </p:txBody>
      </p:sp>
    </p:spTree>
    <p:extLst>
      <p:ext uri="{BB962C8B-B14F-4D97-AF65-F5344CB8AC3E}">
        <p14:creationId xmlns:p14="http://schemas.microsoft.com/office/powerpoint/2010/main" val="29618955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55000" lnSpcReduction="20000"/>
          </a:bodyPr>
          <a:lstStyle/>
          <a:p>
            <a:pPr marL="0" indent="0" algn="ctr">
              <a:buNone/>
            </a:pPr>
            <a:r>
              <a:rPr lang="en-US" sz="4500" b="1" i="1" dirty="0" smtClean="0"/>
              <a:t>Relevance of Unleavened Bread in Messiah</a:t>
            </a:r>
          </a:p>
          <a:p>
            <a:r>
              <a:rPr lang="en-US" dirty="0" smtClean="0"/>
              <a:t> </a:t>
            </a:r>
            <a:r>
              <a:rPr lang="en-US" baseline="30000" dirty="0"/>
              <a:t>6</a:t>
            </a:r>
            <a:r>
              <a:rPr lang="en-US" dirty="0"/>
              <a:t> And Jesus said to them, "</a:t>
            </a:r>
            <a:r>
              <a:rPr lang="en-US" u="sng" dirty="0"/>
              <a:t>Watch out and beware of the leaven of the Pharisees and Sadducees</a:t>
            </a:r>
            <a:r>
              <a:rPr lang="en-US" dirty="0"/>
              <a:t>."</a:t>
            </a:r>
          </a:p>
          <a:p>
            <a:r>
              <a:rPr lang="en-US" dirty="0"/>
              <a:t> </a:t>
            </a:r>
            <a:r>
              <a:rPr lang="en-US" baseline="30000" dirty="0"/>
              <a:t>7</a:t>
            </a:r>
            <a:r>
              <a:rPr lang="en-US" dirty="0"/>
              <a:t> They began to discuss </a:t>
            </a:r>
            <a:r>
              <a:rPr lang="en-US" i="1" dirty="0"/>
              <a:t>this </a:t>
            </a:r>
            <a:r>
              <a:rPr lang="en-US" dirty="0"/>
              <a:t>among themselves, saying, "</a:t>
            </a:r>
            <a:r>
              <a:rPr lang="en-US" i="1" dirty="0"/>
              <a:t>He said that </a:t>
            </a:r>
            <a:r>
              <a:rPr lang="en-US" dirty="0"/>
              <a:t>because we did not bring </a:t>
            </a:r>
            <a:r>
              <a:rPr lang="en-US" i="1" dirty="0"/>
              <a:t>any </a:t>
            </a:r>
            <a:r>
              <a:rPr lang="en-US" dirty="0"/>
              <a:t>bread."</a:t>
            </a:r>
          </a:p>
          <a:p>
            <a:r>
              <a:rPr lang="en-US" dirty="0"/>
              <a:t> </a:t>
            </a:r>
            <a:r>
              <a:rPr lang="en-US" baseline="30000" dirty="0"/>
              <a:t>8</a:t>
            </a:r>
            <a:r>
              <a:rPr lang="en-US" dirty="0"/>
              <a:t> But Jesus, aware of this, said, "You men of little faith, why do you discuss among yourselves that you have no bread?</a:t>
            </a:r>
          </a:p>
          <a:p>
            <a:r>
              <a:rPr lang="en-US" dirty="0"/>
              <a:t> </a:t>
            </a:r>
            <a:r>
              <a:rPr lang="en-US" baseline="30000" dirty="0"/>
              <a:t>9</a:t>
            </a:r>
            <a:r>
              <a:rPr lang="en-US" dirty="0"/>
              <a:t> "Do you not yet understand or remember the five loaves of the five thousand, and how many baskets </a:t>
            </a:r>
            <a:r>
              <a:rPr lang="en-US" i="1" dirty="0"/>
              <a:t>full </a:t>
            </a:r>
            <a:r>
              <a:rPr lang="en-US" dirty="0"/>
              <a:t>you picked up?</a:t>
            </a:r>
          </a:p>
          <a:p>
            <a:r>
              <a:rPr lang="en-US" dirty="0"/>
              <a:t> </a:t>
            </a:r>
            <a:r>
              <a:rPr lang="en-US" baseline="30000" dirty="0"/>
              <a:t>10</a:t>
            </a:r>
            <a:r>
              <a:rPr lang="en-US" dirty="0"/>
              <a:t> "Or the seven loaves of the four thousand, and how many large baskets </a:t>
            </a:r>
            <a:r>
              <a:rPr lang="en-US" i="1" dirty="0"/>
              <a:t>full </a:t>
            </a:r>
            <a:r>
              <a:rPr lang="en-US" dirty="0"/>
              <a:t>you picked up?</a:t>
            </a:r>
          </a:p>
          <a:p>
            <a:r>
              <a:rPr lang="en-US" dirty="0"/>
              <a:t> </a:t>
            </a:r>
            <a:r>
              <a:rPr lang="en-US" baseline="30000" dirty="0"/>
              <a:t>11</a:t>
            </a:r>
            <a:r>
              <a:rPr lang="en-US" dirty="0"/>
              <a:t> "How is it that you do not understand that I did not speak to you concerning bread? But beware of the leaven of the Pharisees and Sadducees."</a:t>
            </a:r>
          </a:p>
          <a:p>
            <a:r>
              <a:rPr lang="en-US" dirty="0"/>
              <a:t> </a:t>
            </a:r>
            <a:r>
              <a:rPr lang="en-US" baseline="30000" dirty="0"/>
              <a:t>12</a:t>
            </a:r>
            <a:r>
              <a:rPr lang="en-US" dirty="0"/>
              <a:t> Then they understood that He did not say to beware of the leaven of bread, </a:t>
            </a:r>
            <a:r>
              <a:rPr lang="en-US" u="sng" dirty="0"/>
              <a:t>but of the teaching of the Pharisees and Sadducees</a:t>
            </a:r>
            <a:r>
              <a:rPr lang="en-US" dirty="0" smtClean="0"/>
              <a:t>. (Matthew 16 NAS)</a:t>
            </a:r>
            <a:endParaRPr lang="en-US" dirty="0"/>
          </a:p>
          <a:p>
            <a:pPr marL="0" indent="0" algn="ctr">
              <a:buNone/>
            </a:pPr>
            <a:endParaRPr lang="en-US" sz="4500" b="1" i="1" dirty="0" smtClean="0"/>
          </a:p>
        </p:txBody>
      </p:sp>
    </p:spTree>
    <p:extLst>
      <p:ext uri="{BB962C8B-B14F-4D97-AF65-F5344CB8AC3E}">
        <p14:creationId xmlns:p14="http://schemas.microsoft.com/office/powerpoint/2010/main" val="41995525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55000" lnSpcReduction="20000"/>
          </a:bodyPr>
          <a:lstStyle/>
          <a:p>
            <a:pPr marL="0" indent="0" algn="ctr">
              <a:buNone/>
            </a:pPr>
            <a:r>
              <a:rPr lang="en-US" sz="4500" b="1" i="1" dirty="0" smtClean="0"/>
              <a:t>Relevance of Unleavened Bread in Messiah</a:t>
            </a:r>
          </a:p>
          <a:p>
            <a:r>
              <a:rPr lang="en-US" baseline="30000" dirty="0" smtClean="0"/>
              <a:t> </a:t>
            </a:r>
            <a:r>
              <a:rPr lang="en-US" baseline="30000" dirty="0"/>
              <a:t>6</a:t>
            </a:r>
            <a:r>
              <a:rPr lang="en-US" dirty="0"/>
              <a:t> Your boasting is not good. Do you not know that a little leaven leavens the whole lump </a:t>
            </a:r>
            <a:r>
              <a:rPr lang="en-US" i="1" dirty="0"/>
              <a:t>of dough</a:t>
            </a:r>
            <a:r>
              <a:rPr lang="en-US" dirty="0"/>
              <a:t>?</a:t>
            </a:r>
          </a:p>
          <a:p>
            <a:r>
              <a:rPr lang="en-US" dirty="0"/>
              <a:t> </a:t>
            </a:r>
            <a:r>
              <a:rPr lang="en-US" baseline="30000" dirty="0"/>
              <a:t>7</a:t>
            </a:r>
            <a:r>
              <a:rPr lang="en-US" dirty="0"/>
              <a:t> Clean out the old leaven so that you may be a new lump, just as you are </a:t>
            </a:r>
            <a:r>
              <a:rPr lang="en-US" i="1" dirty="0"/>
              <a:t>in fact </a:t>
            </a:r>
            <a:r>
              <a:rPr lang="en-US" dirty="0"/>
              <a:t>unleavened. For Christ our Passover also has been sacrificed.</a:t>
            </a:r>
          </a:p>
          <a:p>
            <a:r>
              <a:rPr lang="en-US" dirty="0"/>
              <a:t> </a:t>
            </a:r>
            <a:r>
              <a:rPr lang="en-US" baseline="30000" dirty="0"/>
              <a:t>8</a:t>
            </a:r>
            <a:r>
              <a:rPr lang="en-US" dirty="0"/>
              <a:t> Therefore let us celebrate the feast, not with old leaven, nor with the leaven of malice and wickedness, but with the unleavened bread of sincerity and truth.</a:t>
            </a:r>
          </a:p>
          <a:p>
            <a:r>
              <a:rPr lang="en-US" dirty="0"/>
              <a:t> </a:t>
            </a:r>
            <a:r>
              <a:rPr lang="en-US" baseline="30000" dirty="0"/>
              <a:t>9</a:t>
            </a:r>
            <a:r>
              <a:rPr lang="en-US" dirty="0"/>
              <a:t> I wrote you in my letter not to associate with immoral people;</a:t>
            </a:r>
          </a:p>
          <a:p>
            <a:r>
              <a:rPr lang="en-US" dirty="0"/>
              <a:t> </a:t>
            </a:r>
            <a:r>
              <a:rPr lang="en-US" baseline="30000" dirty="0"/>
              <a:t>10</a:t>
            </a:r>
            <a:r>
              <a:rPr lang="en-US" dirty="0"/>
              <a:t> I </a:t>
            </a:r>
            <a:r>
              <a:rPr lang="en-US" i="1" dirty="0"/>
              <a:t>did </a:t>
            </a:r>
            <a:r>
              <a:rPr lang="en-US" dirty="0"/>
              <a:t>not at all </a:t>
            </a:r>
            <a:r>
              <a:rPr lang="en-US" i="1" dirty="0"/>
              <a:t>mean </a:t>
            </a:r>
            <a:r>
              <a:rPr lang="en-US" dirty="0"/>
              <a:t>with the immoral people of this world, or with the covetous and swindlers, or with idolaters, for then you would have to go out of the world.</a:t>
            </a:r>
          </a:p>
          <a:p>
            <a:r>
              <a:rPr lang="en-US" dirty="0"/>
              <a:t> </a:t>
            </a:r>
            <a:r>
              <a:rPr lang="en-US" baseline="30000" dirty="0"/>
              <a:t>11</a:t>
            </a:r>
            <a:r>
              <a:rPr lang="en-US" dirty="0"/>
              <a:t> But actually, I wrote to you not to associate with any so-called brother if he is an immoral person, or covetous, or an idolater, or a reviler, or a drunkard, or a swindler-- not even to eat with such a one.</a:t>
            </a:r>
          </a:p>
          <a:p>
            <a:r>
              <a:rPr lang="en-US" dirty="0"/>
              <a:t> </a:t>
            </a:r>
            <a:r>
              <a:rPr lang="en-US" baseline="30000" dirty="0"/>
              <a:t>12</a:t>
            </a:r>
            <a:r>
              <a:rPr lang="en-US" dirty="0"/>
              <a:t> For what have I to do with judging outsiders? Do you not judge those who are within </a:t>
            </a:r>
            <a:r>
              <a:rPr lang="en-US" i="1" dirty="0"/>
              <a:t>the church</a:t>
            </a:r>
            <a:r>
              <a:rPr lang="en-US" dirty="0"/>
              <a:t>?</a:t>
            </a:r>
          </a:p>
          <a:p>
            <a:r>
              <a:rPr lang="en-US" dirty="0"/>
              <a:t> </a:t>
            </a:r>
            <a:r>
              <a:rPr lang="en-US" baseline="30000" dirty="0"/>
              <a:t>13</a:t>
            </a:r>
            <a:r>
              <a:rPr lang="en-US" dirty="0"/>
              <a:t> But those who are outside, God judges. REMOVE THE WICKED MAN FROM AMONG YOURSELVES</a:t>
            </a:r>
            <a:r>
              <a:rPr lang="en-US" dirty="0" smtClean="0"/>
              <a:t>. (1 Corinthians 5, NAS)</a:t>
            </a:r>
            <a:endParaRPr lang="en-US" dirty="0"/>
          </a:p>
          <a:p>
            <a:pPr marL="0" indent="0" algn="ctr">
              <a:buNone/>
            </a:pPr>
            <a:endParaRPr lang="en-US" sz="4500" b="1" i="1" dirty="0" smtClean="0"/>
          </a:p>
        </p:txBody>
      </p:sp>
    </p:spTree>
    <p:extLst>
      <p:ext uri="{BB962C8B-B14F-4D97-AF65-F5344CB8AC3E}">
        <p14:creationId xmlns:p14="http://schemas.microsoft.com/office/powerpoint/2010/main" val="8871821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Pt 2</a:t>
            </a:r>
          </a:p>
          <a:p>
            <a:pPr marL="0" indent="0">
              <a:buNone/>
            </a:pPr>
            <a:r>
              <a:rPr lang="en-US" dirty="0"/>
              <a:t> </a:t>
            </a:r>
            <a:endParaRPr lang="en-US" dirty="0" smtClean="0"/>
          </a:p>
        </p:txBody>
      </p:sp>
    </p:spTree>
    <p:extLst>
      <p:ext uri="{BB962C8B-B14F-4D97-AF65-F5344CB8AC3E}">
        <p14:creationId xmlns:p14="http://schemas.microsoft.com/office/powerpoint/2010/main" val="278453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347475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The Appointed Times of Yahuwah</a:t>
            </a:r>
          </a:p>
          <a:p>
            <a:pPr algn="ctr">
              <a:buNone/>
            </a:pPr>
            <a:r>
              <a:rPr lang="en-US" sz="2800" dirty="0" smtClean="0">
                <a:solidFill>
                  <a:schemeClr val="tx1">
                    <a:lumMod val="95000"/>
                    <a:lumOff val="5000"/>
                  </a:schemeClr>
                </a:solidFill>
                <a:latin typeface="Helvetica" pitchFamily="34" charset="0"/>
                <a:cs typeface="Helvetica" pitchFamily="34" charset="0"/>
              </a:rPr>
              <a:t>Pt 2</a:t>
            </a:r>
          </a:p>
          <a:p>
            <a:pPr marL="0" indent="0" algn="ctr">
              <a:buNone/>
            </a:pPr>
            <a:r>
              <a:rPr lang="en-US" sz="2800" dirty="0" smtClean="0">
                <a:solidFill>
                  <a:schemeClr val="tx1">
                    <a:lumMod val="95000"/>
                    <a:lumOff val="5000"/>
                  </a:schemeClr>
                </a:solidFill>
                <a:latin typeface="Helvetica" pitchFamily="34" charset="0"/>
                <a:cs typeface="Helvetica" pitchFamily="34" charset="0"/>
              </a:rPr>
              <a:t>Investigating the Meaning of the Appointments of Yah and Their Relevance in Messiah</a:t>
            </a:r>
          </a:p>
        </p:txBody>
      </p:sp>
    </p:spTree>
    <p:extLst>
      <p:ext uri="{BB962C8B-B14F-4D97-AF65-F5344CB8AC3E}">
        <p14:creationId xmlns:p14="http://schemas.microsoft.com/office/powerpoint/2010/main" val="13200129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1" y="251791"/>
            <a:ext cx="8196469" cy="4663109"/>
          </a:xfrm>
        </p:spPr>
        <p:txBody>
          <a:bodyPr>
            <a:normAutofit/>
          </a:bodyPr>
          <a:lstStyle/>
          <a:p>
            <a:pPr marL="0" indent="0" algn="ctr">
              <a:buNone/>
            </a:pPr>
            <a:r>
              <a:rPr lang="en-US" sz="3600" dirty="0" smtClean="0">
                <a:solidFill>
                  <a:schemeClr val="tx1"/>
                </a:solidFill>
              </a:rPr>
              <a:t>Hebrew Word Review</a:t>
            </a:r>
          </a:p>
          <a:p>
            <a:pPr marL="0" indent="0">
              <a:buNone/>
            </a:pPr>
            <a:r>
              <a:rPr lang="en-US" dirty="0" err="1" smtClean="0"/>
              <a:t>Miqra</a:t>
            </a:r>
            <a:r>
              <a:rPr lang="en-US" dirty="0" smtClean="0"/>
              <a:t> = Gathering, Assembly (on holy days)</a:t>
            </a:r>
          </a:p>
          <a:p>
            <a:pPr marL="0" indent="0">
              <a:buNone/>
            </a:pPr>
            <a:r>
              <a:rPr lang="en-US" dirty="0" smtClean="0"/>
              <a:t>Yahuwah, Yah = the LORD, our Father in heaven, also pronounced Yahweh, </a:t>
            </a:r>
            <a:r>
              <a:rPr lang="en-US" dirty="0" err="1" smtClean="0"/>
              <a:t>Yehovah</a:t>
            </a:r>
            <a:endParaRPr lang="en-US" dirty="0" smtClean="0"/>
          </a:p>
          <a:p>
            <a:pPr marL="0" indent="0">
              <a:buNone/>
            </a:pPr>
            <a:r>
              <a:rPr lang="en-US" dirty="0" smtClean="0"/>
              <a:t>Elohim, El = God, literally, Mighty One</a:t>
            </a:r>
          </a:p>
          <a:p>
            <a:pPr marL="0" indent="0">
              <a:buNone/>
            </a:pPr>
            <a:r>
              <a:rPr lang="en-US" dirty="0" err="1" smtClean="0"/>
              <a:t>Yahusha</a:t>
            </a:r>
            <a:r>
              <a:rPr lang="en-US" dirty="0" smtClean="0"/>
              <a:t> = Jesus, the Hebrew name of Messiah, also called </a:t>
            </a:r>
            <a:r>
              <a:rPr lang="en-US" dirty="0" err="1" smtClean="0"/>
              <a:t>Yahusha</a:t>
            </a:r>
            <a:endParaRPr lang="en-US" dirty="0" smtClean="0"/>
          </a:p>
          <a:p>
            <a:pPr marL="0" indent="0">
              <a:buNone/>
            </a:pPr>
            <a:r>
              <a:rPr lang="en-US" dirty="0" err="1" smtClean="0"/>
              <a:t>Kadash</a:t>
            </a:r>
            <a:r>
              <a:rPr lang="en-US" dirty="0" smtClean="0"/>
              <a:t>, </a:t>
            </a:r>
            <a:r>
              <a:rPr lang="en-US" dirty="0" err="1" smtClean="0"/>
              <a:t>Kodesh</a:t>
            </a:r>
            <a:r>
              <a:rPr lang="en-US" dirty="0" smtClean="0"/>
              <a:t>, </a:t>
            </a:r>
            <a:r>
              <a:rPr lang="en-US" dirty="0" err="1" smtClean="0"/>
              <a:t>Kadosh</a:t>
            </a:r>
            <a:r>
              <a:rPr lang="en-US" dirty="0" smtClean="0"/>
              <a:t> = holy, set apart</a:t>
            </a:r>
          </a:p>
          <a:p>
            <a:pPr marL="0" indent="0">
              <a:buNone/>
            </a:pPr>
            <a:endParaRPr lang="en-US" dirty="0" smtClean="0"/>
          </a:p>
          <a:p>
            <a:pPr marL="0" indent="0" algn="ctr">
              <a:buNone/>
            </a:pPr>
            <a:endParaRPr lang="en-US" sz="3600" dirty="0" smtClean="0">
              <a:solidFill>
                <a:schemeClr val="tx1"/>
              </a:solidFill>
            </a:endParaRPr>
          </a:p>
        </p:txBody>
      </p:sp>
    </p:spTree>
    <p:extLst>
      <p:ext uri="{BB962C8B-B14F-4D97-AF65-F5344CB8AC3E}">
        <p14:creationId xmlns:p14="http://schemas.microsoft.com/office/powerpoint/2010/main" val="379492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The Important Vocabulary of Leviticus 23</a:t>
            </a:r>
            <a:r>
              <a:rPr lang="en-US" b="1" i="1" dirty="0"/>
              <a:t/>
            </a:r>
            <a:br>
              <a:rPr lang="en-US" b="1" i="1" dirty="0"/>
            </a:br>
            <a:endParaRPr lang="en-US" b="1" i="1" dirty="0" smtClean="0"/>
          </a:p>
          <a:p>
            <a:pPr marL="0" indent="0">
              <a:buNone/>
            </a:pPr>
            <a:r>
              <a:rPr lang="en-US" i="1" dirty="0" err="1" smtClean="0"/>
              <a:t>Moed</a:t>
            </a:r>
            <a:r>
              <a:rPr lang="en-US" i="1" dirty="0" smtClean="0"/>
              <a:t> – Appointment, appointed time</a:t>
            </a:r>
          </a:p>
          <a:p>
            <a:pPr marL="0" indent="0">
              <a:buNone/>
            </a:pPr>
            <a:r>
              <a:rPr lang="en-US" i="1" dirty="0" err="1" smtClean="0"/>
              <a:t>Qara</a:t>
            </a:r>
            <a:r>
              <a:rPr lang="en-US" i="1" dirty="0" smtClean="0"/>
              <a:t> – Proclaim, call, read</a:t>
            </a:r>
          </a:p>
          <a:p>
            <a:pPr marL="0" indent="0">
              <a:buNone/>
            </a:pPr>
            <a:r>
              <a:rPr lang="en-US" dirty="0" err="1" smtClean="0"/>
              <a:t>Mi</a:t>
            </a:r>
            <a:r>
              <a:rPr lang="en-US" u="sng" dirty="0" err="1" smtClean="0"/>
              <a:t>qra</a:t>
            </a:r>
            <a:r>
              <a:rPr lang="en-US" dirty="0" smtClean="0"/>
              <a:t> </a:t>
            </a:r>
            <a:r>
              <a:rPr lang="en-US" dirty="0" err="1" smtClean="0"/>
              <a:t>Qodesh</a:t>
            </a:r>
            <a:r>
              <a:rPr lang="en-US" dirty="0" smtClean="0"/>
              <a:t> – Holy Convocation</a:t>
            </a:r>
          </a:p>
          <a:p>
            <a:pPr marL="0" indent="0">
              <a:buNone/>
            </a:pPr>
            <a:r>
              <a:rPr lang="en-US" dirty="0" err="1" smtClean="0"/>
              <a:t>Shabbaton</a:t>
            </a:r>
            <a:r>
              <a:rPr lang="en-US" dirty="0" smtClean="0"/>
              <a:t> (Shabbat </a:t>
            </a:r>
            <a:r>
              <a:rPr lang="en-US" dirty="0" err="1" smtClean="0"/>
              <a:t>Shabbaton</a:t>
            </a:r>
            <a:r>
              <a:rPr lang="en-US" dirty="0" smtClean="0"/>
              <a:t>)– a Complete Rest</a:t>
            </a:r>
          </a:p>
          <a:p>
            <a:pPr marL="0" indent="0">
              <a:buNone/>
            </a:pPr>
            <a:r>
              <a:rPr lang="en-US" i="1" dirty="0" err="1" smtClean="0"/>
              <a:t>Chag</a:t>
            </a:r>
            <a:r>
              <a:rPr lang="en-US" i="1" dirty="0" smtClean="0"/>
              <a:t> – Pilgrimage, (Feast)</a:t>
            </a:r>
            <a:endParaRPr lang="en-US" i="1" dirty="0"/>
          </a:p>
        </p:txBody>
      </p:sp>
    </p:spTree>
    <p:extLst>
      <p:ext uri="{BB962C8B-B14F-4D97-AF65-F5344CB8AC3E}">
        <p14:creationId xmlns:p14="http://schemas.microsoft.com/office/powerpoint/2010/main" val="20784771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Quick Review</a:t>
            </a:r>
            <a:r>
              <a:rPr lang="en-US" b="1" i="1" dirty="0"/>
              <a:t/>
            </a:r>
            <a:br>
              <a:rPr lang="en-US" b="1" i="1" dirty="0"/>
            </a:br>
            <a:endParaRPr lang="en-US" b="1" i="1" dirty="0" smtClean="0"/>
          </a:p>
          <a:p>
            <a:pPr marL="0" indent="0">
              <a:buNone/>
            </a:pPr>
            <a:r>
              <a:rPr lang="en-US" i="1" dirty="0" smtClean="0"/>
              <a:t>Pesach – the unblemished Lamb gives its life for the firstborn of Israel</a:t>
            </a:r>
          </a:p>
          <a:p>
            <a:pPr marL="0" indent="0">
              <a:buNone/>
            </a:pPr>
            <a:r>
              <a:rPr lang="en-US" i="1" dirty="0" smtClean="0"/>
              <a:t>Unleavened – The redemption prompts us to clean up.  No more sin, no more man made doctrines and traditions, no more toleration in the assembly of the unrepentant rebellious</a:t>
            </a:r>
          </a:p>
          <a:p>
            <a:pPr marL="0" indent="0">
              <a:buNone/>
            </a:pPr>
            <a:endParaRPr lang="en-US" i="1" dirty="0"/>
          </a:p>
        </p:txBody>
      </p:sp>
    </p:spTree>
    <p:extLst>
      <p:ext uri="{BB962C8B-B14F-4D97-AF65-F5344CB8AC3E}">
        <p14:creationId xmlns:p14="http://schemas.microsoft.com/office/powerpoint/2010/main" val="10161873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b="1" i="1" dirty="0"/>
              <a:t>Leviticus </a:t>
            </a:r>
            <a:r>
              <a:rPr lang="en-US" b="1" i="1" dirty="0" smtClean="0"/>
              <a:t>23:9-11 </a:t>
            </a:r>
            <a:r>
              <a:rPr lang="en-US" b="1" i="1" dirty="0"/>
              <a:t>NAS – </a:t>
            </a:r>
            <a:r>
              <a:rPr lang="en-US" b="1" i="1" dirty="0" smtClean="0"/>
              <a:t>Wave Offering</a:t>
            </a:r>
          </a:p>
          <a:p>
            <a:pPr marL="0" indent="0">
              <a:buNone/>
            </a:pPr>
            <a:r>
              <a:rPr lang="en-US" dirty="0"/>
              <a:t> </a:t>
            </a:r>
            <a:r>
              <a:rPr lang="en-US" baseline="30000" dirty="0"/>
              <a:t>9</a:t>
            </a:r>
            <a:r>
              <a:rPr lang="en-US" dirty="0"/>
              <a:t> Then the LORD spoke to Moses, saying,</a:t>
            </a:r>
          </a:p>
          <a:p>
            <a:pPr marL="0" indent="0">
              <a:buNone/>
            </a:pPr>
            <a:r>
              <a:rPr lang="en-US" dirty="0"/>
              <a:t> </a:t>
            </a:r>
            <a:r>
              <a:rPr lang="en-US" baseline="30000" dirty="0"/>
              <a:t>10</a:t>
            </a:r>
            <a:r>
              <a:rPr lang="en-US" dirty="0"/>
              <a:t> "Speak to the sons of Israel and say to them, 'When you enter the land which I am going to give to you and reap its harvest, then you shall bring in the sheaf of </a:t>
            </a:r>
            <a:r>
              <a:rPr lang="en-US" u="sng" dirty="0"/>
              <a:t>the first fruits of your harvest</a:t>
            </a:r>
            <a:r>
              <a:rPr lang="en-US" dirty="0"/>
              <a:t> to the priest.</a:t>
            </a:r>
          </a:p>
          <a:p>
            <a:pPr marL="0" indent="0">
              <a:buNone/>
            </a:pPr>
            <a:r>
              <a:rPr lang="en-US" dirty="0"/>
              <a:t> </a:t>
            </a:r>
            <a:r>
              <a:rPr lang="en-US" baseline="30000" dirty="0"/>
              <a:t>11</a:t>
            </a:r>
            <a:r>
              <a:rPr lang="en-US" dirty="0"/>
              <a:t> 'He shall wave the sheaf before the LORD for you to be accepted; on the day after the </a:t>
            </a:r>
            <a:r>
              <a:rPr lang="en-US" dirty="0" err="1"/>
              <a:t>sabbath</a:t>
            </a:r>
            <a:r>
              <a:rPr lang="en-US" dirty="0"/>
              <a:t> the priest shall wave it.</a:t>
            </a:r>
          </a:p>
          <a:p>
            <a:pPr marL="0" indent="0">
              <a:buNone/>
            </a:pPr>
            <a:endParaRPr lang="en-US" dirty="0" smtClean="0"/>
          </a:p>
        </p:txBody>
      </p:sp>
    </p:spTree>
    <p:extLst>
      <p:ext uri="{BB962C8B-B14F-4D97-AF65-F5344CB8AC3E}">
        <p14:creationId xmlns:p14="http://schemas.microsoft.com/office/powerpoint/2010/main" val="20885654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What Day is the Wave Offering?</a:t>
            </a:r>
          </a:p>
          <a:p>
            <a:pPr marL="0" indent="0">
              <a:buNone/>
            </a:pPr>
            <a:r>
              <a:rPr lang="en-US" baseline="30000" dirty="0" smtClean="0"/>
              <a:t>11</a:t>
            </a:r>
            <a:r>
              <a:rPr lang="en-US" dirty="0" smtClean="0"/>
              <a:t> </a:t>
            </a:r>
            <a:r>
              <a:rPr lang="en-US" dirty="0"/>
              <a:t>'He shall wave the sheaf before the LORD for you to be accepted; </a:t>
            </a:r>
            <a:r>
              <a:rPr lang="en-US" u="sng" dirty="0"/>
              <a:t>on the day after the </a:t>
            </a:r>
            <a:r>
              <a:rPr lang="en-US" u="sng" dirty="0" err="1"/>
              <a:t>sabbath</a:t>
            </a:r>
            <a:r>
              <a:rPr lang="en-US" dirty="0"/>
              <a:t> the priest shall wave it.</a:t>
            </a:r>
          </a:p>
          <a:p>
            <a:pPr marL="0" indent="0">
              <a:buNone/>
            </a:pPr>
            <a:r>
              <a:rPr lang="en-US" dirty="0" smtClean="0"/>
              <a:t>This is the first day of the week and must occur during the seven day period.</a:t>
            </a:r>
          </a:p>
        </p:txBody>
      </p:sp>
    </p:spTree>
    <p:extLst>
      <p:ext uri="{BB962C8B-B14F-4D97-AF65-F5344CB8AC3E}">
        <p14:creationId xmlns:p14="http://schemas.microsoft.com/office/powerpoint/2010/main" val="14268449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a:t>Leviticus </a:t>
            </a:r>
            <a:r>
              <a:rPr lang="en-US" b="1" i="1" dirty="0" smtClean="0"/>
              <a:t>23:12-14 </a:t>
            </a:r>
            <a:r>
              <a:rPr lang="en-US" b="1" i="1" dirty="0"/>
              <a:t>NAS – </a:t>
            </a:r>
            <a:r>
              <a:rPr lang="en-US" b="1" i="1" dirty="0" smtClean="0"/>
              <a:t>First Fruits</a:t>
            </a:r>
          </a:p>
          <a:p>
            <a:pPr marL="0" indent="0">
              <a:buNone/>
            </a:pPr>
            <a:r>
              <a:rPr lang="en-US" dirty="0"/>
              <a:t> </a:t>
            </a:r>
            <a:r>
              <a:rPr lang="en-US" baseline="30000" dirty="0"/>
              <a:t>12</a:t>
            </a:r>
            <a:r>
              <a:rPr lang="en-US" dirty="0"/>
              <a:t> 'Now on the day when you wave the sheaf, you shall offer a male lamb one year old without defect for a burnt offering to the LORD.</a:t>
            </a:r>
          </a:p>
          <a:p>
            <a:pPr marL="0" indent="0">
              <a:buNone/>
            </a:pPr>
            <a:r>
              <a:rPr lang="en-US" dirty="0"/>
              <a:t> </a:t>
            </a:r>
            <a:r>
              <a:rPr lang="en-US" baseline="30000" dirty="0"/>
              <a:t>13</a:t>
            </a:r>
            <a:r>
              <a:rPr lang="en-US" dirty="0"/>
              <a:t> 'Its grain offering shall then be two-tenths </a:t>
            </a:r>
            <a:r>
              <a:rPr lang="en-US" i="1" dirty="0"/>
              <a:t>of an </a:t>
            </a:r>
            <a:r>
              <a:rPr lang="en-US" i="1" dirty="0" err="1"/>
              <a:t>ephah</a:t>
            </a:r>
            <a:r>
              <a:rPr lang="en-US" i="1" dirty="0"/>
              <a:t> </a:t>
            </a:r>
            <a:r>
              <a:rPr lang="en-US" dirty="0"/>
              <a:t>of fine flour mixed with oil, an offering by fire to the LORD </a:t>
            </a:r>
            <a:r>
              <a:rPr lang="en-US" i="1" dirty="0"/>
              <a:t>for </a:t>
            </a:r>
            <a:r>
              <a:rPr lang="en-US" dirty="0"/>
              <a:t>a soothing aroma, with its drink offering, a fourth of a </a:t>
            </a:r>
            <a:r>
              <a:rPr lang="en-US" dirty="0" err="1"/>
              <a:t>hin</a:t>
            </a:r>
            <a:r>
              <a:rPr lang="en-US" dirty="0"/>
              <a:t> of wine.</a:t>
            </a:r>
          </a:p>
          <a:p>
            <a:pPr marL="0" indent="0">
              <a:buNone/>
            </a:pPr>
            <a:r>
              <a:rPr lang="en-US" dirty="0"/>
              <a:t> </a:t>
            </a:r>
            <a:r>
              <a:rPr lang="en-US" baseline="30000" dirty="0"/>
              <a:t>14</a:t>
            </a:r>
            <a:r>
              <a:rPr lang="en-US" dirty="0"/>
              <a:t> 'Until this same day, until you have brought in the offering of your God, you shall eat neither bread nor roasted grain nor new growth. It is to be a perpetual statute throughout your generations in all your dwelling places.</a:t>
            </a:r>
          </a:p>
          <a:p>
            <a:pPr marL="0" indent="0">
              <a:buNone/>
            </a:pPr>
            <a:endParaRPr lang="en-US" dirty="0" smtClean="0"/>
          </a:p>
        </p:txBody>
      </p:sp>
    </p:spTree>
    <p:extLst>
      <p:ext uri="{BB962C8B-B14F-4D97-AF65-F5344CB8AC3E}">
        <p14:creationId xmlns:p14="http://schemas.microsoft.com/office/powerpoint/2010/main" val="9263695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b="1" i="1" dirty="0" smtClean="0"/>
              <a:t>Why is So Much Said About these Wave Offerings of First Fruits?</a:t>
            </a:r>
          </a:p>
          <a:p>
            <a:pPr marL="0" indent="0">
              <a:buNone/>
            </a:pPr>
            <a:r>
              <a:rPr lang="en-US" dirty="0" smtClean="0"/>
              <a:t>Three </a:t>
            </a:r>
            <a:r>
              <a:rPr lang="en-US" dirty="0"/>
              <a:t>times a year </a:t>
            </a:r>
            <a:r>
              <a:rPr lang="en-US" u="sng" dirty="0"/>
              <a:t>all your men </a:t>
            </a:r>
            <a:r>
              <a:rPr lang="en-US" dirty="0"/>
              <a:t>must appear before </a:t>
            </a:r>
            <a:r>
              <a:rPr lang="en-US" dirty="0" smtClean="0"/>
              <a:t>Yahuwah </a:t>
            </a:r>
            <a:r>
              <a:rPr lang="en-US" dirty="0"/>
              <a:t>your Elohim at the place he will choose: at the Pilgrimage Feast of Unleavened Bread, the Pilgrimage Feast of Weeks and the Pilgrimage Feast of Tabernacles. </a:t>
            </a:r>
            <a:r>
              <a:rPr lang="en-US" u="sng" dirty="0"/>
              <a:t>No man should appear before </a:t>
            </a:r>
            <a:r>
              <a:rPr lang="en-US" u="sng" dirty="0" smtClean="0"/>
              <a:t>Yahuwah </a:t>
            </a:r>
            <a:r>
              <a:rPr lang="en-US" u="sng" dirty="0"/>
              <a:t>empty-handed: Each of you must bring a gift in proportion to the way </a:t>
            </a:r>
            <a:r>
              <a:rPr lang="en-US" u="sng" dirty="0" smtClean="0"/>
              <a:t>Yahuwah </a:t>
            </a:r>
            <a:r>
              <a:rPr lang="en-US" u="sng" dirty="0"/>
              <a:t>your Elohim has blessed you</a:t>
            </a:r>
            <a:r>
              <a:rPr lang="en-US" dirty="0"/>
              <a:t>.(</a:t>
            </a:r>
            <a:r>
              <a:rPr lang="en-US" dirty="0" err="1"/>
              <a:t>Deut</a:t>
            </a:r>
            <a:r>
              <a:rPr lang="en-US" dirty="0"/>
              <a:t> 16:16-17)</a:t>
            </a:r>
          </a:p>
          <a:p>
            <a:pPr marL="0" indent="0">
              <a:buNone/>
            </a:pPr>
            <a:endParaRPr lang="en-US" dirty="0"/>
          </a:p>
        </p:txBody>
      </p:sp>
    </p:spTree>
    <p:extLst>
      <p:ext uri="{BB962C8B-B14F-4D97-AF65-F5344CB8AC3E}">
        <p14:creationId xmlns:p14="http://schemas.microsoft.com/office/powerpoint/2010/main" val="30083061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b="1" i="1" dirty="0" smtClean="0"/>
              <a:t>How Wave Offerings are Relevant in Messiah</a:t>
            </a:r>
          </a:p>
          <a:p>
            <a:pPr marL="0" indent="0">
              <a:buNone/>
            </a:pPr>
            <a:r>
              <a:rPr lang="en-US" dirty="0"/>
              <a:t> </a:t>
            </a:r>
            <a:r>
              <a:rPr lang="en-US" baseline="30000" dirty="0"/>
              <a:t>20</a:t>
            </a:r>
            <a:r>
              <a:rPr lang="en-US" dirty="0"/>
              <a:t> But Messiah has indeed been raised from the dead, the </a:t>
            </a:r>
            <a:r>
              <a:rPr lang="en-US" u="sng" dirty="0" err="1"/>
              <a:t>firstfruits</a:t>
            </a:r>
            <a:r>
              <a:rPr lang="en-US" dirty="0"/>
              <a:t> of those who have fallen asleep.</a:t>
            </a:r>
          </a:p>
          <a:p>
            <a:pPr marL="0" indent="0">
              <a:buNone/>
            </a:pPr>
            <a:r>
              <a:rPr lang="en-US" dirty="0"/>
              <a:t> </a:t>
            </a:r>
            <a:r>
              <a:rPr lang="en-US" baseline="30000" dirty="0"/>
              <a:t>21</a:t>
            </a:r>
            <a:r>
              <a:rPr lang="en-US" dirty="0"/>
              <a:t> For since death came through a man, the resurrection of the dead comes also through a man.</a:t>
            </a:r>
          </a:p>
          <a:p>
            <a:pPr marL="0" indent="0">
              <a:buNone/>
            </a:pPr>
            <a:r>
              <a:rPr lang="en-US" dirty="0"/>
              <a:t> </a:t>
            </a:r>
            <a:r>
              <a:rPr lang="en-US" baseline="30000" dirty="0"/>
              <a:t>22</a:t>
            </a:r>
            <a:r>
              <a:rPr lang="en-US" dirty="0"/>
              <a:t> For as in Adam all die, so in Messiah all will be made alive.</a:t>
            </a:r>
          </a:p>
          <a:p>
            <a:pPr marL="0" indent="0">
              <a:buNone/>
            </a:pPr>
            <a:r>
              <a:rPr lang="en-US" dirty="0"/>
              <a:t> </a:t>
            </a:r>
            <a:r>
              <a:rPr lang="en-US" baseline="30000" dirty="0"/>
              <a:t>23</a:t>
            </a:r>
            <a:r>
              <a:rPr lang="en-US" dirty="0"/>
              <a:t> But each in his own turn: </a:t>
            </a:r>
            <a:r>
              <a:rPr lang="en-US" u="sng" dirty="0"/>
              <a:t>Messiah, the </a:t>
            </a:r>
            <a:r>
              <a:rPr lang="en-US" u="sng" dirty="0" err="1"/>
              <a:t>firstfruits</a:t>
            </a:r>
            <a:r>
              <a:rPr lang="en-US" dirty="0"/>
              <a:t>; then, when he comes, those who belong to him</a:t>
            </a:r>
            <a:r>
              <a:rPr lang="en-US" dirty="0" smtClean="0"/>
              <a:t>. (1 Corinthians 15)</a:t>
            </a:r>
            <a:endParaRPr lang="en-US" dirty="0"/>
          </a:p>
        </p:txBody>
      </p:sp>
    </p:spTree>
    <p:extLst>
      <p:ext uri="{BB962C8B-B14F-4D97-AF65-F5344CB8AC3E}">
        <p14:creationId xmlns:p14="http://schemas.microsoft.com/office/powerpoint/2010/main" val="6315970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a:t>Leviticus </a:t>
            </a:r>
            <a:r>
              <a:rPr lang="en-US" b="1" i="1" dirty="0" smtClean="0"/>
              <a:t>23:15-17 </a:t>
            </a:r>
            <a:r>
              <a:rPr lang="en-US" b="1" i="1" dirty="0"/>
              <a:t>NAS – </a:t>
            </a:r>
            <a:r>
              <a:rPr lang="en-US" b="1" i="1" dirty="0" smtClean="0"/>
              <a:t>Counting and First Fruits</a:t>
            </a:r>
          </a:p>
          <a:p>
            <a:pPr marL="0" indent="0">
              <a:buNone/>
            </a:pPr>
            <a:r>
              <a:rPr lang="en-US" dirty="0"/>
              <a:t> </a:t>
            </a:r>
            <a:r>
              <a:rPr lang="en-US" baseline="30000" dirty="0"/>
              <a:t>15</a:t>
            </a:r>
            <a:r>
              <a:rPr lang="en-US" dirty="0"/>
              <a:t> 'You shall also count for yourselves from the day after the </a:t>
            </a:r>
            <a:r>
              <a:rPr lang="en-US" dirty="0" err="1"/>
              <a:t>sabbath</a:t>
            </a:r>
            <a:r>
              <a:rPr lang="en-US" dirty="0"/>
              <a:t>, from the day when you brought in the sheaf of the wave offering; </a:t>
            </a:r>
            <a:r>
              <a:rPr lang="en-US" u="sng" dirty="0"/>
              <a:t>there shall be seven complete </a:t>
            </a:r>
            <a:r>
              <a:rPr lang="en-US" u="sng" dirty="0" err="1"/>
              <a:t>sabbaths</a:t>
            </a:r>
            <a:r>
              <a:rPr lang="en-US" dirty="0"/>
              <a:t>.</a:t>
            </a:r>
          </a:p>
          <a:p>
            <a:pPr marL="0" indent="0">
              <a:buNone/>
            </a:pPr>
            <a:r>
              <a:rPr lang="en-US" dirty="0"/>
              <a:t> </a:t>
            </a:r>
            <a:r>
              <a:rPr lang="en-US" baseline="30000" dirty="0"/>
              <a:t>16</a:t>
            </a:r>
            <a:r>
              <a:rPr lang="en-US" dirty="0"/>
              <a:t> </a:t>
            </a:r>
            <a:r>
              <a:rPr lang="en-US" u="sng" dirty="0"/>
              <a:t>'You shall count fifty days to the day after the seventh </a:t>
            </a:r>
            <a:r>
              <a:rPr lang="en-US" u="sng" dirty="0" err="1"/>
              <a:t>sabbath</a:t>
            </a:r>
            <a:r>
              <a:rPr lang="en-US" dirty="0"/>
              <a:t>; then you shall present a new grain offering to the LORD.</a:t>
            </a:r>
          </a:p>
          <a:p>
            <a:pPr marL="0" indent="0">
              <a:buNone/>
            </a:pPr>
            <a:r>
              <a:rPr lang="en-US" dirty="0"/>
              <a:t> </a:t>
            </a:r>
            <a:r>
              <a:rPr lang="en-US" baseline="30000" dirty="0"/>
              <a:t>17</a:t>
            </a:r>
            <a:r>
              <a:rPr lang="en-US" dirty="0"/>
              <a:t> 'You shall bring in from your dwelling places two </a:t>
            </a:r>
            <a:r>
              <a:rPr lang="en-US" i="1" dirty="0"/>
              <a:t>loaves </a:t>
            </a:r>
            <a:r>
              <a:rPr lang="en-US" dirty="0"/>
              <a:t>of bread for a wave offering, made of two-tenths </a:t>
            </a:r>
            <a:r>
              <a:rPr lang="en-US" i="1" dirty="0"/>
              <a:t>of an </a:t>
            </a:r>
            <a:r>
              <a:rPr lang="en-US" i="1" dirty="0" err="1"/>
              <a:t>ephah</a:t>
            </a:r>
            <a:r>
              <a:rPr lang="en-US" dirty="0"/>
              <a:t>; they shall be of a fine flour, baked with leaven as first fruits to the LORD.</a:t>
            </a:r>
          </a:p>
          <a:p>
            <a:pPr marL="0" indent="0">
              <a:buNone/>
            </a:pPr>
            <a:endParaRPr lang="en-US" dirty="0" smtClean="0"/>
          </a:p>
        </p:txBody>
      </p:sp>
    </p:spTree>
    <p:extLst>
      <p:ext uri="{BB962C8B-B14F-4D97-AF65-F5344CB8AC3E}">
        <p14:creationId xmlns:p14="http://schemas.microsoft.com/office/powerpoint/2010/main" val="41020476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a:t>Leviticus </a:t>
            </a:r>
            <a:r>
              <a:rPr lang="en-US" b="1" i="1" dirty="0" smtClean="0"/>
              <a:t>23:18-20 </a:t>
            </a:r>
            <a:r>
              <a:rPr lang="en-US" b="1" i="1" dirty="0"/>
              <a:t>NAS – </a:t>
            </a:r>
            <a:r>
              <a:rPr lang="en-US" b="1" i="1" dirty="0" smtClean="0"/>
              <a:t>Pentecost Wave Offering</a:t>
            </a:r>
          </a:p>
          <a:p>
            <a:pPr marL="0" indent="0">
              <a:buNone/>
            </a:pPr>
            <a:r>
              <a:rPr lang="en-US" dirty="0" smtClean="0"/>
              <a:t> </a:t>
            </a:r>
            <a:r>
              <a:rPr lang="en-US" baseline="30000" dirty="0" smtClean="0"/>
              <a:t>18</a:t>
            </a:r>
            <a:r>
              <a:rPr lang="en-US" dirty="0" smtClean="0"/>
              <a:t> 'Along with the bread you shall present seven one year old male lambs without defect, and a bull of the herd and two rams; they are to be a burnt offering to the LORD, with their grain offering and their drink offerings, an offering by fire of a soothing aroma to the LORD.</a:t>
            </a:r>
          </a:p>
          <a:p>
            <a:pPr marL="0" indent="0">
              <a:buNone/>
            </a:pPr>
            <a:r>
              <a:rPr lang="en-US" dirty="0" smtClean="0"/>
              <a:t> </a:t>
            </a:r>
            <a:r>
              <a:rPr lang="en-US" baseline="30000" dirty="0"/>
              <a:t>19</a:t>
            </a:r>
            <a:r>
              <a:rPr lang="en-US" dirty="0"/>
              <a:t> 'You shall also offer one male goat for a sin offering and two male lambs one year old for a sacrifice of peace offerings.</a:t>
            </a:r>
          </a:p>
          <a:p>
            <a:pPr marL="0" indent="0">
              <a:buNone/>
            </a:pPr>
            <a:r>
              <a:rPr lang="en-US" dirty="0"/>
              <a:t> </a:t>
            </a:r>
            <a:r>
              <a:rPr lang="en-US" baseline="30000" dirty="0"/>
              <a:t>20</a:t>
            </a:r>
            <a:r>
              <a:rPr lang="en-US" dirty="0"/>
              <a:t> 'The priest shall then wave them with the bread of the first fruits for a wave offering with two lambs before the LORD; they are to be holy to the LORD for the priest</a:t>
            </a:r>
            <a:r>
              <a:rPr lang="en-US" dirty="0" smtClean="0"/>
              <a:t>.</a:t>
            </a:r>
            <a:endParaRPr lang="en-US" dirty="0"/>
          </a:p>
        </p:txBody>
      </p:sp>
    </p:spTree>
    <p:extLst>
      <p:ext uri="{BB962C8B-B14F-4D97-AF65-F5344CB8AC3E}">
        <p14:creationId xmlns:p14="http://schemas.microsoft.com/office/powerpoint/2010/main" val="14014632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b="1" i="1" dirty="0"/>
              <a:t>Leviticus </a:t>
            </a:r>
            <a:r>
              <a:rPr lang="en-US" b="1" i="1" dirty="0" smtClean="0"/>
              <a:t>23:21-22 </a:t>
            </a:r>
            <a:r>
              <a:rPr lang="en-US" b="1" i="1" dirty="0"/>
              <a:t>NAS – </a:t>
            </a:r>
            <a:r>
              <a:rPr lang="en-US" b="1" i="1" dirty="0" smtClean="0"/>
              <a:t>(Shavuot/Pentecost)</a:t>
            </a:r>
          </a:p>
          <a:p>
            <a:pPr marL="0" indent="0">
              <a:buNone/>
            </a:pPr>
            <a:r>
              <a:rPr lang="en-US" dirty="0"/>
              <a:t> </a:t>
            </a:r>
            <a:r>
              <a:rPr lang="en-US" baseline="30000" dirty="0"/>
              <a:t>21</a:t>
            </a:r>
            <a:r>
              <a:rPr lang="en-US" dirty="0"/>
              <a:t> 'On this same day you shall make a proclamation as well; you are to have a holy </a:t>
            </a:r>
            <a:r>
              <a:rPr lang="en-US" dirty="0" smtClean="0"/>
              <a:t>convocation (</a:t>
            </a:r>
            <a:r>
              <a:rPr lang="en-US" i="1" dirty="0" err="1" smtClean="0"/>
              <a:t>miqra</a:t>
            </a:r>
            <a:r>
              <a:rPr lang="en-US" i="1" dirty="0" smtClean="0"/>
              <a:t> </a:t>
            </a:r>
            <a:r>
              <a:rPr lang="en-US" i="1" dirty="0" err="1" smtClean="0"/>
              <a:t>qodesh</a:t>
            </a:r>
            <a:r>
              <a:rPr lang="en-US" dirty="0" smtClean="0"/>
              <a:t>). </a:t>
            </a:r>
            <a:r>
              <a:rPr lang="en-US" dirty="0"/>
              <a:t>You shall do no laborious work. It is to be a perpetual statute in all your dwelling places throughout your generations.</a:t>
            </a:r>
          </a:p>
          <a:p>
            <a:pPr marL="0" indent="0">
              <a:buNone/>
            </a:pPr>
            <a:r>
              <a:rPr lang="en-US" dirty="0"/>
              <a:t> </a:t>
            </a:r>
            <a:r>
              <a:rPr lang="en-US" baseline="30000" dirty="0"/>
              <a:t>22</a:t>
            </a:r>
            <a:r>
              <a:rPr lang="en-US" dirty="0"/>
              <a:t> 'When you reap the harvest of your land, moreover, you shall not reap to the very corners of your field nor gather the gleaning of your harvest; you are to leave them for the needy and the alien. I am the LORD your God.'"</a:t>
            </a:r>
          </a:p>
          <a:p>
            <a:pPr marL="0" indent="0">
              <a:buNone/>
            </a:pPr>
            <a:endParaRPr lang="en-US" dirty="0" smtClean="0"/>
          </a:p>
        </p:txBody>
      </p:sp>
    </p:spTree>
    <p:extLst>
      <p:ext uri="{BB962C8B-B14F-4D97-AF65-F5344CB8AC3E}">
        <p14:creationId xmlns:p14="http://schemas.microsoft.com/office/powerpoint/2010/main" val="2175126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What Happened at Shavuot? Exodus 19</a:t>
            </a:r>
          </a:p>
          <a:p>
            <a:pPr marL="0" indent="0">
              <a:buNone/>
            </a:pPr>
            <a:r>
              <a:rPr lang="en-US" dirty="0"/>
              <a:t> </a:t>
            </a:r>
            <a:r>
              <a:rPr lang="en-US" baseline="30000" dirty="0"/>
              <a:t>16</a:t>
            </a:r>
            <a:r>
              <a:rPr lang="en-US" dirty="0"/>
              <a:t> So it came about on the third day, when it was morning, that there were thunder and lightning flashes and a thick cloud upon the mountain and a very loud trumpet sound, so that all the people who </a:t>
            </a:r>
            <a:r>
              <a:rPr lang="en-US" i="1" dirty="0"/>
              <a:t>were </a:t>
            </a:r>
            <a:r>
              <a:rPr lang="en-US" dirty="0"/>
              <a:t>in the camp trembled.</a:t>
            </a:r>
          </a:p>
          <a:p>
            <a:pPr marL="0" indent="0">
              <a:buNone/>
            </a:pPr>
            <a:r>
              <a:rPr lang="en-US" dirty="0"/>
              <a:t> </a:t>
            </a:r>
            <a:r>
              <a:rPr lang="en-US" baseline="30000" dirty="0"/>
              <a:t>17</a:t>
            </a:r>
            <a:r>
              <a:rPr lang="en-US" dirty="0"/>
              <a:t> And Moses brought the people out of the camp to meet God, and they stood at the foot of the mountain.</a:t>
            </a:r>
          </a:p>
          <a:p>
            <a:pPr marL="0" indent="0">
              <a:buNone/>
            </a:pPr>
            <a:r>
              <a:rPr lang="en-US" dirty="0"/>
              <a:t> </a:t>
            </a:r>
            <a:r>
              <a:rPr lang="en-US" baseline="30000" dirty="0"/>
              <a:t>18</a:t>
            </a:r>
            <a:r>
              <a:rPr lang="en-US" dirty="0"/>
              <a:t> Now Mount Sinai </a:t>
            </a:r>
            <a:r>
              <a:rPr lang="en-US" i="1" dirty="0"/>
              <a:t>was </a:t>
            </a:r>
            <a:r>
              <a:rPr lang="en-US" dirty="0"/>
              <a:t>all in smoke because the LORD descended upon it in fire; and its smoke ascended like the smoke of a furnace, and the whole mountain quaked violently.</a:t>
            </a:r>
          </a:p>
          <a:p>
            <a:pPr marL="0" indent="0">
              <a:buNone/>
            </a:pPr>
            <a:r>
              <a:rPr lang="en-US" dirty="0"/>
              <a:t> </a:t>
            </a:r>
            <a:r>
              <a:rPr lang="en-US" baseline="30000" dirty="0"/>
              <a:t>19</a:t>
            </a:r>
            <a:r>
              <a:rPr lang="en-US" dirty="0"/>
              <a:t> When the sound of the trumpet grew louder and louder, Moses spoke and God answered him with thunder.</a:t>
            </a:r>
            <a:endParaRPr lang="en-US" dirty="0" smtClean="0"/>
          </a:p>
        </p:txBody>
      </p:sp>
    </p:spTree>
    <p:extLst>
      <p:ext uri="{BB962C8B-B14F-4D97-AF65-F5344CB8AC3E}">
        <p14:creationId xmlns:p14="http://schemas.microsoft.com/office/powerpoint/2010/main" val="36212563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smtClean="0"/>
              <a:t>Relevance of Shavuot in Messiah – Acts 2</a:t>
            </a:r>
          </a:p>
          <a:p>
            <a:pPr marL="0" indent="0">
              <a:buNone/>
            </a:pPr>
            <a:r>
              <a:rPr lang="en-US" dirty="0"/>
              <a:t>When the day of Pentecost had come, they were all together in one place.</a:t>
            </a:r>
          </a:p>
          <a:p>
            <a:pPr marL="0" indent="0">
              <a:buNone/>
            </a:pPr>
            <a:r>
              <a:rPr lang="en-US" dirty="0"/>
              <a:t> </a:t>
            </a:r>
            <a:r>
              <a:rPr lang="en-US" baseline="30000" dirty="0"/>
              <a:t>2</a:t>
            </a:r>
            <a:r>
              <a:rPr lang="en-US" dirty="0"/>
              <a:t> And suddenly there came from heaven a noise like a violent rushing wind, and it filled the whole house where they were sitting.</a:t>
            </a:r>
          </a:p>
          <a:p>
            <a:pPr marL="0" indent="0">
              <a:buNone/>
            </a:pPr>
            <a:r>
              <a:rPr lang="en-US" dirty="0"/>
              <a:t> </a:t>
            </a:r>
            <a:r>
              <a:rPr lang="en-US" baseline="30000" dirty="0"/>
              <a:t>3</a:t>
            </a:r>
            <a:r>
              <a:rPr lang="en-US" dirty="0"/>
              <a:t> And there appeared to them tongues as of fire distributing themselves, and they rested on each one of them.</a:t>
            </a:r>
          </a:p>
          <a:p>
            <a:pPr marL="0" indent="0">
              <a:buNone/>
            </a:pPr>
            <a:r>
              <a:rPr lang="en-US" dirty="0"/>
              <a:t> </a:t>
            </a:r>
            <a:r>
              <a:rPr lang="en-US" baseline="30000" dirty="0"/>
              <a:t>4</a:t>
            </a:r>
            <a:r>
              <a:rPr lang="en-US" dirty="0"/>
              <a:t> And they were all filled with the Holy Spirit and began to speak with other tongues, as the Spirit was giving them utterance.</a:t>
            </a:r>
          </a:p>
        </p:txBody>
      </p:sp>
    </p:spTree>
    <p:extLst>
      <p:ext uri="{BB962C8B-B14F-4D97-AF65-F5344CB8AC3E}">
        <p14:creationId xmlns:p14="http://schemas.microsoft.com/office/powerpoint/2010/main" val="16280175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b="1" i="1" dirty="0" smtClean="0"/>
              <a:t>The Two </a:t>
            </a:r>
            <a:r>
              <a:rPr lang="en-US" b="1" i="1" dirty="0" err="1" smtClean="0"/>
              <a:t>Pentecosts</a:t>
            </a:r>
            <a:r>
              <a:rPr lang="en-US" b="1" i="1" dirty="0" smtClean="0"/>
              <a:t> (Hebrew, Shavuot)</a:t>
            </a:r>
          </a:p>
          <a:p>
            <a:pPr marL="0" indent="0">
              <a:buNone/>
            </a:pPr>
            <a:r>
              <a:rPr lang="en-US" dirty="0" smtClean="0"/>
              <a:t>At Mt Sinai – Father came down and met with the people.  The Ten Words were spoken by God to the nation of Israel</a:t>
            </a:r>
          </a:p>
          <a:p>
            <a:pPr marL="0" indent="0">
              <a:buNone/>
            </a:pPr>
            <a:r>
              <a:rPr lang="en-US" dirty="0" smtClean="0"/>
              <a:t>At Jerusalem – The Holy Spirit came down and empowered those worshipping</a:t>
            </a:r>
          </a:p>
          <a:p>
            <a:pPr marL="0" indent="0">
              <a:buNone/>
            </a:pPr>
            <a:r>
              <a:rPr lang="en-US" dirty="0" smtClean="0"/>
              <a:t>These two visitations by Yahuwah were to ratify a covenant agreement between Him and his people</a:t>
            </a:r>
            <a:endParaRPr lang="en-US" dirty="0"/>
          </a:p>
        </p:txBody>
      </p:sp>
    </p:spTree>
    <p:extLst>
      <p:ext uri="{BB962C8B-B14F-4D97-AF65-F5344CB8AC3E}">
        <p14:creationId xmlns:p14="http://schemas.microsoft.com/office/powerpoint/2010/main" val="29659442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Why Was the Holy Spirit Given?</a:t>
            </a:r>
          </a:p>
          <a:p>
            <a:pPr marL="0" indent="0">
              <a:buNone/>
            </a:pPr>
            <a:r>
              <a:rPr lang="en-US" dirty="0"/>
              <a:t> </a:t>
            </a:r>
            <a:r>
              <a:rPr lang="en-US" baseline="30000" dirty="0"/>
              <a:t>24</a:t>
            </a:r>
            <a:r>
              <a:rPr lang="en-US" dirty="0"/>
              <a:t> "'For I will take you out of the nations; I will gather you from all the countries and bring you back into your own land.</a:t>
            </a:r>
          </a:p>
          <a:p>
            <a:pPr marL="0" indent="0">
              <a:buNone/>
            </a:pPr>
            <a:r>
              <a:rPr lang="en-US" dirty="0"/>
              <a:t> </a:t>
            </a:r>
            <a:r>
              <a:rPr lang="en-US" baseline="30000" dirty="0"/>
              <a:t>25</a:t>
            </a:r>
            <a:r>
              <a:rPr lang="en-US" dirty="0"/>
              <a:t> I will sprinkle clean water on you, and you will be clean; I will cleanse you from all your impurities and from all your idols.</a:t>
            </a:r>
          </a:p>
          <a:p>
            <a:pPr marL="0" indent="0">
              <a:buNone/>
            </a:pPr>
            <a:r>
              <a:rPr lang="en-US" dirty="0"/>
              <a:t> </a:t>
            </a:r>
            <a:r>
              <a:rPr lang="en-US" baseline="30000" dirty="0"/>
              <a:t>26</a:t>
            </a:r>
            <a:r>
              <a:rPr lang="en-US" dirty="0"/>
              <a:t> I will give you a new heart and put a new spirit in you; I will remove from you your heart of stone and give you a heart of flesh.</a:t>
            </a:r>
          </a:p>
          <a:p>
            <a:pPr marL="0" indent="0">
              <a:buNone/>
            </a:pPr>
            <a:r>
              <a:rPr lang="en-US" dirty="0"/>
              <a:t> </a:t>
            </a:r>
            <a:r>
              <a:rPr lang="en-US" baseline="30000" dirty="0"/>
              <a:t>27</a:t>
            </a:r>
            <a:r>
              <a:rPr lang="en-US" dirty="0"/>
              <a:t> And I will put my Spirit in you and move you to follow my decrees and be careful to keep my laws.</a:t>
            </a:r>
          </a:p>
          <a:p>
            <a:pPr marL="0" indent="0">
              <a:buNone/>
            </a:pPr>
            <a:r>
              <a:rPr lang="en-US" dirty="0"/>
              <a:t> </a:t>
            </a:r>
            <a:r>
              <a:rPr lang="en-US" baseline="30000" dirty="0"/>
              <a:t>28</a:t>
            </a:r>
            <a:r>
              <a:rPr lang="en-US" dirty="0"/>
              <a:t> You will live in the land I gave your forefathers; you will be my people, and I will be your Elohim</a:t>
            </a:r>
            <a:r>
              <a:rPr lang="en-US" dirty="0" smtClean="0"/>
              <a:t>. (Ezekiel 36)</a:t>
            </a:r>
            <a:endParaRPr lang="en-US" dirty="0"/>
          </a:p>
        </p:txBody>
      </p:sp>
    </p:spTree>
    <p:extLst>
      <p:ext uri="{BB962C8B-B14F-4D97-AF65-F5344CB8AC3E}">
        <p14:creationId xmlns:p14="http://schemas.microsoft.com/office/powerpoint/2010/main" val="41059395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Fall </a:t>
            </a:r>
            <a:r>
              <a:rPr lang="en-US" b="1" i="1" dirty="0" err="1" smtClean="0"/>
              <a:t>Moadim</a:t>
            </a:r>
            <a:endParaRPr lang="en-US" dirty="0"/>
          </a:p>
          <a:p>
            <a:pPr marL="0" indent="0">
              <a:buNone/>
            </a:pPr>
            <a:endParaRPr lang="en-US" dirty="0" smtClean="0"/>
          </a:p>
        </p:txBody>
      </p:sp>
    </p:spTree>
    <p:extLst>
      <p:ext uri="{BB962C8B-B14F-4D97-AF65-F5344CB8AC3E}">
        <p14:creationId xmlns:p14="http://schemas.microsoft.com/office/powerpoint/2010/main" val="19204460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a:t>Leviticus </a:t>
            </a:r>
            <a:r>
              <a:rPr lang="en-US" b="1" i="1" dirty="0" smtClean="0"/>
              <a:t>23:23-25 </a:t>
            </a:r>
            <a:r>
              <a:rPr lang="en-US" b="1" i="1" dirty="0"/>
              <a:t>NAS – </a:t>
            </a:r>
            <a:r>
              <a:rPr lang="en-US" b="1" i="1" dirty="0" smtClean="0"/>
              <a:t>Blowing of Trumpets</a:t>
            </a:r>
          </a:p>
          <a:p>
            <a:pPr marL="0" indent="0">
              <a:buNone/>
            </a:pPr>
            <a:r>
              <a:rPr lang="en-US" dirty="0"/>
              <a:t> </a:t>
            </a:r>
            <a:r>
              <a:rPr lang="en-US" baseline="30000" dirty="0"/>
              <a:t>23</a:t>
            </a:r>
            <a:r>
              <a:rPr lang="en-US" dirty="0"/>
              <a:t> Again the LORD spoke to Moses, saying,</a:t>
            </a:r>
          </a:p>
          <a:p>
            <a:pPr marL="0" indent="0">
              <a:buNone/>
            </a:pPr>
            <a:r>
              <a:rPr lang="en-US" dirty="0"/>
              <a:t> </a:t>
            </a:r>
            <a:r>
              <a:rPr lang="en-US" baseline="30000" dirty="0"/>
              <a:t>24</a:t>
            </a:r>
            <a:r>
              <a:rPr lang="en-US" dirty="0"/>
              <a:t> "Speak to the sons of Israel, saying, 'In the seventh month on the first of the month you shall have a rest, a reminder by blowing </a:t>
            </a:r>
            <a:r>
              <a:rPr lang="en-US" i="1" dirty="0"/>
              <a:t>of trumpets</a:t>
            </a:r>
            <a:r>
              <a:rPr lang="en-US" dirty="0"/>
              <a:t>, a holy </a:t>
            </a:r>
            <a:r>
              <a:rPr lang="en-US" dirty="0" smtClean="0"/>
              <a:t>convocation (</a:t>
            </a:r>
            <a:r>
              <a:rPr lang="en-US" i="1" dirty="0" err="1"/>
              <a:t>miqra</a:t>
            </a:r>
            <a:r>
              <a:rPr lang="en-US" i="1" dirty="0"/>
              <a:t> </a:t>
            </a:r>
            <a:r>
              <a:rPr lang="en-US" i="1" dirty="0" err="1"/>
              <a:t>qodesh</a:t>
            </a:r>
            <a:r>
              <a:rPr lang="en-US" dirty="0"/>
              <a:t>)</a:t>
            </a:r>
            <a:r>
              <a:rPr lang="en-US" dirty="0" smtClean="0"/>
              <a:t>.</a:t>
            </a:r>
            <a:endParaRPr lang="en-US" dirty="0"/>
          </a:p>
          <a:p>
            <a:pPr marL="0" indent="0">
              <a:buNone/>
            </a:pPr>
            <a:r>
              <a:rPr lang="en-US" dirty="0"/>
              <a:t> </a:t>
            </a:r>
            <a:r>
              <a:rPr lang="en-US" baseline="30000" dirty="0"/>
              <a:t>25</a:t>
            </a:r>
            <a:r>
              <a:rPr lang="en-US" dirty="0"/>
              <a:t> 'You shall not do any laborious work, but you shall present an offering by fire to the LORD.'"</a:t>
            </a:r>
          </a:p>
          <a:p>
            <a:pPr marL="0" indent="0">
              <a:buNone/>
            </a:pPr>
            <a:endParaRPr lang="en-US" dirty="0" smtClean="0"/>
          </a:p>
        </p:txBody>
      </p:sp>
    </p:spTree>
    <p:extLst>
      <p:ext uri="{BB962C8B-B14F-4D97-AF65-F5344CB8AC3E}">
        <p14:creationId xmlns:p14="http://schemas.microsoft.com/office/powerpoint/2010/main" val="24349714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dirty="0"/>
              <a:t> </a:t>
            </a:r>
            <a:r>
              <a:rPr lang="en-US" dirty="0">
                <a:latin typeface="Bwhebb" panose="00000400000000000000" pitchFamily="2" charset="0"/>
              </a:rPr>
              <a:t>h['</a:t>
            </a:r>
            <a:r>
              <a:rPr lang="en-US" dirty="0" err="1">
                <a:latin typeface="Bwhebb" panose="00000400000000000000" pitchFamily="2" charset="0"/>
              </a:rPr>
              <a:t>WrT</a:t>
            </a:r>
            <a:r>
              <a:rPr lang="en-US" dirty="0">
                <a:latin typeface="Bwhebb" panose="00000400000000000000" pitchFamily="2" charset="0"/>
              </a:rPr>
              <a:t>. </a:t>
            </a:r>
            <a:r>
              <a:rPr lang="en-US" dirty="0" smtClean="0"/>
              <a:t>(</a:t>
            </a:r>
            <a:r>
              <a:rPr lang="en-US" dirty="0" err="1" smtClean="0"/>
              <a:t>teruah</a:t>
            </a:r>
            <a:r>
              <a:rPr lang="en-US" dirty="0" smtClean="0"/>
              <a:t>) </a:t>
            </a:r>
            <a:r>
              <a:rPr lang="en-US" b="1" dirty="0"/>
              <a:t>alarm, signal, sound of tempest</a:t>
            </a:r>
            <a:r>
              <a:rPr lang="en-US" b="1" dirty="0" smtClean="0"/>
              <a:t>.</a:t>
            </a:r>
          </a:p>
          <a:p>
            <a:pPr marL="0" indent="0">
              <a:buNone/>
            </a:pPr>
            <a:r>
              <a:rPr lang="en-US" dirty="0"/>
              <a:t>A number of different shades of meaning and a variety of senses are developed for the root in various OT passages. The primary meaning is "to raise a noise" by shouting or with an instrument, especially a </a:t>
            </a:r>
            <a:r>
              <a:rPr lang="en-US" dirty="0" smtClean="0"/>
              <a:t>horn </a:t>
            </a:r>
            <a:r>
              <a:rPr lang="en-US" dirty="0"/>
              <a:t>(</a:t>
            </a:r>
            <a:r>
              <a:rPr lang="en-US" dirty="0" err="1"/>
              <a:t>Num</a:t>
            </a:r>
            <a:r>
              <a:rPr lang="en-US" dirty="0"/>
              <a:t> 10:7) or the traditional ram's horn, the "shofar" (Josh 6:5</a:t>
            </a:r>
            <a:r>
              <a:rPr lang="en-US" dirty="0" smtClean="0"/>
              <a:t>).</a:t>
            </a:r>
          </a:p>
          <a:p>
            <a:pPr marL="0" indent="0">
              <a:buNone/>
            </a:pPr>
            <a:r>
              <a:rPr lang="en-US" dirty="0" smtClean="0"/>
              <a:t>- shout </a:t>
            </a:r>
            <a:r>
              <a:rPr lang="en-US" dirty="0"/>
              <a:t>or blast of war, alarm, or joy; </a:t>
            </a:r>
            <a:r>
              <a:rPr lang="en-US" dirty="0" smtClean="0"/>
              <a:t> </a:t>
            </a:r>
            <a:r>
              <a:rPr lang="en-US" b="1" dirty="0" smtClean="0"/>
              <a:t> </a:t>
            </a:r>
            <a:endParaRPr lang="en-US" dirty="0" smtClean="0"/>
          </a:p>
        </p:txBody>
      </p:sp>
    </p:spTree>
    <p:extLst>
      <p:ext uri="{BB962C8B-B14F-4D97-AF65-F5344CB8AC3E}">
        <p14:creationId xmlns:p14="http://schemas.microsoft.com/office/powerpoint/2010/main" val="3793433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b="1" dirty="0" smtClean="0"/>
              <a:t>Now </a:t>
            </a:r>
            <a:r>
              <a:rPr lang="en-US" b="1" dirty="0"/>
              <a:t>I will triumph over my enemies who surround me! I will offer sacrifices in his dwelling place and shout (</a:t>
            </a:r>
            <a:r>
              <a:rPr lang="en-US" b="1" dirty="0" err="1"/>
              <a:t>Heb</a:t>
            </a:r>
            <a:r>
              <a:rPr lang="en-US" b="1" dirty="0"/>
              <a:t> "</a:t>
            </a:r>
            <a:r>
              <a:rPr lang="en-US" b="1" dirty="0" err="1"/>
              <a:t>teruah</a:t>
            </a:r>
            <a:r>
              <a:rPr lang="en-US" b="1" dirty="0"/>
              <a:t>") for joy! I will sing praises to Yahuwah! </a:t>
            </a:r>
            <a:r>
              <a:rPr lang="en-US" b="1" dirty="0" smtClean="0"/>
              <a:t>(Ps 27:6</a:t>
            </a:r>
            <a:r>
              <a:rPr lang="en-US" b="1" dirty="0"/>
              <a:t>).</a:t>
            </a:r>
          </a:p>
          <a:p>
            <a:pPr marL="0" indent="0">
              <a:buNone/>
            </a:pPr>
            <a:r>
              <a:rPr lang="en-US" b="1" dirty="0"/>
              <a:t>Blessed are the people who know the shout (</a:t>
            </a:r>
            <a:r>
              <a:rPr lang="en-US" b="1" dirty="0" err="1"/>
              <a:t>Heb</a:t>
            </a:r>
            <a:r>
              <a:rPr lang="en-US" b="1" dirty="0"/>
              <a:t> "</a:t>
            </a:r>
            <a:r>
              <a:rPr lang="en-US" b="1" dirty="0" err="1"/>
              <a:t>teruah</a:t>
            </a:r>
            <a:r>
              <a:rPr lang="en-US" b="1" dirty="0"/>
              <a:t>") of Yahuwah.  In the light of your face they walk </a:t>
            </a:r>
            <a:r>
              <a:rPr lang="en-US" b="1" dirty="0" smtClean="0"/>
              <a:t>(Ps 89:16</a:t>
            </a:r>
            <a:r>
              <a:rPr lang="en-US" b="1" dirty="0"/>
              <a:t>).</a:t>
            </a:r>
          </a:p>
          <a:p>
            <a:pPr marL="0" indent="0">
              <a:buNone/>
            </a:pPr>
            <a:endParaRPr lang="en-US" dirty="0" smtClean="0"/>
          </a:p>
        </p:txBody>
      </p:sp>
    </p:spTree>
    <p:extLst>
      <p:ext uri="{BB962C8B-B14F-4D97-AF65-F5344CB8AC3E}">
        <p14:creationId xmlns:p14="http://schemas.microsoft.com/office/powerpoint/2010/main" val="34006694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76135" y="252919"/>
            <a:ext cx="8060987" cy="4604831"/>
          </a:xfrm>
        </p:spPr>
        <p:txBody>
          <a:bodyPr>
            <a:normAutofit/>
          </a:bodyPr>
          <a:lstStyle/>
          <a:p>
            <a:r>
              <a:rPr lang="en-US" sz="2800" b="1" i="1" dirty="0" smtClean="0"/>
              <a:t>What is to be remembered by the blowing of trumpets?</a:t>
            </a:r>
            <a:br>
              <a:rPr lang="en-US" sz="2800" b="1" i="1" dirty="0" smtClean="0"/>
            </a:br>
            <a:r>
              <a:rPr lang="en-US" sz="1800" b="1" i="1" dirty="0" smtClean="0"/>
              <a:t/>
            </a:r>
            <a:br>
              <a:rPr lang="en-US" sz="1800" b="1" i="1" dirty="0" smtClean="0"/>
            </a:br>
            <a:r>
              <a:rPr lang="en-US" sz="2000" dirty="0" smtClean="0"/>
              <a:t>And on the third day in the morning there was thunder and lightning and a dense cloud on the mountain, and </a:t>
            </a:r>
            <a:r>
              <a:rPr lang="en-US" sz="2000" u="sng" dirty="0" smtClean="0"/>
              <a:t>the sound of a very loud horn</a:t>
            </a:r>
            <a:r>
              <a:rPr lang="en-US" sz="2000" dirty="0" smtClean="0"/>
              <a:t>; all the people who were in the camp trembled.  And </a:t>
            </a:r>
            <a:r>
              <a:rPr lang="en-US" sz="2000" dirty="0" err="1" smtClean="0"/>
              <a:t>Mosheh</a:t>
            </a:r>
            <a:r>
              <a:rPr lang="en-US" sz="2000" dirty="0" smtClean="0"/>
              <a:t> brought the people out of the camp to meet Elohim, and they took their place at the lower end of the mountain.  Now Mount Sinai was completely covered with smoke because Yahuwah had descended on it in fire; and its smoke went up like the smoke of </a:t>
            </a:r>
            <a:r>
              <a:rPr lang="en-US" sz="2000" dirty="0"/>
              <a:t>a great furnace, and </a:t>
            </a:r>
            <a:r>
              <a:rPr lang="en-US" sz="2000" u="sng" dirty="0"/>
              <a:t>the whole mountain shook greatly.  When the sound of the horn grew louder and louder</a:t>
            </a:r>
            <a:r>
              <a:rPr lang="en-US" sz="2000" dirty="0"/>
              <a:t>, </a:t>
            </a:r>
            <a:r>
              <a:rPr lang="en-US" sz="2000" dirty="0" err="1"/>
              <a:t>Mosheh</a:t>
            </a:r>
            <a:r>
              <a:rPr lang="en-US" sz="2000" dirty="0"/>
              <a:t> was speaking and </a:t>
            </a:r>
            <a:r>
              <a:rPr lang="en-US" sz="2000" dirty="0" err="1"/>
              <a:t>Elohim</a:t>
            </a:r>
            <a:r>
              <a:rPr lang="en-US" sz="2000" dirty="0"/>
              <a:t> was answering him with a voice.  And </a:t>
            </a:r>
            <a:r>
              <a:rPr lang="en-US" sz="2000" dirty="0" smtClean="0"/>
              <a:t>Yahuwah </a:t>
            </a:r>
            <a:r>
              <a:rPr lang="en-US" sz="2000" dirty="0"/>
              <a:t>came down on Mount Sinai, on the top of the mountain… (</a:t>
            </a:r>
            <a:r>
              <a:rPr lang="en-US" sz="2000" dirty="0" err="1"/>
              <a:t>Shemot</a:t>
            </a:r>
            <a:r>
              <a:rPr lang="en-US" sz="2000" dirty="0"/>
              <a:t> 19:16-20</a:t>
            </a:r>
            <a:r>
              <a:rPr lang="en-US" sz="2000" dirty="0" smtClean="0"/>
              <a:t>).</a:t>
            </a:r>
            <a:endParaRPr lang="en-US" sz="1800" dirty="0"/>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14109581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30739" y="285345"/>
            <a:ext cx="8138809" cy="4630366"/>
          </a:xfrm>
        </p:spPr>
        <p:txBody>
          <a:bodyPr>
            <a:normAutofit/>
          </a:bodyPr>
          <a:lstStyle/>
          <a:p>
            <a:r>
              <a:rPr lang="en-US" sz="3200" dirty="0"/>
              <a:t>How Awesome Was that Event?</a:t>
            </a:r>
            <a:br>
              <a:rPr lang="en-US" sz="3200" dirty="0"/>
            </a:br>
            <a:r>
              <a:rPr lang="en-US" sz="2000" dirty="0"/>
              <a:t/>
            </a:r>
            <a:br>
              <a:rPr lang="en-US" sz="2000" dirty="0"/>
            </a:br>
            <a:r>
              <a:rPr lang="en-US" sz="2000" dirty="0"/>
              <a:t>For you have not drawn near to a mountain touched and scorched with fire, and to blackness, and darkness and storm, </a:t>
            </a:r>
            <a:r>
              <a:rPr lang="en-US" sz="2000" u="sng" dirty="0"/>
              <a:t>and a sound of a trumpet</a:t>
            </a:r>
            <a:r>
              <a:rPr lang="en-US" sz="2000" dirty="0"/>
              <a:t>, and a voice of words, so that those who heard it begged that no further Word should be spoken to them, for they could not bear what was commanded, "If even a beast touches the mountain, it shall be stoned or shot through with an arrow." And so fearsome was the sight that </a:t>
            </a:r>
            <a:r>
              <a:rPr lang="en-US" sz="2000" dirty="0" err="1"/>
              <a:t>Mosheh</a:t>
            </a:r>
            <a:r>
              <a:rPr lang="en-US" sz="2000" dirty="0"/>
              <a:t> said, "</a:t>
            </a:r>
            <a:r>
              <a:rPr lang="en-US" sz="2000" u="sng" dirty="0"/>
              <a:t>I exceedingly fear and tremble</a:t>
            </a:r>
            <a:r>
              <a:rPr lang="en-US" sz="2000" dirty="0"/>
              <a:t>" (Hebrews 12:18-21).</a:t>
            </a:r>
            <a:br>
              <a:rPr lang="en-US" sz="2000" dirty="0"/>
            </a:br>
            <a:r>
              <a:rPr lang="en-US" sz="1800" b="1" i="1" dirty="0"/>
              <a:t/>
            </a:r>
            <a:br>
              <a:rPr lang="en-US" sz="1800" b="1" i="1" dirty="0"/>
            </a:br>
            <a:endParaRPr lang="en-US" sz="1800" dirty="0"/>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28926315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3957" y="356681"/>
            <a:ext cx="8112869" cy="4215319"/>
          </a:xfrm>
        </p:spPr>
        <p:txBody>
          <a:bodyPr>
            <a:normAutofit/>
          </a:bodyPr>
          <a:lstStyle/>
          <a:p>
            <a:r>
              <a:rPr lang="en-US" sz="2800" b="1" i="1" dirty="0" err="1"/>
              <a:t>Miqra</a:t>
            </a:r>
            <a:r>
              <a:rPr lang="en-US" sz="2800" b="1" i="1" dirty="0"/>
              <a:t> </a:t>
            </a:r>
            <a:r>
              <a:rPr lang="en-US" sz="2800" b="1" i="1" dirty="0" err="1"/>
              <a:t>qodesh</a:t>
            </a:r>
            <a:r>
              <a:rPr lang="en-US" sz="2800" b="1" i="1" dirty="0"/>
              <a:t> – the Holy Assembly</a:t>
            </a:r>
            <a:r>
              <a:rPr lang="en-US" sz="2000" b="1" i="1" dirty="0"/>
              <a:t/>
            </a:r>
            <a:br>
              <a:rPr lang="en-US" sz="2000" b="1" i="1" dirty="0"/>
            </a:br>
            <a:r>
              <a:rPr lang="en-US" sz="2000" b="1" i="1" dirty="0"/>
              <a:t/>
            </a:r>
            <a:br>
              <a:rPr lang="en-US" sz="2000" b="1" i="1" dirty="0"/>
            </a:br>
            <a:r>
              <a:rPr lang="en-US" sz="2400" b="1" i="1" dirty="0"/>
              <a:t>Shavuot</a:t>
            </a:r>
            <a:r>
              <a:rPr lang="en-US" sz="2000" b="1" i="1" dirty="0"/>
              <a:t> - </a:t>
            </a:r>
            <a:r>
              <a:rPr lang="en-US" sz="2400" dirty="0"/>
              <a:t>Then </a:t>
            </a:r>
            <a:r>
              <a:rPr lang="en-US" sz="2400" dirty="0" err="1"/>
              <a:t>Mosheh</a:t>
            </a:r>
            <a:r>
              <a:rPr lang="en-US" sz="2400" dirty="0"/>
              <a:t> led the people out of the camp to meet with </a:t>
            </a:r>
            <a:r>
              <a:rPr lang="en-US" sz="2400" dirty="0" err="1"/>
              <a:t>Elohim</a:t>
            </a:r>
            <a:r>
              <a:rPr lang="en-US" sz="2400" dirty="0"/>
              <a:t>, and they stood at the foot of the mountain. (Exodus 19:17)</a:t>
            </a:r>
            <a:br>
              <a:rPr lang="en-US" sz="2400" dirty="0"/>
            </a:br>
            <a:r>
              <a:rPr lang="en-US" sz="2400" dirty="0"/>
              <a:t/>
            </a:r>
            <a:br>
              <a:rPr lang="en-US" sz="2400" dirty="0"/>
            </a:br>
            <a:r>
              <a:rPr lang="en-US" sz="2400" b="1" dirty="0"/>
              <a:t>Yom </a:t>
            </a:r>
            <a:r>
              <a:rPr lang="en-US" sz="2400" b="1" dirty="0" err="1"/>
              <a:t>Teruah</a:t>
            </a:r>
            <a:r>
              <a:rPr lang="en-US" sz="2400" b="1" dirty="0"/>
              <a:t> </a:t>
            </a:r>
            <a:r>
              <a:rPr lang="en-US" sz="2400" dirty="0"/>
              <a:t>– And he will send his angels with a loud trumpet call, </a:t>
            </a:r>
            <a:r>
              <a:rPr lang="en-US" sz="2400" u="sng" dirty="0"/>
              <a:t>and they will gather his elect </a:t>
            </a:r>
            <a:r>
              <a:rPr lang="en-US" sz="2400" dirty="0"/>
              <a:t>from the four winds, from one end of the heavens to the other. (Matthew 24:31)</a:t>
            </a:r>
            <a:br>
              <a:rPr lang="en-US" sz="2400" dirty="0"/>
            </a:br>
            <a:r>
              <a:rPr lang="en-US" sz="2400" dirty="0"/>
              <a:t/>
            </a:r>
            <a:br>
              <a:rPr lang="en-US" sz="2400" dirty="0"/>
            </a:br>
            <a:endParaRPr lang="en-US" sz="2000" dirty="0"/>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27285497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dirty="0"/>
              <a:t>How Do We Know that Yom </a:t>
            </a:r>
            <a:r>
              <a:rPr lang="en-US" sz="3600" dirty="0" err="1"/>
              <a:t>Teruah</a:t>
            </a:r>
            <a:r>
              <a:rPr lang="en-US" sz="3600" dirty="0"/>
              <a:t> Corresponds to the Return of Messiah to Usher in the Messianic Age?</a:t>
            </a:r>
            <a:br>
              <a:rPr lang="en-US" sz="3600" dirty="0"/>
            </a:br>
            <a:r>
              <a:rPr lang="en-US" sz="3600" dirty="0"/>
              <a:t/>
            </a:r>
            <a:br>
              <a:rPr lang="en-US" sz="3600" dirty="0"/>
            </a:br>
            <a:r>
              <a:rPr lang="en-US" dirty="0"/>
              <a:t>1.  The Prophetic Nature of the Annual Appointed Times / As Shadow Pictures of the Redemptive Acts of Messiah</a:t>
            </a:r>
            <a:br>
              <a:rPr lang="en-US" dirty="0"/>
            </a:br>
            <a:r>
              <a:rPr lang="en-US" dirty="0"/>
              <a:t/>
            </a:r>
            <a:br>
              <a:rPr lang="en-US" dirty="0"/>
            </a:br>
            <a:r>
              <a:rPr lang="en-US" dirty="0"/>
              <a:t>2.  The Terminology Used of Yom </a:t>
            </a:r>
            <a:r>
              <a:rPr lang="en-US" dirty="0" err="1"/>
              <a:t>Teruah</a:t>
            </a:r>
            <a:r>
              <a:rPr lang="en-US" dirty="0"/>
              <a:t/>
            </a:r>
            <a:br>
              <a:rPr lang="en-US" dirty="0"/>
            </a:br>
            <a:r>
              <a:rPr lang="en-US" b="1" i="1" dirty="0"/>
              <a:t/>
            </a:r>
            <a:br>
              <a:rPr lang="en-US" b="1" i="1" dirty="0"/>
            </a:br>
            <a:endParaRPr lang="en-US" dirty="0" smtClean="0"/>
          </a:p>
        </p:txBody>
      </p:sp>
    </p:spTree>
    <p:extLst>
      <p:ext uri="{BB962C8B-B14F-4D97-AF65-F5344CB8AC3E}">
        <p14:creationId xmlns:p14="http://schemas.microsoft.com/office/powerpoint/2010/main" val="9864913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08561" y="291830"/>
            <a:ext cx="8352817" cy="4500664"/>
          </a:xfrm>
        </p:spPr>
        <p:txBody>
          <a:bodyPr>
            <a:normAutofit/>
          </a:bodyPr>
          <a:lstStyle/>
          <a:p>
            <a:pPr algn="l"/>
            <a:r>
              <a:rPr lang="en-US" sz="2000" dirty="0"/>
              <a:t>Yom </a:t>
            </a:r>
            <a:r>
              <a:rPr lang="en-US" sz="2000" dirty="0" err="1"/>
              <a:t>Teruah</a:t>
            </a:r>
            <a:r>
              <a:rPr lang="en-US" sz="2000" dirty="0"/>
              <a:t> is an appointment with </a:t>
            </a:r>
            <a:r>
              <a:rPr lang="en-US" sz="2000" dirty="0" smtClean="0"/>
              <a:t>Yahuwah</a:t>
            </a:r>
            <a:r>
              <a:rPr lang="en-US" sz="2000" dirty="0"/>
              <a:t/>
            </a:r>
            <a:br>
              <a:rPr lang="en-US" sz="2000" dirty="0"/>
            </a:br>
            <a:r>
              <a:rPr lang="en-US" sz="2000" dirty="0"/>
              <a:t/>
            </a:r>
            <a:br>
              <a:rPr lang="en-US" sz="2000" dirty="0"/>
            </a:br>
            <a:r>
              <a:rPr lang="en-US" sz="2000" dirty="0"/>
              <a:t>It is a day of complete rest from all our work.</a:t>
            </a:r>
            <a:br>
              <a:rPr lang="en-US" sz="2000" dirty="0"/>
            </a:br>
            <a:r>
              <a:rPr lang="en-US" sz="2000" dirty="0"/>
              <a:t/>
            </a:r>
            <a:br>
              <a:rPr lang="en-US" sz="2000" dirty="0"/>
            </a:br>
            <a:r>
              <a:rPr lang="en-US" sz="2000" dirty="0"/>
              <a:t>It is accompanied by the remembrance of trumpet blasts which remind us of his presence at Mt Sinai, and a rehearsal for his presence with us at </a:t>
            </a:r>
            <a:r>
              <a:rPr lang="en-US" sz="2000" dirty="0" err="1" smtClean="0"/>
              <a:t>Yahusha’s</a:t>
            </a:r>
            <a:r>
              <a:rPr lang="en-US" sz="2000" dirty="0" smtClean="0"/>
              <a:t> </a:t>
            </a:r>
            <a:r>
              <a:rPr lang="en-US" sz="2000" dirty="0"/>
              <a:t>coming.</a:t>
            </a:r>
            <a:br>
              <a:rPr lang="en-US" sz="2000" dirty="0"/>
            </a:br>
            <a:r>
              <a:rPr lang="en-US" sz="2000" dirty="0"/>
              <a:t/>
            </a:r>
            <a:br>
              <a:rPr lang="en-US" sz="2000" dirty="0"/>
            </a:br>
            <a:r>
              <a:rPr lang="en-US" sz="2000" dirty="0"/>
              <a:t>We gather together in </a:t>
            </a:r>
            <a:r>
              <a:rPr lang="en-US" sz="2000" u="sng" dirty="0" err="1"/>
              <a:t>miqra</a:t>
            </a:r>
            <a:r>
              <a:rPr lang="en-US" sz="2000" u="sng" dirty="0"/>
              <a:t> </a:t>
            </a:r>
            <a:r>
              <a:rPr lang="en-US" sz="2000" u="sng" dirty="0" err="1"/>
              <a:t>qodesh</a:t>
            </a:r>
            <a:r>
              <a:rPr lang="en-US" sz="2000" u="sng" dirty="0"/>
              <a:t> </a:t>
            </a:r>
            <a:r>
              <a:rPr lang="en-US" sz="2000" dirty="0"/>
              <a:t>– a holy assembly – in a rehearsal for the Day in which </a:t>
            </a:r>
            <a:r>
              <a:rPr lang="en-US" sz="2000" dirty="0" err="1" smtClean="0"/>
              <a:t>Yahusha</a:t>
            </a:r>
            <a:r>
              <a:rPr lang="en-US" sz="2000" dirty="0" smtClean="0"/>
              <a:t> </a:t>
            </a:r>
            <a:r>
              <a:rPr lang="en-US" sz="2000" dirty="0"/>
              <a:t>will descend from heaven, with the loud sounding of the trumpet, and we will </a:t>
            </a:r>
            <a:r>
              <a:rPr lang="en-US" sz="2000" u="sng" dirty="0" err="1"/>
              <a:t>miqra</a:t>
            </a:r>
            <a:r>
              <a:rPr lang="en-US" sz="2000" u="sng" dirty="0"/>
              <a:t> </a:t>
            </a:r>
            <a:r>
              <a:rPr lang="en-US" sz="2000" u="sng" dirty="0" err="1"/>
              <a:t>qodesh</a:t>
            </a:r>
            <a:r>
              <a:rPr lang="en-US" sz="2000" dirty="0"/>
              <a:t> with him in the clouds of the air.  </a:t>
            </a:r>
            <a:br>
              <a:rPr lang="en-US" sz="2000" dirty="0"/>
            </a:br>
            <a:r>
              <a:rPr lang="en-US" sz="2000" dirty="0"/>
              <a:t/>
            </a:r>
            <a:br>
              <a:rPr lang="en-US" sz="2000" dirty="0"/>
            </a:br>
            <a:r>
              <a:rPr lang="en-US" sz="2000" dirty="0"/>
              <a:t>And thus we shall be with our Master forever.</a:t>
            </a:r>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21851394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buNone/>
            </a:pPr>
            <a:r>
              <a:rPr lang="en-US" sz="3600" b="1" i="1" dirty="0" smtClean="0"/>
              <a:t>What Do the Prophets Say About the Regathering of Israel?</a:t>
            </a:r>
          </a:p>
          <a:p>
            <a:pPr marL="0" indent="0">
              <a:buNone/>
            </a:pPr>
            <a:r>
              <a:rPr lang="en-US" baseline="30000" dirty="0" smtClean="0"/>
              <a:t>12</a:t>
            </a:r>
            <a:r>
              <a:rPr lang="en-US" dirty="0" smtClean="0"/>
              <a:t> </a:t>
            </a:r>
            <a:r>
              <a:rPr lang="en-US" dirty="0"/>
              <a:t>In that day Yahuwah will thresh from the flowing Euphrates to the </a:t>
            </a:r>
            <a:r>
              <a:rPr lang="en-US" dirty="0" err="1"/>
              <a:t>Wadi</a:t>
            </a:r>
            <a:r>
              <a:rPr lang="en-US" dirty="0"/>
              <a:t> of </a:t>
            </a:r>
            <a:r>
              <a:rPr lang="en-US" dirty="0" err="1"/>
              <a:t>Mitzrayim</a:t>
            </a:r>
            <a:r>
              <a:rPr lang="en-US" dirty="0"/>
              <a:t>, and </a:t>
            </a:r>
            <a:r>
              <a:rPr lang="en-US" u="sng" dirty="0"/>
              <a:t>you, O sons of </a:t>
            </a:r>
            <a:r>
              <a:rPr lang="en-US" u="sng" dirty="0" err="1"/>
              <a:t>Yisrael</a:t>
            </a:r>
            <a:r>
              <a:rPr lang="en-US" u="sng" dirty="0"/>
              <a:t>, will be gathered up one by one</a:t>
            </a:r>
            <a:r>
              <a:rPr lang="en-US" dirty="0"/>
              <a:t>.</a:t>
            </a:r>
          </a:p>
          <a:p>
            <a:pPr marL="0" indent="0">
              <a:buNone/>
            </a:pPr>
            <a:r>
              <a:rPr lang="en-US" baseline="30000" dirty="0" smtClean="0"/>
              <a:t>13</a:t>
            </a:r>
            <a:r>
              <a:rPr lang="en-US" dirty="0" smtClean="0"/>
              <a:t> </a:t>
            </a:r>
            <a:r>
              <a:rPr lang="en-US" dirty="0"/>
              <a:t>And </a:t>
            </a:r>
            <a:r>
              <a:rPr lang="en-US" u="sng" dirty="0"/>
              <a:t>in that day a great trumpet will sound</a:t>
            </a:r>
            <a:r>
              <a:rPr lang="en-US" dirty="0"/>
              <a:t>. Those who were perishing in Assyria and those who were exiled in </a:t>
            </a:r>
            <a:r>
              <a:rPr lang="en-US" dirty="0" err="1"/>
              <a:t>Mitzrayim</a:t>
            </a:r>
            <a:r>
              <a:rPr lang="en-US" dirty="0"/>
              <a:t> will come and worship Yahuwah on the holy mountain in </a:t>
            </a:r>
            <a:r>
              <a:rPr lang="en-US" dirty="0" err="1"/>
              <a:t>Yerushalayim</a:t>
            </a:r>
            <a:r>
              <a:rPr lang="en-US" dirty="0" smtClean="0"/>
              <a:t>. (Isaiah 27)</a:t>
            </a:r>
            <a:endParaRPr lang="en-US" dirty="0"/>
          </a:p>
        </p:txBody>
      </p:sp>
    </p:spTree>
    <p:extLst>
      <p:ext uri="{BB962C8B-B14F-4D97-AF65-F5344CB8AC3E}">
        <p14:creationId xmlns:p14="http://schemas.microsoft.com/office/powerpoint/2010/main" val="446851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buNone/>
            </a:pPr>
            <a:r>
              <a:rPr lang="en-US" sz="3600" b="1" i="1" dirty="0" smtClean="0"/>
              <a:t>The Appearance of Yahuwah</a:t>
            </a:r>
          </a:p>
          <a:p>
            <a:pPr marL="0" indent="0">
              <a:buNone/>
            </a:pPr>
            <a:r>
              <a:rPr lang="en-US" b="1" dirty="0" smtClean="0"/>
              <a:t>Blow </a:t>
            </a:r>
            <a:r>
              <a:rPr lang="en-US" b="1" dirty="0"/>
              <a:t>the trumpet in Zion; sound the alarm signal on my set-apart mountain! Let all the inhabitants of the land shake with fear, for the day of Yahuwah is about to come. Indeed, it is near!  It will be a day of dreadful darkness, a day of foreboding storm-clouds, like blackness spread over the mountains. It is a huge and powerful army-- there has never been anything like it ever before, and there will not be anything like it for many generations to come! (</a:t>
            </a:r>
            <a:r>
              <a:rPr lang="en-US" b="1" dirty="0" err="1"/>
              <a:t>Yoel</a:t>
            </a:r>
            <a:r>
              <a:rPr lang="en-US" b="1" dirty="0"/>
              <a:t> 2:1,2).</a:t>
            </a:r>
          </a:p>
          <a:p>
            <a:pPr marL="0" indent="0">
              <a:buNone/>
            </a:pPr>
            <a:r>
              <a:rPr lang="en-US" dirty="0"/>
              <a:t>With the day of Yahuwah comes the very presence of Yahuwah:</a:t>
            </a:r>
          </a:p>
          <a:p>
            <a:pPr marL="0" indent="0">
              <a:buNone/>
            </a:pPr>
            <a:r>
              <a:rPr lang="en-US" b="1" dirty="0"/>
              <a:t>Then </a:t>
            </a:r>
            <a:r>
              <a:rPr lang="en-US" b="1" u="sng" dirty="0"/>
              <a:t>Yahuwah will appear over them</a:t>
            </a:r>
            <a:r>
              <a:rPr lang="en-US" b="1" dirty="0"/>
              <a:t>; his arrow will flash like lightning. </a:t>
            </a:r>
            <a:r>
              <a:rPr lang="en-US" b="1" u="sng" dirty="0"/>
              <a:t>Adonai Yahuwah will sound the trumpet</a:t>
            </a:r>
            <a:r>
              <a:rPr lang="en-US" b="1" dirty="0"/>
              <a:t>; </a:t>
            </a:r>
            <a:r>
              <a:rPr lang="en-US" b="1" u="sng" dirty="0"/>
              <a:t>he will march in the storms of the south</a:t>
            </a:r>
            <a:r>
              <a:rPr lang="en-US" b="1" dirty="0"/>
              <a:t>, and Adonai Yahuwah will shield them. (</a:t>
            </a:r>
            <a:r>
              <a:rPr lang="en-US" b="1" dirty="0" err="1"/>
              <a:t>Zecharyah</a:t>
            </a:r>
            <a:r>
              <a:rPr lang="en-US" b="1" dirty="0"/>
              <a:t> 9:14,15)</a:t>
            </a:r>
          </a:p>
          <a:p>
            <a:pPr marL="0" indent="0">
              <a:buNone/>
            </a:pPr>
            <a:endParaRPr lang="en-US" dirty="0"/>
          </a:p>
        </p:txBody>
      </p:sp>
    </p:spTree>
    <p:extLst>
      <p:ext uri="{BB962C8B-B14F-4D97-AF65-F5344CB8AC3E}">
        <p14:creationId xmlns:p14="http://schemas.microsoft.com/office/powerpoint/2010/main" val="39268614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buNone/>
            </a:pPr>
            <a:r>
              <a:rPr lang="en-US" sz="3600" dirty="0"/>
              <a:t>How Do We Know that Yom </a:t>
            </a:r>
            <a:r>
              <a:rPr lang="en-US" sz="3600" dirty="0" err="1"/>
              <a:t>Teruah</a:t>
            </a:r>
            <a:r>
              <a:rPr lang="en-US" sz="3600" dirty="0"/>
              <a:t> Corresponds to the Return of Messiah to Usher in the Messianic Age?</a:t>
            </a:r>
            <a:br>
              <a:rPr lang="en-US" sz="3600" dirty="0"/>
            </a:br>
            <a:r>
              <a:rPr lang="en-US" sz="3600" dirty="0"/>
              <a:t/>
            </a:r>
            <a:br>
              <a:rPr lang="en-US" sz="3600" dirty="0"/>
            </a:br>
            <a:r>
              <a:rPr lang="en-US" dirty="0"/>
              <a:t>1.  The Prophetic Nature of the Annual Appointed Times / As Shadow Pictures of the Redemptive Acts of </a:t>
            </a:r>
            <a:r>
              <a:rPr lang="en-US" dirty="0" smtClean="0"/>
              <a:t>Messiah</a:t>
            </a:r>
          </a:p>
          <a:p>
            <a:pPr marL="0" indent="0">
              <a:buNone/>
            </a:pPr>
            <a:r>
              <a:rPr lang="en-US" dirty="0" smtClean="0"/>
              <a:t>2. The Return of Messiah is the next major event in the Redemption – Yom </a:t>
            </a:r>
            <a:r>
              <a:rPr lang="en-US" dirty="0" err="1" smtClean="0"/>
              <a:t>Teruah</a:t>
            </a:r>
            <a:r>
              <a:rPr lang="en-US" dirty="0" smtClean="0"/>
              <a:t> is the next Appointed Time</a:t>
            </a:r>
          </a:p>
          <a:p>
            <a:pPr marL="0" indent="0">
              <a:buNone/>
            </a:pPr>
            <a:r>
              <a:rPr lang="en-US" dirty="0" smtClean="0"/>
              <a:t>3. The Gap in Time</a:t>
            </a:r>
          </a:p>
          <a:p>
            <a:pPr marL="0" indent="0">
              <a:buNone/>
            </a:pPr>
            <a:r>
              <a:rPr lang="en-US" dirty="0" smtClean="0"/>
              <a:t>4. The </a:t>
            </a:r>
            <a:r>
              <a:rPr lang="en-US" dirty="0"/>
              <a:t>Terminology Used of Yom </a:t>
            </a:r>
            <a:r>
              <a:rPr lang="en-US" dirty="0" err="1"/>
              <a:t>Teruah</a:t>
            </a:r>
            <a:r>
              <a:rPr lang="en-US" b="1" i="1" dirty="0"/>
              <a:t/>
            </a:r>
            <a:br>
              <a:rPr lang="en-US" b="1" i="1" dirty="0"/>
            </a:br>
            <a:r>
              <a:rPr lang="en-US" b="1" i="1" dirty="0"/>
              <a:t/>
            </a:r>
            <a:br>
              <a:rPr lang="en-US" b="1" i="1" dirty="0"/>
            </a:br>
            <a:endParaRPr lang="en-US" dirty="0" smtClean="0"/>
          </a:p>
        </p:txBody>
      </p:sp>
    </p:spTree>
    <p:extLst>
      <p:ext uri="{BB962C8B-B14F-4D97-AF65-F5344CB8AC3E}">
        <p14:creationId xmlns:p14="http://schemas.microsoft.com/office/powerpoint/2010/main" val="37658336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2621" y="324255"/>
            <a:ext cx="8132324" cy="4468239"/>
          </a:xfrm>
        </p:spPr>
        <p:txBody>
          <a:bodyPr>
            <a:normAutofit/>
          </a:bodyPr>
          <a:lstStyle/>
          <a:p>
            <a:r>
              <a:rPr lang="en-US" sz="2800" i="1" dirty="0" err="1"/>
              <a:t>Episunagogee</a:t>
            </a:r>
            <a:r>
              <a:rPr lang="en-US" sz="2800" dirty="0"/>
              <a:t> occurs twice in the NT</a:t>
            </a:r>
            <a:r>
              <a:rPr lang="en-US" sz="2000" dirty="0"/>
              <a:t/>
            </a:r>
            <a:br>
              <a:rPr lang="en-US" sz="2000" dirty="0"/>
            </a:br>
            <a:r>
              <a:rPr lang="en-US" sz="2000" dirty="0"/>
              <a:t/>
            </a:r>
            <a:br>
              <a:rPr lang="en-US" sz="2000" dirty="0"/>
            </a:br>
            <a:r>
              <a:rPr lang="en-US" sz="2000" dirty="0"/>
              <a:t>Concerning the coming of our Master </a:t>
            </a:r>
            <a:r>
              <a:rPr lang="en-US" sz="2000" dirty="0" err="1" smtClean="0"/>
              <a:t>Yahusha</a:t>
            </a:r>
            <a:r>
              <a:rPr lang="en-US" sz="2000" dirty="0" smtClean="0"/>
              <a:t> </a:t>
            </a:r>
            <a:r>
              <a:rPr lang="en-US" sz="2000" dirty="0"/>
              <a:t>Messiah and </a:t>
            </a:r>
            <a:r>
              <a:rPr lang="en-US" sz="2000" u="sng" dirty="0"/>
              <a:t>our being gathered to him</a:t>
            </a:r>
            <a:r>
              <a:rPr lang="en-US" sz="2000" dirty="0"/>
              <a:t>… (2 Thessalonians 2:1)</a:t>
            </a:r>
            <a:br>
              <a:rPr lang="en-US" sz="2000" dirty="0"/>
            </a:br>
            <a:r>
              <a:rPr lang="en-US" sz="2000" dirty="0"/>
              <a:t/>
            </a:r>
            <a:br>
              <a:rPr lang="en-US" sz="2000" dirty="0"/>
            </a:br>
            <a:r>
              <a:rPr lang="en-US" sz="2000" dirty="0"/>
              <a:t>Let us not forsake </a:t>
            </a:r>
            <a:r>
              <a:rPr lang="en-US" sz="2000" u="sng" dirty="0"/>
              <a:t>our gathering together </a:t>
            </a:r>
            <a:r>
              <a:rPr lang="en-US" sz="2000" dirty="0"/>
              <a:t>( </a:t>
            </a:r>
            <a:r>
              <a:rPr lang="en-US" sz="2000" dirty="0" err="1">
                <a:latin typeface="Bwgrkn" pitchFamily="2" charset="0"/>
              </a:rPr>
              <a:t>episunagwgh</a:t>
            </a:r>
            <a:r>
              <a:rPr lang="en-US" sz="2000" dirty="0"/>
              <a:t> </a:t>
            </a:r>
            <a:r>
              <a:rPr lang="en-US" sz="2000" dirty="0" err="1"/>
              <a:t>episunagogee</a:t>
            </a:r>
            <a:r>
              <a:rPr lang="en-US" sz="2000" dirty="0"/>
              <a:t>), as some are in the habit of doing, but let us encourage one another-- and all the more as you see the Day approaching. (Hebrews 10:25)</a:t>
            </a:r>
            <a:br>
              <a:rPr lang="en-US" sz="2000" dirty="0"/>
            </a:br>
            <a:r>
              <a:rPr lang="en-US" sz="2000" dirty="0"/>
              <a:t/>
            </a:r>
            <a:br>
              <a:rPr lang="en-US" sz="2000" dirty="0"/>
            </a:br>
            <a:r>
              <a:rPr lang="en-US" sz="2000" dirty="0"/>
              <a:t>Another clear reference to the Day of </a:t>
            </a:r>
            <a:r>
              <a:rPr lang="en-US" sz="2000" dirty="0" smtClean="0"/>
              <a:t>Yahuwah, </a:t>
            </a:r>
            <a:r>
              <a:rPr lang="en-US" sz="2000" dirty="0"/>
              <a:t>when Messiah will appear and gather his elect.</a:t>
            </a:r>
            <a:br>
              <a:rPr lang="en-US" sz="2000" dirty="0"/>
            </a:br>
            <a:endParaRPr lang="en-US" sz="2000" dirty="0"/>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8433494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2621" y="324255"/>
            <a:ext cx="8132324" cy="4468239"/>
          </a:xfrm>
        </p:spPr>
        <p:txBody>
          <a:bodyPr>
            <a:normAutofit fontScale="90000"/>
          </a:bodyPr>
          <a:lstStyle/>
          <a:p>
            <a:r>
              <a:rPr lang="en-US" sz="2800" dirty="0" smtClean="0"/>
              <a:t>The Trumpets</a:t>
            </a:r>
            <a:r>
              <a:rPr lang="en-US" sz="2000" dirty="0"/>
              <a:t/>
            </a:r>
            <a:br>
              <a:rPr lang="en-US" sz="2000" dirty="0"/>
            </a:br>
            <a:r>
              <a:rPr lang="en-US" sz="2000" dirty="0"/>
              <a:t/>
            </a:r>
            <a:br>
              <a:rPr lang="en-US" sz="2000" dirty="0"/>
            </a:br>
            <a:r>
              <a:rPr lang="en-US" sz="2200" dirty="0"/>
              <a:t> </a:t>
            </a:r>
            <a:r>
              <a:rPr lang="en-US" sz="2200" baseline="30000" dirty="0"/>
              <a:t>27</a:t>
            </a:r>
            <a:r>
              <a:rPr lang="en-US" sz="2200" dirty="0"/>
              <a:t> For as lightning that comes from the east is visible even in the west, so will be </a:t>
            </a:r>
            <a:r>
              <a:rPr lang="en-US" sz="2200" u="sng" dirty="0"/>
              <a:t>the coming of the Son of Man</a:t>
            </a:r>
            <a:r>
              <a:rPr lang="en-US" sz="2200" dirty="0"/>
              <a:t>.</a:t>
            </a:r>
            <a:br>
              <a:rPr lang="en-US" sz="2200" dirty="0"/>
            </a:br>
            <a:r>
              <a:rPr lang="en-US" sz="2200" dirty="0"/>
              <a:t> </a:t>
            </a:r>
            <a:r>
              <a:rPr lang="en-US" sz="2200" baseline="30000" dirty="0"/>
              <a:t>28</a:t>
            </a:r>
            <a:r>
              <a:rPr lang="en-US" sz="2200" dirty="0"/>
              <a:t> Wherever there is a carcass, there the vultures will gather.</a:t>
            </a:r>
            <a:br>
              <a:rPr lang="en-US" sz="2200" dirty="0"/>
            </a:br>
            <a:r>
              <a:rPr lang="en-US" sz="2200" dirty="0"/>
              <a:t> </a:t>
            </a:r>
            <a:r>
              <a:rPr lang="en-US" sz="2200" baseline="30000" dirty="0"/>
              <a:t>29</a:t>
            </a:r>
            <a:r>
              <a:rPr lang="en-US" sz="2200" dirty="0"/>
              <a:t> "Immediately after the distress of those days "'the sun will be darkened, and the moon will not give its light; the stars will fall from the sky, and the heavenly bodies will be shaken.'</a:t>
            </a:r>
            <a:br>
              <a:rPr lang="en-US" sz="2200" dirty="0"/>
            </a:br>
            <a:r>
              <a:rPr lang="en-US" sz="2200" dirty="0"/>
              <a:t> </a:t>
            </a:r>
            <a:r>
              <a:rPr lang="en-US" sz="2200" baseline="30000" dirty="0"/>
              <a:t>30</a:t>
            </a:r>
            <a:r>
              <a:rPr lang="en-US" sz="2200" dirty="0"/>
              <a:t> "At that time the sign of the Son of Man will appear in the sky, and all the nations of the earth will mourn. </a:t>
            </a:r>
            <a:r>
              <a:rPr lang="en-US" sz="2200" u="sng" dirty="0"/>
              <a:t>They will see the Son of Man coming</a:t>
            </a:r>
            <a:r>
              <a:rPr lang="en-US" sz="2200" dirty="0"/>
              <a:t> on the clouds of the sky, with power and great glory.</a:t>
            </a:r>
            <a:br>
              <a:rPr lang="en-US" sz="2200" dirty="0"/>
            </a:br>
            <a:r>
              <a:rPr lang="en-US" sz="2200" dirty="0"/>
              <a:t> </a:t>
            </a:r>
            <a:r>
              <a:rPr lang="en-US" sz="2200" baseline="30000" dirty="0"/>
              <a:t>31</a:t>
            </a:r>
            <a:r>
              <a:rPr lang="en-US" sz="2200" dirty="0"/>
              <a:t> And </a:t>
            </a:r>
            <a:r>
              <a:rPr lang="en-US" sz="2200" u="sng" dirty="0"/>
              <a:t>he will send his angels with a loud trumpet call, and they will gather his elect</a:t>
            </a:r>
            <a:r>
              <a:rPr lang="en-US" sz="2200" dirty="0"/>
              <a:t> from the four winds, from one end of the heavens to the other.</a:t>
            </a:r>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40948402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2621" y="324255"/>
            <a:ext cx="8132324" cy="4468239"/>
          </a:xfrm>
        </p:spPr>
        <p:txBody>
          <a:bodyPr>
            <a:normAutofit fontScale="90000"/>
          </a:bodyPr>
          <a:lstStyle/>
          <a:p>
            <a:r>
              <a:rPr lang="en-US" sz="2800" dirty="0" smtClean="0"/>
              <a:t>Paul’s Version of the Story</a:t>
            </a:r>
            <a:r>
              <a:rPr lang="en-US" sz="2000" dirty="0"/>
              <a:t/>
            </a:r>
            <a:br>
              <a:rPr lang="en-US" sz="2000" dirty="0"/>
            </a:br>
            <a:r>
              <a:rPr lang="en-US" sz="2000" dirty="0"/>
              <a:t/>
            </a:r>
            <a:br>
              <a:rPr lang="en-US" sz="2000" dirty="0"/>
            </a:br>
            <a:r>
              <a:rPr lang="en-US" sz="2200" dirty="0"/>
              <a:t> </a:t>
            </a:r>
            <a:r>
              <a:rPr lang="en-US" sz="2700" baseline="30000" dirty="0"/>
              <a:t>15</a:t>
            </a:r>
            <a:r>
              <a:rPr lang="en-US" sz="2700" dirty="0"/>
              <a:t> According to </a:t>
            </a:r>
            <a:r>
              <a:rPr lang="en-US" sz="2700" dirty="0" smtClean="0"/>
              <a:t>the Master’s </a:t>
            </a:r>
            <a:r>
              <a:rPr lang="en-US" sz="2700" dirty="0"/>
              <a:t>own word, we tell you that we who are still alive, who are left till the coming of the Master, will certainly not precede those who have fallen asleep.</a:t>
            </a:r>
            <a:br>
              <a:rPr lang="en-US" sz="2700" dirty="0"/>
            </a:br>
            <a:r>
              <a:rPr lang="en-US" sz="2700" dirty="0"/>
              <a:t> </a:t>
            </a:r>
            <a:r>
              <a:rPr lang="en-US" sz="2700" baseline="30000" dirty="0"/>
              <a:t>16</a:t>
            </a:r>
            <a:r>
              <a:rPr lang="en-US" sz="2700" dirty="0"/>
              <a:t> For the Master himself will come down from heaven, with a loud command, with the voice of the archangel and with the trumpet call of Elohim, and the dead in Messiah will rise first.</a:t>
            </a:r>
            <a:br>
              <a:rPr lang="en-US" sz="2700" dirty="0"/>
            </a:br>
            <a:r>
              <a:rPr lang="en-US" sz="2700" dirty="0"/>
              <a:t> </a:t>
            </a:r>
            <a:r>
              <a:rPr lang="en-US" sz="2700" baseline="30000" dirty="0"/>
              <a:t>17</a:t>
            </a:r>
            <a:r>
              <a:rPr lang="en-US" sz="2700" dirty="0"/>
              <a:t> After that, we who are still alive and are left will be caught up together with them in the clouds to meet the Master in the air. And so we will be with Yahuwah forever</a:t>
            </a:r>
            <a:r>
              <a:rPr lang="en-US" sz="2700" dirty="0" smtClean="0"/>
              <a:t>. (1 Thessalonians 4)</a:t>
            </a:r>
            <a:endParaRPr lang="en-US" sz="2700" dirty="0"/>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14973562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2621" y="324255"/>
            <a:ext cx="8132324" cy="4468239"/>
          </a:xfrm>
        </p:spPr>
        <p:txBody>
          <a:bodyPr>
            <a:normAutofit fontScale="90000"/>
          </a:bodyPr>
          <a:lstStyle/>
          <a:p>
            <a:pPr algn="l"/>
            <a:r>
              <a:rPr lang="en-US" sz="2800" dirty="0" smtClean="0"/>
              <a:t>When Did the Master Teach That?</a:t>
            </a:r>
            <a:r>
              <a:rPr lang="en-US" sz="2000" dirty="0" smtClean="0"/>
              <a:t/>
            </a:r>
            <a:br>
              <a:rPr lang="en-US" sz="2000" dirty="0" smtClean="0"/>
            </a:br>
            <a:r>
              <a:rPr lang="en-US" sz="2000" dirty="0"/>
              <a:t/>
            </a:r>
            <a:br>
              <a:rPr lang="en-US" sz="2000" dirty="0"/>
            </a:br>
            <a:r>
              <a:rPr lang="en-US" sz="1300" dirty="0"/>
              <a:t> </a:t>
            </a:r>
            <a:r>
              <a:rPr lang="en-US" sz="2700" dirty="0"/>
              <a:t> </a:t>
            </a:r>
            <a:r>
              <a:rPr lang="en-US" sz="2700" baseline="30000" dirty="0"/>
              <a:t>21</a:t>
            </a:r>
            <a:r>
              <a:rPr lang="en-US" sz="2700" dirty="0"/>
              <a:t> "Master," Martha said to </a:t>
            </a:r>
            <a:r>
              <a:rPr lang="en-US" sz="2700" dirty="0" err="1"/>
              <a:t>Yahusha</a:t>
            </a:r>
            <a:r>
              <a:rPr lang="en-US" sz="2700" dirty="0"/>
              <a:t>, "if you had been here, my brother would not have died.</a:t>
            </a:r>
            <a:br>
              <a:rPr lang="en-US" sz="2700" dirty="0"/>
            </a:br>
            <a:r>
              <a:rPr lang="en-US" sz="2700" dirty="0"/>
              <a:t> </a:t>
            </a:r>
            <a:r>
              <a:rPr lang="en-US" sz="2700" baseline="30000" dirty="0"/>
              <a:t>22</a:t>
            </a:r>
            <a:r>
              <a:rPr lang="en-US" sz="2700" dirty="0"/>
              <a:t> But I know that even now Elohim will give you whatever you ask."</a:t>
            </a:r>
            <a:br>
              <a:rPr lang="en-US" sz="2700" dirty="0"/>
            </a:br>
            <a:r>
              <a:rPr lang="en-US" sz="2700" dirty="0"/>
              <a:t> </a:t>
            </a:r>
            <a:r>
              <a:rPr lang="en-US" sz="2700" baseline="30000" dirty="0"/>
              <a:t>23</a:t>
            </a:r>
            <a:r>
              <a:rPr lang="en-US" sz="2700" dirty="0"/>
              <a:t> </a:t>
            </a:r>
            <a:r>
              <a:rPr lang="en-US" sz="2700" dirty="0" err="1"/>
              <a:t>Yahusha</a:t>
            </a:r>
            <a:r>
              <a:rPr lang="en-US" sz="2700" dirty="0"/>
              <a:t> said to her, "Your brother will rise again."</a:t>
            </a:r>
            <a:br>
              <a:rPr lang="en-US" sz="2700" dirty="0"/>
            </a:br>
            <a:r>
              <a:rPr lang="en-US" sz="2700" dirty="0"/>
              <a:t> </a:t>
            </a:r>
            <a:r>
              <a:rPr lang="en-US" sz="2700" baseline="30000" dirty="0"/>
              <a:t>24</a:t>
            </a:r>
            <a:r>
              <a:rPr lang="en-US" sz="2700" dirty="0"/>
              <a:t> Martha answered, "I know he will rise again in the resurrection at the last day."</a:t>
            </a:r>
            <a:br>
              <a:rPr lang="en-US" sz="2700" dirty="0"/>
            </a:br>
            <a:r>
              <a:rPr lang="en-US" sz="2700" dirty="0"/>
              <a:t> </a:t>
            </a:r>
            <a:r>
              <a:rPr lang="en-US" sz="2700" baseline="30000" dirty="0"/>
              <a:t>25</a:t>
            </a:r>
            <a:r>
              <a:rPr lang="en-US" sz="2700" dirty="0"/>
              <a:t> </a:t>
            </a:r>
            <a:r>
              <a:rPr lang="en-US" sz="2700" dirty="0" err="1"/>
              <a:t>Yahusha</a:t>
            </a:r>
            <a:r>
              <a:rPr lang="en-US" sz="2700" dirty="0"/>
              <a:t> said to her, "I am the resurrection and the life. He who believes in me will live, even though he dies;</a:t>
            </a:r>
            <a:br>
              <a:rPr lang="en-US" sz="2700" dirty="0"/>
            </a:br>
            <a:r>
              <a:rPr lang="en-US" sz="2700" dirty="0"/>
              <a:t> </a:t>
            </a:r>
            <a:r>
              <a:rPr lang="en-US" sz="2700" baseline="30000" dirty="0"/>
              <a:t>26</a:t>
            </a:r>
            <a:r>
              <a:rPr lang="en-US" sz="2700" dirty="0"/>
              <a:t> and whoever lives and believes in me will never die. Do you believe this</a:t>
            </a:r>
            <a:r>
              <a:rPr lang="en-US" sz="2700" dirty="0" smtClean="0"/>
              <a:t>?“ (4</a:t>
            </a:r>
            <a:r>
              <a:rPr lang="en-US" sz="2700" baseline="30000" dirty="0" smtClean="0"/>
              <a:t>th</a:t>
            </a:r>
            <a:r>
              <a:rPr lang="en-US" sz="2700" dirty="0" smtClean="0"/>
              <a:t> Gospel 11)</a:t>
            </a:r>
            <a:r>
              <a:rPr lang="en-US" dirty="0"/>
              <a:t/>
            </a:r>
            <a:br>
              <a:rPr lang="en-US" dirty="0"/>
            </a:br>
            <a:endParaRPr lang="en-US" sz="2700" dirty="0"/>
          </a:p>
        </p:txBody>
      </p:sp>
      <p:sp>
        <p:nvSpPr>
          <p:cNvPr id="6" name="TextBox 5"/>
          <p:cNvSpPr txBox="1"/>
          <p:nvPr/>
        </p:nvSpPr>
        <p:spPr>
          <a:xfrm>
            <a:off x="1600200" y="4857750"/>
            <a:ext cx="5772150" cy="300082"/>
          </a:xfrm>
          <a:prstGeom prst="rect">
            <a:avLst/>
          </a:prstGeom>
          <a:noFill/>
        </p:spPr>
        <p:txBody>
          <a:bodyPr wrap="square" rtlCol="0">
            <a:spAutoFit/>
          </a:bodyPr>
          <a:lstStyle/>
          <a:p>
            <a:pPr eaLnBrk="0" fontAlgn="base" hangingPunct="0">
              <a:spcBef>
                <a:spcPct val="0"/>
              </a:spcBef>
              <a:spcAft>
                <a:spcPct val="0"/>
              </a:spcAft>
            </a:pPr>
            <a:r>
              <a:rPr lang="en-US" sz="1350" dirty="0">
                <a:solidFill>
                  <a:srgbClr val="0070C0"/>
                </a:solidFill>
                <a:latin typeface="Arial" charset="0"/>
              </a:rPr>
              <a:t>David M Rogers					www.BibleTruth.cc</a:t>
            </a:r>
          </a:p>
        </p:txBody>
      </p:sp>
      <p:sp>
        <p:nvSpPr>
          <p:cNvPr id="3" name="Subtitle 2"/>
          <p:cNvSpPr>
            <a:spLocks noGrp="1"/>
          </p:cNvSpPr>
          <p:nvPr>
            <p:ph type="subTitle" sz="quarter" idx="1"/>
          </p:nvPr>
        </p:nvSpPr>
        <p:spPr>
          <a:xfrm>
            <a:off x="7550834" y="3257550"/>
            <a:ext cx="457200" cy="1143000"/>
          </a:xfrm>
        </p:spPr>
        <p:txBody>
          <a:bodyPr/>
          <a:lstStyle/>
          <a:p>
            <a:endParaRPr lang="en-US" dirty="0" smtClean="0"/>
          </a:p>
          <a:p>
            <a:endParaRPr lang="en-US" dirty="0"/>
          </a:p>
        </p:txBody>
      </p:sp>
    </p:spTree>
    <p:extLst>
      <p:ext uri="{BB962C8B-B14F-4D97-AF65-F5344CB8AC3E}">
        <p14:creationId xmlns:p14="http://schemas.microsoft.com/office/powerpoint/2010/main" val="26239625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a:t>Yea, But What About What the Master Said?</a:t>
            </a:r>
            <a:r>
              <a:rPr lang="en-US" sz="2400" dirty="0"/>
              <a:t/>
            </a:r>
            <a:br>
              <a:rPr lang="en-US" sz="2400" dirty="0"/>
            </a:br>
            <a:r>
              <a:rPr lang="en-US" sz="2400" dirty="0"/>
              <a:t/>
            </a:r>
            <a:br>
              <a:rPr lang="en-US" sz="2400" dirty="0"/>
            </a:br>
            <a:r>
              <a:rPr lang="en-US" sz="2800" dirty="0"/>
              <a:t> </a:t>
            </a:r>
            <a:r>
              <a:rPr lang="en-US" dirty="0"/>
              <a:t> </a:t>
            </a:r>
            <a:r>
              <a:rPr lang="en-US" baseline="30000" dirty="0"/>
              <a:t>36</a:t>
            </a:r>
            <a:r>
              <a:rPr lang="en-US" dirty="0"/>
              <a:t> "No one knows about that day or hour, not even the angels in heaven, nor the Son, but only the Father</a:t>
            </a:r>
            <a:r>
              <a:rPr lang="en-US" dirty="0" smtClean="0"/>
              <a:t>. (Matthew 24)</a:t>
            </a:r>
            <a:endParaRPr lang="en-US" dirty="0"/>
          </a:p>
        </p:txBody>
      </p:sp>
    </p:spTree>
    <p:extLst>
      <p:ext uri="{BB962C8B-B14F-4D97-AF65-F5344CB8AC3E}">
        <p14:creationId xmlns:p14="http://schemas.microsoft.com/office/powerpoint/2010/main" val="26424349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Yom </a:t>
            </a:r>
            <a:r>
              <a:rPr lang="en-US" dirty="0" err="1" smtClean="0"/>
              <a:t>Teruah</a:t>
            </a:r>
            <a:r>
              <a:rPr lang="en-US" dirty="0" smtClean="0"/>
              <a:t> – the Day No One Knows</a:t>
            </a:r>
          </a:p>
          <a:p>
            <a:pPr marL="0" indent="0">
              <a:buNone/>
            </a:pPr>
            <a:r>
              <a:rPr lang="en-US" dirty="0" smtClean="0"/>
              <a:t>The Master taught in parables.</a:t>
            </a:r>
          </a:p>
          <a:p>
            <a:pPr marL="0" indent="0">
              <a:buNone/>
            </a:pPr>
            <a:r>
              <a:rPr lang="en-US" dirty="0" smtClean="0"/>
              <a:t>The Day of Yom </a:t>
            </a:r>
            <a:r>
              <a:rPr lang="en-US" dirty="0" err="1" smtClean="0"/>
              <a:t>Teruah</a:t>
            </a:r>
            <a:r>
              <a:rPr lang="en-US" dirty="0" smtClean="0"/>
              <a:t> is determined by the sighting of the moon.  Therefore, no one knows when it is until they actually sight the new moon of the seventh month.</a:t>
            </a:r>
          </a:p>
          <a:p>
            <a:pPr marL="0" indent="0">
              <a:buNone/>
            </a:pPr>
            <a:r>
              <a:rPr lang="en-US" dirty="0" err="1" smtClean="0"/>
              <a:t>Yahusha</a:t>
            </a:r>
            <a:r>
              <a:rPr lang="en-US" dirty="0" smtClean="0"/>
              <a:t> was likely telling his disciples the day of his coming in this “hidden” way.</a:t>
            </a:r>
            <a:endParaRPr lang="en-US" dirty="0"/>
          </a:p>
        </p:txBody>
      </p:sp>
    </p:spTree>
    <p:extLst>
      <p:ext uri="{BB962C8B-B14F-4D97-AF65-F5344CB8AC3E}">
        <p14:creationId xmlns:p14="http://schemas.microsoft.com/office/powerpoint/2010/main" val="3499394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dirty="0" smtClean="0"/>
              <a:t>The Day No One Knows – </a:t>
            </a:r>
            <a:r>
              <a:rPr lang="en-US" smtClean="0"/>
              <a:t>Paul’s Version</a:t>
            </a:r>
            <a:endParaRPr lang="en-US" dirty="0" smtClean="0"/>
          </a:p>
          <a:p>
            <a:pPr marL="0" indent="0">
              <a:buNone/>
            </a:pPr>
            <a:r>
              <a:rPr lang="en-US" b="1" dirty="0" smtClean="0"/>
              <a:t>Now </a:t>
            </a:r>
            <a:r>
              <a:rPr lang="en-US" b="1" dirty="0"/>
              <a:t>on the topic of </a:t>
            </a:r>
            <a:r>
              <a:rPr lang="en-US" b="1" u="sng" dirty="0"/>
              <a:t>times and seasons</a:t>
            </a:r>
            <a:r>
              <a:rPr lang="en-US" b="1" dirty="0"/>
              <a:t>, brothers and sisters, </a:t>
            </a:r>
            <a:r>
              <a:rPr lang="en-US" b="1" u="sng" dirty="0"/>
              <a:t>you have no need for anything to be written to you</a:t>
            </a:r>
            <a:r>
              <a:rPr lang="en-US" b="1" dirty="0"/>
              <a:t>.  For you know quite well that the day of </a:t>
            </a:r>
            <a:r>
              <a:rPr lang="en-US" b="1" dirty="0" err="1"/>
              <a:t>Yahusha</a:t>
            </a:r>
            <a:r>
              <a:rPr lang="en-US" b="1" dirty="0"/>
              <a:t> will come in the same way as a thief in the night.  Now when they are saying, "There is peace and security," then sudden destruction comes on them, like labor pains on a pregnant woman, and they will surely not escape.  </a:t>
            </a:r>
            <a:r>
              <a:rPr lang="en-US" b="1" u="sng" dirty="0"/>
              <a:t>But you, brothers and sisters, are not in the darkness for the day to overtake you like a thief would.  For you all are sons of the light and sons of the day.</a:t>
            </a:r>
            <a:r>
              <a:rPr lang="en-US" b="1" dirty="0"/>
              <a:t> We are not of the night nor of the darkness.  So then we must not sleep as the rest, but must stay alert and sober.  For those who sleep, sleep at night and those who get drunk are drunk at night.  But since we are of the day, we must stay sober by putting on the breastplate of faith and love and as a helmet our hope for salvation (1 Thessalonians 5:1-8).</a:t>
            </a:r>
            <a:endParaRPr lang="en-US" dirty="0"/>
          </a:p>
        </p:txBody>
      </p:sp>
    </p:spTree>
    <p:extLst>
      <p:ext uri="{BB962C8B-B14F-4D97-AF65-F5344CB8AC3E}">
        <p14:creationId xmlns:p14="http://schemas.microsoft.com/office/powerpoint/2010/main" val="119985294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tx2"/>
                </a:solidFill>
                <a:latin typeface="Helvetica" pitchFamily="34" charset="0"/>
                <a:cs typeface="Helvetica" pitchFamily="34" charset="0"/>
              </a:rPr>
              <a:t>Shabbat Shalom</a:t>
            </a:r>
          </a:p>
          <a:p>
            <a:pPr algn="ctr">
              <a:buNone/>
            </a:pPr>
            <a:r>
              <a:rPr lang="en-US" sz="1800" dirty="0" smtClean="0">
                <a:solidFill>
                  <a:schemeClr val="tx1">
                    <a:lumMod val="95000"/>
                    <a:lumOff val="5000"/>
                  </a:schemeClr>
                </a:solidFill>
                <a:latin typeface="Helvetica" pitchFamily="34" charset="0"/>
                <a:cs typeface="Helvetica" pitchFamily="34" charset="0"/>
              </a:rPr>
              <a:t>  </a:t>
            </a:r>
          </a:p>
          <a:p>
            <a:pPr algn="ctr">
              <a:buNone/>
            </a:pPr>
            <a:r>
              <a:rPr lang="en-US" sz="2800" dirty="0" smtClean="0">
                <a:solidFill>
                  <a:schemeClr val="tx1">
                    <a:lumMod val="95000"/>
                    <a:lumOff val="5000"/>
                  </a:schemeClr>
                </a:solidFill>
                <a:latin typeface="Helvetica" pitchFamily="34" charset="0"/>
                <a:cs typeface="Helvetica" pitchFamily="34" charset="0"/>
              </a:rPr>
              <a:t>Welcome to</a:t>
            </a:r>
            <a:endParaRPr lang="en-US" sz="2800" i="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8000" i="1" dirty="0" smtClean="0">
                <a:solidFill>
                  <a:srgbClr val="C00000"/>
                </a:solidFill>
                <a:latin typeface="Helvetica" pitchFamily="34" charset="0"/>
                <a:cs typeface="Helvetica" pitchFamily="34" charset="0"/>
              </a:rPr>
              <a:t>The </a:t>
            </a:r>
            <a:r>
              <a:rPr lang="en-US" sz="8000" i="1" dirty="0" err="1" smtClean="0">
                <a:solidFill>
                  <a:srgbClr val="C00000"/>
                </a:solidFill>
                <a:latin typeface="Helvetica" pitchFamily="34" charset="0"/>
                <a:cs typeface="Helvetica" pitchFamily="34" charset="0"/>
              </a:rPr>
              <a:t>Miqra</a:t>
            </a:r>
            <a:endParaRPr lang="en-US" sz="8000" i="1" dirty="0" smtClean="0">
              <a:solidFill>
                <a:srgbClr val="C00000"/>
              </a:solidFill>
              <a:latin typeface="Helvetica" pitchFamily="34" charset="0"/>
              <a:cs typeface="Helvetica" pitchFamily="34" charset="0"/>
            </a:endParaRPr>
          </a:p>
          <a:p>
            <a:pPr marL="0" indent="0" algn="ctr">
              <a:spcBef>
                <a:spcPts val="0"/>
              </a:spcBef>
              <a:buNone/>
            </a:pPr>
            <a:endParaRPr lang="en-US" sz="4000"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At the Upper Room Chapel</a:t>
            </a:r>
          </a:p>
          <a:p>
            <a:pPr algn="ctr">
              <a:buNone/>
            </a:pPr>
            <a:endParaRPr lang="en-US" sz="2800"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2178227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The Appointed Times of Yahuwah</a:t>
            </a:r>
          </a:p>
          <a:p>
            <a:pPr algn="ctr">
              <a:buNone/>
            </a:pPr>
            <a:r>
              <a:rPr lang="en-US" sz="2800" dirty="0" smtClean="0">
                <a:solidFill>
                  <a:schemeClr val="tx1">
                    <a:lumMod val="95000"/>
                    <a:lumOff val="5000"/>
                  </a:schemeClr>
                </a:solidFill>
                <a:latin typeface="Helvetica" pitchFamily="34" charset="0"/>
                <a:cs typeface="Helvetica" pitchFamily="34" charset="0"/>
              </a:rPr>
              <a:t>Pt 3 – The Fall </a:t>
            </a:r>
            <a:r>
              <a:rPr lang="en-US" sz="2800" dirty="0" err="1" smtClean="0">
                <a:solidFill>
                  <a:schemeClr val="tx1">
                    <a:lumMod val="95000"/>
                    <a:lumOff val="5000"/>
                  </a:schemeClr>
                </a:solidFill>
                <a:latin typeface="Helvetica" pitchFamily="34" charset="0"/>
                <a:cs typeface="Helvetica" pitchFamily="34" charset="0"/>
              </a:rPr>
              <a:t>Moadim</a:t>
            </a: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Investigating the Meaning of the Appointments of Yah and Their Relevance in Messiah</a:t>
            </a:r>
          </a:p>
        </p:txBody>
      </p:sp>
    </p:spTree>
    <p:extLst>
      <p:ext uri="{BB962C8B-B14F-4D97-AF65-F5344CB8AC3E}">
        <p14:creationId xmlns:p14="http://schemas.microsoft.com/office/powerpoint/2010/main" val="23514604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1" y="251791"/>
            <a:ext cx="8196469" cy="4663109"/>
          </a:xfrm>
        </p:spPr>
        <p:txBody>
          <a:bodyPr>
            <a:normAutofit/>
          </a:bodyPr>
          <a:lstStyle/>
          <a:p>
            <a:pPr marL="0" indent="0" algn="ctr">
              <a:buNone/>
            </a:pPr>
            <a:r>
              <a:rPr lang="en-US" sz="3600" dirty="0" smtClean="0">
                <a:solidFill>
                  <a:schemeClr val="tx1"/>
                </a:solidFill>
              </a:rPr>
              <a:t>Hebrew Word Review</a:t>
            </a:r>
          </a:p>
          <a:p>
            <a:pPr marL="0" indent="0">
              <a:buNone/>
            </a:pPr>
            <a:r>
              <a:rPr lang="en-US" dirty="0" err="1" smtClean="0"/>
              <a:t>Miqra</a:t>
            </a:r>
            <a:r>
              <a:rPr lang="en-US" dirty="0" smtClean="0"/>
              <a:t> = Gathering, Assembly (on holy days)</a:t>
            </a:r>
          </a:p>
          <a:p>
            <a:pPr marL="0" indent="0">
              <a:buNone/>
            </a:pPr>
            <a:r>
              <a:rPr lang="en-US" dirty="0" smtClean="0"/>
              <a:t>Yahuwah, Yah = the LORD, our Father in heaven, also pronounced Yahweh, </a:t>
            </a:r>
            <a:r>
              <a:rPr lang="en-US" dirty="0" err="1" smtClean="0"/>
              <a:t>Yehovah</a:t>
            </a:r>
            <a:endParaRPr lang="en-US" dirty="0" smtClean="0"/>
          </a:p>
          <a:p>
            <a:pPr marL="0" indent="0">
              <a:buNone/>
            </a:pPr>
            <a:r>
              <a:rPr lang="en-US" dirty="0" smtClean="0"/>
              <a:t>Elohim, El = God, literally, Mighty One</a:t>
            </a:r>
          </a:p>
          <a:p>
            <a:pPr marL="0" indent="0">
              <a:buNone/>
            </a:pPr>
            <a:r>
              <a:rPr lang="en-US" dirty="0" err="1" smtClean="0"/>
              <a:t>Yahusha</a:t>
            </a:r>
            <a:r>
              <a:rPr lang="en-US" dirty="0" smtClean="0"/>
              <a:t> = Jesus, the Hebrew name of Messiah, also called </a:t>
            </a:r>
            <a:r>
              <a:rPr lang="en-US" dirty="0" err="1" smtClean="0"/>
              <a:t>Yahusha</a:t>
            </a:r>
            <a:endParaRPr lang="en-US" dirty="0" smtClean="0"/>
          </a:p>
          <a:p>
            <a:pPr marL="0" indent="0">
              <a:buNone/>
            </a:pPr>
            <a:r>
              <a:rPr lang="en-US" dirty="0" err="1" smtClean="0"/>
              <a:t>Kadash</a:t>
            </a:r>
            <a:r>
              <a:rPr lang="en-US" dirty="0" smtClean="0"/>
              <a:t>, </a:t>
            </a:r>
            <a:r>
              <a:rPr lang="en-US" dirty="0" err="1" smtClean="0"/>
              <a:t>Kodesh</a:t>
            </a:r>
            <a:r>
              <a:rPr lang="en-US" dirty="0" smtClean="0"/>
              <a:t>, </a:t>
            </a:r>
            <a:r>
              <a:rPr lang="en-US" dirty="0" err="1" smtClean="0"/>
              <a:t>Kadosh</a:t>
            </a:r>
            <a:r>
              <a:rPr lang="en-US" dirty="0" smtClean="0"/>
              <a:t> = holy, set apart</a:t>
            </a:r>
          </a:p>
          <a:p>
            <a:pPr marL="0" indent="0">
              <a:buNone/>
            </a:pPr>
            <a:endParaRPr lang="en-US" dirty="0" smtClean="0"/>
          </a:p>
          <a:p>
            <a:pPr marL="0" indent="0" algn="ctr">
              <a:buNone/>
            </a:pPr>
            <a:endParaRPr lang="en-US" sz="3600" dirty="0" smtClean="0">
              <a:solidFill>
                <a:schemeClr val="tx1"/>
              </a:solidFill>
            </a:endParaRPr>
          </a:p>
        </p:txBody>
      </p:sp>
    </p:spTree>
    <p:extLst>
      <p:ext uri="{BB962C8B-B14F-4D97-AF65-F5344CB8AC3E}">
        <p14:creationId xmlns:p14="http://schemas.microsoft.com/office/powerpoint/2010/main" val="384463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b="1" i="1" dirty="0" smtClean="0"/>
              <a:t>The Master Identifies Pesach as His Appointed Time</a:t>
            </a:r>
          </a:p>
          <a:p>
            <a:pPr marL="0" indent="0">
              <a:buNone/>
            </a:pPr>
            <a:r>
              <a:rPr lang="en-US" dirty="0"/>
              <a:t> </a:t>
            </a:r>
            <a:r>
              <a:rPr lang="en-US" baseline="30000" dirty="0"/>
              <a:t>17</a:t>
            </a:r>
            <a:r>
              <a:rPr lang="en-US" dirty="0"/>
              <a:t> On the first day of the Feast of Unleavened Bread, the disciples came to </a:t>
            </a:r>
            <a:r>
              <a:rPr lang="en-US" dirty="0" err="1"/>
              <a:t>Yahusha</a:t>
            </a:r>
            <a:r>
              <a:rPr lang="en-US" dirty="0"/>
              <a:t> and asked, "Where do you want us to make preparations for you to eat the Pesach?"</a:t>
            </a:r>
          </a:p>
          <a:p>
            <a:pPr marL="0" indent="0">
              <a:buNone/>
            </a:pPr>
            <a:r>
              <a:rPr lang="en-US" dirty="0"/>
              <a:t> </a:t>
            </a:r>
            <a:r>
              <a:rPr lang="en-US" baseline="30000" dirty="0"/>
              <a:t>18</a:t>
            </a:r>
            <a:r>
              <a:rPr lang="en-US" dirty="0"/>
              <a:t> He replied, "Go into the city to a certain man and tell him, 'The Teacher says: </a:t>
            </a:r>
            <a:r>
              <a:rPr lang="en-US" u="sng" dirty="0"/>
              <a:t>My appointed time is near. I am going to celebrate the Pesach with my disciples at your house</a:t>
            </a:r>
            <a:r>
              <a:rPr lang="en-US" dirty="0"/>
              <a:t>.'"</a:t>
            </a:r>
          </a:p>
          <a:p>
            <a:pPr marL="0" indent="0">
              <a:buNone/>
            </a:pPr>
            <a:r>
              <a:rPr lang="en-US" dirty="0"/>
              <a:t> </a:t>
            </a:r>
            <a:r>
              <a:rPr lang="en-US" baseline="30000" dirty="0"/>
              <a:t>19</a:t>
            </a:r>
            <a:r>
              <a:rPr lang="en-US" dirty="0"/>
              <a:t> So the disciples did as </a:t>
            </a:r>
            <a:r>
              <a:rPr lang="en-US" dirty="0" err="1"/>
              <a:t>Yahusha</a:t>
            </a:r>
            <a:r>
              <a:rPr lang="en-US" dirty="0"/>
              <a:t> had directed them and prepared the Pesach</a:t>
            </a:r>
            <a:r>
              <a:rPr lang="en-US" dirty="0" smtClean="0"/>
              <a:t>. Matthew 26</a:t>
            </a:r>
            <a:endParaRPr lang="en-US" dirty="0"/>
          </a:p>
        </p:txBody>
      </p:sp>
    </p:spTree>
    <p:extLst>
      <p:ext uri="{BB962C8B-B14F-4D97-AF65-F5344CB8AC3E}">
        <p14:creationId xmlns:p14="http://schemas.microsoft.com/office/powerpoint/2010/main" val="23660184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b="1" i="1" dirty="0" smtClean="0"/>
              <a:t>Peter’s Speech in Acts 3</a:t>
            </a:r>
          </a:p>
          <a:p>
            <a:pPr marL="0" indent="0">
              <a:buNone/>
            </a:pPr>
            <a:r>
              <a:rPr lang="en-US" dirty="0"/>
              <a:t>  </a:t>
            </a:r>
            <a:r>
              <a:rPr lang="en-US" baseline="30000" dirty="0"/>
              <a:t>19</a:t>
            </a:r>
            <a:r>
              <a:rPr lang="en-US" dirty="0"/>
              <a:t> Repent, then, and turn to Elohim, so that your sins may be wiped out, that </a:t>
            </a:r>
            <a:r>
              <a:rPr lang="en-US" u="sng" dirty="0"/>
              <a:t>times of refreshing</a:t>
            </a:r>
            <a:r>
              <a:rPr lang="en-US" dirty="0"/>
              <a:t> may come from Yahuwah,</a:t>
            </a:r>
          </a:p>
          <a:p>
            <a:pPr marL="0" indent="0">
              <a:buNone/>
            </a:pPr>
            <a:r>
              <a:rPr lang="en-US" dirty="0"/>
              <a:t> </a:t>
            </a:r>
            <a:r>
              <a:rPr lang="en-US" baseline="30000" dirty="0"/>
              <a:t>20</a:t>
            </a:r>
            <a:r>
              <a:rPr lang="en-US" dirty="0"/>
              <a:t> and that he may send the Messiah, who has been </a:t>
            </a:r>
            <a:r>
              <a:rPr lang="en-US" u="sng" dirty="0"/>
              <a:t>appointed</a:t>
            </a:r>
            <a:r>
              <a:rPr lang="en-US" dirty="0"/>
              <a:t> for you-- even </a:t>
            </a:r>
            <a:r>
              <a:rPr lang="en-US" dirty="0" err="1"/>
              <a:t>Yahusha</a:t>
            </a:r>
            <a:r>
              <a:rPr lang="en-US" dirty="0"/>
              <a:t>.</a:t>
            </a:r>
          </a:p>
          <a:p>
            <a:pPr marL="0" indent="0">
              <a:buNone/>
            </a:pPr>
            <a:r>
              <a:rPr lang="en-US" dirty="0"/>
              <a:t> </a:t>
            </a:r>
            <a:r>
              <a:rPr lang="en-US" baseline="30000" dirty="0"/>
              <a:t>21</a:t>
            </a:r>
            <a:r>
              <a:rPr lang="en-US" dirty="0"/>
              <a:t> </a:t>
            </a:r>
            <a:r>
              <a:rPr lang="en-US" u="sng" dirty="0"/>
              <a:t>He must remain in heaven until the time comes for Elohim to restore everything</a:t>
            </a:r>
            <a:r>
              <a:rPr lang="en-US" dirty="0"/>
              <a:t>, as he promised long ago through his holy prophets.</a:t>
            </a:r>
          </a:p>
        </p:txBody>
      </p:sp>
    </p:spTree>
    <p:extLst>
      <p:ext uri="{BB962C8B-B14F-4D97-AF65-F5344CB8AC3E}">
        <p14:creationId xmlns:p14="http://schemas.microsoft.com/office/powerpoint/2010/main" val="34109185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The Complaint of the Demons – Matthew 8</a:t>
            </a:r>
          </a:p>
          <a:p>
            <a:pPr marL="0" indent="0">
              <a:buNone/>
            </a:pPr>
            <a:r>
              <a:rPr lang="en-US" dirty="0"/>
              <a:t> </a:t>
            </a:r>
            <a:r>
              <a:rPr lang="en-US" baseline="30000" dirty="0"/>
              <a:t>28</a:t>
            </a:r>
            <a:r>
              <a:rPr lang="en-US" dirty="0"/>
              <a:t> When he arrived at the other side in the region of the </a:t>
            </a:r>
            <a:r>
              <a:rPr lang="en-US" dirty="0" err="1"/>
              <a:t>Gadarenes</a:t>
            </a:r>
            <a:r>
              <a:rPr lang="en-US" dirty="0"/>
              <a:t>, two demon-possessed men coming from the tombs met him. They were so violent that no one could pass that way.</a:t>
            </a:r>
          </a:p>
          <a:p>
            <a:pPr marL="0" indent="0">
              <a:buNone/>
            </a:pPr>
            <a:r>
              <a:rPr lang="en-US" dirty="0"/>
              <a:t> </a:t>
            </a:r>
            <a:r>
              <a:rPr lang="en-US" baseline="30000" dirty="0"/>
              <a:t>29</a:t>
            </a:r>
            <a:r>
              <a:rPr lang="en-US" dirty="0"/>
              <a:t> "What do you want with us, Son of Elohim?" they shouted. "Have you come here to torture us </a:t>
            </a:r>
            <a:r>
              <a:rPr lang="en-US" u="sng" dirty="0"/>
              <a:t>before the appointed time</a:t>
            </a:r>
            <a:r>
              <a:rPr lang="en-US" dirty="0"/>
              <a:t>?"</a:t>
            </a:r>
          </a:p>
        </p:txBody>
      </p:sp>
    </p:spTree>
    <p:extLst>
      <p:ext uri="{BB962C8B-B14F-4D97-AF65-F5344CB8AC3E}">
        <p14:creationId xmlns:p14="http://schemas.microsoft.com/office/powerpoint/2010/main" val="115385235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b="1" i="1" dirty="0" smtClean="0"/>
              <a:t>Paul in Athens – Acts 17</a:t>
            </a:r>
          </a:p>
          <a:p>
            <a:pPr marL="0" indent="0">
              <a:buNone/>
            </a:pPr>
            <a:r>
              <a:rPr lang="en-US" baseline="30000" dirty="0" smtClean="0"/>
              <a:t>28</a:t>
            </a:r>
            <a:r>
              <a:rPr lang="en-US" dirty="0" smtClean="0"/>
              <a:t> </a:t>
            </a:r>
            <a:r>
              <a:rPr lang="en-US" dirty="0"/>
              <a:t>'For in him we live and move and have our being.' As some of your own poets have said, 'We are his offspring.'</a:t>
            </a:r>
          </a:p>
          <a:p>
            <a:pPr marL="0" indent="0">
              <a:buNone/>
            </a:pPr>
            <a:r>
              <a:rPr lang="en-US" dirty="0"/>
              <a:t> </a:t>
            </a:r>
            <a:r>
              <a:rPr lang="en-US" baseline="30000" dirty="0"/>
              <a:t>29</a:t>
            </a:r>
            <a:r>
              <a:rPr lang="en-US" dirty="0"/>
              <a:t> "Therefore since we are Elohim's offspring, we should not think that the divine being is like gold or silver or stone-- an image made by man's design and skill.</a:t>
            </a:r>
          </a:p>
          <a:p>
            <a:pPr marL="0" indent="0">
              <a:buNone/>
            </a:pPr>
            <a:r>
              <a:rPr lang="en-US" dirty="0"/>
              <a:t> </a:t>
            </a:r>
            <a:r>
              <a:rPr lang="en-US" baseline="30000" dirty="0"/>
              <a:t>30</a:t>
            </a:r>
            <a:r>
              <a:rPr lang="en-US" dirty="0"/>
              <a:t> In the past Elohim overlooked such ignorance, but now he commands all people everywhere to repent.</a:t>
            </a:r>
          </a:p>
          <a:p>
            <a:pPr marL="0" indent="0">
              <a:buNone/>
            </a:pPr>
            <a:r>
              <a:rPr lang="en-US" dirty="0"/>
              <a:t> </a:t>
            </a:r>
            <a:r>
              <a:rPr lang="en-US" baseline="30000" dirty="0"/>
              <a:t>31</a:t>
            </a:r>
            <a:r>
              <a:rPr lang="en-US" dirty="0"/>
              <a:t> For </a:t>
            </a:r>
            <a:r>
              <a:rPr lang="en-US" u="sng" dirty="0"/>
              <a:t>he has set a day when he will judge the world with justice by the man he has appointed</a:t>
            </a:r>
            <a:r>
              <a:rPr lang="en-US" dirty="0"/>
              <a:t>. He has given proof of this to all men by raising him from the dead."</a:t>
            </a:r>
          </a:p>
          <a:p>
            <a:pPr marL="0" indent="0">
              <a:buNone/>
            </a:pPr>
            <a:endParaRPr lang="en-US" dirty="0" smtClean="0"/>
          </a:p>
        </p:txBody>
      </p:sp>
    </p:spTree>
    <p:extLst>
      <p:ext uri="{BB962C8B-B14F-4D97-AF65-F5344CB8AC3E}">
        <p14:creationId xmlns:p14="http://schemas.microsoft.com/office/powerpoint/2010/main" val="283709796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Paul in 1 Corinthians 4</a:t>
            </a:r>
          </a:p>
          <a:p>
            <a:pPr marL="0" indent="0">
              <a:buNone/>
            </a:pPr>
            <a:r>
              <a:rPr lang="en-US" dirty="0" smtClean="0"/>
              <a:t>So </a:t>
            </a:r>
            <a:r>
              <a:rPr lang="en-US" dirty="0"/>
              <a:t>then, men ought to regard us as servants of Messiah and as those entrusted with the secret things of Elohim.</a:t>
            </a:r>
          </a:p>
          <a:p>
            <a:pPr marL="0" indent="0">
              <a:buNone/>
            </a:pPr>
            <a:r>
              <a:rPr lang="en-US" dirty="0"/>
              <a:t> </a:t>
            </a:r>
            <a:r>
              <a:rPr lang="en-US" baseline="30000" dirty="0"/>
              <a:t>2</a:t>
            </a:r>
            <a:r>
              <a:rPr lang="en-US" dirty="0"/>
              <a:t> Now it is required that those who have been given a trust must prove faithful.</a:t>
            </a:r>
          </a:p>
          <a:p>
            <a:pPr marL="0" indent="0">
              <a:buNone/>
            </a:pPr>
            <a:r>
              <a:rPr lang="en-US" dirty="0"/>
              <a:t> </a:t>
            </a:r>
            <a:r>
              <a:rPr lang="en-US" baseline="30000" dirty="0"/>
              <a:t>3</a:t>
            </a:r>
            <a:r>
              <a:rPr lang="en-US" dirty="0"/>
              <a:t> I care very little if I am judged by you or by any human court; indeed, I do not even judge myself.</a:t>
            </a:r>
          </a:p>
          <a:p>
            <a:pPr marL="0" indent="0">
              <a:buNone/>
            </a:pPr>
            <a:r>
              <a:rPr lang="en-US" dirty="0"/>
              <a:t> </a:t>
            </a:r>
            <a:r>
              <a:rPr lang="en-US" baseline="30000" dirty="0"/>
              <a:t>4</a:t>
            </a:r>
            <a:r>
              <a:rPr lang="en-US" dirty="0"/>
              <a:t> My conscience is clear, but that does not make me innocent. It is Yahuwah who judges me.</a:t>
            </a:r>
          </a:p>
          <a:p>
            <a:pPr marL="0" indent="0">
              <a:buNone/>
            </a:pPr>
            <a:r>
              <a:rPr lang="en-US" dirty="0"/>
              <a:t> </a:t>
            </a:r>
            <a:r>
              <a:rPr lang="en-US" baseline="30000" dirty="0"/>
              <a:t>5</a:t>
            </a:r>
            <a:r>
              <a:rPr lang="en-US" dirty="0"/>
              <a:t> Therefore </a:t>
            </a:r>
            <a:r>
              <a:rPr lang="en-US" u="sng" dirty="0"/>
              <a:t>judge nothing before the appointed time; wait till the Master comes</a:t>
            </a:r>
            <a:r>
              <a:rPr lang="en-US" dirty="0"/>
              <a:t>. He will bring to light what is hidden in darkness and will expose the motives of men's hearts. At that time each will receive his praise from Elohim.</a:t>
            </a:r>
          </a:p>
          <a:p>
            <a:pPr marL="0" indent="0">
              <a:buNone/>
            </a:pPr>
            <a:endParaRPr lang="en-US" dirty="0"/>
          </a:p>
          <a:p>
            <a:pPr marL="0" indent="0">
              <a:buNone/>
            </a:pPr>
            <a:endParaRPr lang="en-US" dirty="0" smtClean="0"/>
          </a:p>
        </p:txBody>
      </p:sp>
    </p:spTree>
    <p:extLst>
      <p:ext uri="{BB962C8B-B14F-4D97-AF65-F5344CB8AC3E}">
        <p14:creationId xmlns:p14="http://schemas.microsoft.com/office/powerpoint/2010/main" val="8095324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b="1" i="1" dirty="0"/>
              <a:t>Leviticus </a:t>
            </a:r>
            <a:r>
              <a:rPr lang="en-US" b="1" i="1" dirty="0" smtClean="0"/>
              <a:t>23:26-29 </a:t>
            </a:r>
            <a:r>
              <a:rPr lang="en-US" b="1" i="1" dirty="0"/>
              <a:t>NAS – </a:t>
            </a:r>
            <a:r>
              <a:rPr lang="en-US" b="1" i="1" dirty="0" smtClean="0"/>
              <a:t>Day of Atonements</a:t>
            </a:r>
          </a:p>
          <a:p>
            <a:pPr marL="0" indent="0">
              <a:buNone/>
            </a:pPr>
            <a:r>
              <a:rPr lang="en-US" dirty="0"/>
              <a:t> </a:t>
            </a:r>
            <a:r>
              <a:rPr lang="en-US" baseline="30000" dirty="0"/>
              <a:t>26</a:t>
            </a:r>
            <a:r>
              <a:rPr lang="en-US" dirty="0"/>
              <a:t> The LORD spoke to Moses, saying,</a:t>
            </a:r>
          </a:p>
          <a:p>
            <a:pPr marL="0" indent="0">
              <a:buNone/>
            </a:pPr>
            <a:r>
              <a:rPr lang="en-US" dirty="0"/>
              <a:t> </a:t>
            </a:r>
            <a:r>
              <a:rPr lang="en-US" baseline="30000" dirty="0"/>
              <a:t>27</a:t>
            </a:r>
            <a:r>
              <a:rPr lang="en-US" dirty="0"/>
              <a:t> "On exactly the tenth day of this seventh month is the day of atonement; it shall be a holy </a:t>
            </a:r>
            <a:r>
              <a:rPr lang="en-US" dirty="0" smtClean="0"/>
              <a:t>convocation </a:t>
            </a:r>
            <a:r>
              <a:rPr lang="en-US" dirty="0"/>
              <a:t>(</a:t>
            </a:r>
            <a:r>
              <a:rPr lang="en-US" i="1" dirty="0" err="1"/>
              <a:t>miqra</a:t>
            </a:r>
            <a:r>
              <a:rPr lang="en-US" i="1" dirty="0"/>
              <a:t> </a:t>
            </a:r>
            <a:r>
              <a:rPr lang="en-US" i="1" dirty="0" err="1"/>
              <a:t>qodesh</a:t>
            </a:r>
            <a:r>
              <a:rPr lang="en-US" dirty="0"/>
              <a:t>)</a:t>
            </a:r>
            <a:r>
              <a:rPr lang="en-US" dirty="0" smtClean="0"/>
              <a:t> </a:t>
            </a:r>
            <a:r>
              <a:rPr lang="en-US" dirty="0"/>
              <a:t>for you, and you shall humble your souls and present an offering by fire to the LORD.</a:t>
            </a:r>
          </a:p>
          <a:p>
            <a:pPr marL="0" indent="0">
              <a:buNone/>
            </a:pPr>
            <a:r>
              <a:rPr lang="en-US" dirty="0"/>
              <a:t> </a:t>
            </a:r>
            <a:r>
              <a:rPr lang="en-US" baseline="30000" dirty="0"/>
              <a:t>28</a:t>
            </a:r>
            <a:r>
              <a:rPr lang="en-US" dirty="0"/>
              <a:t> "You shall not do any work on this same day, for it is a day of atonement, to make atonement on your behalf before the LORD your God.</a:t>
            </a:r>
          </a:p>
          <a:p>
            <a:pPr marL="0" indent="0">
              <a:buNone/>
            </a:pPr>
            <a:r>
              <a:rPr lang="en-US" dirty="0"/>
              <a:t> </a:t>
            </a:r>
            <a:r>
              <a:rPr lang="en-US" baseline="30000" dirty="0"/>
              <a:t>29</a:t>
            </a:r>
            <a:r>
              <a:rPr lang="en-US" dirty="0"/>
              <a:t> "If there is any person who will not humble himself on this same day, he shall be cut off from his people.</a:t>
            </a:r>
          </a:p>
          <a:p>
            <a:pPr marL="0" indent="0">
              <a:buNone/>
            </a:pPr>
            <a:endParaRPr lang="en-US" dirty="0" smtClean="0"/>
          </a:p>
        </p:txBody>
      </p:sp>
    </p:spTree>
    <p:extLst>
      <p:ext uri="{BB962C8B-B14F-4D97-AF65-F5344CB8AC3E}">
        <p14:creationId xmlns:p14="http://schemas.microsoft.com/office/powerpoint/2010/main" val="22619031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b="1" i="1" dirty="0"/>
              <a:t>Leviticus </a:t>
            </a:r>
            <a:r>
              <a:rPr lang="en-US" b="1" i="1" dirty="0" smtClean="0"/>
              <a:t>23:30-32 </a:t>
            </a:r>
            <a:r>
              <a:rPr lang="en-US" b="1" i="1" dirty="0"/>
              <a:t>NAS – </a:t>
            </a:r>
            <a:r>
              <a:rPr lang="en-US" b="1" i="1" dirty="0" smtClean="0"/>
              <a:t>Solemn Day</a:t>
            </a:r>
          </a:p>
          <a:p>
            <a:pPr marL="0" indent="0">
              <a:buNone/>
            </a:pPr>
            <a:r>
              <a:rPr lang="en-US" dirty="0"/>
              <a:t> </a:t>
            </a:r>
            <a:r>
              <a:rPr lang="en-US" baseline="30000" dirty="0"/>
              <a:t>30</a:t>
            </a:r>
            <a:r>
              <a:rPr lang="en-US" dirty="0"/>
              <a:t> "As for any person who does any work on this same day, that person I will destroy from among his people.</a:t>
            </a:r>
          </a:p>
          <a:p>
            <a:pPr marL="0" indent="0">
              <a:buNone/>
            </a:pPr>
            <a:r>
              <a:rPr lang="en-US" dirty="0"/>
              <a:t> </a:t>
            </a:r>
            <a:r>
              <a:rPr lang="en-US" baseline="30000" dirty="0"/>
              <a:t>31</a:t>
            </a:r>
            <a:r>
              <a:rPr lang="en-US" dirty="0"/>
              <a:t> "You shall do no work at all. It is to be a perpetual statute throughout your generations in all your dwelling places.</a:t>
            </a:r>
          </a:p>
          <a:p>
            <a:pPr marL="0" indent="0">
              <a:buNone/>
            </a:pPr>
            <a:r>
              <a:rPr lang="en-US" dirty="0"/>
              <a:t> </a:t>
            </a:r>
            <a:r>
              <a:rPr lang="en-US" baseline="30000" dirty="0"/>
              <a:t>32</a:t>
            </a:r>
            <a:r>
              <a:rPr lang="en-US" dirty="0"/>
              <a:t> "It is to be a </a:t>
            </a:r>
            <a:r>
              <a:rPr lang="en-US" dirty="0" err="1"/>
              <a:t>sabbath</a:t>
            </a:r>
            <a:r>
              <a:rPr lang="en-US" dirty="0"/>
              <a:t> of complete rest to you, and you shall humble your souls; on the ninth of the month at evening, from evening until evening you shall keep your </a:t>
            </a:r>
            <a:r>
              <a:rPr lang="en-US" dirty="0" err="1"/>
              <a:t>sabbath</a:t>
            </a:r>
            <a:r>
              <a:rPr lang="en-US" dirty="0"/>
              <a:t>."</a:t>
            </a:r>
          </a:p>
          <a:p>
            <a:pPr marL="0" indent="0">
              <a:buNone/>
            </a:pPr>
            <a:endParaRPr lang="en-US" dirty="0" smtClean="0"/>
          </a:p>
        </p:txBody>
      </p:sp>
    </p:spTree>
    <p:extLst>
      <p:ext uri="{BB962C8B-B14F-4D97-AF65-F5344CB8AC3E}">
        <p14:creationId xmlns:p14="http://schemas.microsoft.com/office/powerpoint/2010/main" val="23192988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400" b="1" i="1" dirty="0" smtClean="0"/>
              <a:t>Day of Atonements</a:t>
            </a:r>
          </a:p>
          <a:p>
            <a:pPr marL="0" indent="0">
              <a:buNone/>
            </a:pPr>
            <a:r>
              <a:rPr lang="en-US" dirty="0"/>
              <a:t> </a:t>
            </a:r>
            <a:r>
              <a:rPr lang="en-US" baseline="30000" dirty="0"/>
              <a:t> </a:t>
            </a:r>
            <a:r>
              <a:rPr lang="en-US" dirty="0" smtClean="0"/>
              <a:t> Actually, the Hebrew text calls this day the Day of the Atonements</a:t>
            </a:r>
            <a:r>
              <a:rPr lang="en-US" dirty="0" smtClean="0">
                <a:latin typeface="Bwhebb" panose="00000400000000000000" pitchFamily="2" charset="0"/>
              </a:rPr>
              <a:t> </a:t>
            </a:r>
            <a:r>
              <a:rPr lang="en-US" dirty="0">
                <a:latin typeface="Bwhebb" panose="00000400000000000000" pitchFamily="2" charset="0"/>
              </a:rPr>
              <a:t>~</a:t>
            </a:r>
            <a:r>
              <a:rPr lang="en-US" dirty="0" err="1">
                <a:latin typeface="Bwhebb" panose="00000400000000000000" pitchFamily="2" charset="0"/>
              </a:rPr>
              <a:t>yrIåPuKih</a:t>
            </a:r>
            <a:r>
              <a:rPr lang="en-US" dirty="0">
                <a:latin typeface="Bwhebb" panose="00000400000000000000" pitchFamily="2" charset="0"/>
              </a:rPr>
              <a:t>; ~</a:t>
            </a:r>
            <a:r>
              <a:rPr lang="en-US" dirty="0" err="1">
                <a:latin typeface="Bwhebb" panose="00000400000000000000" pitchFamily="2" charset="0"/>
              </a:rPr>
              <a:t>Ayõ</a:t>
            </a:r>
            <a:r>
              <a:rPr lang="en-US" dirty="0">
                <a:latin typeface="Bwhebb" panose="00000400000000000000" pitchFamily="2" charset="0"/>
              </a:rPr>
              <a:t> </a:t>
            </a:r>
            <a:r>
              <a:rPr lang="en-US" dirty="0" smtClean="0"/>
              <a:t>(</a:t>
            </a:r>
            <a:r>
              <a:rPr lang="en-US" dirty="0" err="1" smtClean="0"/>
              <a:t>yom</a:t>
            </a:r>
            <a:r>
              <a:rPr lang="en-US" dirty="0" smtClean="0"/>
              <a:t> </a:t>
            </a:r>
            <a:r>
              <a:rPr lang="en-US" dirty="0" err="1" smtClean="0"/>
              <a:t>haKippurim</a:t>
            </a:r>
            <a:r>
              <a:rPr lang="en-US" dirty="0" smtClean="0"/>
              <a:t>)</a:t>
            </a:r>
          </a:p>
          <a:p>
            <a:pPr marL="0" indent="0">
              <a:buNone/>
            </a:pPr>
            <a:r>
              <a:rPr lang="en-US" dirty="0"/>
              <a:t>From the meaning of </a:t>
            </a:r>
            <a:r>
              <a:rPr lang="en-US" dirty="0" err="1" smtClean="0"/>
              <a:t>koper</a:t>
            </a:r>
            <a:r>
              <a:rPr lang="en-US" dirty="0" smtClean="0"/>
              <a:t> </a:t>
            </a:r>
            <a:r>
              <a:rPr lang="en-US" dirty="0"/>
              <a:t>"ransom," the meaning of </a:t>
            </a:r>
            <a:r>
              <a:rPr lang="en-US" dirty="0" err="1" smtClean="0"/>
              <a:t>kapar</a:t>
            </a:r>
            <a:r>
              <a:rPr lang="en-US" dirty="0" smtClean="0"/>
              <a:t> </a:t>
            </a:r>
            <a:r>
              <a:rPr lang="en-US" dirty="0"/>
              <a:t>can be better understood. It means "to atone by offering a substitute." The great majority of the usages concern the priestly ritual of sprinkling of the sacrificial blood thus "making an atonement" for the worshipper. There are forty-nine instances of this usage in Leviticus alone and no other meaning is there witnessed. The verb is always used in connection with the removal of sin or defilement, except for Gen 32:20; </a:t>
            </a:r>
            <a:r>
              <a:rPr lang="en-US" dirty="0" err="1"/>
              <a:t>Prov</a:t>
            </a:r>
            <a:r>
              <a:rPr lang="en-US" dirty="0"/>
              <a:t> 16:14; and Isa 28:18 where the related meaning of "appease by a gift" may be observed, It seems clear that this word aptly illustrates the theology of reconciliation in the OT. </a:t>
            </a:r>
          </a:p>
        </p:txBody>
      </p:sp>
    </p:spTree>
    <p:extLst>
      <p:ext uri="{BB962C8B-B14F-4D97-AF65-F5344CB8AC3E}">
        <p14:creationId xmlns:p14="http://schemas.microsoft.com/office/powerpoint/2010/main" val="36690662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4400" b="1" i="1" dirty="0" smtClean="0"/>
              <a:t>Day of Atonements</a:t>
            </a:r>
          </a:p>
          <a:p>
            <a:pPr marL="0" indent="0">
              <a:buNone/>
            </a:pPr>
            <a:r>
              <a:rPr lang="en-US" u="sng" dirty="0" smtClean="0"/>
              <a:t>The </a:t>
            </a:r>
            <a:r>
              <a:rPr lang="en-US" u="sng" dirty="0"/>
              <a:t>life of the sacrificial animal specifically symbolized by its blood was required in exchange for the life of the worshipper</a:t>
            </a:r>
            <a:r>
              <a:rPr lang="en-US" dirty="0"/>
              <a:t>. Sacrifice of animals in OT theology was not merely an expression of thanks to the deity by a cattle raising people. </a:t>
            </a:r>
            <a:r>
              <a:rPr lang="en-US" u="sng" dirty="0"/>
              <a:t>It was the symbolic expression of innocent life given for guilty life</a:t>
            </a:r>
            <a:r>
              <a:rPr lang="en-US" dirty="0"/>
              <a:t>. </a:t>
            </a:r>
            <a:r>
              <a:rPr lang="en-US" u="sng" dirty="0"/>
              <a:t>This symbolism is further clarified by the action of the worshipper in placing his hands on the head of the sacrifice and confessing </a:t>
            </a:r>
            <a:r>
              <a:rPr lang="en-US" u="sng" dirty="0" smtClean="0"/>
              <a:t>his </a:t>
            </a:r>
            <a:r>
              <a:rPr lang="en-US" u="sng" dirty="0"/>
              <a:t>sins over the animal </a:t>
            </a:r>
            <a:r>
              <a:rPr lang="en-US" dirty="0"/>
              <a:t>(cf. Lev 16:21; Lev 1:4; Lev 4:4, etc.) which was then killed or sent out as a scapegoat. </a:t>
            </a:r>
          </a:p>
        </p:txBody>
      </p:sp>
    </p:spTree>
    <p:extLst>
      <p:ext uri="{BB962C8B-B14F-4D97-AF65-F5344CB8AC3E}">
        <p14:creationId xmlns:p14="http://schemas.microsoft.com/office/powerpoint/2010/main" val="127837989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b="1" i="1" dirty="0"/>
              <a:t>Leviticus </a:t>
            </a:r>
            <a:r>
              <a:rPr lang="en-US" b="1" i="1" dirty="0" smtClean="0"/>
              <a:t>16 – The Day of Atonements</a:t>
            </a:r>
          </a:p>
          <a:p>
            <a:pPr marL="0" indent="0">
              <a:buNone/>
            </a:pPr>
            <a:r>
              <a:rPr lang="en-US" dirty="0"/>
              <a:t>1 Yahuwah spoke to </a:t>
            </a:r>
            <a:r>
              <a:rPr lang="en-US" dirty="0" err="1"/>
              <a:t>Mosheh</a:t>
            </a:r>
            <a:r>
              <a:rPr lang="en-US" dirty="0"/>
              <a:t> after the death of the two sons of </a:t>
            </a:r>
            <a:r>
              <a:rPr lang="en-US" dirty="0" err="1"/>
              <a:t>Aharon</a:t>
            </a:r>
            <a:r>
              <a:rPr lang="en-US" dirty="0"/>
              <a:t> who died when they approached Yahuwah.</a:t>
            </a:r>
            <a:br>
              <a:rPr lang="en-US" dirty="0"/>
            </a:br>
            <a:r>
              <a:rPr lang="en-US" dirty="0"/>
              <a:t>2 Yahuwah said to </a:t>
            </a:r>
            <a:r>
              <a:rPr lang="en-US" dirty="0" err="1"/>
              <a:t>Mosheh</a:t>
            </a:r>
            <a:r>
              <a:rPr lang="en-US" dirty="0"/>
              <a:t>: "Tell your brother </a:t>
            </a:r>
            <a:r>
              <a:rPr lang="en-US" dirty="0" err="1"/>
              <a:t>Aharon</a:t>
            </a:r>
            <a:r>
              <a:rPr lang="en-US" dirty="0"/>
              <a:t> not to come whenever he chooses into the Most Holy Place behind the curtain in front of the atonement cover on the ark, or else he will die, because I appear in the cloud over the atonement cover.</a:t>
            </a:r>
            <a:br>
              <a:rPr lang="en-US" dirty="0"/>
            </a:br>
            <a:r>
              <a:rPr lang="en-US" dirty="0"/>
              <a:t>3 "This is how </a:t>
            </a:r>
            <a:r>
              <a:rPr lang="en-US" dirty="0" err="1"/>
              <a:t>Aharon</a:t>
            </a:r>
            <a:r>
              <a:rPr lang="en-US" dirty="0"/>
              <a:t> is to enter the sanctuary area: with a young bull for a sin offering and a ram for a burnt offering.</a:t>
            </a:r>
            <a:br>
              <a:rPr lang="en-US" dirty="0"/>
            </a:br>
            <a:r>
              <a:rPr lang="en-US" dirty="0"/>
              <a:t>4 He is to put on the sacred linen tunic, with linen undergarments next to his body; he is to tie the linen sash around him and put on the linen turban. These are sacred garments; so he must bathe himself with water before he puts them on</a:t>
            </a:r>
            <a:r>
              <a:rPr lang="en-US" dirty="0" smtClean="0"/>
              <a:t>.</a:t>
            </a:r>
            <a:endParaRPr lang="en-US" dirty="0" smtClean="0"/>
          </a:p>
        </p:txBody>
      </p:sp>
    </p:spTree>
    <p:extLst>
      <p:ext uri="{BB962C8B-B14F-4D97-AF65-F5344CB8AC3E}">
        <p14:creationId xmlns:p14="http://schemas.microsoft.com/office/powerpoint/2010/main" val="303800753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a:t>Leviticus </a:t>
            </a:r>
            <a:r>
              <a:rPr lang="en-US" b="1" i="1" dirty="0" smtClean="0"/>
              <a:t>16 – The Day of Atonements</a:t>
            </a:r>
          </a:p>
          <a:p>
            <a:pPr marL="0" indent="0">
              <a:buNone/>
            </a:pPr>
            <a:r>
              <a:rPr lang="en-US" dirty="0" smtClean="0"/>
              <a:t>5 </a:t>
            </a:r>
            <a:r>
              <a:rPr lang="en-US" dirty="0"/>
              <a:t>From the </a:t>
            </a:r>
            <a:r>
              <a:rPr lang="en-US" dirty="0" err="1"/>
              <a:t>Yisraeli</a:t>
            </a:r>
            <a:r>
              <a:rPr lang="en-US" dirty="0"/>
              <a:t> community he is to take two male goats for a sin offering and a ram for a burnt offering.</a:t>
            </a:r>
            <a:br>
              <a:rPr lang="en-US" dirty="0"/>
            </a:br>
            <a:r>
              <a:rPr lang="en-US" dirty="0"/>
              <a:t>6 "</a:t>
            </a:r>
            <a:r>
              <a:rPr lang="en-US" dirty="0" err="1"/>
              <a:t>Aharon</a:t>
            </a:r>
            <a:r>
              <a:rPr lang="en-US" dirty="0"/>
              <a:t> is to offer the bull for his own sin offering to make atonement for himself and his household.</a:t>
            </a:r>
            <a:br>
              <a:rPr lang="en-US" dirty="0"/>
            </a:br>
            <a:r>
              <a:rPr lang="en-US" dirty="0"/>
              <a:t>7 Then he is to take the two goats and present them before Yahuwah at the entrance to the Tent of Meeting.</a:t>
            </a:r>
            <a:br>
              <a:rPr lang="en-US" dirty="0"/>
            </a:br>
            <a:r>
              <a:rPr lang="en-US" dirty="0"/>
              <a:t>8 He is to cast lots for the two goats-- one lot for Yahuwah and the other for </a:t>
            </a:r>
            <a:r>
              <a:rPr lang="en-US" dirty="0" err="1"/>
              <a:t>azazel</a:t>
            </a:r>
            <a:r>
              <a:rPr lang="en-US" dirty="0"/>
              <a:t>.</a:t>
            </a:r>
            <a:br>
              <a:rPr lang="en-US" dirty="0"/>
            </a:br>
            <a:r>
              <a:rPr lang="en-US" dirty="0"/>
              <a:t>9 </a:t>
            </a:r>
            <a:r>
              <a:rPr lang="en-US" dirty="0" err="1"/>
              <a:t>Aharon</a:t>
            </a:r>
            <a:r>
              <a:rPr lang="en-US" dirty="0"/>
              <a:t> shall bring the goat whose lot falls to Yahuwah and sacrifice it for a sin offering.</a:t>
            </a:r>
            <a:br>
              <a:rPr lang="en-US" dirty="0"/>
            </a:br>
            <a:r>
              <a:rPr lang="en-US" dirty="0"/>
              <a:t>10 But the goat chosen by lot as </a:t>
            </a:r>
            <a:r>
              <a:rPr lang="en-US" dirty="0" err="1"/>
              <a:t>azazel</a:t>
            </a:r>
            <a:r>
              <a:rPr lang="en-US" dirty="0"/>
              <a:t> shall be presented alive before Yahuwah to be used for making atonement by sending it into the desert as a scapegoat.</a:t>
            </a:r>
            <a:endParaRPr lang="en-US" dirty="0" smtClean="0"/>
          </a:p>
        </p:txBody>
      </p:sp>
    </p:spTree>
    <p:extLst>
      <p:ext uri="{BB962C8B-B14F-4D97-AF65-F5344CB8AC3E}">
        <p14:creationId xmlns:p14="http://schemas.microsoft.com/office/powerpoint/2010/main" val="84504182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Who is </a:t>
            </a:r>
            <a:r>
              <a:rPr lang="en-US" b="1" i="1" dirty="0" err="1" smtClean="0"/>
              <a:t>Azazel</a:t>
            </a:r>
            <a:r>
              <a:rPr lang="en-US" b="1" i="1" dirty="0" smtClean="0"/>
              <a:t>?</a:t>
            </a:r>
            <a:endParaRPr lang="en-US" b="1" i="1" dirty="0" smtClean="0"/>
          </a:p>
          <a:p>
            <a:pPr marL="0" indent="0">
              <a:buNone/>
            </a:pPr>
            <a:r>
              <a:rPr lang="en-US" dirty="0"/>
              <a:t>14 </a:t>
            </a:r>
            <a:r>
              <a:rPr lang="en-US" dirty="0" err="1"/>
              <a:t>Hanok</a:t>
            </a:r>
            <a:r>
              <a:rPr lang="en-US" dirty="0"/>
              <a:t>, the seventh from Adam, prophesied about these men: "See, the Master is coming with thousands upon thousands of his holy ones 15 to judge everyone, and to convict all the ungodly of all the ungodly acts they have done in the ungodly way, and of all the harsh words ungodly sinners have spoken against him</a:t>
            </a:r>
            <a:r>
              <a:rPr lang="en-US" dirty="0" smtClean="0"/>
              <a:t>.“ (Jude)</a:t>
            </a:r>
            <a:endParaRPr lang="en-US" dirty="0" smtClean="0"/>
          </a:p>
        </p:txBody>
      </p:sp>
    </p:spTree>
    <p:extLst>
      <p:ext uri="{BB962C8B-B14F-4D97-AF65-F5344CB8AC3E}">
        <p14:creationId xmlns:p14="http://schemas.microsoft.com/office/powerpoint/2010/main" val="416523925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Book of Enoch (</a:t>
            </a:r>
            <a:r>
              <a:rPr lang="en-US" b="1" i="1" dirty="0" err="1" smtClean="0"/>
              <a:t>Hanok</a:t>
            </a:r>
            <a:r>
              <a:rPr lang="en-US" b="1" i="1" dirty="0" smtClean="0"/>
              <a:t>)</a:t>
            </a:r>
            <a:endParaRPr lang="en-US" b="1" i="1" dirty="0" smtClean="0"/>
          </a:p>
          <a:p>
            <a:pPr marL="0" indent="0">
              <a:buNone/>
            </a:pPr>
            <a:r>
              <a:rPr lang="en-US" dirty="0"/>
              <a:t>Behold, he comes with ten thousands of his saints, to execute judgment upon them, and destroy the wicked, and reprove all the carnal for everything which the sinful and ungodly have done, and committed against him. (Enoch 2:1)</a:t>
            </a:r>
            <a:endParaRPr lang="en-US" dirty="0" smtClean="0"/>
          </a:p>
        </p:txBody>
      </p:sp>
    </p:spTree>
    <p:extLst>
      <p:ext uri="{BB962C8B-B14F-4D97-AF65-F5344CB8AC3E}">
        <p14:creationId xmlns:p14="http://schemas.microsoft.com/office/powerpoint/2010/main" val="73203343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b="1" i="1" dirty="0" smtClean="0"/>
              <a:t>Book of Enoch (</a:t>
            </a:r>
            <a:r>
              <a:rPr lang="en-US" b="1" i="1" dirty="0" err="1" smtClean="0"/>
              <a:t>Hanok</a:t>
            </a:r>
            <a:r>
              <a:rPr lang="en-US" b="1" i="1" dirty="0" smtClean="0"/>
              <a:t>)</a:t>
            </a:r>
            <a:endParaRPr lang="en-US" b="1" i="1" dirty="0" smtClean="0"/>
          </a:p>
          <a:p>
            <a:pPr marL="0" indent="0">
              <a:buNone/>
            </a:pPr>
            <a:r>
              <a:rPr lang="en-US" dirty="0"/>
              <a:t>Moreover </a:t>
            </a:r>
            <a:r>
              <a:rPr lang="en-US" dirty="0" err="1"/>
              <a:t>Azazyel</a:t>
            </a:r>
            <a:r>
              <a:rPr lang="en-US" dirty="0"/>
              <a:t> taught men to make swords, knives, shields, breastplates, the fabrication of mirrors, and the workmanship of bracelets and ornaments, the use of paint, the beautifying of the eyebrows, </a:t>
            </a:r>
            <a:r>
              <a:rPr lang="en-US" i="1" dirty="0"/>
              <a:t>the use of </a:t>
            </a:r>
            <a:r>
              <a:rPr lang="en-US" dirty="0"/>
              <a:t>stones of every valuable and select kind, and all sorts of dyes, so that the world became altered.  Impiety increased; fornication multiplied; and they transgressed and corrupted all their ways. (8:1-2)</a:t>
            </a:r>
            <a:endParaRPr lang="en-US" dirty="0" smtClean="0"/>
          </a:p>
        </p:txBody>
      </p:sp>
    </p:spTree>
    <p:extLst>
      <p:ext uri="{BB962C8B-B14F-4D97-AF65-F5344CB8AC3E}">
        <p14:creationId xmlns:p14="http://schemas.microsoft.com/office/powerpoint/2010/main" val="282993030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Book of Enoch (</a:t>
            </a:r>
            <a:r>
              <a:rPr lang="en-US" b="1" i="1" dirty="0" err="1" smtClean="0"/>
              <a:t>Hanok</a:t>
            </a:r>
            <a:r>
              <a:rPr lang="en-US" b="1" i="1" dirty="0" smtClean="0"/>
              <a:t>)</a:t>
            </a:r>
            <a:endParaRPr lang="en-US" b="1" i="1" dirty="0" smtClean="0"/>
          </a:p>
          <a:p>
            <a:pPr marL="0" indent="0">
              <a:buNone/>
            </a:pPr>
            <a:r>
              <a:rPr lang="en-US" dirty="0"/>
              <a:t>And now to you, O you Holy One of heaven, the souls of men complain, saying, Bring judgment to us from the Most High. Then they said to their Lord, the King, </a:t>
            </a:r>
            <a:r>
              <a:rPr lang="en-US" i="1" dirty="0"/>
              <a:t>You are </a:t>
            </a:r>
            <a:r>
              <a:rPr lang="en-US" dirty="0"/>
              <a:t>Lord of lords, God of gods, King of kings. The throne of your glory is for ever and ever, and for ever and ever is your name sanctified and glorified. You are blessed and glorified.  You have made all things; you possess power over all things; and all things are open and manifest before you. You behold all things, and nothing can be concealed from you.  You have seen what </a:t>
            </a:r>
            <a:r>
              <a:rPr lang="en-US" dirty="0" err="1"/>
              <a:t>Azazyel</a:t>
            </a:r>
            <a:r>
              <a:rPr lang="en-US" dirty="0"/>
              <a:t> has done, how he has taught every species of iniquity upon earth, and has disclosed to the world all the secret things which are done in the heavens. (9:3-5)</a:t>
            </a:r>
            <a:endParaRPr lang="en-US" dirty="0" smtClean="0"/>
          </a:p>
        </p:txBody>
      </p:sp>
    </p:spTree>
    <p:extLst>
      <p:ext uri="{BB962C8B-B14F-4D97-AF65-F5344CB8AC3E}">
        <p14:creationId xmlns:p14="http://schemas.microsoft.com/office/powerpoint/2010/main" val="5577345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smtClean="0"/>
              <a:t>Book of Enoch (</a:t>
            </a:r>
            <a:r>
              <a:rPr lang="en-US" b="1" i="1" dirty="0" err="1" smtClean="0"/>
              <a:t>Hanok</a:t>
            </a:r>
            <a:r>
              <a:rPr lang="en-US" b="1" i="1" dirty="0" smtClean="0"/>
              <a:t>)</a:t>
            </a:r>
            <a:endParaRPr lang="en-US" b="1" i="1" dirty="0" smtClean="0"/>
          </a:p>
          <a:p>
            <a:pPr marL="0" indent="0">
              <a:buNone/>
            </a:pPr>
            <a:r>
              <a:rPr lang="en-US" dirty="0"/>
              <a:t>Then explain to him the consummation which is about to take place; for all the earth shall perish; the waters of a deluge shall come over the whole earth, and all things which are in it shall be destroyed.  And now teach him how he may escape, and how his seed may remain in all the earth.  Again the Lord said to Raphael, Bind </a:t>
            </a:r>
            <a:r>
              <a:rPr lang="en-US" dirty="0" err="1"/>
              <a:t>Azazyel</a:t>
            </a:r>
            <a:r>
              <a:rPr lang="en-US" dirty="0"/>
              <a:t> hand and foot; cast him into darkness; and opening the desert which is in </a:t>
            </a:r>
            <a:r>
              <a:rPr lang="en-US" dirty="0" err="1"/>
              <a:t>Dudael</a:t>
            </a:r>
            <a:r>
              <a:rPr lang="en-US" dirty="0"/>
              <a:t>, cast him in there.  Throw upon him hurled and pointed stones, covering him with darkness; There shall he remain for ever; cover his face, that he may not see the light.  And in the great day of judgment let him be cast into the fire.  Restore the earth, which the angels have corrupted; and announce life to it, that I may revive it. (10:4-10)</a:t>
            </a:r>
            <a:endParaRPr lang="en-US" dirty="0" smtClean="0"/>
          </a:p>
        </p:txBody>
      </p:sp>
    </p:spTree>
    <p:extLst>
      <p:ext uri="{BB962C8B-B14F-4D97-AF65-F5344CB8AC3E}">
        <p14:creationId xmlns:p14="http://schemas.microsoft.com/office/powerpoint/2010/main" val="398920367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Book of Enoch (one more time)</a:t>
            </a:r>
            <a:endParaRPr lang="en-US" b="1" i="1" dirty="0" smtClean="0"/>
          </a:p>
          <a:p>
            <a:pPr marL="0" indent="0">
              <a:buNone/>
            </a:pPr>
            <a:r>
              <a:rPr lang="en-US" dirty="0"/>
              <a:t>All the sons of men shall not perish in consequence of every secret, by which the Watchers have destroyed, and </a:t>
            </a:r>
            <a:r>
              <a:rPr lang="en-US" i="1" dirty="0"/>
              <a:t>which </a:t>
            </a:r>
            <a:r>
              <a:rPr lang="en-US" dirty="0"/>
              <a:t>they have taught, their offspring.  All the earth has been corrupted by the effects of the teaching of </a:t>
            </a:r>
            <a:r>
              <a:rPr lang="en-US" dirty="0" err="1"/>
              <a:t>Azazyel</a:t>
            </a:r>
            <a:r>
              <a:rPr lang="en-US" dirty="0"/>
              <a:t>. </a:t>
            </a:r>
            <a:r>
              <a:rPr lang="en-US" u="sng" dirty="0"/>
              <a:t>To him therefore ascribe the whole crime</a:t>
            </a:r>
            <a:r>
              <a:rPr lang="en-US" dirty="0"/>
              <a:t>. (Enoch 10:11-12)</a:t>
            </a:r>
            <a:endParaRPr lang="en-US" dirty="0" smtClean="0"/>
          </a:p>
        </p:txBody>
      </p:sp>
    </p:spTree>
    <p:extLst>
      <p:ext uri="{BB962C8B-B14F-4D97-AF65-F5344CB8AC3E}">
        <p14:creationId xmlns:p14="http://schemas.microsoft.com/office/powerpoint/2010/main" val="77988260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smtClean="0"/>
              <a:t>Book of Revelation</a:t>
            </a:r>
            <a:endParaRPr lang="en-US" b="1" i="1" dirty="0" smtClean="0"/>
          </a:p>
          <a:p>
            <a:pPr marL="0" indent="0">
              <a:buNone/>
            </a:pPr>
            <a:r>
              <a:rPr lang="en-US" dirty="0"/>
              <a:t>He threw him into the Abyss, and locked and sealed it over him, to keep him from deceiving the nations anymore until the thousand years were ended. After that, he must be set free for a short time. (Revelation 20:3)</a:t>
            </a:r>
          </a:p>
          <a:p>
            <a:pPr marL="0" indent="0">
              <a:buNone/>
            </a:pPr>
            <a:r>
              <a:rPr lang="en-US" dirty="0"/>
              <a:t>Also, recall that Satan is to be ultimately thrown into the Lake of Fire as his finally destiny: </a:t>
            </a:r>
          </a:p>
          <a:p>
            <a:pPr marL="0" indent="0">
              <a:buNone/>
            </a:pPr>
            <a:r>
              <a:rPr lang="en-US" dirty="0"/>
              <a:t>And the devil, who deceived them, was thrown into the lake of burning sulfur, where the beast and the false prophet had been thrown. They will be tormented day and night for ever and ever. (Revelation 20:10)</a:t>
            </a:r>
          </a:p>
          <a:p>
            <a:pPr marL="0" indent="0">
              <a:buNone/>
            </a:pPr>
            <a:endParaRPr lang="en-US" dirty="0" smtClean="0"/>
          </a:p>
        </p:txBody>
      </p:sp>
    </p:spTree>
    <p:extLst>
      <p:ext uri="{BB962C8B-B14F-4D97-AF65-F5344CB8AC3E}">
        <p14:creationId xmlns:p14="http://schemas.microsoft.com/office/powerpoint/2010/main" val="255404027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b="1" i="1" dirty="0" smtClean="0"/>
              <a:t>Tabernacles</a:t>
            </a:r>
            <a:endParaRPr lang="en-US" b="1" i="1" dirty="0" smtClean="0"/>
          </a:p>
          <a:p>
            <a:pPr marL="0" indent="0">
              <a:buNone/>
            </a:pPr>
            <a:r>
              <a:rPr lang="en-US" dirty="0"/>
              <a:t> </a:t>
            </a:r>
            <a:endParaRPr lang="en-US" dirty="0" smtClean="0"/>
          </a:p>
        </p:txBody>
      </p:sp>
    </p:spTree>
    <p:extLst>
      <p:ext uri="{BB962C8B-B14F-4D97-AF65-F5344CB8AC3E}">
        <p14:creationId xmlns:p14="http://schemas.microsoft.com/office/powerpoint/2010/main" val="421814983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b="1" i="1" dirty="0"/>
              <a:t>Leviticus </a:t>
            </a:r>
            <a:r>
              <a:rPr lang="en-US" b="1" i="1" dirty="0" smtClean="0"/>
              <a:t>23:33-36 </a:t>
            </a:r>
            <a:r>
              <a:rPr lang="en-US" b="1" i="1" dirty="0"/>
              <a:t>NAS – </a:t>
            </a:r>
            <a:r>
              <a:rPr lang="en-US" b="1" i="1" dirty="0" smtClean="0"/>
              <a:t>Tabernacles</a:t>
            </a:r>
          </a:p>
          <a:p>
            <a:pPr marL="0" indent="0">
              <a:buNone/>
            </a:pPr>
            <a:r>
              <a:rPr lang="en-US" dirty="0"/>
              <a:t> </a:t>
            </a:r>
            <a:r>
              <a:rPr lang="en-US" baseline="30000" dirty="0"/>
              <a:t>33</a:t>
            </a:r>
            <a:r>
              <a:rPr lang="en-US" dirty="0"/>
              <a:t> Again the LORD spoke to Moses, saying,</a:t>
            </a:r>
          </a:p>
          <a:p>
            <a:pPr marL="0" indent="0">
              <a:buNone/>
            </a:pPr>
            <a:r>
              <a:rPr lang="en-US" dirty="0"/>
              <a:t> </a:t>
            </a:r>
            <a:r>
              <a:rPr lang="en-US" baseline="30000" dirty="0"/>
              <a:t>34</a:t>
            </a:r>
            <a:r>
              <a:rPr lang="en-US" dirty="0"/>
              <a:t> "Speak to the sons of Israel, saying, 'On the fifteenth of this seventh month is the Feast of Booths for seven days to the LORD.</a:t>
            </a:r>
          </a:p>
          <a:p>
            <a:pPr marL="0" indent="0">
              <a:buNone/>
            </a:pPr>
            <a:r>
              <a:rPr lang="en-US" dirty="0"/>
              <a:t> </a:t>
            </a:r>
            <a:r>
              <a:rPr lang="en-US" baseline="30000" dirty="0"/>
              <a:t>35</a:t>
            </a:r>
            <a:r>
              <a:rPr lang="en-US" dirty="0"/>
              <a:t> 'On the first day is a holy </a:t>
            </a:r>
            <a:r>
              <a:rPr lang="en-US" dirty="0" smtClean="0"/>
              <a:t>convocation (</a:t>
            </a:r>
            <a:r>
              <a:rPr lang="en-US" i="1" dirty="0" err="1"/>
              <a:t>miqra</a:t>
            </a:r>
            <a:r>
              <a:rPr lang="en-US" i="1" dirty="0"/>
              <a:t> </a:t>
            </a:r>
            <a:r>
              <a:rPr lang="en-US" i="1" dirty="0" err="1"/>
              <a:t>qodesh</a:t>
            </a:r>
            <a:r>
              <a:rPr lang="en-US" dirty="0"/>
              <a:t>)</a:t>
            </a:r>
            <a:r>
              <a:rPr lang="en-US" dirty="0" smtClean="0"/>
              <a:t>; </a:t>
            </a:r>
            <a:r>
              <a:rPr lang="en-US" dirty="0"/>
              <a:t>you shall do no laborious work of any kind.</a:t>
            </a:r>
          </a:p>
          <a:p>
            <a:pPr marL="0" indent="0">
              <a:buNone/>
            </a:pPr>
            <a:r>
              <a:rPr lang="en-US" dirty="0"/>
              <a:t> </a:t>
            </a:r>
            <a:r>
              <a:rPr lang="en-US" baseline="30000" dirty="0"/>
              <a:t>36</a:t>
            </a:r>
            <a:r>
              <a:rPr lang="en-US" dirty="0"/>
              <a:t> 'For seven days you shall present an offering by fire to the LORD. On the eighth day you shall have a holy convocation (</a:t>
            </a:r>
            <a:r>
              <a:rPr lang="en-US" i="1" dirty="0" err="1"/>
              <a:t>miqra</a:t>
            </a:r>
            <a:r>
              <a:rPr lang="en-US" i="1" dirty="0"/>
              <a:t> </a:t>
            </a:r>
            <a:r>
              <a:rPr lang="en-US" i="1" dirty="0" err="1"/>
              <a:t>qodesh</a:t>
            </a:r>
            <a:r>
              <a:rPr lang="en-US" dirty="0" smtClean="0"/>
              <a:t>) and </a:t>
            </a:r>
            <a:r>
              <a:rPr lang="en-US" dirty="0"/>
              <a:t>present an offering by fire to the LORD; it is an assembly. You shall do no laborious work.</a:t>
            </a:r>
          </a:p>
          <a:p>
            <a:pPr marL="0" indent="0">
              <a:buNone/>
            </a:pPr>
            <a:endParaRPr lang="en-US" dirty="0" smtClean="0"/>
          </a:p>
        </p:txBody>
      </p:sp>
    </p:spTree>
    <p:extLst>
      <p:ext uri="{BB962C8B-B14F-4D97-AF65-F5344CB8AC3E}">
        <p14:creationId xmlns:p14="http://schemas.microsoft.com/office/powerpoint/2010/main" val="409063465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321" y="375556"/>
            <a:ext cx="7642679" cy="4767943"/>
          </a:xfrm>
        </p:spPr>
        <p:txBody>
          <a:bodyPr>
            <a:normAutofit fontScale="70000" lnSpcReduction="20000"/>
          </a:bodyPr>
          <a:lstStyle/>
          <a:p>
            <a:pPr>
              <a:buNone/>
            </a:pPr>
            <a:r>
              <a:rPr lang="en-US" sz="4000" dirty="0" err="1"/>
              <a:t>Chag</a:t>
            </a:r>
            <a:r>
              <a:rPr lang="en-US" sz="4000" dirty="0"/>
              <a:t> </a:t>
            </a:r>
            <a:r>
              <a:rPr lang="en-US" sz="4000" dirty="0" err="1"/>
              <a:t>HaSukkot</a:t>
            </a:r>
            <a:r>
              <a:rPr lang="en-US" sz="4000" dirty="0"/>
              <a:t> lasts for seven days.  But an additional day following the feast is another set-apart day.  This last day is an </a:t>
            </a:r>
            <a:r>
              <a:rPr lang="en-US" sz="4000" dirty="0" err="1">
                <a:latin typeface="Bwhebb" panose="00000400000000000000" pitchFamily="2" charset="0"/>
              </a:rPr>
              <a:t>tr</a:t>
            </a:r>
            <a:r>
              <a:rPr lang="en-US" sz="4000" dirty="0">
                <a:latin typeface="Bwhebb" panose="00000400000000000000" pitchFamily="2" charset="0"/>
              </a:rPr>
              <a:t>&lt;</a:t>
            </a:r>
            <a:r>
              <a:rPr lang="en-US" sz="4000" dirty="0" err="1">
                <a:latin typeface="Bwhebb" panose="00000400000000000000" pitchFamily="2" charset="0"/>
              </a:rPr>
              <a:t>c,ä</a:t>
            </a:r>
            <a:r>
              <a:rPr lang="en-US" sz="4000" dirty="0" smtClean="0">
                <a:latin typeface="Bwhebb" panose="00000400000000000000" pitchFamily="2" charset="0"/>
              </a:rPr>
              <a:t>[] </a:t>
            </a:r>
            <a:r>
              <a:rPr lang="en-US" sz="4000" dirty="0" smtClean="0"/>
              <a:t>(pronounced </a:t>
            </a:r>
            <a:r>
              <a:rPr lang="en-US" sz="4000" i="1" dirty="0" err="1" smtClean="0"/>
              <a:t>atzeret</a:t>
            </a:r>
            <a:r>
              <a:rPr lang="en-US" sz="4000" i="1" dirty="0" smtClean="0"/>
              <a:t>)</a:t>
            </a:r>
            <a:r>
              <a:rPr lang="en-US" sz="4000" dirty="0" smtClean="0"/>
              <a:t>, </a:t>
            </a:r>
            <a:r>
              <a:rPr lang="en-US" sz="4000" dirty="0"/>
              <a:t>which is usually translated as </a:t>
            </a:r>
            <a:r>
              <a:rPr lang="en-US" sz="4000" i="1" dirty="0"/>
              <a:t>assembly</a:t>
            </a:r>
            <a:r>
              <a:rPr lang="en-US" sz="4000" dirty="0"/>
              <a:t>.  But this word comes from the root word </a:t>
            </a:r>
            <a:r>
              <a:rPr lang="en-US" sz="4000" dirty="0" err="1">
                <a:latin typeface="Bwhebb" panose="00000400000000000000" pitchFamily="2" charset="0"/>
              </a:rPr>
              <a:t>rc</a:t>
            </a:r>
            <a:r>
              <a:rPr lang="en-US" sz="4000" dirty="0">
                <a:latin typeface="Bwhebb" panose="00000400000000000000" pitchFamily="2" charset="0"/>
              </a:rPr>
              <a:t>[; </a:t>
            </a:r>
            <a:r>
              <a:rPr lang="en-US" sz="4000" dirty="0"/>
              <a:t>which means </a:t>
            </a:r>
            <a:r>
              <a:rPr lang="en-US" sz="4000" i="1" dirty="0"/>
              <a:t>to restrain, to detain, to retain</a:t>
            </a:r>
            <a:r>
              <a:rPr lang="en-US" sz="4000" dirty="0"/>
              <a:t>.  </a:t>
            </a:r>
            <a:endParaRPr lang="en-US" sz="4000" dirty="0" smtClean="0"/>
          </a:p>
          <a:p>
            <a:pPr>
              <a:buNone/>
            </a:pPr>
            <a:r>
              <a:rPr lang="en-US" sz="4000" dirty="0" smtClean="0"/>
              <a:t>While </a:t>
            </a:r>
            <a:r>
              <a:rPr lang="en-US" sz="4000" dirty="0"/>
              <a:t>this day does include an assembly for the purpose of </a:t>
            </a:r>
            <a:r>
              <a:rPr lang="en-US" sz="4000" i="1" dirty="0" err="1"/>
              <a:t>miqra</a:t>
            </a:r>
            <a:r>
              <a:rPr lang="en-US" sz="4000" dirty="0"/>
              <a:t> (proclamation), the word </a:t>
            </a:r>
            <a:r>
              <a:rPr lang="en-US" sz="4000" i="1" dirty="0" err="1"/>
              <a:t>atzeret</a:t>
            </a:r>
            <a:r>
              <a:rPr lang="en-US" sz="4000" dirty="0"/>
              <a:t> is referring to the need to be detained for yet one more day of worshipping </a:t>
            </a:r>
            <a:r>
              <a:rPr lang="en-US" sz="4000" dirty="0" err="1"/>
              <a:t>Elohim</a:t>
            </a:r>
            <a:r>
              <a:rPr lang="en-US" sz="4000" dirty="0"/>
              <a:t>.  It is like a bookend, marking the end of the festival season.</a:t>
            </a:r>
          </a:p>
        </p:txBody>
      </p:sp>
    </p:spTree>
    <p:extLst>
      <p:ext uri="{BB962C8B-B14F-4D97-AF65-F5344CB8AC3E}">
        <p14:creationId xmlns:p14="http://schemas.microsoft.com/office/powerpoint/2010/main" val="172025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b="1" i="1" dirty="0"/>
              <a:t>Leviticus </a:t>
            </a:r>
            <a:r>
              <a:rPr lang="en-US" b="1" i="1" dirty="0" smtClean="0"/>
              <a:t>23:37-38 </a:t>
            </a:r>
            <a:r>
              <a:rPr lang="en-US" b="1" i="1" dirty="0"/>
              <a:t>NAS – </a:t>
            </a:r>
            <a:r>
              <a:rPr lang="en-US" b="1" i="1" dirty="0" smtClean="0"/>
              <a:t>Review</a:t>
            </a:r>
          </a:p>
          <a:p>
            <a:pPr marL="0" indent="0">
              <a:buNone/>
            </a:pPr>
            <a:r>
              <a:rPr lang="en-US" dirty="0"/>
              <a:t> </a:t>
            </a:r>
            <a:r>
              <a:rPr lang="en-US" baseline="30000" dirty="0"/>
              <a:t>37</a:t>
            </a:r>
            <a:r>
              <a:rPr lang="en-US" dirty="0"/>
              <a:t> 'These are the appointed times of the LORD which you shall proclaim as holy convocations, to present offerings by fire to the LORD-- burnt offerings and grain offerings, sacrifices and drink offerings, </a:t>
            </a:r>
            <a:r>
              <a:rPr lang="en-US" i="1" dirty="0"/>
              <a:t>each </a:t>
            </a:r>
            <a:r>
              <a:rPr lang="en-US" dirty="0"/>
              <a:t>day's matter on its own day--</a:t>
            </a:r>
          </a:p>
          <a:p>
            <a:pPr marL="0" indent="0">
              <a:buNone/>
            </a:pPr>
            <a:r>
              <a:rPr lang="en-US" dirty="0"/>
              <a:t> </a:t>
            </a:r>
            <a:r>
              <a:rPr lang="en-US" baseline="30000" dirty="0"/>
              <a:t>38</a:t>
            </a:r>
            <a:r>
              <a:rPr lang="en-US" dirty="0"/>
              <a:t> besides </a:t>
            </a:r>
            <a:r>
              <a:rPr lang="en-US" i="1" dirty="0"/>
              <a:t>those of </a:t>
            </a:r>
            <a:r>
              <a:rPr lang="en-US" dirty="0"/>
              <a:t>the </a:t>
            </a:r>
            <a:r>
              <a:rPr lang="en-US" dirty="0" err="1"/>
              <a:t>sabbaths</a:t>
            </a:r>
            <a:r>
              <a:rPr lang="en-US" dirty="0"/>
              <a:t> of the LORD, and besides your gifts and besides all your votive and freewill offerings, which you give to the LORD.</a:t>
            </a:r>
          </a:p>
          <a:p>
            <a:pPr marL="0" indent="0">
              <a:buNone/>
            </a:pPr>
            <a:endParaRPr lang="en-US" dirty="0" smtClean="0"/>
          </a:p>
        </p:txBody>
      </p:sp>
    </p:spTree>
    <p:extLst>
      <p:ext uri="{BB962C8B-B14F-4D97-AF65-F5344CB8AC3E}">
        <p14:creationId xmlns:p14="http://schemas.microsoft.com/office/powerpoint/2010/main" val="269755792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b="1" i="1" dirty="0"/>
              <a:t>Leviticus </a:t>
            </a:r>
            <a:r>
              <a:rPr lang="en-US" b="1" i="1" dirty="0" smtClean="0"/>
              <a:t>23:39-41 </a:t>
            </a:r>
            <a:r>
              <a:rPr lang="en-US" b="1" i="1" dirty="0"/>
              <a:t>NAS – </a:t>
            </a:r>
            <a:r>
              <a:rPr lang="en-US" b="1" i="1" dirty="0" smtClean="0"/>
              <a:t>Tabernacles (Revisited)</a:t>
            </a:r>
          </a:p>
          <a:p>
            <a:pPr marL="0" indent="0">
              <a:buNone/>
            </a:pPr>
            <a:r>
              <a:rPr lang="en-US" dirty="0"/>
              <a:t> </a:t>
            </a:r>
            <a:r>
              <a:rPr lang="en-US" baseline="30000" dirty="0"/>
              <a:t>39</a:t>
            </a:r>
            <a:r>
              <a:rPr lang="en-US" dirty="0"/>
              <a:t> 'On exactly the fifteenth day of the seventh month, when you have gathered in the crops of the land, you shall celebrate the feast </a:t>
            </a:r>
            <a:r>
              <a:rPr lang="en-US" dirty="0" smtClean="0"/>
              <a:t>(pilgrimage) of </a:t>
            </a:r>
            <a:r>
              <a:rPr lang="en-US" dirty="0"/>
              <a:t>the LORD for seven days, with a rest on the first day and a rest on the eighth day.</a:t>
            </a:r>
          </a:p>
          <a:p>
            <a:pPr marL="0" indent="0">
              <a:buNone/>
            </a:pPr>
            <a:r>
              <a:rPr lang="en-US" dirty="0"/>
              <a:t> </a:t>
            </a:r>
            <a:r>
              <a:rPr lang="en-US" baseline="30000" dirty="0"/>
              <a:t>40</a:t>
            </a:r>
            <a:r>
              <a:rPr lang="en-US" dirty="0"/>
              <a:t> 'Now on the first day you shall take for yourselves the foliage of beautiful trees, palm branches and boughs of leafy trees and willows of the brook, and you shall rejoice before the LORD your God for seven days.</a:t>
            </a:r>
          </a:p>
          <a:p>
            <a:pPr marL="0" indent="0">
              <a:buNone/>
            </a:pPr>
            <a:r>
              <a:rPr lang="en-US" dirty="0"/>
              <a:t> </a:t>
            </a:r>
            <a:r>
              <a:rPr lang="en-US" baseline="30000" dirty="0"/>
              <a:t>41</a:t>
            </a:r>
            <a:r>
              <a:rPr lang="en-US" dirty="0"/>
              <a:t> 'You shall thus celebrate it </a:t>
            </a:r>
            <a:r>
              <a:rPr lang="en-US" i="1" dirty="0"/>
              <a:t>as </a:t>
            </a:r>
            <a:r>
              <a:rPr lang="en-US" dirty="0"/>
              <a:t>a feast (pilgrimage) </a:t>
            </a:r>
            <a:r>
              <a:rPr lang="en-US" dirty="0" smtClean="0"/>
              <a:t>to </a:t>
            </a:r>
            <a:r>
              <a:rPr lang="en-US" dirty="0"/>
              <a:t>the LORD for seven days in the year. It </a:t>
            </a:r>
            <a:r>
              <a:rPr lang="en-US" i="1" dirty="0"/>
              <a:t>shall be </a:t>
            </a:r>
            <a:r>
              <a:rPr lang="en-US" dirty="0"/>
              <a:t>a perpetual statute throughout your generations; you shall celebrate it in the seventh month.</a:t>
            </a:r>
          </a:p>
          <a:p>
            <a:pPr marL="0" indent="0">
              <a:buNone/>
            </a:pPr>
            <a:endParaRPr lang="en-US" dirty="0" smtClean="0"/>
          </a:p>
        </p:txBody>
      </p:sp>
    </p:spTree>
    <p:extLst>
      <p:ext uri="{BB962C8B-B14F-4D97-AF65-F5344CB8AC3E}">
        <p14:creationId xmlns:p14="http://schemas.microsoft.com/office/powerpoint/2010/main" val="50794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b="1" i="1" dirty="0"/>
              <a:t>Leviticus </a:t>
            </a:r>
            <a:r>
              <a:rPr lang="en-US" b="1" i="1" dirty="0" smtClean="0"/>
              <a:t>23:42-44 </a:t>
            </a:r>
            <a:r>
              <a:rPr lang="en-US" b="1" i="1" dirty="0"/>
              <a:t>NAS – </a:t>
            </a:r>
            <a:r>
              <a:rPr lang="en-US" b="1" i="1" dirty="0" smtClean="0"/>
              <a:t>Conclusion</a:t>
            </a:r>
          </a:p>
          <a:p>
            <a:pPr marL="0" indent="0">
              <a:buNone/>
            </a:pPr>
            <a:r>
              <a:rPr lang="en-US" dirty="0"/>
              <a:t> </a:t>
            </a:r>
            <a:r>
              <a:rPr lang="en-US" baseline="30000" dirty="0"/>
              <a:t>42</a:t>
            </a:r>
            <a:r>
              <a:rPr lang="en-US" dirty="0"/>
              <a:t> 'You shall live in booths for seven days; all the native-born in Israel shall live in booths,</a:t>
            </a:r>
          </a:p>
          <a:p>
            <a:pPr marL="0" indent="0">
              <a:buNone/>
            </a:pPr>
            <a:r>
              <a:rPr lang="en-US" dirty="0"/>
              <a:t> </a:t>
            </a:r>
            <a:r>
              <a:rPr lang="en-US" baseline="30000" dirty="0"/>
              <a:t>43</a:t>
            </a:r>
            <a:r>
              <a:rPr lang="en-US" dirty="0"/>
              <a:t> so that your generations may know that I had the sons of Israel live in booths when I brought them out from the land of Egypt. I am the LORD your God.'"</a:t>
            </a:r>
          </a:p>
          <a:p>
            <a:pPr marL="0" indent="0">
              <a:buNone/>
            </a:pPr>
            <a:r>
              <a:rPr lang="en-US" dirty="0"/>
              <a:t> </a:t>
            </a:r>
            <a:r>
              <a:rPr lang="en-US" baseline="30000" dirty="0"/>
              <a:t>44</a:t>
            </a:r>
            <a:r>
              <a:rPr lang="en-US" dirty="0"/>
              <a:t> So Moses declared to the sons of Israel the appointed times of the LORD</a:t>
            </a:r>
            <a:r>
              <a:rPr lang="en-US" dirty="0" smtClean="0"/>
              <a:t>.</a:t>
            </a:r>
            <a:endParaRPr lang="en-US" dirty="0"/>
          </a:p>
        </p:txBody>
      </p:sp>
    </p:spTree>
    <p:extLst>
      <p:ext uri="{BB962C8B-B14F-4D97-AF65-F5344CB8AC3E}">
        <p14:creationId xmlns:p14="http://schemas.microsoft.com/office/powerpoint/2010/main" val="272472041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359229"/>
            <a:ext cx="7683500" cy="4539342"/>
          </a:xfrm>
        </p:spPr>
        <p:txBody>
          <a:bodyPr>
            <a:noAutofit/>
          </a:bodyPr>
          <a:lstStyle/>
          <a:p>
            <a:pPr algn="ctr">
              <a:buNone/>
            </a:pPr>
            <a:r>
              <a:rPr lang="en-US" sz="2800" baseline="30000" dirty="0" smtClean="0"/>
              <a:t>42</a:t>
            </a:r>
            <a:r>
              <a:rPr lang="en-US" sz="2800" dirty="0" smtClean="0"/>
              <a:t> </a:t>
            </a:r>
            <a:r>
              <a:rPr lang="en-US" sz="2800" dirty="0"/>
              <a:t>Live in booths for seven days: All native-born sons of </a:t>
            </a:r>
            <a:r>
              <a:rPr lang="en-US" sz="2800" dirty="0" err="1"/>
              <a:t>Yisrael</a:t>
            </a:r>
            <a:r>
              <a:rPr lang="en-US" sz="2800" dirty="0"/>
              <a:t> are to live in </a:t>
            </a:r>
            <a:r>
              <a:rPr lang="en-US" sz="2800" dirty="0" smtClean="0"/>
              <a:t>booths </a:t>
            </a:r>
            <a:r>
              <a:rPr lang="en-US" sz="2800" dirty="0"/>
              <a:t>(</a:t>
            </a:r>
            <a:r>
              <a:rPr lang="en-US" sz="2800" dirty="0" err="1"/>
              <a:t>Vayikra</a:t>
            </a:r>
            <a:r>
              <a:rPr lang="en-US" sz="2800" dirty="0"/>
              <a:t> [Leviticus] 23</a:t>
            </a:r>
            <a:r>
              <a:rPr lang="en-US" sz="2800" dirty="0" smtClean="0"/>
              <a:t>)</a:t>
            </a:r>
          </a:p>
          <a:p>
            <a:pPr>
              <a:buNone/>
            </a:pPr>
            <a:r>
              <a:rPr lang="en-US" sz="2800" dirty="0" smtClean="0"/>
              <a:t>Read </a:t>
            </a:r>
            <a:r>
              <a:rPr lang="en-US" sz="2800" dirty="0"/>
              <a:t>inclusively, not </a:t>
            </a:r>
            <a:r>
              <a:rPr lang="en-US" sz="2800" dirty="0" smtClean="0"/>
              <a:t>exclusively</a:t>
            </a:r>
          </a:p>
          <a:p>
            <a:pPr>
              <a:buNone/>
            </a:pPr>
            <a:r>
              <a:rPr lang="en-US" sz="2800" dirty="0" smtClean="0"/>
              <a:t>Were </a:t>
            </a:r>
            <a:r>
              <a:rPr lang="en-US" sz="2800" dirty="0"/>
              <a:t>all those who lived in booths in the wilderness native-born Israelites?  What about the mixed throng?  The Egyptians who joined them</a:t>
            </a:r>
            <a:r>
              <a:rPr lang="en-US" sz="2800" dirty="0" smtClean="0"/>
              <a:t>?</a:t>
            </a:r>
          </a:p>
          <a:p>
            <a:pPr>
              <a:buNone/>
            </a:pPr>
            <a:r>
              <a:rPr lang="en-US" sz="2800" b="1" i="1" dirty="0" smtClean="0"/>
              <a:t>There </a:t>
            </a:r>
            <a:r>
              <a:rPr lang="en-US" sz="2800" b="1" i="1" dirty="0"/>
              <a:t>is one Torah for the native born and for the alien.</a:t>
            </a:r>
            <a:endParaRPr lang="en-US" sz="2800" dirty="0"/>
          </a:p>
        </p:txBody>
      </p:sp>
    </p:spTree>
    <p:extLst>
      <p:ext uri="{BB962C8B-B14F-4D97-AF65-F5344CB8AC3E}">
        <p14:creationId xmlns:p14="http://schemas.microsoft.com/office/powerpoint/2010/main" val="23196775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08214"/>
            <a:ext cx="8278585" cy="4482193"/>
          </a:xfrm>
        </p:spPr>
        <p:txBody>
          <a:bodyPr>
            <a:normAutofit/>
          </a:bodyPr>
          <a:lstStyle/>
          <a:p>
            <a:pPr marL="0" indent="0" algn="ctr">
              <a:buNone/>
            </a:pPr>
            <a:r>
              <a:rPr lang="en-US" sz="3600" dirty="0"/>
              <a:t>Has There Been a “Fulfillment” of Sukkot</a:t>
            </a:r>
            <a:r>
              <a:rPr lang="en-US" sz="3600" dirty="0" smtClean="0"/>
              <a:t>?</a:t>
            </a:r>
          </a:p>
          <a:p>
            <a:pPr marL="0" indent="0" algn="ctr">
              <a:buNone/>
            </a:pPr>
            <a:r>
              <a:rPr lang="en-US" sz="3600" dirty="0" smtClean="0"/>
              <a:t>What is its Relevance in Messiah?</a:t>
            </a:r>
            <a:endParaRPr lang="en-US" sz="3600" dirty="0"/>
          </a:p>
        </p:txBody>
      </p:sp>
    </p:spTree>
    <p:extLst>
      <p:ext uri="{BB962C8B-B14F-4D97-AF65-F5344CB8AC3E}">
        <p14:creationId xmlns:p14="http://schemas.microsoft.com/office/powerpoint/2010/main" val="394663874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407" y="293914"/>
            <a:ext cx="8425543" cy="4629149"/>
          </a:xfrm>
        </p:spPr>
        <p:txBody>
          <a:bodyPr>
            <a:normAutofit fontScale="47500" lnSpcReduction="20000"/>
          </a:bodyPr>
          <a:lstStyle/>
          <a:p>
            <a:pPr marL="0" indent="0">
              <a:buNone/>
            </a:pPr>
            <a:r>
              <a:rPr lang="en-US" sz="6000" b="1" dirty="0"/>
              <a:t>T</a:t>
            </a:r>
            <a:r>
              <a:rPr lang="en-US" sz="6000" b="1" dirty="0" smtClean="0"/>
              <a:t>he </a:t>
            </a:r>
            <a:r>
              <a:rPr lang="en-US" sz="6000" b="1" dirty="0"/>
              <a:t>Word became flesh and made his dwelling among us. (</a:t>
            </a:r>
            <a:r>
              <a:rPr lang="en-US" sz="6000" b="1" dirty="0" err="1"/>
              <a:t>Yochanan</a:t>
            </a:r>
            <a:r>
              <a:rPr lang="en-US" sz="6000" b="1" dirty="0"/>
              <a:t> 1:14, NIV</a:t>
            </a:r>
            <a:r>
              <a:rPr lang="en-US" sz="6000" b="1" dirty="0" smtClean="0"/>
              <a:t>)</a:t>
            </a:r>
            <a:endParaRPr lang="en-US" sz="6000" dirty="0" smtClean="0"/>
          </a:p>
          <a:p>
            <a:pPr marL="0" indent="0">
              <a:buNone/>
            </a:pPr>
            <a:r>
              <a:rPr lang="en-US" sz="6000" dirty="0" smtClean="0"/>
              <a:t>The </a:t>
            </a:r>
            <a:r>
              <a:rPr lang="en-US" sz="6000" dirty="0"/>
              <a:t>phrase, "made his dwelling" is actually a translation of the Greek word, </a:t>
            </a:r>
            <a:r>
              <a:rPr lang="en-US" sz="6000" i="1" dirty="0" err="1"/>
              <a:t>skay</a:t>
            </a:r>
            <a:r>
              <a:rPr lang="en-US" sz="6000" i="1" dirty="0"/>
              <a:t>-no-o</a:t>
            </a:r>
            <a:r>
              <a:rPr lang="en-US" sz="6000" dirty="0"/>
              <a:t>, which means "to tabernacle."  </a:t>
            </a:r>
            <a:r>
              <a:rPr lang="en-US" sz="6000" i="1" dirty="0" err="1"/>
              <a:t>Skay</a:t>
            </a:r>
            <a:r>
              <a:rPr lang="en-US" sz="6000" i="1" dirty="0"/>
              <a:t>-no-o</a:t>
            </a:r>
            <a:r>
              <a:rPr lang="en-US" sz="6000" dirty="0"/>
              <a:t> translates into Greek the Hebrew word, </a:t>
            </a:r>
            <a:r>
              <a:rPr lang="en-US" sz="6000" i="1" dirty="0"/>
              <a:t>sukkah</a:t>
            </a:r>
            <a:r>
              <a:rPr lang="en-US" sz="6000" dirty="0"/>
              <a:t>, which means "tabernacle," or "temporary shelter."  </a:t>
            </a:r>
            <a:r>
              <a:rPr lang="en-US" sz="6000" dirty="0" smtClean="0"/>
              <a:t>Young's </a:t>
            </a:r>
            <a:r>
              <a:rPr lang="en-US" sz="6000" dirty="0"/>
              <a:t>Literal Translation accurately renders this verse</a:t>
            </a:r>
            <a:r>
              <a:rPr lang="en-US" sz="6000" dirty="0" smtClean="0"/>
              <a:t>:</a:t>
            </a:r>
            <a:endParaRPr lang="en-US" sz="6000" dirty="0"/>
          </a:p>
          <a:p>
            <a:pPr marL="0" indent="0">
              <a:buNone/>
            </a:pPr>
            <a:r>
              <a:rPr lang="en-US" sz="6000" b="1" dirty="0"/>
              <a:t>And the Word became flesh, and did tabernacle among us.</a:t>
            </a:r>
          </a:p>
        </p:txBody>
      </p:sp>
    </p:spTree>
    <p:extLst>
      <p:ext uri="{BB962C8B-B14F-4D97-AF65-F5344CB8AC3E}">
        <p14:creationId xmlns:p14="http://schemas.microsoft.com/office/powerpoint/2010/main" val="172193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407" y="293914"/>
            <a:ext cx="8425543" cy="4629149"/>
          </a:xfrm>
        </p:spPr>
        <p:txBody>
          <a:bodyPr>
            <a:normAutofit fontScale="55000" lnSpcReduction="20000"/>
          </a:bodyPr>
          <a:lstStyle/>
          <a:p>
            <a:pPr marL="0" indent="0" algn="ctr">
              <a:buNone/>
            </a:pPr>
            <a:r>
              <a:rPr lang="en-US" sz="6000" dirty="0" smtClean="0"/>
              <a:t>Luke </a:t>
            </a:r>
            <a:r>
              <a:rPr lang="en-US" sz="6000" dirty="0"/>
              <a:t>2:1-7  </a:t>
            </a:r>
            <a:endParaRPr lang="en-US" sz="6000" dirty="0" smtClean="0"/>
          </a:p>
          <a:p>
            <a:pPr marL="0" indent="0">
              <a:buNone/>
            </a:pPr>
            <a:r>
              <a:rPr lang="en-US" sz="6000" dirty="0"/>
              <a:t>	</a:t>
            </a:r>
            <a:r>
              <a:rPr lang="en-US" sz="6000" dirty="0" smtClean="0"/>
              <a:t>In </a:t>
            </a:r>
            <a:r>
              <a:rPr lang="en-US" sz="6000" dirty="0"/>
              <a:t>those days Caesar Augustus issued a decree that a census should be taken of the entire Roman world.  (This was the first census that took place while </a:t>
            </a:r>
            <a:r>
              <a:rPr lang="en-US" sz="6000" dirty="0" err="1"/>
              <a:t>Quirinius</a:t>
            </a:r>
            <a:r>
              <a:rPr lang="en-US" sz="6000" dirty="0"/>
              <a:t> was governor of Syria.)  And everyone went to his own town to register.  So </a:t>
            </a:r>
            <a:r>
              <a:rPr lang="en-US" sz="6000" dirty="0" err="1"/>
              <a:t>Yoseph</a:t>
            </a:r>
            <a:r>
              <a:rPr lang="en-US" sz="6000" dirty="0"/>
              <a:t> also went up from the town of Nazareth in Galilee to </a:t>
            </a:r>
            <a:r>
              <a:rPr lang="en-US" sz="6000" dirty="0" err="1"/>
              <a:t>Yehudah</a:t>
            </a:r>
            <a:r>
              <a:rPr lang="en-US" sz="6000" dirty="0"/>
              <a:t>, to Bethlehem the town of David, because he belonged to the house and line of David. </a:t>
            </a:r>
            <a:endParaRPr lang="en-US" sz="6000" b="1" dirty="0"/>
          </a:p>
        </p:txBody>
      </p:sp>
    </p:spTree>
    <p:extLst>
      <p:ext uri="{BB962C8B-B14F-4D97-AF65-F5344CB8AC3E}">
        <p14:creationId xmlns:p14="http://schemas.microsoft.com/office/powerpoint/2010/main" val="222413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407" y="293914"/>
            <a:ext cx="8425543" cy="4629149"/>
          </a:xfrm>
        </p:spPr>
        <p:txBody>
          <a:bodyPr>
            <a:normAutofit fontScale="92500" lnSpcReduction="10000"/>
          </a:bodyPr>
          <a:lstStyle/>
          <a:p>
            <a:pPr marL="0" indent="0">
              <a:buNone/>
            </a:pPr>
            <a:r>
              <a:rPr lang="en-US" sz="6000" dirty="0" smtClean="0">
                <a:solidFill>
                  <a:schemeClr val="bg1"/>
                </a:solidFill>
              </a:rPr>
              <a:t>	</a:t>
            </a:r>
            <a:r>
              <a:rPr lang="en-US" sz="3900" dirty="0" smtClean="0"/>
              <a:t>He </a:t>
            </a:r>
            <a:r>
              <a:rPr lang="en-US" sz="3500" dirty="0"/>
              <a:t>went</a:t>
            </a:r>
            <a:r>
              <a:rPr lang="en-US" sz="3900" dirty="0"/>
              <a:t> there to register with </a:t>
            </a:r>
            <a:r>
              <a:rPr lang="en-US" sz="3900" dirty="0" err="1"/>
              <a:t>Miryam</a:t>
            </a:r>
            <a:r>
              <a:rPr lang="en-US" sz="3900" dirty="0"/>
              <a:t>, who was pledged to be married to him and was expecting a child.  While they were there, the time came for the baby to be born, and she gave birth to her firstborn, a son. She wrapped him in cloths and placed him in a </a:t>
            </a:r>
            <a:r>
              <a:rPr lang="en-US" sz="3900" u="sng" dirty="0"/>
              <a:t>manger</a:t>
            </a:r>
            <a:r>
              <a:rPr lang="en-US" sz="3900" dirty="0"/>
              <a:t>, because there was no room for them in the inn. </a:t>
            </a:r>
            <a:endParaRPr lang="en-US" sz="3900" b="1" dirty="0"/>
          </a:p>
        </p:txBody>
      </p:sp>
    </p:spTree>
    <p:extLst>
      <p:ext uri="{BB962C8B-B14F-4D97-AF65-F5344CB8AC3E}">
        <p14:creationId xmlns:p14="http://schemas.microsoft.com/office/powerpoint/2010/main" val="425153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440871"/>
            <a:ext cx="8245929" cy="4490358"/>
          </a:xfrm>
        </p:spPr>
        <p:txBody>
          <a:bodyPr>
            <a:normAutofit fontScale="70000" lnSpcReduction="20000"/>
          </a:bodyPr>
          <a:lstStyle/>
          <a:p>
            <a:pPr marL="0" indent="0">
              <a:spcBef>
                <a:spcPts val="0"/>
              </a:spcBef>
              <a:buNone/>
            </a:pPr>
            <a:r>
              <a:rPr lang="en-US" sz="4400" dirty="0"/>
              <a:t>Luke 2:8-14  And there were shepherds living out in the fields nearby, keeping watch over their flocks at night.  An angel of </a:t>
            </a:r>
            <a:r>
              <a:rPr lang="en-US" sz="4400" dirty="0" smtClean="0"/>
              <a:t>Yahuwah </a:t>
            </a:r>
            <a:r>
              <a:rPr lang="en-US" sz="4400" dirty="0"/>
              <a:t>appeared to them, and the glory of </a:t>
            </a:r>
            <a:r>
              <a:rPr lang="en-US" sz="4400" dirty="0" smtClean="0"/>
              <a:t>Yahuwah </a:t>
            </a:r>
            <a:r>
              <a:rPr lang="en-US" sz="4400" dirty="0"/>
              <a:t>shone around them, and they were terrified.  But the angel said to them, "Do not be afraid. </a:t>
            </a:r>
            <a:r>
              <a:rPr lang="en-US" sz="4400" u="sng" dirty="0"/>
              <a:t>I bring you good news of great joy </a:t>
            </a:r>
            <a:r>
              <a:rPr lang="en-US" sz="4400" dirty="0"/>
              <a:t>that will be for all the people.  Today in the town of David a Savior has been born to you; he is Messiah the Master.  This will be a sign to you: You will find a baby wrapped in cloths and </a:t>
            </a:r>
            <a:r>
              <a:rPr lang="en-US" sz="4400" u="sng" dirty="0"/>
              <a:t>lying in a manger</a:t>
            </a:r>
            <a:r>
              <a:rPr lang="en-US" sz="4400" dirty="0"/>
              <a:t>." </a:t>
            </a:r>
            <a:endParaRPr lang="en-US" sz="4000" dirty="0"/>
          </a:p>
        </p:txBody>
      </p:sp>
    </p:spTree>
    <p:extLst>
      <p:ext uri="{BB962C8B-B14F-4D97-AF65-F5344CB8AC3E}">
        <p14:creationId xmlns:p14="http://schemas.microsoft.com/office/powerpoint/2010/main" val="281702706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5" y="440871"/>
            <a:ext cx="8311243" cy="4490358"/>
          </a:xfrm>
        </p:spPr>
        <p:txBody>
          <a:bodyPr>
            <a:normAutofit fontScale="70000" lnSpcReduction="20000"/>
          </a:bodyPr>
          <a:lstStyle/>
          <a:p>
            <a:pPr marL="0" indent="0">
              <a:spcBef>
                <a:spcPts val="0"/>
              </a:spcBef>
              <a:buNone/>
            </a:pPr>
            <a:r>
              <a:rPr lang="en-US" sz="4400" dirty="0" smtClean="0"/>
              <a:t>	Suddenly </a:t>
            </a:r>
            <a:r>
              <a:rPr lang="en-US" sz="4400" dirty="0"/>
              <a:t>a great company of the heavenly host appeared with the angel, praising </a:t>
            </a:r>
            <a:r>
              <a:rPr lang="en-US" sz="4400" dirty="0" err="1"/>
              <a:t>Elohim</a:t>
            </a:r>
            <a:r>
              <a:rPr lang="en-US" sz="4400" dirty="0"/>
              <a:t> and saying,  "Glory to </a:t>
            </a:r>
            <a:r>
              <a:rPr lang="en-US" sz="4400" dirty="0" err="1"/>
              <a:t>Elohim</a:t>
            </a:r>
            <a:r>
              <a:rPr lang="en-US" sz="4400" dirty="0"/>
              <a:t> in the highest, and on earth peace to men on whom his favor rests."  </a:t>
            </a:r>
            <a:endParaRPr lang="en-US" sz="4400" dirty="0" smtClean="0"/>
          </a:p>
          <a:p>
            <a:pPr marL="0" indent="0">
              <a:spcBef>
                <a:spcPts val="0"/>
              </a:spcBef>
              <a:buNone/>
            </a:pPr>
            <a:r>
              <a:rPr lang="en-US" sz="4400" dirty="0" smtClean="0"/>
              <a:t>	When </a:t>
            </a:r>
            <a:r>
              <a:rPr lang="en-US" sz="4400" dirty="0"/>
              <a:t>the angels had left them and gone into heaven, the shepherds said to one another, "Let's go to Bethlehem and see this thing that has happened, which </a:t>
            </a:r>
            <a:r>
              <a:rPr lang="en-US" sz="4400" dirty="0" smtClean="0"/>
              <a:t>Yahuwah </a:t>
            </a:r>
            <a:r>
              <a:rPr lang="en-US" sz="4400" dirty="0"/>
              <a:t>has told us about."  So they hurried off and found </a:t>
            </a:r>
            <a:r>
              <a:rPr lang="en-US" sz="4400" dirty="0" err="1"/>
              <a:t>Miryam</a:t>
            </a:r>
            <a:r>
              <a:rPr lang="en-US" sz="4400" dirty="0"/>
              <a:t> and </a:t>
            </a:r>
            <a:r>
              <a:rPr lang="en-US" sz="4400" dirty="0" err="1"/>
              <a:t>Yoseph</a:t>
            </a:r>
            <a:r>
              <a:rPr lang="en-US" sz="4400" dirty="0"/>
              <a:t>, and the baby, who was </a:t>
            </a:r>
            <a:r>
              <a:rPr lang="en-US" sz="4400" u="sng" dirty="0"/>
              <a:t>lying in the manger</a:t>
            </a:r>
            <a:r>
              <a:rPr lang="en-US" sz="4400" dirty="0"/>
              <a:t>.</a:t>
            </a:r>
            <a:endParaRPr lang="en-US" sz="4000" dirty="0"/>
          </a:p>
        </p:txBody>
      </p:sp>
    </p:spTree>
    <p:extLst>
      <p:ext uri="{BB962C8B-B14F-4D97-AF65-F5344CB8AC3E}">
        <p14:creationId xmlns:p14="http://schemas.microsoft.com/office/powerpoint/2010/main" val="201202115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3" y="253093"/>
            <a:ext cx="8352065" cy="4767943"/>
          </a:xfrm>
        </p:spPr>
        <p:txBody>
          <a:bodyPr>
            <a:noAutofit/>
          </a:bodyPr>
          <a:lstStyle/>
          <a:p>
            <a:pPr marL="0" indent="0">
              <a:spcBef>
                <a:spcPts val="0"/>
              </a:spcBef>
              <a:buNone/>
            </a:pPr>
            <a:r>
              <a:rPr lang="en-US" dirty="0"/>
              <a:t>The word </a:t>
            </a:r>
            <a:r>
              <a:rPr lang="en-US" i="1" dirty="0"/>
              <a:t>manger</a:t>
            </a:r>
            <a:r>
              <a:rPr lang="en-US" dirty="0"/>
              <a:t> is the Greek word </a:t>
            </a:r>
            <a:r>
              <a:rPr lang="en-US" i="1" dirty="0" err="1" smtClean="0"/>
              <a:t>phatnay</a:t>
            </a:r>
            <a:r>
              <a:rPr lang="en-US" dirty="0" smtClean="0"/>
              <a:t>.</a:t>
            </a:r>
            <a:r>
              <a:rPr lang="en-US" dirty="0"/>
              <a:t>  It is the same word translated as "</a:t>
            </a:r>
            <a:r>
              <a:rPr lang="en-US" i="1" dirty="0" smtClean="0"/>
              <a:t>stall</a:t>
            </a:r>
            <a:r>
              <a:rPr lang="en-US" dirty="0" smtClean="0"/>
              <a:t>“ or “stable” </a:t>
            </a:r>
            <a:r>
              <a:rPr lang="en-US" dirty="0"/>
              <a:t>in Luke 13:15, where </a:t>
            </a:r>
            <a:r>
              <a:rPr lang="en-US" dirty="0" err="1" smtClean="0"/>
              <a:t>Yahusha</a:t>
            </a:r>
            <a:r>
              <a:rPr lang="en-US" dirty="0" smtClean="0"/>
              <a:t> </a:t>
            </a:r>
            <a:r>
              <a:rPr lang="en-US" dirty="0"/>
              <a:t>answered the Pharisees, </a:t>
            </a:r>
            <a:endParaRPr lang="en-US" dirty="0" smtClean="0"/>
          </a:p>
          <a:p>
            <a:pPr marL="0" indent="0">
              <a:spcBef>
                <a:spcPts val="0"/>
              </a:spcBef>
              <a:buNone/>
            </a:pPr>
            <a:r>
              <a:rPr lang="en-US" b="1" dirty="0" smtClean="0"/>
              <a:t>"</a:t>
            </a:r>
            <a:r>
              <a:rPr lang="en-US" b="1" dirty="0"/>
              <a:t>You hypocrites! Doesn't each of you on the Sabbath untie his ox or donkey from </a:t>
            </a:r>
            <a:r>
              <a:rPr lang="en-US" b="1" u="sng" dirty="0"/>
              <a:t>the stall</a:t>
            </a:r>
            <a:r>
              <a:rPr lang="en-US" b="1" dirty="0"/>
              <a:t> (Gr. </a:t>
            </a:r>
            <a:r>
              <a:rPr lang="en-US" b="1" dirty="0" err="1">
                <a:latin typeface="Bwgrkn" panose="00000400000000000000" pitchFamily="2" charset="0"/>
              </a:rPr>
              <a:t>fa,tnh</a:t>
            </a:r>
            <a:r>
              <a:rPr lang="en-US" b="1" dirty="0"/>
              <a:t> </a:t>
            </a:r>
            <a:r>
              <a:rPr lang="en-US" b="1" dirty="0" smtClean="0"/>
              <a:t>) </a:t>
            </a:r>
            <a:r>
              <a:rPr lang="en-US" b="1" dirty="0"/>
              <a:t>and lead it out to give it water?"  </a:t>
            </a:r>
            <a:endParaRPr lang="en-US" b="1" dirty="0" smtClean="0"/>
          </a:p>
          <a:p>
            <a:pPr marL="0" indent="0">
              <a:spcBef>
                <a:spcPts val="0"/>
              </a:spcBef>
              <a:buNone/>
            </a:pPr>
            <a:r>
              <a:rPr lang="en-US" dirty="0" smtClean="0"/>
              <a:t>It </a:t>
            </a:r>
            <a:r>
              <a:rPr lang="en-US" dirty="0"/>
              <a:t>is obvious that both of these passages are referring to the shelter where animals are kept.</a:t>
            </a:r>
            <a:endParaRPr lang="en-US" dirty="0" smtClean="0"/>
          </a:p>
        </p:txBody>
      </p:sp>
    </p:spTree>
    <p:extLst>
      <p:ext uri="{BB962C8B-B14F-4D97-AF65-F5344CB8AC3E}">
        <p14:creationId xmlns:p14="http://schemas.microsoft.com/office/powerpoint/2010/main" val="14168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657227"/>
            <a:ext cx="8213271" cy="4225016"/>
          </a:xfrm>
        </p:spPr>
        <p:txBody>
          <a:bodyPr>
            <a:normAutofit/>
          </a:bodyPr>
          <a:lstStyle/>
          <a:p>
            <a:pPr>
              <a:buNone/>
            </a:pPr>
            <a:r>
              <a:rPr lang="en-US" dirty="0" smtClean="0"/>
              <a:t>The Hebrew term for stall or stable is </a:t>
            </a:r>
            <a:r>
              <a:rPr lang="en-US" i="1" dirty="0" err="1" smtClean="0"/>
              <a:t>succah</a:t>
            </a:r>
            <a:r>
              <a:rPr lang="en-US" dirty="0" smtClean="0"/>
              <a:t>. Genesis </a:t>
            </a:r>
            <a:r>
              <a:rPr lang="en-US" dirty="0"/>
              <a:t>33:17 </a:t>
            </a:r>
          </a:p>
          <a:p>
            <a:pPr marL="0" indent="0">
              <a:buNone/>
            </a:pPr>
            <a:r>
              <a:rPr lang="en-US" dirty="0" err="1"/>
              <a:t>Ya'akov</a:t>
            </a:r>
            <a:r>
              <a:rPr lang="en-US" dirty="0"/>
              <a:t>, however, went to </a:t>
            </a:r>
            <a:r>
              <a:rPr lang="en-US" dirty="0" smtClean="0"/>
              <a:t>Sukkoth, </a:t>
            </a:r>
            <a:r>
              <a:rPr lang="en-US" dirty="0"/>
              <a:t>where he built a place for himself and made shelters (Hebrew, </a:t>
            </a:r>
            <a:r>
              <a:rPr lang="en-US" i="1" dirty="0"/>
              <a:t>sukkot</a:t>
            </a:r>
            <a:r>
              <a:rPr lang="en-US" dirty="0"/>
              <a:t>, which is the plural of </a:t>
            </a:r>
            <a:r>
              <a:rPr lang="en-US" i="1" dirty="0"/>
              <a:t>sukkah</a:t>
            </a:r>
            <a:r>
              <a:rPr lang="en-US" dirty="0"/>
              <a:t>) for his livestock. That is why the place is called </a:t>
            </a:r>
            <a:r>
              <a:rPr lang="en-US" dirty="0" smtClean="0"/>
              <a:t>Sukkoth.</a:t>
            </a:r>
          </a:p>
          <a:p>
            <a:pPr marL="0" indent="0">
              <a:buNone/>
            </a:pPr>
            <a:r>
              <a:rPr lang="en-US" dirty="0"/>
              <a:t>The baby was laying in a </a:t>
            </a:r>
            <a:r>
              <a:rPr lang="en-US" dirty="0" smtClean="0"/>
              <a:t>sukkah!  Why?</a:t>
            </a:r>
            <a:endParaRPr lang="en-US" dirty="0"/>
          </a:p>
          <a:p>
            <a:pPr marL="0" indent="0">
              <a:buNone/>
            </a:pPr>
            <a:endParaRPr lang="en-US" dirty="0">
              <a:solidFill>
                <a:schemeClr val="bg1"/>
              </a:solidFill>
            </a:endParaRPr>
          </a:p>
        </p:txBody>
      </p:sp>
    </p:spTree>
    <p:extLst>
      <p:ext uri="{BB962C8B-B14F-4D97-AF65-F5344CB8AC3E}">
        <p14:creationId xmlns:p14="http://schemas.microsoft.com/office/powerpoint/2010/main" val="148083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657227"/>
            <a:ext cx="8188778" cy="4151537"/>
          </a:xfrm>
        </p:spPr>
        <p:txBody>
          <a:bodyPr>
            <a:normAutofit/>
          </a:bodyPr>
          <a:lstStyle/>
          <a:p>
            <a:pPr marL="0" indent="0">
              <a:buNone/>
            </a:pPr>
            <a:r>
              <a:rPr lang="en-US" sz="4000" dirty="0" smtClean="0">
                <a:solidFill>
                  <a:schemeClr val="bg1"/>
                </a:solidFill>
              </a:rPr>
              <a:t>	</a:t>
            </a:r>
            <a:r>
              <a:rPr lang="en-US" sz="4000" dirty="0"/>
              <a:t>T</a:t>
            </a:r>
            <a:r>
              <a:rPr lang="en-US" sz="4000" dirty="0" smtClean="0"/>
              <a:t>he Pilgrimage of Tabernacles Foreshadows a Future Fulfillment</a:t>
            </a:r>
            <a:endParaRPr lang="en-US" sz="4000" dirty="0"/>
          </a:p>
        </p:txBody>
      </p:sp>
    </p:spTree>
    <p:extLst>
      <p:ext uri="{BB962C8B-B14F-4D97-AF65-F5344CB8AC3E}">
        <p14:creationId xmlns:p14="http://schemas.microsoft.com/office/powerpoint/2010/main" val="97906559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657227"/>
            <a:ext cx="8188778" cy="4151537"/>
          </a:xfrm>
        </p:spPr>
        <p:txBody>
          <a:bodyPr>
            <a:normAutofit fontScale="77500" lnSpcReduction="20000"/>
          </a:bodyPr>
          <a:lstStyle/>
          <a:p>
            <a:pPr marL="0" indent="0">
              <a:buNone/>
            </a:pPr>
            <a:r>
              <a:rPr lang="en-US" sz="4000" dirty="0" smtClean="0">
                <a:solidFill>
                  <a:schemeClr val="bg1"/>
                </a:solidFill>
              </a:rPr>
              <a:t>	</a:t>
            </a:r>
            <a:r>
              <a:rPr lang="en-US" sz="4000" dirty="0" smtClean="0"/>
              <a:t>Then </a:t>
            </a:r>
            <a:r>
              <a:rPr lang="en-US" sz="4000" dirty="0"/>
              <a:t>I saw </a:t>
            </a:r>
            <a:r>
              <a:rPr lang="en-US" sz="4000" u="sng" dirty="0"/>
              <a:t>a new heaven and a new earth</a:t>
            </a:r>
            <a:r>
              <a:rPr lang="en-US" sz="4000" dirty="0"/>
              <a:t>, for the first heaven and the first earth had passed away, and there was no longer any sea.  I saw the Holy City, the new </a:t>
            </a:r>
            <a:r>
              <a:rPr lang="en-US" sz="4000" dirty="0" err="1"/>
              <a:t>Yerushalayim</a:t>
            </a:r>
            <a:r>
              <a:rPr lang="en-US" sz="4000" dirty="0"/>
              <a:t>, coming down out of heaven from </a:t>
            </a:r>
            <a:r>
              <a:rPr lang="en-US" sz="4000" dirty="0" err="1"/>
              <a:t>Elohim</a:t>
            </a:r>
            <a:r>
              <a:rPr lang="en-US" sz="4000" dirty="0"/>
              <a:t>, </a:t>
            </a:r>
            <a:r>
              <a:rPr lang="en-US" sz="4000" u="sng" dirty="0"/>
              <a:t>prepared as a bride beautifully dressed for her husband</a:t>
            </a:r>
            <a:r>
              <a:rPr lang="en-US" sz="4000" dirty="0"/>
              <a:t>.  And I heard a loud voice from the throne saying, "</a:t>
            </a:r>
            <a:r>
              <a:rPr lang="en-US" sz="4000" u="sng" dirty="0"/>
              <a:t>Now the dwelling of </a:t>
            </a:r>
            <a:r>
              <a:rPr lang="en-US" sz="4000" u="sng" dirty="0" err="1"/>
              <a:t>Elohim</a:t>
            </a:r>
            <a:r>
              <a:rPr lang="en-US" sz="4000" u="sng" dirty="0"/>
              <a:t> is with men</a:t>
            </a:r>
            <a:r>
              <a:rPr lang="en-US" sz="4000" dirty="0"/>
              <a:t>, and he will live with them. </a:t>
            </a:r>
            <a:r>
              <a:rPr lang="en-US" sz="4000" dirty="0" smtClean="0"/>
              <a:t>(Rev </a:t>
            </a:r>
            <a:r>
              <a:rPr lang="en-US" sz="4000" dirty="0" smtClean="0"/>
              <a:t>21:1-3)</a:t>
            </a:r>
            <a:endParaRPr lang="en-US" sz="4000" dirty="0"/>
          </a:p>
        </p:txBody>
      </p:sp>
    </p:spTree>
    <p:extLst>
      <p:ext uri="{BB962C8B-B14F-4D97-AF65-F5344CB8AC3E}">
        <p14:creationId xmlns:p14="http://schemas.microsoft.com/office/powerpoint/2010/main" val="303014708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657227"/>
            <a:ext cx="8188778" cy="4151537"/>
          </a:xfrm>
        </p:spPr>
        <p:txBody>
          <a:bodyPr>
            <a:normAutofit fontScale="85000" lnSpcReduction="20000"/>
          </a:bodyPr>
          <a:lstStyle/>
          <a:p>
            <a:pPr marL="0" indent="0">
              <a:buNone/>
            </a:pPr>
            <a:r>
              <a:rPr lang="en-US" sz="4000" dirty="0" smtClean="0">
                <a:solidFill>
                  <a:schemeClr val="bg1"/>
                </a:solidFill>
              </a:rPr>
              <a:t>	</a:t>
            </a:r>
            <a:r>
              <a:rPr lang="en-US" sz="4000" dirty="0" smtClean="0"/>
              <a:t>They </a:t>
            </a:r>
            <a:r>
              <a:rPr lang="en-US" sz="4000" dirty="0"/>
              <a:t>will be his people, and </a:t>
            </a:r>
            <a:r>
              <a:rPr lang="en-US" sz="4000" dirty="0" err="1"/>
              <a:t>Elohim</a:t>
            </a:r>
            <a:r>
              <a:rPr lang="en-US" sz="4000" dirty="0"/>
              <a:t> himself will be with them and be their </a:t>
            </a:r>
            <a:r>
              <a:rPr lang="en-US" sz="4000" dirty="0" err="1"/>
              <a:t>Elohim</a:t>
            </a:r>
            <a:r>
              <a:rPr lang="en-US" sz="4000" dirty="0"/>
              <a:t>.  He will wipe every tear from their eyes. There will be no more death or mourning or crying or pain, for the old order of things has passed away."  He who was seated on the throne said, "</a:t>
            </a:r>
            <a:r>
              <a:rPr lang="en-US" sz="4000" u="sng" dirty="0"/>
              <a:t>I am making everything new</a:t>
            </a:r>
            <a:r>
              <a:rPr lang="en-US" sz="4000" dirty="0"/>
              <a:t>!" Then he said, "Write this down, for these words are trustworthy and true</a:t>
            </a:r>
            <a:r>
              <a:rPr lang="en-US" sz="4000" dirty="0" smtClean="0"/>
              <a:t>.“ (Rev </a:t>
            </a:r>
            <a:r>
              <a:rPr lang="en-US" sz="4000" dirty="0" smtClean="0"/>
              <a:t>21:4-5</a:t>
            </a:r>
            <a:r>
              <a:rPr lang="en-US" sz="4000" dirty="0" smtClean="0"/>
              <a:t>)</a:t>
            </a:r>
            <a:endParaRPr lang="en-US" sz="4000" dirty="0"/>
          </a:p>
        </p:txBody>
      </p:sp>
    </p:spTree>
    <p:extLst>
      <p:ext uri="{BB962C8B-B14F-4D97-AF65-F5344CB8AC3E}">
        <p14:creationId xmlns:p14="http://schemas.microsoft.com/office/powerpoint/2010/main" val="33768459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079" y="657227"/>
            <a:ext cx="8417378" cy="4159702"/>
          </a:xfrm>
        </p:spPr>
        <p:txBody>
          <a:bodyPr>
            <a:normAutofit fontScale="77500" lnSpcReduction="20000"/>
          </a:bodyPr>
          <a:lstStyle/>
          <a:p>
            <a:pPr>
              <a:buNone/>
            </a:pPr>
            <a:r>
              <a:rPr lang="en-US" sz="4000" dirty="0"/>
              <a:t>The Greek word employed here </a:t>
            </a:r>
            <a:r>
              <a:rPr lang="en-US" sz="4000" dirty="0" smtClean="0"/>
              <a:t>(in Rev 21) which </a:t>
            </a:r>
            <a:r>
              <a:rPr lang="en-US" sz="4000" dirty="0"/>
              <a:t>is translated </a:t>
            </a:r>
            <a:r>
              <a:rPr lang="en-US" sz="4000" i="1" dirty="0"/>
              <a:t>dwelling</a:t>
            </a:r>
            <a:r>
              <a:rPr lang="en-US" sz="4000" dirty="0"/>
              <a:t> is </a:t>
            </a:r>
            <a:r>
              <a:rPr lang="en-US" sz="4000" dirty="0" err="1">
                <a:latin typeface="Bwgrkn" panose="00000400000000000000" pitchFamily="2" charset="0"/>
              </a:rPr>
              <a:t>skhnw,sei</a:t>
            </a:r>
            <a:r>
              <a:rPr lang="en-US" sz="4000" dirty="0"/>
              <a:t> , pronounced </a:t>
            </a:r>
            <a:r>
              <a:rPr lang="en-US" sz="4000" i="1" dirty="0" err="1"/>
              <a:t>skay</a:t>
            </a:r>
            <a:r>
              <a:rPr lang="en-US" sz="4000" i="1" dirty="0"/>
              <a:t>-no-</a:t>
            </a:r>
            <a:r>
              <a:rPr lang="en-US" sz="4000" i="1" dirty="0" err="1"/>
              <a:t>sai</a:t>
            </a:r>
            <a:r>
              <a:rPr lang="en-US" sz="4000" dirty="0"/>
              <a:t>.  This word is defined by Thayer as "</a:t>
            </a:r>
            <a:r>
              <a:rPr lang="en-US" sz="4000" i="1" dirty="0"/>
              <a:t>to fix one's tabernacle, have one's tabernacle, abide (or live) in a tabernacle (or tent), tabernacle.</a:t>
            </a:r>
            <a:r>
              <a:rPr lang="en-US" sz="4000" dirty="0"/>
              <a:t>"  And yes, this Greek word corresponds to the Hebrew word </a:t>
            </a:r>
            <a:r>
              <a:rPr lang="en-US" sz="4000" i="1" dirty="0"/>
              <a:t>sukkah</a:t>
            </a:r>
            <a:r>
              <a:rPr lang="en-US" sz="4000" dirty="0"/>
              <a:t>.  Literally, it reads, "</a:t>
            </a:r>
            <a:r>
              <a:rPr lang="en-US" sz="4000" b="1" dirty="0"/>
              <a:t>the </a:t>
            </a:r>
            <a:r>
              <a:rPr lang="en-US" sz="4000" b="1" dirty="0" smtClean="0"/>
              <a:t>tabernacle (</a:t>
            </a:r>
            <a:r>
              <a:rPr lang="en-US" dirty="0" err="1" smtClean="0">
                <a:latin typeface="Bwgrkn" panose="00000400000000000000" pitchFamily="2" charset="0"/>
              </a:rPr>
              <a:t>skhnh</a:t>
            </a:r>
            <a:r>
              <a:rPr lang="en-US" dirty="0" smtClean="0">
                <a:latin typeface="Bwgrkn" panose="00000400000000000000" pitchFamily="2" charset="0"/>
              </a:rPr>
              <a:t>.</a:t>
            </a:r>
            <a:r>
              <a:rPr lang="en-US" sz="4000" b="1" dirty="0" smtClean="0"/>
              <a:t>) </a:t>
            </a:r>
            <a:r>
              <a:rPr lang="en-US" sz="4000" b="1" dirty="0"/>
              <a:t>of Elohim is with </a:t>
            </a:r>
            <a:r>
              <a:rPr lang="en-US" sz="4000" b="1" dirty="0" smtClean="0"/>
              <a:t>men and </a:t>
            </a:r>
            <a:r>
              <a:rPr lang="en-US" sz="4000" b="1" u="sng" dirty="0" smtClean="0"/>
              <a:t>he will tabernacle</a:t>
            </a:r>
            <a:r>
              <a:rPr lang="en-US" sz="4000" b="1" dirty="0" smtClean="0"/>
              <a:t> (</a:t>
            </a:r>
            <a:r>
              <a:rPr lang="en-US" sz="4000" dirty="0" err="1">
                <a:latin typeface="Bwgrkn" panose="00000400000000000000" pitchFamily="2" charset="0"/>
              </a:rPr>
              <a:t>skhnw,sei</a:t>
            </a:r>
            <a:r>
              <a:rPr lang="en-US" sz="4000" b="1" dirty="0" smtClean="0"/>
              <a:t> )with them</a:t>
            </a:r>
            <a:r>
              <a:rPr lang="en-US" sz="4000" dirty="0" smtClean="0"/>
              <a:t>."</a:t>
            </a:r>
            <a:endParaRPr lang="en-US" sz="4000" u="sng" dirty="0"/>
          </a:p>
        </p:txBody>
      </p:sp>
    </p:spTree>
    <p:extLst>
      <p:ext uri="{BB962C8B-B14F-4D97-AF65-F5344CB8AC3E}">
        <p14:creationId xmlns:p14="http://schemas.microsoft.com/office/powerpoint/2010/main" val="79997562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dirty="0" smtClean="0"/>
              <a:t>The Conclusion</a:t>
            </a:r>
          </a:p>
          <a:p>
            <a:pPr marL="0" indent="0">
              <a:buNone/>
            </a:pPr>
            <a:r>
              <a:rPr lang="en-US" dirty="0" smtClean="0"/>
              <a:t>The Appointed Times which belong to Yahuwah proclaim his plan of redemption </a:t>
            </a:r>
          </a:p>
          <a:p>
            <a:pPr marL="0" indent="0">
              <a:buNone/>
            </a:pPr>
            <a:r>
              <a:rPr lang="en-US" dirty="0" smtClean="0"/>
              <a:t>Each Appointed Time tells of his past accomplishments of redemption for his ancient people</a:t>
            </a:r>
          </a:p>
          <a:p>
            <a:pPr marL="0" indent="0">
              <a:buNone/>
            </a:pPr>
            <a:r>
              <a:rPr lang="en-US" dirty="0" smtClean="0"/>
              <a:t>Each one Foreshadows Messiah’s works of redemption</a:t>
            </a:r>
          </a:p>
          <a:p>
            <a:pPr marL="0" indent="0">
              <a:buNone/>
            </a:pPr>
            <a:r>
              <a:rPr lang="en-US" dirty="0" smtClean="0"/>
              <a:t>Each of Messiah’s accomplishments are fulfilled on these exact Appointed Times</a:t>
            </a:r>
          </a:p>
          <a:p>
            <a:pPr marL="0" indent="0">
              <a:buNone/>
            </a:pPr>
            <a:r>
              <a:rPr lang="en-US" dirty="0" smtClean="0"/>
              <a:t>Thus, these Times are very relevant to followers of Messiah and should be guarded to Proclaim the Gospel</a:t>
            </a:r>
            <a:endParaRPr lang="en-US" dirty="0" smtClean="0"/>
          </a:p>
          <a:p>
            <a:pPr marL="0" indent="0">
              <a:buNone/>
            </a:pPr>
            <a:r>
              <a:rPr lang="en-US" dirty="0"/>
              <a:t> </a:t>
            </a:r>
            <a:endParaRPr lang="en-US" dirty="0" smtClean="0"/>
          </a:p>
        </p:txBody>
      </p:sp>
    </p:spTree>
    <p:extLst>
      <p:ext uri="{BB962C8B-B14F-4D97-AF65-F5344CB8AC3E}">
        <p14:creationId xmlns:p14="http://schemas.microsoft.com/office/powerpoint/2010/main" val="384576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97929</TotalTime>
  <Words>6563</Words>
  <Application>Microsoft Office PowerPoint</Application>
  <PresentationFormat>On-screen Show (16:9)</PresentationFormat>
  <Paragraphs>462</Paragraphs>
  <Slides>102</Slides>
  <Notes>102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102</vt:i4>
      </vt:variant>
    </vt:vector>
  </HeadingPairs>
  <TitlesOfParts>
    <vt:vector size="109" baseType="lpstr">
      <vt:lpstr>Arial</vt:lpstr>
      <vt:lpstr>Bwgrkn</vt:lpstr>
      <vt:lpstr>Bwhebb</vt:lpstr>
      <vt:lpstr>Calibri</vt:lpstr>
      <vt:lpstr>Helvetica</vt:lpstr>
      <vt:lpstr>Times New Roman</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to be remembered by the blowing of trumpets?  And on the third day in the morning there was thunder and lightning and a dense cloud on the mountain, and the sound of a very loud horn; all the people who were in the camp trembled.  And Mosheh brought the people out of the camp to meet Elohim, and they took their place at the lower end of the mountain.  Now Mount Sinai was completely covered with smoke because Yahuwah had descended on it in fire; and its smoke went up like the smoke of a great furnace, and the whole mountain shook greatly.  When the sound of the horn grew louder and louder, Mosheh was speaking and Elohim was answering him with a voice.  And Yahuwah came down on Mount Sinai, on the top of the mountain… (Shemot 19:16-20).</vt:lpstr>
      <vt:lpstr>How Awesome Was that Event?  For you have not drawn near to a mountain touched and scorched with fire, and to blackness, and darkness and storm, and a sound of a trumpet, and a voice of words, so that those who heard it begged that no further Word should be spoken to them, for they could not bear what was commanded, "If even a beast touches the mountain, it shall be stoned or shot through with an arrow." And so fearsome was the sight that Mosheh said, "I exceedingly fear and tremble" (Hebrews 12:18-21).  </vt:lpstr>
      <vt:lpstr>Miqra qodesh – the Holy Assembly  Shavuot - Then Mosheh led the people out of the camp to meet with Elohim, and they stood at the foot of the mountain. (Exodus 19:17)  Yom Teruah – And he will send his angels with a loud trumpet call, and they will gather his elect from the four winds, from one end of the heavens to the other. (Matthew 24:31)  </vt:lpstr>
      <vt:lpstr>PowerPoint Presentation</vt:lpstr>
      <vt:lpstr>Yom Teruah is an appointment with Yahuwah  It is a day of complete rest from all our work.  It is accompanied by the remembrance of trumpet blasts which remind us of his presence at Mt Sinai, and a rehearsal for his presence with us at Yahusha’s coming.  We gather together in miqra qodesh – a holy assembly – in a rehearsal for the Day in which Yahusha will descend from heaven, with the loud sounding of the trumpet, and we will miqra qodesh with him in the clouds of the air.    And thus we shall be with our Master forever.</vt:lpstr>
      <vt:lpstr>PowerPoint Presentation</vt:lpstr>
      <vt:lpstr>PowerPoint Presentation</vt:lpstr>
      <vt:lpstr>PowerPoint Presentation</vt:lpstr>
      <vt:lpstr>Episunagogee occurs twice in the NT  Concerning the coming of our Master Yahusha Messiah and our being gathered to him… (2 Thessalonians 2:1)  Let us not forsake our gathering together ( episunagwgh episunagogee), as some are in the habit of doing, but let us encourage one another-- and all the more as you see the Day approaching. (Hebrews 10:25)  Another clear reference to the Day of Yahuwah, when Messiah will appear and gather his elect. </vt:lpstr>
      <vt:lpstr>The Trumpets   27 For as lightning that comes from the east is visible even in the west, so will be the coming of the Son of Man.  28 Wherever there is a carcass, there the vultures will gather.  29 "Immediately after the distress of those days "'the sun will be darkened, and the moon will not give its light; the stars will fall from the sky, and the heavenly bodies will be shaken.'  30 "At that time the sign of the Son of Man will appear in the sky, and all the nations of the earth will mourn. They will see the Son of Man coming on the clouds of the sky, with power and great glory.  31 And he will send his angels with a loud trumpet call, and they will gather his elect from the four winds, from one end of the heavens to the other.</vt:lpstr>
      <vt:lpstr>Paul’s Version of the Story   15 According to the Master’s own word, we tell you that we who are still alive, who are left till the coming of the Master, will certainly not precede those who have fallen asleep.  16 For the Master himself will come down from heaven, with a loud command, with the voice of the archangel and with the trumpet call of Elohim, and the dead in Messiah will rise first.  17 After that, we who are still alive and are left will be caught up together with them in the clouds to meet the Master in the air. And so we will be with Yahuwah forever. (1 Thessalonians 4)</vt:lpstr>
      <vt:lpstr>When Did the Master Teach That?    21 "Master," Martha said to Yahusha, "if you had been here, my brother would not have died.  22 But I know that even now Elohim will give you whatever you ask."  23 Yahusha said to her, "Your brother will rise again."  24 Martha answered, "I know he will rise again in the resurrection at the last day."  25 Yahusha said to her, "I am the resurrection and the life. He who believes in me will live, even though he dies;  26 and whoever lives and believes in me will never die. Do you believe this?“ (4th Gospel 11)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BibleTruth.cc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Rogers;Arthur Bailey</dc:creator>
  <cp:lastModifiedBy>David</cp:lastModifiedBy>
  <cp:revision>812</cp:revision>
  <dcterms:created xsi:type="dcterms:W3CDTF">2012-08-10T17:43:01Z</dcterms:created>
  <dcterms:modified xsi:type="dcterms:W3CDTF">2018-08-04T13:09:43Z</dcterms:modified>
</cp:coreProperties>
</file>