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64" r:id="rId2"/>
    <p:sldId id="257" r:id="rId3"/>
    <p:sldId id="286" r:id="rId4"/>
    <p:sldId id="314" r:id="rId5"/>
    <p:sldId id="289" r:id="rId6"/>
    <p:sldId id="290" r:id="rId7"/>
    <p:sldId id="291" r:id="rId8"/>
    <p:sldId id="292" r:id="rId9"/>
    <p:sldId id="293" r:id="rId10"/>
    <p:sldId id="294" r:id="rId11"/>
    <p:sldId id="295" r:id="rId12"/>
    <p:sldId id="296" r:id="rId13"/>
    <p:sldId id="297" r:id="rId14"/>
    <p:sldId id="298" r:id="rId15"/>
    <p:sldId id="288" r:id="rId16"/>
    <p:sldId id="320" r:id="rId17"/>
    <p:sldId id="321" r:id="rId18"/>
    <p:sldId id="287" r:id="rId19"/>
    <p:sldId id="302" r:id="rId20"/>
    <p:sldId id="303" r:id="rId21"/>
    <p:sldId id="304" r:id="rId22"/>
    <p:sldId id="299" r:id="rId23"/>
    <p:sldId id="300" r:id="rId24"/>
    <p:sldId id="301" r:id="rId25"/>
    <p:sldId id="308" r:id="rId26"/>
    <p:sldId id="309" r:id="rId27"/>
    <p:sldId id="310" r:id="rId28"/>
    <p:sldId id="313" r:id="rId29"/>
    <p:sldId id="311" r:id="rId30"/>
    <p:sldId id="312" r:id="rId31"/>
    <p:sldId id="305" r:id="rId32"/>
    <p:sldId id="306" r:id="rId33"/>
    <p:sldId id="307" r:id="rId34"/>
    <p:sldId id="315" r:id="rId35"/>
    <p:sldId id="316" r:id="rId36"/>
    <p:sldId id="317" r:id="rId37"/>
    <p:sldId id="318" r:id="rId38"/>
    <p:sldId id="319" r:id="rId39"/>
    <p:sldId id="284" r:id="rId40"/>
    <p:sldId id="285"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9" autoAdjust="0"/>
    <p:restoredTop sz="94660"/>
  </p:normalViewPr>
  <p:slideViewPr>
    <p:cSldViewPr snapToGrid="0">
      <p:cViewPr varScale="1">
        <p:scale>
          <a:sx n="77" d="100"/>
          <a:sy n="77" d="100"/>
        </p:scale>
        <p:origin x="19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5/20/2019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5/20/2019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5/20/2019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5/20/2019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5/20/2019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5/20/2019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5/20/2019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5/20/2019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5/20/2019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5/20/2019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5/20/2019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5/20/2019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5/20/2019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5200" b="1" dirty="0">
                <a:solidFill>
                  <a:schemeClr val="accent1">
                    <a:lumMod val="50000"/>
                  </a:schemeClr>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At </a:t>
            </a:r>
            <a:r>
              <a:rPr lang="en-US" sz="5333" b="1" dirty="0">
                <a:solidFill>
                  <a:schemeClr val="tx1">
                    <a:lumMod val="95000"/>
                    <a:lumOff val="5000"/>
                  </a:schemeClr>
                </a:solidFill>
                <a:latin typeface="Helvetica" pitchFamily="34" charset="0"/>
                <a:cs typeface="Helvetica" pitchFamily="34" charset="0"/>
              </a:rPr>
              <a:t>the </a:t>
            </a:r>
            <a:r>
              <a:rPr lang="en-US" sz="5333" b="1" dirty="0" smtClean="0">
                <a:solidFill>
                  <a:schemeClr val="tx1">
                    <a:lumMod val="95000"/>
                    <a:lumOff val="5000"/>
                  </a:schemeClr>
                </a:solidFill>
                <a:latin typeface="Helvetica" pitchFamily="34" charset="0"/>
                <a:cs typeface="Helvetica" pitchFamily="34" charset="0"/>
              </a:rPr>
              <a:t>Upper Room Chapel</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May </a:t>
            </a:r>
            <a:r>
              <a:rPr lang="en-US" sz="5333" b="1" dirty="0" smtClean="0">
                <a:solidFill>
                  <a:schemeClr val="tx1">
                    <a:lumMod val="95000"/>
                    <a:lumOff val="5000"/>
                  </a:schemeClr>
                </a:solidFill>
                <a:latin typeface="Helvetica" pitchFamily="34" charset="0"/>
                <a:cs typeface="Helvetica" pitchFamily="34" charset="0"/>
              </a:rPr>
              <a:t>25</a:t>
            </a:r>
            <a:r>
              <a:rPr lang="en-US" sz="5333" b="1" dirty="0" smtClean="0">
                <a:solidFill>
                  <a:schemeClr val="tx1">
                    <a:lumMod val="95000"/>
                    <a:lumOff val="5000"/>
                  </a:schemeClr>
                </a:solidFill>
                <a:latin typeface="Helvetica" pitchFamily="34" charset="0"/>
                <a:cs typeface="Helvetica" pitchFamily="34" charset="0"/>
              </a:rPr>
              <a:t>, </a:t>
            </a:r>
            <a:r>
              <a:rPr lang="en-US" sz="5333" b="1" dirty="0" smtClean="0">
                <a:solidFill>
                  <a:schemeClr val="tx1">
                    <a:lumMod val="95000"/>
                    <a:lumOff val="5000"/>
                  </a:schemeClr>
                </a:solidFill>
                <a:latin typeface="Helvetica" pitchFamily="34" charset="0"/>
                <a:cs typeface="Helvetica" pitchFamily="34" charset="0"/>
              </a:rPr>
              <a:t>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Aaron</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solidFill>
                  <a:schemeClr val="tx1">
                    <a:lumMod val="95000"/>
                    <a:lumOff val="5000"/>
                  </a:schemeClr>
                </a:solidFill>
                <a:latin typeface="Helvetica" pitchFamily="34" charset="0"/>
                <a:cs typeface="Helvetica" pitchFamily="34" charset="0"/>
              </a:rPr>
              <a:t>High Priest </a:t>
            </a:r>
            <a:r>
              <a:rPr lang="en-US" sz="4400" b="1" dirty="0" smtClean="0">
                <a:solidFill>
                  <a:schemeClr val="tx1">
                    <a:lumMod val="95000"/>
                    <a:lumOff val="5000"/>
                  </a:schemeClr>
                </a:solidFill>
                <a:latin typeface="Helvetica" pitchFamily="34" charset="0"/>
                <a:cs typeface="Helvetica" pitchFamily="34" charset="0"/>
              </a:rPr>
              <a:t>of </a:t>
            </a:r>
            <a:r>
              <a:rPr lang="en-US" sz="4400" b="1" dirty="0" smtClean="0">
                <a:solidFill>
                  <a:schemeClr val="tx1">
                    <a:lumMod val="95000"/>
                    <a:lumOff val="5000"/>
                  </a:schemeClr>
                </a:solidFill>
                <a:latin typeface="Helvetica" pitchFamily="34" charset="0"/>
                <a:cs typeface="Helvetica" pitchFamily="34" charset="0"/>
              </a:rPr>
              <a:t>the Sons of Israel</a:t>
            </a:r>
            <a:endParaRPr lang="en-US" sz="4400" b="1" dirty="0" smtClean="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Prophesy of Israel</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a:t>
            </a:r>
            <a:r>
              <a:rPr lang="en-US" sz="4000" b="1" dirty="0" err="1"/>
              <a:t>Shim'on</a:t>
            </a:r>
            <a:r>
              <a:rPr lang="en-US" sz="4000" b="1" dirty="0"/>
              <a:t> and Levi are brothers-- their swords are weapons of violence.</a:t>
            </a:r>
          </a:p>
          <a:p>
            <a:pPr marL="0" indent="0">
              <a:buNone/>
            </a:pPr>
            <a:r>
              <a:rPr lang="en-US" sz="4000" b="1" dirty="0" smtClean="0"/>
              <a:t>Let </a:t>
            </a:r>
            <a:r>
              <a:rPr lang="en-US" sz="4000" b="1" dirty="0"/>
              <a:t>me not enter their council, let me not join their assembly, for they have killed men in their anger and hamstrung oxen as they pleased.</a:t>
            </a:r>
          </a:p>
          <a:p>
            <a:pPr marL="0" indent="0">
              <a:buNone/>
            </a:pPr>
            <a:r>
              <a:rPr lang="en-US" sz="4000" b="1" dirty="0" smtClean="0"/>
              <a:t>Cursed </a:t>
            </a:r>
            <a:r>
              <a:rPr lang="en-US" sz="4000" b="1" dirty="0"/>
              <a:t>be their anger, so fierce, and their fury, so cruel! I will scatter them in </a:t>
            </a:r>
            <a:r>
              <a:rPr lang="en-US" sz="4000" b="1" dirty="0" err="1"/>
              <a:t>Ya'acov</a:t>
            </a:r>
            <a:r>
              <a:rPr lang="en-US" sz="4000" b="1" dirty="0"/>
              <a:t> and disperse them in </a:t>
            </a:r>
            <a:r>
              <a:rPr lang="en-US" sz="4000" b="1" dirty="0" err="1"/>
              <a:t>Yisrael</a:t>
            </a:r>
            <a:r>
              <a:rPr lang="en-US" sz="4000" b="1" dirty="0" smtClean="0"/>
              <a:t>.  Genesis 49:5-7</a:t>
            </a:r>
            <a:endParaRPr lang="en-US" sz="4000" b="1" dirty="0"/>
          </a:p>
        </p:txBody>
      </p:sp>
    </p:spTree>
    <p:extLst>
      <p:ext uri="{BB962C8B-B14F-4D97-AF65-F5344CB8AC3E}">
        <p14:creationId xmlns:p14="http://schemas.microsoft.com/office/powerpoint/2010/main" val="23881392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Incident of the Golden Calf</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3600" b="1" dirty="0"/>
              <a:t>Mosheh saw that the people were running wild and that </a:t>
            </a:r>
            <a:r>
              <a:rPr lang="en-US" sz="3600" b="1" dirty="0" err="1"/>
              <a:t>Aharon</a:t>
            </a:r>
            <a:r>
              <a:rPr lang="en-US" sz="3600" b="1" dirty="0"/>
              <a:t> had let them get out of control and so become a laughingstock to their enemies.</a:t>
            </a:r>
          </a:p>
          <a:p>
            <a:pPr marL="0" indent="0">
              <a:buNone/>
            </a:pPr>
            <a:r>
              <a:rPr lang="en-US" sz="3600" b="1" dirty="0" smtClean="0"/>
              <a:t>So </a:t>
            </a:r>
            <a:r>
              <a:rPr lang="en-US" sz="3600" b="1" dirty="0"/>
              <a:t>he stood at the entrance to the camp and said, "Whoever is for Yahuwah, come to me." And all the Levites rallied to him.</a:t>
            </a:r>
          </a:p>
          <a:p>
            <a:pPr marL="0" indent="0">
              <a:buNone/>
            </a:pPr>
            <a:r>
              <a:rPr lang="en-US" sz="3600" b="1" dirty="0" smtClean="0"/>
              <a:t>Then </a:t>
            </a:r>
            <a:r>
              <a:rPr lang="en-US" sz="3600" b="1" dirty="0"/>
              <a:t>he said to them, "This is what Yahuwah, the Elohim of </a:t>
            </a:r>
            <a:r>
              <a:rPr lang="en-US" sz="3600" b="1" dirty="0" err="1"/>
              <a:t>Yisrael</a:t>
            </a:r>
            <a:r>
              <a:rPr lang="en-US" sz="3600" b="1" dirty="0"/>
              <a:t>, says: 'Each man strap a sword to his side. Go back and forth through the camp from one end to the other, each killing his brother and friend and neighbor</a:t>
            </a:r>
            <a:r>
              <a:rPr lang="en-US" sz="3600" b="1" dirty="0" smtClean="0"/>
              <a:t>.'“ Exodus 32:25-27</a:t>
            </a:r>
            <a:endParaRPr lang="en-US" sz="3600" b="1" dirty="0"/>
          </a:p>
        </p:txBody>
      </p:sp>
    </p:spTree>
    <p:extLst>
      <p:ext uri="{BB962C8B-B14F-4D97-AF65-F5344CB8AC3E}">
        <p14:creationId xmlns:p14="http://schemas.microsoft.com/office/powerpoint/2010/main" val="28566525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Why The </a:t>
            </a:r>
            <a:r>
              <a:rPr lang="en-US" sz="4800" b="1" dirty="0" err="1" smtClean="0">
                <a:latin typeface="+mn-lt"/>
              </a:rPr>
              <a:t>Lewites</a:t>
            </a:r>
            <a:r>
              <a:rPr lang="en-US" sz="4800" b="1" dirty="0" smtClean="0">
                <a:latin typeface="+mn-lt"/>
              </a:rPr>
              <a: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The </a:t>
            </a:r>
            <a:r>
              <a:rPr lang="en-US" sz="4000" b="1" dirty="0"/>
              <a:t>Levites did as Mosheh commanded, and that day about three thousand of the people died.</a:t>
            </a:r>
          </a:p>
          <a:p>
            <a:pPr marL="0" indent="0">
              <a:buNone/>
            </a:pPr>
            <a:r>
              <a:rPr lang="en-US" sz="4000" b="1" dirty="0" smtClean="0"/>
              <a:t>Then </a:t>
            </a:r>
            <a:r>
              <a:rPr lang="en-US" sz="4000" b="1" dirty="0"/>
              <a:t>Mosheh said, "You have been set apart to Yahuwah today, for you were against your own sons and brothers, and he has blessed you this day</a:t>
            </a:r>
            <a:r>
              <a:rPr lang="en-US" sz="4000" b="1" dirty="0" smtClean="0"/>
              <a:t>.“  Exodus 32:28-29</a:t>
            </a:r>
            <a:endParaRPr lang="en-US" sz="4000" b="1" dirty="0"/>
          </a:p>
          <a:p>
            <a:pPr marL="0" indent="0">
              <a:buNone/>
            </a:pPr>
            <a:endParaRPr lang="en-US" sz="4000" b="1" dirty="0"/>
          </a:p>
        </p:txBody>
      </p:sp>
    </p:spTree>
    <p:extLst>
      <p:ext uri="{BB962C8B-B14F-4D97-AF65-F5344CB8AC3E}">
        <p14:creationId xmlns:p14="http://schemas.microsoft.com/office/powerpoint/2010/main" val="23565431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err="1" smtClean="0">
                <a:latin typeface="+mn-lt"/>
              </a:rPr>
              <a:t>Lewites</a:t>
            </a:r>
            <a:r>
              <a:rPr lang="en-US" sz="4800" b="1" dirty="0" smtClean="0">
                <a:latin typeface="+mn-lt"/>
              </a:rPr>
              <a:t> Care for the Tabernacle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Yahuwah had said to Mosheh:</a:t>
            </a:r>
          </a:p>
          <a:p>
            <a:pPr marL="0" indent="0">
              <a:buNone/>
            </a:pPr>
            <a:r>
              <a:rPr lang="en-US" sz="4000" b="1" dirty="0" smtClean="0"/>
              <a:t>"</a:t>
            </a:r>
            <a:r>
              <a:rPr lang="en-US" sz="4000" b="1" dirty="0"/>
              <a:t>You must not count the tribe of Levi or include them in the census of the other sons of </a:t>
            </a:r>
            <a:r>
              <a:rPr lang="en-US" sz="4000" b="1" dirty="0" err="1"/>
              <a:t>Yisrael</a:t>
            </a:r>
            <a:r>
              <a:rPr lang="en-US" sz="4000" b="1" dirty="0"/>
              <a:t>.</a:t>
            </a:r>
          </a:p>
          <a:p>
            <a:pPr marL="0" indent="0">
              <a:buNone/>
            </a:pPr>
            <a:r>
              <a:rPr lang="en-US" sz="4000" b="1" dirty="0" smtClean="0"/>
              <a:t>Instead</a:t>
            </a:r>
            <a:r>
              <a:rPr lang="en-US" sz="4000" b="1" dirty="0"/>
              <a:t>, appoint the Levites to be in charge of the tabernacle of the Testimony-- over all its furnishings and everything belonging to it. They are to carry the tabernacle and all its furnishings; they are to take care of it and encamp around </a:t>
            </a:r>
            <a:r>
              <a:rPr lang="en-US" sz="4000" b="1" dirty="0" smtClean="0"/>
              <a:t>it. Numbers 1:48-50</a:t>
            </a:r>
            <a:endParaRPr lang="en-US" sz="5400" b="1" dirty="0"/>
          </a:p>
          <a:p>
            <a:pPr marL="0" indent="0">
              <a:buNone/>
            </a:pPr>
            <a:endParaRPr lang="en-US" sz="4000" b="1" dirty="0"/>
          </a:p>
        </p:txBody>
      </p:sp>
    </p:spTree>
    <p:extLst>
      <p:ext uri="{BB962C8B-B14F-4D97-AF65-F5344CB8AC3E}">
        <p14:creationId xmlns:p14="http://schemas.microsoft.com/office/powerpoint/2010/main" val="18964491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err="1" smtClean="0">
                <a:latin typeface="+mn-lt"/>
              </a:rPr>
              <a:t>Lewites</a:t>
            </a:r>
            <a:r>
              <a:rPr lang="en-US" sz="4800" b="1" dirty="0" smtClean="0">
                <a:latin typeface="+mn-lt"/>
              </a:rPr>
              <a:t> Care for the Tabernacle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Whenever </a:t>
            </a:r>
            <a:r>
              <a:rPr lang="en-US" sz="4000" b="1" dirty="0"/>
              <a:t>the tabernacle is to move, the Levites are to take it down, and whenever the tabernacle is to be set up, the Levites shall do it. Anyone else who goes near it shall be put to death.</a:t>
            </a:r>
          </a:p>
          <a:p>
            <a:pPr marL="0" indent="0">
              <a:buNone/>
            </a:pPr>
            <a:r>
              <a:rPr lang="en-US" sz="4000" b="1" dirty="0" smtClean="0"/>
              <a:t>The </a:t>
            </a:r>
            <a:r>
              <a:rPr lang="en-US" sz="4000" b="1" dirty="0"/>
              <a:t>sons of </a:t>
            </a:r>
            <a:r>
              <a:rPr lang="en-US" sz="4000" b="1" dirty="0" err="1"/>
              <a:t>Yisrael</a:t>
            </a:r>
            <a:r>
              <a:rPr lang="en-US" sz="4000" b="1" dirty="0"/>
              <a:t> are to set up their tents by divisions, each man in his own camp under his own standard.</a:t>
            </a:r>
          </a:p>
          <a:p>
            <a:pPr marL="0" indent="0">
              <a:buNone/>
            </a:pPr>
            <a:r>
              <a:rPr lang="en-US" sz="4000" b="1" dirty="0" smtClean="0"/>
              <a:t> Numbers 1:51-52</a:t>
            </a:r>
            <a:endParaRPr lang="en-US" sz="4000" b="1" dirty="0"/>
          </a:p>
        </p:txBody>
      </p:sp>
    </p:spTree>
    <p:extLst>
      <p:ext uri="{BB962C8B-B14F-4D97-AF65-F5344CB8AC3E}">
        <p14:creationId xmlns:p14="http://schemas.microsoft.com/office/powerpoint/2010/main" val="29840173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err="1" smtClean="0">
                <a:latin typeface="+mn-lt"/>
              </a:rPr>
              <a:t>Lewites</a:t>
            </a:r>
            <a:r>
              <a:rPr lang="en-US" sz="4800" b="1" dirty="0" smtClean="0">
                <a:latin typeface="+mn-lt"/>
              </a:rPr>
              <a:t> Care for the Tabernacle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The </a:t>
            </a:r>
            <a:r>
              <a:rPr lang="en-US" sz="4000" b="1" dirty="0"/>
              <a:t>Levites, however, are to set up their tents around the tabernacle of the Testimony so that wrath will not fall on the Congregation of the sons of </a:t>
            </a:r>
            <a:r>
              <a:rPr lang="en-US" sz="4000" b="1" dirty="0" err="1"/>
              <a:t>Yisrael</a:t>
            </a:r>
            <a:r>
              <a:rPr lang="en-US" sz="4000" b="1" dirty="0"/>
              <a:t>. The Levites are to be responsible for the care of the tabernacle of the Testimony."</a:t>
            </a:r>
          </a:p>
          <a:p>
            <a:pPr marL="0" indent="0">
              <a:buNone/>
            </a:pPr>
            <a:r>
              <a:rPr lang="en-US" sz="4000" b="1" dirty="0" smtClean="0"/>
              <a:t>The </a:t>
            </a:r>
            <a:r>
              <a:rPr lang="en-US" sz="4000" b="1" dirty="0"/>
              <a:t>sons of </a:t>
            </a:r>
            <a:r>
              <a:rPr lang="en-US" sz="4000" b="1" dirty="0" err="1"/>
              <a:t>Yisrael</a:t>
            </a:r>
            <a:r>
              <a:rPr lang="en-US" sz="4000" b="1" dirty="0"/>
              <a:t> did all this just as Yahuwah commanded Mosheh.</a:t>
            </a:r>
          </a:p>
          <a:p>
            <a:pPr marL="0" indent="0">
              <a:buNone/>
            </a:pPr>
            <a:r>
              <a:rPr lang="en-US" sz="4000" b="1" dirty="0" smtClean="0"/>
              <a:t> Numbers 1:53-54</a:t>
            </a:r>
            <a:endParaRPr lang="en-US" sz="5400" b="1" dirty="0"/>
          </a:p>
        </p:txBody>
      </p:sp>
    </p:spTree>
    <p:extLst>
      <p:ext uri="{BB962C8B-B14F-4D97-AF65-F5344CB8AC3E}">
        <p14:creationId xmlns:p14="http://schemas.microsoft.com/office/powerpoint/2010/main" val="20894740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Anointed Priests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This is the account of the family of </a:t>
            </a:r>
            <a:r>
              <a:rPr lang="en-US" sz="4000" b="1" dirty="0" err="1"/>
              <a:t>Aharon</a:t>
            </a:r>
            <a:r>
              <a:rPr lang="en-US" sz="4000" b="1" dirty="0"/>
              <a:t> and Mosheh at the time Yahuwah talked with Mosheh on Mount Sinai.</a:t>
            </a:r>
          </a:p>
          <a:p>
            <a:pPr marL="0" indent="0">
              <a:buNone/>
            </a:pPr>
            <a:r>
              <a:rPr lang="en-US" sz="4000" b="1" dirty="0" smtClean="0"/>
              <a:t>The </a:t>
            </a:r>
            <a:r>
              <a:rPr lang="en-US" sz="4000" b="1" dirty="0"/>
              <a:t>names of the sons of </a:t>
            </a:r>
            <a:r>
              <a:rPr lang="en-US" sz="4000" b="1" dirty="0" err="1"/>
              <a:t>Aharon</a:t>
            </a:r>
            <a:r>
              <a:rPr lang="en-US" sz="4000" b="1" dirty="0"/>
              <a:t> were </a:t>
            </a:r>
            <a:r>
              <a:rPr lang="en-US" sz="4000" b="1" dirty="0" err="1"/>
              <a:t>Nadab</a:t>
            </a:r>
            <a:r>
              <a:rPr lang="en-US" sz="4000" b="1" dirty="0"/>
              <a:t> the firstborn and </a:t>
            </a:r>
            <a:r>
              <a:rPr lang="en-US" sz="4000" b="1" dirty="0" err="1"/>
              <a:t>Abihu</a:t>
            </a:r>
            <a:r>
              <a:rPr lang="en-US" sz="4000" b="1" dirty="0"/>
              <a:t>, </a:t>
            </a:r>
            <a:r>
              <a:rPr lang="en-US" sz="4000" b="1" dirty="0" err="1"/>
              <a:t>Eleazar</a:t>
            </a:r>
            <a:r>
              <a:rPr lang="en-US" sz="4000" b="1" dirty="0"/>
              <a:t> and </a:t>
            </a:r>
            <a:r>
              <a:rPr lang="en-US" sz="4000" b="1" dirty="0" err="1"/>
              <a:t>Ithamar</a:t>
            </a:r>
            <a:r>
              <a:rPr lang="en-US" sz="4000" b="1" dirty="0"/>
              <a:t>.</a:t>
            </a:r>
          </a:p>
          <a:p>
            <a:pPr marL="0" indent="0">
              <a:buNone/>
            </a:pPr>
            <a:r>
              <a:rPr lang="en-US" sz="4000" b="1" dirty="0" smtClean="0"/>
              <a:t>Those </a:t>
            </a:r>
            <a:r>
              <a:rPr lang="en-US" sz="4000" b="1" dirty="0"/>
              <a:t>were the names of </a:t>
            </a:r>
            <a:r>
              <a:rPr lang="en-US" sz="4000" b="1" dirty="0" err="1"/>
              <a:t>Aharon's</a:t>
            </a:r>
            <a:r>
              <a:rPr lang="en-US" sz="4000" b="1" dirty="0"/>
              <a:t> sons, the anointed priests, who were ordained to serve as priests</a:t>
            </a:r>
            <a:r>
              <a:rPr lang="en-US" sz="4000" b="1" dirty="0" smtClean="0"/>
              <a:t>.</a:t>
            </a:r>
            <a:endParaRPr lang="en-US" sz="4000" b="1" dirty="0"/>
          </a:p>
          <a:p>
            <a:pPr marL="0" indent="0">
              <a:buNone/>
            </a:pPr>
            <a:r>
              <a:rPr lang="en-US" sz="4000" b="1" dirty="0" smtClean="0"/>
              <a:t> Numbers 3:1-3</a:t>
            </a:r>
            <a:endParaRPr lang="en-US" sz="5400" b="1" dirty="0"/>
          </a:p>
        </p:txBody>
      </p:sp>
    </p:spTree>
    <p:extLst>
      <p:ext uri="{BB962C8B-B14F-4D97-AF65-F5344CB8AC3E}">
        <p14:creationId xmlns:p14="http://schemas.microsoft.com/office/powerpoint/2010/main" val="16355194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Anointed Priests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err="1" smtClean="0"/>
              <a:t>Nadab</a:t>
            </a:r>
            <a:r>
              <a:rPr lang="en-US" sz="4000" b="1" dirty="0" smtClean="0"/>
              <a:t> </a:t>
            </a:r>
            <a:r>
              <a:rPr lang="en-US" sz="4000" b="1" dirty="0"/>
              <a:t>and </a:t>
            </a:r>
            <a:r>
              <a:rPr lang="en-US" sz="4000" b="1" dirty="0" err="1"/>
              <a:t>Abihu</a:t>
            </a:r>
            <a:r>
              <a:rPr lang="en-US" sz="4000" b="1" dirty="0"/>
              <a:t>, however, fell dead before Yahuwah when they made an offering with unauthorized fire before him in the Desert of Sinai. They had no sons; so only </a:t>
            </a:r>
            <a:r>
              <a:rPr lang="en-US" sz="4000" b="1" dirty="0" err="1"/>
              <a:t>Eleazar</a:t>
            </a:r>
            <a:r>
              <a:rPr lang="en-US" sz="4000" b="1" dirty="0"/>
              <a:t> and </a:t>
            </a:r>
            <a:r>
              <a:rPr lang="en-US" sz="4000" b="1" dirty="0" err="1"/>
              <a:t>Ithamar</a:t>
            </a:r>
            <a:r>
              <a:rPr lang="en-US" sz="4000" b="1" dirty="0"/>
              <a:t> served as priests during the lifetime of their father </a:t>
            </a:r>
            <a:r>
              <a:rPr lang="en-US" sz="4000" b="1" dirty="0" err="1"/>
              <a:t>Aharon</a:t>
            </a:r>
            <a:r>
              <a:rPr lang="en-US" sz="4000" b="1" dirty="0"/>
              <a:t>.</a:t>
            </a:r>
          </a:p>
          <a:p>
            <a:pPr marL="0" indent="0">
              <a:buNone/>
            </a:pPr>
            <a:r>
              <a:rPr lang="en-US" sz="4000" b="1" dirty="0" smtClean="0"/>
              <a:t> Numbers 3:4</a:t>
            </a:r>
            <a:endParaRPr lang="en-US" sz="5400" b="1" dirty="0"/>
          </a:p>
        </p:txBody>
      </p:sp>
    </p:spTree>
    <p:extLst>
      <p:ext uri="{BB962C8B-B14F-4D97-AF65-F5344CB8AC3E}">
        <p14:creationId xmlns:p14="http://schemas.microsoft.com/office/powerpoint/2010/main" val="38000399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a:t>
            </a:r>
            <a:r>
              <a:rPr lang="en-US" sz="4800" b="1" dirty="0" err="1" smtClean="0">
                <a:latin typeface="+mn-lt"/>
              </a:rPr>
              <a:t>Lewites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Yahuwah </a:t>
            </a:r>
            <a:r>
              <a:rPr lang="en-US" sz="4000" b="1" dirty="0"/>
              <a:t>said to Mosheh,</a:t>
            </a:r>
          </a:p>
          <a:p>
            <a:pPr marL="0" indent="0">
              <a:buNone/>
            </a:pPr>
            <a:r>
              <a:rPr lang="en-US" sz="4000" b="1" dirty="0" smtClean="0"/>
              <a:t>"</a:t>
            </a:r>
            <a:r>
              <a:rPr lang="en-US" sz="4000" b="1" dirty="0"/>
              <a:t>Bring the tribe of Levi and present them to </a:t>
            </a:r>
            <a:r>
              <a:rPr lang="en-US" sz="4000" b="1" dirty="0" err="1"/>
              <a:t>Aharon</a:t>
            </a:r>
            <a:r>
              <a:rPr lang="en-US" sz="4000" b="1" dirty="0"/>
              <a:t> the priest to assist him.</a:t>
            </a:r>
          </a:p>
          <a:p>
            <a:pPr marL="0" indent="0">
              <a:buNone/>
            </a:pPr>
            <a:r>
              <a:rPr lang="en-US" sz="4000" b="1" dirty="0" smtClean="0"/>
              <a:t>They </a:t>
            </a:r>
            <a:r>
              <a:rPr lang="en-US" sz="4000" b="1" dirty="0"/>
              <a:t>are to perform duties for him and for the whole community at the Tent of Appointment by doing the work of the tabernacle.</a:t>
            </a:r>
          </a:p>
          <a:p>
            <a:pPr marL="0" indent="0">
              <a:buNone/>
            </a:pPr>
            <a:r>
              <a:rPr lang="en-US" sz="4000" b="1" dirty="0" smtClean="0"/>
              <a:t>Numbers 3:5-7</a:t>
            </a:r>
            <a:endParaRPr lang="en-US" sz="5400" b="1" dirty="0"/>
          </a:p>
        </p:txBody>
      </p:sp>
    </p:spTree>
    <p:extLst>
      <p:ext uri="{BB962C8B-B14F-4D97-AF65-F5344CB8AC3E}">
        <p14:creationId xmlns:p14="http://schemas.microsoft.com/office/powerpoint/2010/main" val="38528393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a:t>
            </a:r>
            <a:r>
              <a:rPr lang="en-US" sz="4800" b="1" dirty="0" err="1" smtClean="0">
                <a:latin typeface="+mn-lt"/>
              </a:rPr>
              <a:t>Lewites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t>They </a:t>
            </a:r>
            <a:r>
              <a:rPr lang="en-US" sz="4000" b="1" dirty="0"/>
              <a:t>are to take care of all the furnishings of the Tent of Appointment, fulfilling the obligations of the sons of </a:t>
            </a:r>
            <a:r>
              <a:rPr lang="en-US" sz="4000" b="1" dirty="0" err="1"/>
              <a:t>Yisrael</a:t>
            </a:r>
            <a:r>
              <a:rPr lang="en-US" sz="4000" b="1" dirty="0"/>
              <a:t> by doing the work of the tabernacle.</a:t>
            </a:r>
          </a:p>
          <a:p>
            <a:pPr marL="0" indent="0">
              <a:buNone/>
            </a:pPr>
            <a:r>
              <a:rPr lang="en-US" sz="4000" b="1" dirty="0" smtClean="0"/>
              <a:t>Give </a:t>
            </a:r>
            <a:r>
              <a:rPr lang="en-US" sz="4000" b="1" dirty="0"/>
              <a:t>the Levites to </a:t>
            </a:r>
            <a:r>
              <a:rPr lang="en-US" sz="4000" b="1" dirty="0" err="1"/>
              <a:t>Aharon</a:t>
            </a:r>
            <a:r>
              <a:rPr lang="en-US" sz="4000" b="1" dirty="0"/>
              <a:t> and his sons; they are the sons of </a:t>
            </a:r>
            <a:r>
              <a:rPr lang="en-US" sz="4000" b="1" dirty="0" err="1"/>
              <a:t>Yisrael</a:t>
            </a:r>
            <a:r>
              <a:rPr lang="en-US" sz="4000" b="1" dirty="0"/>
              <a:t> who are to be given wholly to him.</a:t>
            </a:r>
          </a:p>
          <a:p>
            <a:pPr marL="0" indent="0">
              <a:buNone/>
            </a:pPr>
            <a:r>
              <a:rPr lang="en-US" sz="4000" b="1" dirty="0" smtClean="0"/>
              <a:t>Appoint </a:t>
            </a:r>
            <a:r>
              <a:rPr lang="en-US" sz="4000" b="1" dirty="0" err="1"/>
              <a:t>Aharon</a:t>
            </a:r>
            <a:r>
              <a:rPr lang="en-US" sz="4000" b="1" dirty="0"/>
              <a:t> and his sons to serve as priests; anyone else who approaches the sanctuary must be put to death</a:t>
            </a:r>
            <a:r>
              <a:rPr lang="en-US" sz="4000" b="1" dirty="0" smtClean="0"/>
              <a:t>.“  Numbers 3:8-10</a:t>
            </a:r>
            <a:endParaRPr lang="en-US" sz="5400" b="1" dirty="0"/>
          </a:p>
        </p:txBody>
      </p:sp>
    </p:spTree>
    <p:extLst>
      <p:ext uri="{BB962C8B-B14F-4D97-AF65-F5344CB8AC3E}">
        <p14:creationId xmlns:p14="http://schemas.microsoft.com/office/powerpoint/2010/main" val="16876216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Aaron and His Sons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Have </a:t>
            </a:r>
            <a:r>
              <a:rPr lang="en-US" sz="4000" b="1" dirty="0" err="1"/>
              <a:t>Aharon</a:t>
            </a:r>
            <a:r>
              <a:rPr lang="en-US" sz="4000" b="1" dirty="0"/>
              <a:t> your brother brought to you from among the sons of </a:t>
            </a:r>
            <a:r>
              <a:rPr lang="en-US" sz="4000" b="1" dirty="0" err="1"/>
              <a:t>Yisrael</a:t>
            </a:r>
            <a:r>
              <a:rPr lang="en-US" sz="4000" b="1" dirty="0"/>
              <a:t>, along with his sons </a:t>
            </a:r>
            <a:r>
              <a:rPr lang="en-US" sz="4000" b="1" dirty="0" err="1"/>
              <a:t>Nadab</a:t>
            </a:r>
            <a:r>
              <a:rPr lang="en-US" sz="4000" b="1" dirty="0"/>
              <a:t> and </a:t>
            </a:r>
            <a:r>
              <a:rPr lang="en-US" sz="4000" b="1" dirty="0" err="1"/>
              <a:t>Abihu</a:t>
            </a:r>
            <a:r>
              <a:rPr lang="en-US" sz="4000" b="1" dirty="0"/>
              <a:t>, </a:t>
            </a:r>
            <a:r>
              <a:rPr lang="en-US" sz="4000" b="1" dirty="0" err="1"/>
              <a:t>Eleazar</a:t>
            </a:r>
            <a:r>
              <a:rPr lang="en-US" sz="4000" b="1" dirty="0"/>
              <a:t> and </a:t>
            </a:r>
            <a:r>
              <a:rPr lang="en-US" sz="4000" b="1" dirty="0" err="1"/>
              <a:t>Ithamar</a:t>
            </a:r>
            <a:r>
              <a:rPr lang="en-US" sz="4000" b="1" dirty="0"/>
              <a:t>, so they may serve me as priests.</a:t>
            </a:r>
          </a:p>
          <a:p>
            <a:pPr marL="0" indent="0">
              <a:buNone/>
            </a:pPr>
            <a:r>
              <a:rPr lang="en-US" sz="4000" b="1" dirty="0" smtClean="0"/>
              <a:t>Make </a:t>
            </a:r>
            <a:r>
              <a:rPr lang="en-US" sz="4000" b="1" dirty="0"/>
              <a:t>set apart garments for your brother </a:t>
            </a:r>
            <a:r>
              <a:rPr lang="en-US" sz="4000" b="1" dirty="0" err="1"/>
              <a:t>Aharon</a:t>
            </a:r>
            <a:r>
              <a:rPr lang="en-US" sz="4000" b="1" dirty="0"/>
              <a:t>, to give him dignity and honor.</a:t>
            </a:r>
          </a:p>
          <a:p>
            <a:pPr marL="0" indent="0">
              <a:buNone/>
            </a:pPr>
            <a:r>
              <a:rPr lang="en-US" sz="4000" b="1" dirty="0" smtClean="0"/>
              <a:t>Tell </a:t>
            </a:r>
            <a:r>
              <a:rPr lang="en-US" sz="4000" b="1" dirty="0"/>
              <a:t>all the skilled men to whom I have given wisdom in such matters that they are to make garments for </a:t>
            </a:r>
            <a:r>
              <a:rPr lang="en-US" sz="4000" b="1" dirty="0" err="1"/>
              <a:t>Aharon</a:t>
            </a:r>
            <a:r>
              <a:rPr lang="en-US" sz="4000" b="1" dirty="0"/>
              <a:t>, for his consecration, so he may serve me as priest</a:t>
            </a:r>
            <a:r>
              <a:rPr lang="en-US" sz="4000" b="1" dirty="0" smtClean="0"/>
              <a:t>.  </a:t>
            </a:r>
            <a:r>
              <a:rPr lang="en-US" sz="4000" b="1" dirty="0" err="1" smtClean="0"/>
              <a:t>Shemot</a:t>
            </a:r>
            <a:r>
              <a:rPr lang="en-US" sz="4000" b="1" dirty="0" smtClean="0"/>
              <a:t>/Exodus 28:1-3</a:t>
            </a:r>
            <a:endParaRPr lang="en-US" sz="4000" b="1" dirty="0"/>
          </a:p>
        </p:txBody>
      </p:sp>
    </p:spTree>
    <p:extLst>
      <p:ext uri="{BB962C8B-B14F-4D97-AF65-F5344CB8AC3E}">
        <p14:creationId xmlns:p14="http://schemas.microsoft.com/office/powerpoint/2010/main" val="3732546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Aaron and His Sons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Autofit/>
          </a:bodyPr>
          <a:lstStyle/>
          <a:p>
            <a:pPr marL="0" indent="0">
              <a:buNone/>
            </a:pPr>
            <a:r>
              <a:rPr lang="en-US" sz="4000" b="1" dirty="0"/>
              <a:t>These are the garments they are to make: a </a:t>
            </a:r>
            <a:r>
              <a:rPr lang="en-US" sz="4000" b="1" dirty="0" err="1"/>
              <a:t>breastpiece</a:t>
            </a:r>
            <a:r>
              <a:rPr lang="en-US" sz="4000" b="1" dirty="0"/>
              <a:t>, an ephod, a robe, a woven tunic, a turban and a sash. They are to make these set apart garments for your brother </a:t>
            </a:r>
            <a:r>
              <a:rPr lang="en-US" sz="4000" b="1" dirty="0" err="1"/>
              <a:t>Aharon</a:t>
            </a:r>
            <a:r>
              <a:rPr lang="en-US" sz="4000" b="1" dirty="0"/>
              <a:t> and his sons, so they may serve me as priests.</a:t>
            </a:r>
          </a:p>
          <a:p>
            <a:pPr marL="0" indent="0">
              <a:buNone/>
            </a:pPr>
            <a:r>
              <a:rPr lang="en-US" sz="4000" b="1" dirty="0" smtClean="0"/>
              <a:t>Have </a:t>
            </a:r>
            <a:r>
              <a:rPr lang="en-US" sz="4000" b="1" dirty="0"/>
              <a:t>them use gold, and blue, purple and scarlet yarn, and fine linen.</a:t>
            </a:r>
          </a:p>
          <a:p>
            <a:pPr marL="0" indent="0">
              <a:buNone/>
            </a:pPr>
            <a:r>
              <a:rPr lang="en-US" sz="4000" b="1" dirty="0" smtClean="0"/>
              <a:t>  </a:t>
            </a:r>
            <a:r>
              <a:rPr lang="en-US" sz="4000" b="1" dirty="0" err="1" smtClean="0"/>
              <a:t>Shemot</a:t>
            </a:r>
            <a:r>
              <a:rPr lang="en-US" sz="4000" b="1" dirty="0" smtClean="0"/>
              <a:t>/Exodus 28:4-5</a:t>
            </a:r>
            <a:endParaRPr lang="en-US" sz="4000" b="1" dirty="0"/>
          </a:p>
        </p:txBody>
      </p:sp>
    </p:spTree>
    <p:extLst>
      <p:ext uri="{BB962C8B-B14F-4D97-AF65-F5344CB8AC3E}">
        <p14:creationId xmlns:p14="http://schemas.microsoft.com/office/powerpoint/2010/main" val="11254247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a:t>
            </a:r>
            <a:r>
              <a:rPr lang="en-US" sz="4800" b="1" dirty="0" smtClean="0">
                <a:latin typeface="+mn-lt"/>
              </a:rPr>
              <a:t>Appointment of High Priest</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Every high priest is selected from among men and is appointed to represent them in matters related to Elohim, to offer gifts and sacrifices for sins.</a:t>
            </a:r>
          </a:p>
          <a:p>
            <a:pPr marL="0" indent="0">
              <a:buNone/>
            </a:pPr>
            <a:r>
              <a:rPr lang="en-US" sz="4000" b="1" dirty="0" smtClean="0"/>
              <a:t>He </a:t>
            </a:r>
            <a:r>
              <a:rPr lang="en-US" sz="4000" b="1" dirty="0"/>
              <a:t>is able to deal gently with those who are ignorant and are going astray, since he himself is subject to weakness.</a:t>
            </a:r>
          </a:p>
          <a:p>
            <a:pPr marL="0" indent="0">
              <a:buNone/>
            </a:pPr>
            <a:r>
              <a:rPr lang="en-US" sz="4000" b="1" dirty="0" smtClean="0"/>
              <a:t>This </a:t>
            </a:r>
            <a:r>
              <a:rPr lang="en-US" sz="4000" b="1" dirty="0"/>
              <a:t>is why he has to offer sacrifices for his own sins, as well as for the sins of the people.</a:t>
            </a:r>
          </a:p>
          <a:p>
            <a:pPr marL="0" indent="0">
              <a:buNone/>
            </a:pPr>
            <a:r>
              <a:rPr lang="en-US" sz="4000" b="1" dirty="0" smtClean="0"/>
              <a:t>Hebrews 5:1-3</a:t>
            </a:r>
            <a:endParaRPr lang="en-US" sz="4000" b="1" dirty="0"/>
          </a:p>
        </p:txBody>
      </p:sp>
    </p:spTree>
    <p:extLst>
      <p:ext uri="{BB962C8B-B14F-4D97-AF65-F5344CB8AC3E}">
        <p14:creationId xmlns:p14="http://schemas.microsoft.com/office/powerpoint/2010/main" val="26113917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a:t>
            </a:r>
            <a:r>
              <a:rPr lang="en-US" sz="4800" b="1" dirty="0" smtClean="0">
                <a:latin typeface="+mn-lt"/>
              </a:rPr>
              <a:t>Day of Atonements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"This </a:t>
            </a:r>
            <a:r>
              <a:rPr lang="en-US" sz="4000" b="1" dirty="0"/>
              <a:t>is how </a:t>
            </a:r>
            <a:r>
              <a:rPr lang="en-US" sz="4000" b="1" dirty="0" err="1"/>
              <a:t>Aharon</a:t>
            </a:r>
            <a:r>
              <a:rPr lang="en-US" sz="4000" b="1" dirty="0"/>
              <a:t> is to enter the sanctuary area: with a young bull for a sin offering and a ram for a burnt offering.</a:t>
            </a:r>
          </a:p>
          <a:p>
            <a:pPr marL="0" indent="0">
              <a:buNone/>
            </a:pPr>
            <a:r>
              <a:rPr lang="en-US" sz="4000" b="1" dirty="0" smtClean="0"/>
              <a:t>He </a:t>
            </a:r>
            <a:r>
              <a:rPr lang="en-US" sz="4000" b="1" dirty="0"/>
              <a:t>is to put on the set apart linen tunic, with linen undergarments next to his body; he is to tie the linen sash around him and put on the linen turban. These are set apart garments; so he must bathe himself with water before he puts them on.</a:t>
            </a:r>
          </a:p>
          <a:p>
            <a:pPr marL="0" indent="0">
              <a:buNone/>
            </a:pPr>
            <a:r>
              <a:rPr lang="en-US" sz="4000" b="1" dirty="0" smtClean="0"/>
              <a:t>Leviticus 16:3-4</a:t>
            </a:r>
            <a:endParaRPr lang="en-US" sz="4000" b="1" dirty="0"/>
          </a:p>
        </p:txBody>
      </p:sp>
    </p:spTree>
    <p:extLst>
      <p:ext uri="{BB962C8B-B14F-4D97-AF65-F5344CB8AC3E}">
        <p14:creationId xmlns:p14="http://schemas.microsoft.com/office/powerpoint/2010/main" val="15406922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a:t>
            </a:r>
            <a:r>
              <a:rPr lang="en-US" sz="4800" b="1" dirty="0" smtClean="0">
                <a:latin typeface="+mn-lt"/>
              </a:rPr>
              <a:t>Day of Atonements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From </a:t>
            </a:r>
            <a:r>
              <a:rPr lang="en-US" sz="4000" b="1" dirty="0"/>
              <a:t>the Congregation of the sons of </a:t>
            </a:r>
            <a:r>
              <a:rPr lang="en-US" sz="4000" b="1" dirty="0" err="1"/>
              <a:t>Yisrael</a:t>
            </a:r>
            <a:r>
              <a:rPr lang="en-US" sz="4000" b="1" dirty="0"/>
              <a:t> he is to take two male goats for a sin offering and a ram for a burnt offering.</a:t>
            </a:r>
          </a:p>
          <a:p>
            <a:pPr marL="0" indent="0">
              <a:buNone/>
            </a:pPr>
            <a:r>
              <a:rPr lang="en-US" sz="4000" b="1" dirty="0" smtClean="0"/>
              <a:t>"</a:t>
            </a:r>
            <a:r>
              <a:rPr lang="en-US" sz="4000" b="1" dirty="0" err="1"/>
              <a:t>Aharon</a:t>
            </a:r>
            <a:r>
              <a:rPr lang="en-US" sz="4000" b="1" dirty="0"/>
              <a:t> is to offer the bull for his own sin offering to make atonement for himself and his household.</a:t>
            </a:r>
          </a:p>
          <a:p>
            <a:pPr marL="0" indent="0">
              <a:buNone/>
            </a:pPr>
            <a:r>
              <a:rPr lang="en-US" sz="4000" b="1" dirty="0" smtClean="0"/>
              <a:t>Then </a:t>
            </a:r>
            <a:r>
              <a:rPr lang="en-US" sz="4000" b="1" dirty="0"/>
              <a:t>he is to take the two goats and present them before Yahuwah at the entrance to the Tent of Appointment.</a:t>
            </a:r>
          </a:p>
          <a:p>
            <a:pPr marL="0" indent="0">
              <a:buNone/>
            </a:pPr>
            <a:r>
              <a:rPr lang="en-US" sz="4000" b="1" dirty="0" smtClean="0"/>
              <a:t> Leviticus 16:5-7</a:t>
            </a:r>
            <a:endParaRPr lang="en-US" sz="4000" b="1" dirty="0"/>
          </a:p>
        </p:txBody>
      </p:sp>
    </p:spTree>
    <p:extLst>
      <p:ext uri="{BB962C8B-B14F-4D97-AF65-F5344CB8AC3E}">
        <p14:creationId xmlns:p14="http://schemas.microsoft.com/office/powerpoint/2010/main" val="22301693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a:t>
            </a:r>
            <a:r>
              <a:rPr lang="en-US" sz="4800" b="1" dirty="0" smtClean="0">
                <a:latin typeface="+mn-lt"/>
              </a:rPr>
              <a:t>High Priest is Called by Elohim</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No </a:t>
            </a:r>
            <a:r>
              <a:rPr lang="en-US" sz="4000" b="1" dirty="0"/>
              <a:t>one takes this honor upon himself; he must be called by Elohim, just as </a:t>
            </a:r>
            <a:r>
              <a:rPr lang="en-US" sz="4000" b="1" dirty="0" err="1"/>
              <a:t>Aharon</a:t>
            </a:r>
            <a:r>
              <a:rPr lang="en-US" sz="4000" b="1" dirty="0"/>
              <a:t> was.</a:t>
            </a:r>
          </a:p>
          <a:p>
            <a:pPr marL="0" indent="0">
              <a:buNone/>
            </a:pPr>
            <a:r>
              <a:rPr lang="en-US" sz="4000" b="1" dirty="0" smtClean="0"/>
              <a:t>So </a:t>
            </a:r>
            <a:r>
              <a:rPr lang="en-US" sz="4000" b="1" dirty="0"/>
              <a:t>Messiah also did not take upon himself the glory of becoming a high priest. But Elohim said to him, "You are my Son; today I have become your Father."</a:t>
            </a:r>
          </a:p>
          <a:p>
            <a:pPr marL="0" indent="0">
              <a:buNone/>
            </a:pPr>
            <a:r>
              <a:rPr lang="en-US" sz="4000" b="1" dirty="0" smtClean="0"/>
              <a:t>And </a:t>
            </a:r>
            <a:r>
              <a:rPr lang="en-US" sz="4000" b="1" dirty="0"/>
              <a:t>he says in another place, "You are a priest forever, in the order of Melchizedek."</a:t>
            </a:r>
          </a:p>
          <a:p>
            <a:pPr marL="0" indent="0">
              <a:buNone/>
            </a:pPr>
            <a:r>
              <a:rPr lang="en-US" sz="4000" b="1" dirty="0" smtClean="0"/>
              <a:t>Hebrews 5:4-6</a:t>
            </a:r>
            <a:endParaRPr lang="en-US" sz="4000" b="1" dirty="0"/>
          </a:p>
        </p:txBody>
      </p:sp>
    </p:spTree>
    <p:extLst>
      <p:ext uri="{BB962C8B-B14F-4D97-AF65-F5344CB8AC3E}">
        <p14:creationId xmlns:p14="http://schemas.microsoft.com/office/powerpoint/2010/main" val="41860439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a:t>
            </a:r>
            <a:r>
              <a:rPr lang="en-US" sz="4800" b="1" dirty="0" smtClean="0">
                <a:latin typeface="+mn-lt"/>
              </a:rPr>
              <a:t>High Priest in the True Tabernacle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The point of what we are saying is this: We do have such a high priest, who sat down at the right hand of the throne of the Majesty in heaven,</a:t>
            </a:r>
          </a:p>
          <a:p>
            <a:pPr marL="0" indent="0">
              <a:buNone/>
            </a:pPr>
            <a:r>
              <a:rPr lang="en-US" sz="4000" b="1" dirty="0" smtClean="0"/>
              <a:t>and </a:t>
            </a:r>
            <a:r>
              <a:rPr lang="en-US" sz="4000" b="1" dirty="0"/>
              <a:t>who serves in the sanctuary, the true tabernacle set up by Yahuwah, not by man.</a:t>
            </a:r>
          </a:p>
          <a:p>
            <a:pPr marL="0" indent="0">
              <a:buNone/>
            </a:pPr>
            <a:r>
              <a:rPr lang="en-US" sz="4000" b="1" dirty="0" smtClean="0"/>
              <a:t>Every </a:t>
            </a:r>
            <a:r>
              <a:rPr lang="en-US" sz="4000" b="1" dirty="0"/>
              <a:t>high priest is appointed to offer both gifts and sacrifices, and so it was necessary for this one also to have something to offer.</a:t>
            </a:r>
          </a:p>
          <a:p>
            <a:pPr marL="0" indent="0">
              <a:buNone/>
            </a:pPr>
            <a:r>
              <a:rPr lang="en-US" sz="4000" b="1" dirty="0" smtClean="0"/>
              <a:t>Hebrews 8:1-3</a:t>
            </a:r>
            <a:endParaRPr lang="en-US" sz="4000" b="1" dirty="0"/>
          </a:p>
        </p:txBody>
      </p:sp>
    </p:spTree>
    <p:extLst>
      <p:ext uri="{BB962C8B-B14F-4D97-AF65-F5344CB8AC3E}">
        <p14:creationId xmlns:p14="http://schemas.microsoft.com/office/powerpoint/2010/main" val="2548438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a:t>
            </a:r>
            <a:r>
              <a:rPr lang="en-US" sz="4800" b="1" dirty="0" smtClean="0">
                <a:latin typeface="+mn-lt"/>
              </a:rPr>
              <a:t>High Priest in the True Tabernacle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t>If </a:t>
            </a:r>
            <a:r>
              <a:rPr lang="en-US" sz="4000" b="1" dirty="0"/>
              <a:t>he were on earth, he would not be a priest, for there are already men who offer the gifts prescribed by the law.</a:t>
            </a:r>
          </a:p>
          <a:p>
            <a:pPr marL="0" indent="0">
              <a:buNone/>
            </a:pPr>
            <a:r>
              <a:rPr lang="en-US" sz="4000" b="1" dirty="0" smtClean="0"/>
              <a:t>They </a:t>
            </a:r>
            <a:r>
              <a:rPr lang="en-US" sz="4000" b="1" dirty="0"/>
              <a:t>serve at a sanctuary that is a copy and shadow of what is in heaven. This is why Mosheh was warned when he was about to build the tabernacle: "See to it that you make everything according to the pattern shown you on the mountain."</a:t>
            </a:r>
          </a:p>
          <a:p>
            <a:pPr marL="0" indent="0">
              <a:buNone/>
            </a:pPr>
            <a:r>
              <a:rPr lang="en-US" sz="4000" b="1" dirty="0" smtClean="0"/>
              <a:t>Hebrews 8:4-5</a:t>
            </a:r>
            <a:endParaRPr lang="en-US" sz="4000" b="1" dirty="0"/>
          </a:p>
        </p:txBody>
      </p:sp>
    </p:spTree>
    <p:extLst>
      <p:ext uri="{BB962C8B-B14F-4D97-AF65-F5344CB8AC3E}">
        <p14:creationId xmlns:p14="http://schemas.microsoft.com/office/powerpoint/2010/main" val="3910064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a:t>
            </a:r>
            <a:r>
              <a:rPr lang="en-US" sz="4800" b="1" dirty="0" smtClean="0">
                <a:latin typeface="+mn-lt"/>
              </a:rPr>
              <a:t>Pattern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Then </a:t>
            </a:r>
            <a:r>
              <a:rPr lang="en-US" sz="4000" b="1" dirty="0"/>
              <a:t>have them make a sanctuary for me, and I will dwell among </a:t>
            </a:r>
            <a:r>
              <a:rPr lang="en-US" sz="4000" b="1" dirty="0" smtClean="0"/>
              <a:t>them.  Make </a:t>
            </a:r>
            <a:r>
              <a:rPr lang="en-US" sz="4000" b="1" dirty="0"/>
              <a:t>this tabernacle and all its furnishings exactly like the pattern I will show you</a:t>
            </a:r>
            <a:r>
              <a:rPr lang="en-US" sz="4000" b="1" dirty="0" smtClean="0"/>
              <a:t>. </a:t>
            </a:r>
            <a:r>
              <a:rPr lang="en-US" sz="4000" b="1" dirty="0" err="1" smtClean="0"/>
              <a:t>Shemot</a:t>
            </a:r>
            <a:r>
              <a:rPr lang="en-US" sz="4000" b="1" dirty="0" smtClean="0"/>
              <a:t>/Exodus 25:8-9</a:t>
            </a:r>
          </a:p>
          <a:p>
            <a:pPr marL="0" indent="0">
              <a:buNone/>
            </a:pPr>
            <a:r>
              <a:rPr lang="en-US" sz="4000" b="1" dirty="0"/>
              <a:t>See that you make them according to the pattern shown you on the mountain</a:t>
            </a:r>
            <a:r>
              <a:rPr lang="en-US" sz="4000" b="1" dirty="0" smtClean="0"/>
              <a:t>.</a:t>
            </a:r>
            <a:r>
              <a:rPr lang="en-US" sz="4000" b="1" dirty="0"/>
              <a:t> </a:t>
            </a:r>
            <a:r>
              <a:rPr lang="en-US" sz="4000" b="1" dirty="0" err="1" smtClean="0"/>
              <a:t>Shemot</a:t>
            </a:r>
            <a:r>
              <a:rPr lang="en-US" sz="4000" b="1" dirty="0" smtClean="0"/>
              <a:t>/Exodus 25:40</a:t>
            </a:r>
          </a:p>
          <a:p>
            <a:pPr marL="0" indent="0">
              <a:buNone/>
            </a:pPr>
            <a:r>
              <a:rPr lang="en-US" sz="4400" dirty="0" err="1">
                <a:latin typeface="Bwhebb" panose="00000400000000000000" pitchFamily="2" charset="0"/>
              </a:rPr>
              <a:t>tynIb.T</a:t>
            </a:r>
            <a:r>
              <a:rPr lang="en-US" sz="4400" dirty="0">
                <a:latin typeface="Bwhebb" panose="00000400000000000000" pitchFamily="2" charset="0"/>
              </a:rPr>
              <a:t>; </a:t>
            </a:r>
            <a:r>
              <a:rPr lang="en-US" sz="4000" b="1" dirty="0" smtClean="0"/>
              <a:t>(</a:t>
            </a:r>
            <a:r>
              <a:rPr lang="en-US" sz="4000" b="1" dirty="0" err="1" smtClean="0"/>
              <a:t>tavneet</a:t>
            </a:r>
            <a:r>
              <a:rPr lang="en-US" sz="4000" b="1" dirty="0" smtClean="0"/>
              <a:t>) – copy, pattern, reproduction, model</a:t>
            </a:r>
            <a:endParaRPr lang="en-US" sz="4000" b="1" dirty="0"/>
          </a:p>
        </p:txBody>
      </p:sp>
    </p:spTree>
    <p:extLst>
      <p:ext uri="{BB962C8B-B14F-4D97-AF65-F5344CB8AC3E}">
        <p14:creationId xmlns:p14="http://schemas.microsoft.com/office/powerpoint/2010/main" val="23556386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a:t>
            </a:r>
            <a:r>
              <a:rPr lang="en-US" sz="4800" b="1" dirty="0" smtClean="0">
                <a:latin typeface="+mn-lt"/>
              </a:rPr>
              <a:t>Tabernacle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Now the first covenant had regulations for worship and also an earthly sanctuary.</a:t>
            </a:r>
          </a:p>
          <a:p>
            <a:pPr marL="0" indent="0">
              <a:buNone/>
            </a:pPr>
            <a:r>
              <a:rPr lang="en-US" sz="4000" b="1" dirty="0" smtClean="0"/>
              <a:t>A </a:t>
            </a:r>
            <a:r>
              <a:rPr lang="en-US" sz="4000" b="1" dirty="0"/>
              <a:t>tabernacle was set up. In its first room were the lampstand, the table and the consecrated bread; this was called the Holy Place.</a:t>
            </a:r>
          </a:p>
          <a:p>
            <a:pPr marL="0" indent="0">
              <a:buNone/>
            </a:pPr>
            <a:r>
              <a:rPr lang="en-US" sz="4000" b="1" dirty="0" smtClean="0"/>
              <a:t>Behind </a:t>
            </a:r>
            <a:r>
              <a:rPr lang="en-US" sz="4000" b="1" dirty="0"/>
              <a:t>the second curtain was a room called the Most Holy Place,</a:t>
            </a:r>
          </a:p>
          <a:p>
            <a:pPr marL="0" indent="0">
              <a:buNone/>
            </a:pPr>
            <a:r>
              <a:rPr lang="en-US" sz="4000" b="1" dirty="0" smtClean="0"/>
              <a:t>Hebrews 9:1-3</a:t>
            </a:r>
            <a:endParaRPr lang="en-US" sz="4000" b="1" dirty="0"/>
          </a:p>
        </p:txBody>
      </p:sp>
    </p:spTree>
    <p:extLst>
      <p:ext uri="{BB962C8B-B14F-4D97-AF65-F5344CB8AC3E}">
        <p14:creationId xmlns:p14="http://schemas.microsoft.com/office/powerpoint/2010/main" val="144395753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a:t>
            </a:r>
            <a:r>
              <a:rPr lang="en-US" sz="4800" b="1" dirty="0" smtClean="0">
                <a:latin typeface="+mn-lt"/>
              </a:rPr>
              <a:t>Tabernacle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which </a:t>
            </a:r>
            <a:r>
              <a:rPr lang="en-US" sz="4000" b="1" dirty="0"/>
              <a:t>had the golden altar of incense and the gold-covered ark of the covenant. This ark contained the gold jar of manna, </a:t>
            </a:r>
            <a:r>
              <a:rPr lang="en-US" sz="4000" b="1" dirty="0" err="1"/>
              <a:t>Aharon's</a:t>
            </a:r>
            <a:r>
              <a:rPr lang="en-US" sz="4000" b="1" dirty="0"/>
              <a:t> staff that had budded, and the stone tablets of the covenant.</a:t>
            </a:r>
          </a:p>
          <a:p>
            <a:pPr marL="0" indent="0">
              <a:buNone/>
            </a:pPr>
            <a:r>
              <a:rPr lang="en-US" sz="4000" b="1" dirty="0" smtClean="0"/>
              <a:t>Above </a:t>
            </a:r>
            <a:r>
              <a:rPr lang="en-US" sz="4000" b="1" dirty="0"/>
              <a:t>the ark were the cherubim of the Glory, overshadowing the atonement cover. But we cannot discuss these things in detail now</a:t>
            </a:r>
            <a:r>
              <a:rPr lang="en-US" sz="4000" b="1" dirty="0" smtClean="0"/>
              <a:t>.</a:t>
            </a:r>
            <a:endParaRPr lang="en-US" sz="4000" b="1" dirty="0"/>
          </a:p>
          <a:p>
            <a:pPr marL="0" indent="0">
              <a:buNone/>
            </a:pPr>
            <a:r>
              <a:rPr lang="en-US" sz="4000" b="1" dirty="0" smtClean="0"/>
              <a:t>Hebrews 9:4-5</a:t>
            </a:r>
            <a:endParaRPr lang="en-US" sz="4000" b="1" dirty="0"/>
          </a:p>
        </p:txBody>
      </p:sp>
    </p:spTree>
    <p:extLst>
      <p:ext uri="{BB962C8B-B14F-4D97-AF65-F5344CB8AC3E}">
        <p14:creationId xmlns:p14="http://schemas.microsoft.com/office/powerpoint/2010/main" val="36238473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a:t>
            </a:r>
            <a:r>
              <a:rPr lang="en-US" sz="4800" b="1" dirty="0" smtClean="0">
                <a:latin typeface="+mn-lt"/>
              </a:rPr>
              <a:t>Tabernacle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When everything had been arranged like this, the priests entered regularly into the outer room to carry on their ministry.</a:t>
            </a:r>
          </a:p>
          <a:p>
            <a:pPr marL="0" indent="0">
              <a:buNone/>
            </a:pPr>
            <a:r>
              <a:rPr lang="en-US" sz="4000" b="1" dirty="0" smtClean="0"/>
              <a:t>But </a:t>
            </a:r>
            <a:r>
              <a:rPr lang="en-US" sz="4000" b="1" dirty="0"/>
              <a:t>only the high priest entered the inner room, and that only once a year, and never without blood, which he offered for himself and for the sins the people had committed in ignorance.</a:t>
            </a:r>
          </a:p>
          <a:p>
            <a:pPr marL="0" indent="0">
              <a:buNone/>
            </a:pPr>
            <a:r>
              <a:rPr lang="en-US" sz="4000" b="1" dirty="0" smtClean="0"/>
              <a:t>Hebrews 9:6-7</a:t>
            </a:r>
            <a:endParaRPr lang="en-US" sz="4000" b="1" dirty="0"/>
          </a:p>
        </p:txBody>
      </p:sp>
    </p:spTree>
    <p:extLst>
      <p:ext uri="{BB962C8B-B14F-4D97-AF65-F5344CB8AC3E}">
        <p14:creationId xmlns:p14="http://schemas.microsoft.com/office/powerpoint/2010/main" val="37751140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Unintentional Sin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3600" b="1" dirty="0" smtClean="0"/>
              <a:t>Yahuwah </a:t>
            </a:r>
            <a:r>
              <a:rPr lang="en-US" sz="3600" b="1" dirty="0"/>
              <a:t>said to Mosheh,</a:t>
            </a:r>
          </a:p>
          <a:p>
            <a:pPr marL="0" indent="0">
              <a:buNone/>
            </a:pPr>
            <a:r>
              <a:rPr lang="en-US" sz="3600" b="1" dirty="0" smtClean="0"/>
              <a:t>"</a:t>
            </a:r>
            <a:r>
              <a:rPr lang="en-US" sz="3600" b="1" dirty="0"/>
              <a:t>Say to the sons of </a:t>
            </a:r>
            <a:r>
              <a:rPr lang="en-US" sz="3600" b="1" dirty="0" err="1"/>
              <a:t>Yisrael</a:t>
            </a:r>
            <a:r>
              <a:rPr lang="en-US" sz="3600" b="1" dirty="0"/>
              <a:t>: 'When anyone sins unintentionally and does what is forbidden in any of Yahuwah's commands--</a:t>
            </a:r>
          </a:p>
          <a:p>
            <a:pPr marL="0" indent="0">
              <a:buNone/>
            </a:pPr>
            <a:r>
              <a:rPr lang="en-US" sz="3600" b="1" dirty="0" smtClean="0"/>
              <a:t>"</a:t>
            </a:r>
            <a:r>
              <a:rPr lang="en-US" sz="3600" b="1" dirty="0"/>
              <a:t>'If the anointed priest sins, bringing guilt on the people, he must bring to Yahuwah a young bull without defect as a sin offering for the sin he has committed.</a:t>
            </a:r>
          </a:p>
          <a:p>
            <a:pPr marL="0" indent="0">
              <a:buNone/>
            </a:pPr>
            <a:r>
              <a:rPr lang="en-US" sz="3600" b="1" dirty="0" smtClean="0"/>
              <a:t>He </a:t>
            </a:r>
            <a:r>
              <a:rPr lang="en-US" sz="3600" b="1" dirty="0"/>
              <a:t>is to present the bull at the entrance to the Tent of Appointment before Yahuwah. He is to lay his hand on its head and slaughter it before Yahuwah</a:t>
            </a:r>
            <a:r>
              <a:rPr lang="en-US" sz="3600" b="1" dirty="0" smtClean="0"/>
              <a:t>. Leviticus 4:1-4</a:t>
            </a:r>
            <a:endParaRPr lang="en-US" sz="3600" b="1" dirty="0"/>
          </a:p>
          <a:p>
            <a:pPr marL="0" indent="0">
              <a:buNone/>
            </a:pPr>
            <a:endParaRPr lang="en-US" sz="4000" b="1" dirty="0"/>
          </a:p>
        </p:txBody>
      </p:sp>
    </p:spTree>
    <p:extLst>
      <p:ext uri="{BB962C8B-B14F-4D97-AF65-F5344CB8AC3E}">
        <p14:creationId xmlns:p14="http://schemas.microsoft.com/office/powerpoint/2010/main" val="16447735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Unintentional Sin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latin typeface="Bwhebb" panose="00000400000000000000" pitchFamily="2" charset="0"/>
              </a:rPr>
              <a:t> </a:t>
            </a:r>
            <a:r>
              <a:rPr lang="en-US" sz="4000" dirty="0" err="1">
                <a:latin typeface="Bwhebb" panose="00000400000000000000" pitchFamily="2" charset="0"/>
              </a:rPr>
              <a:t>hg"g"v</a:t>
            </a:r>
            <a:r>
              <a:rPr lang="en-US" sz="4000" dirty="0">
                <a:latin typeface="Bwhebb" panose="00000400000000000000" pitchFamily="2" charset="0"/>
              </a:rPr>
              <a:t>. </a:t>
            </a:r>
            <a:r>
              <a:rPr lang="en-US" sz="4000" dirty="0" smtClean="0">
                <a:latin typeface="Bwhebb" panose="00000400000000000000" pitchFamily="2" charset="0"/>
              </a:rPr>
              <a:t> </a:t>
            </a:r>
            <a:r>
              <a:rPr lang="en-US" sz="4000" dirty="0" smtClean="0"/>
              <a:t>(</a:t>
            </a:r>
            <a:r>
              <a:rPr lang="en-US" sz="4000" dirty="0" err="1" smtClean="0"/>
              <a:t>shegagah</a:t>
            </a:r>
            <a:r>
              <a:rPr lang="en-US" sz="4000" dirty="0" smtClean="0"/>
              <a:t>) </a:t>
            </a:r>
            <a:r>
              <a:rPr lang="en-US" sz="4000" b="1" dirty="0"/>
              <a:t>inadvertent sin, unintentional mistake </a:t>
            </a:r>
            <a:r>
              <a:rPr lang="en-US" sz="4000" dirty="0"/>
              <a:t>sin of error, inadvertence  a sin of this type may result from two causes: negligence or ignorance. </a:t>
            </a:r>
          </a:p>
          <a:p>
            <a:pPr marL="0" indent="0">
              <a:buNone/>
            </a:pPr>
            <a:endParaRPr lang="en-US" sz="4000" b="1" dirty="0"/>
          </a:p>
        </p:txBody>
      </p:sp>
    </p:spTree>
    <p:extLst>
      <p:ext uri="{BB962C8B-B14F-4D97-AF65-F5344CB8AC3E}">
        <p14:creationId xmlns:p14="http://schemas.microsoft.com/office/powerpoint/2010/main" val="16108094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Malice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If </a:t>
            </a:r>
            <a:r>
              <a:rPr lang="en-US" sz="4000" b="1" dirty="0"/>
              <a:t>anyone with malice aforethought shoves another or throws something at him intentionally so that he </a:t>
            </a:r>
            <a:r>
              <a:rPr lang="en-US" sz="4000" b="1" dirty="0" smtClean="0"/>
              <a:t>dies or </a:t>
            </a:r>
            <a:r>
              <a:rPr lang="en-US" sz="4000" b="1" dirty="0"/>
              <a:t>if in hostility he hits him with his fist so that he dies, that person shall be put to death; he is a murderer. The avenger of blood shall put the murderer to death when he meets him.</a:t>
            </a:r>
          </a:p>
          <a:p>
            <a:pPr marL="0" indent="0">
              <a:buNone/>
            </a:pPr>
            <a:r>
              <a:rPr lang="en-US" sz="4000" b="1" dirty="0" smtClean="0"/>
              <a:t>Numbers 35:20-21</a:t>
            </a:r>
            <a:endParaRPr lang="en-US" sz="4000" b="1" dirty="0"/>
          </a:p>
        </p:txBody>
      </p:sp>
    </p:spTree>
    <p:extLst>
      <p:ext uri="{BB962C8B-B14F-4D97-AF65-F5344CB8AC3E}">
        <p14:creationId xmlns:p14="http://schemas.microsoft.com/office/powerpoint/2010/main" val="628479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With a High Hand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a:bodyPr>
          <a:lstStyle/>
          <a:p>
            <a:pPr marL="0" indent="0">
              <a:buNone/>
            </a:pPr>
            <a:r>
              <a:rPr lang="en-US" sz="4000" b="1" dirty="0" smtClean="0"/>
              <a:t>One </a:t>
            </a:r>
            <a:r>
              <a:rPr lang="en-US" sz="4000" b="1" dirty="0"/>
              <a:t>and the same law applies to everyone who sins unintentionally, whether he is a native-born </a:t>
            </a:r>
            <a:r>
              <a:rPr lang="en-US" sz="4000" b="1" dirty="0" err="1"/>
              <a:t>Yisraelite</a:t>
            </a:r>
            <a:r>
              <a:rPr lang="en-US" sz="4000" b="1" dirty="0"/>
              <a:t> or an alien.</a:t>
            </a:r>
          </a:p>
          <a:p>
            <a:pPr marL="0" indent="0">
              <a:buNone/>
            </a:pPr>
            <a:r>
              <a:rPr lang="en-US" sz="4000" b="1" dirty="0" smtClean="0"/>
              <a:t>"</a:t>
            </a:r>
            <a:r>
              <a:rPr lang="en-US" sz="4000" b="1" dirty="0"/>
              <a:t>'But anyone who sins </a:t>
            </a:r>
            <a:r>
              <a:rPr lang="en-US" sz="4000" b="1" dirty="0" smtClean="0"/>
              <a:t>defiantly (with a raised hand), </a:t>
            </a:r>
            <a:r>
              <a:rPr lang="en-US" sz="4000" b="1" dirty="0"/>
              <a:t>whether native-born or alien, blasphemes Yahuwah, and that person must be cut off from his people.</a:t>
            </a:r>
          </a:p>
          <a:p>
            <a:pPr marL="0" indent="0">
              <a:buNone/>
            </a:pPr>
            <a:r>
              <a:rPr lang="en-US" sz="4000" b="1" dirty="0" smtClean="0"/>
              <a:t>Because </a:t>
            </a:r>
            <a:r>
              <a:rPr lang="en-US" sz="4000" b="1" dirty="0"/>
              <a:t>he has despised Yahuwah's word and broken his commands, that person must surely be cut off; his guilt remains on him</a:t>
            </a:r>
            <a:r>
              <a:rPr lang="en-US" sz="4000" b="1" dirty="0" smtClean="0"/>
              <a:t>.'“  </a:t>
            </a:r>
            <a:r>
              <a:rPr lang="en-US" sz="4000" b="1" dirty="0" smtClean="0"/>
              <a:t>Numbers </a:t>
            </a:r>
            <a:r>
              <a:rPr lang="en-US" sz="4000" b="1" dirty="0" smtClean="0"/>
              <a:t>1</a:t>
            </a:r>
            <a:r>
              <a:rPr lang="en-US" sz="4000" b="1" dirty="0" smtClean="0"/>
              <a:t>5:29-31</a:t>
            </a:r>
            <a:endParaRPr lang="en-US" sz="4000" b="1" dirty="0"/>
          </a:p>
        </p:txBody>
      </p:sp>
    </p:spTree>
    <p:extLst>
      <p:ext uri="{BB962C8B-B14F-4D97-AF65-F5344CB8AC3E}">
        <p14:creationId xmlns:p14="http://schemas.microsoft.com/office/powerpoint/2010/main" val="15056969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Deliberate Sin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If we deliberately keep on sinning after we have received the knowledge of the truth, no sacrifice for sins is left,</a:t>
            </a:r>
          </a:p>
          <a:p>
            <a:pPr marL="0" indent="0">
              <a:buNone/>
            </a:pPr>
            <a:r>
              <a:rPr lang="en-US" sz="4000" b="1" dirty="0" smtClean="0"/>
              <a:t>but </a:t>
            </a:r>
            <a:r>
              <a:rPr lang="en-US" sz="4000" b="1" dirty="0"/>
              <a:t>only a fearful expectation of judgment and of raging fire that will consume the enemies of Elohim.</a:t>
            </a:r>
          </a:p>
          <a:p>
            <a:pPr marL="0" indent="0">
              <a:buNone/>
            </a:pPr>
            <a:r>
              <a:rPr lang="en-US" sz="4000" b="1" dirty="0" smtClean="0"/>
              <a:t>Anyone </a:t>
            </a:r>
            <a:r>
              <a:rPr lang="en-US" sz="4000" b="1" dirty="0"/>
              <a:t>who rejected the law of Mosheh died without mercy on the testimony of two or three witnesses.</a:t>
            </a:r>
          </a:p>
          <a:p>
            <a:pPr marL="0" indent="0">
              <a:buNone/>
            </a:pPr>
            <a:r>
              <a:rPr lang="en-US" sz="4000" b="1" dirty="0" smtClean="0"/>
              <a:t>Hebrews 10:26-28</a:t>
            </a:r>
            <a:endParaRPr lang="en-US" sz="4000" b="1" dirty="0"/>
          </a:p>
        </p:txBody>
      </p:sp>
    </p:spTree>
    <p:extLst>
      <p:ext uri="{BB962C8B-B14F-4D97-AF65-F5344CB8AC3E}">
        <p14:creationId xmlns:p14="http://schemas.microsoft.com/office/powerpoint/2010/main" val="234360013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Deliberate Sin</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a:bodyPr>
          <a:lstStyle/>
          <a:p>
            <a:pPr marL="0" indent="0">
              <a:buNone/>
            </a:pPr>
            <a:r>
              <a:rPr lang="en-US" sz="4000" b="1" dirty="0"/>
              <a:t>How much more severely do you think a man deserves to be punished who has trampled the Son of Elohim under foot, who has treated as an unholy thing the blood of the covenant that sanctified him, and who has insulted the Spirit of grace?</a:t>
            </a:r>
          </a:p>
          <a:p>
            <a:pPr marL="0" indent="0">
              <a:buNone/>
            </a:pPr>
            <a:r>
              <a:rPr lang="en-US" sz="4000" b="1" dirty="0" smtClean="0"/>
              <a:t>For </a:t>
            </a:r>
            <a:r>
              <a:rPr lang="en-US" sz="4000" b="1" dirty="0"/>
              <a:t>we know him who said, "It is mine to avenge; I will repay," and again, "Yahuwah will judge his people."</a:t>
            </a:r>
          </a:p>
          <a:p>
            <a:pPr marL="0" indent="0">
              <a:buNone/>
            </a:pPr>
            <a:r>
              <a:rPr lang="en-US" sz="4000" b="1" dirty="0" smtClean="0"/>
              <a:t>It </a:t>
            </a:r>
            <a:r>
              <a:rPr lang="en-US" sz="4000" b="1" dirty="0"/>
              <a:t>is a dreadful thing to fall into the hands of the living Elohim</a:t>
            </a:r>
            <a:r>
              <a:rPr lang="en-US" sz="4000" b="1" dirty="0" smtClean="0"/>
              <a:t>.  </a:t>
            </a:r>
            <a:r>
              <a:rPr lang="en-US" sz="4000" b="1" dirty="0" smtClean="0"/>
              <a:t>Hebrews 10:29-31</a:t>
            </a:r>
            <a:endParaRPr lang="en-US" sz="4000" b="1" dirty="0"/>
          </a:p>
        </p:txBody>
      </p:sp>
    </p:spTree>
    <p:extLst>
      <p:ext uri="{BB962C8B-B14F-4D97-AF65-F5344CB8AC3E}">
        <p14:creationId xmlns:p14="http://schemas.microsoft.com/office/powerpoint/2010/main" val="419286877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a:t>
            </a:r>
            <a:r>
              <a:rPr lang="en-US" sz="4800" b="1" dirty="0" smtClean="0">
                <a:latin typeface="+mn-lt"/>
              </a:rPr>
              <a:t>Shortcoming of the First Tabernacle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The </a:t>
            </a:r>
            <a:r>
              <a:rPr lang="en-US" sz="4000" b="1" dirty="0"/>
              <a:t>Holy Spirit was showing by this that the way into the Most Holy Place had not yet been disclosed as long as the first tabernacle was still standing.</a:t>
            </a:r>
          </a:p>
          <a:p>
            <a:pPr marL="0" indent="0">
              <a:buNone/>
            </a:pPr>
            <a:r>
              <a:rPr lang="en-US" sz="4000" b="1" dirty="0" smtClean="0"/>
              <a:t>This </a:t>
            </a:r>
            <a:r>
              <a:rPr lang="en-US" sz="4000" b="1" dirty="0"/>
              <a:t>is an illustration for the present time, indicating that the gifts and sacrifices being offered were not able to clear the conscience of the worshiper.</a:t>
            </a:r>
          </a:p>
          <a:p>
            <a:pPr marL="0" indent="0">
              <a:buNone/>
            </a:pPr>
            <a:r>
              <a:rPr lang="en-US" sz="4000" b="1" dirty="0" smtClean="0"/>
              <a:t>Hebrews 9:8-9</a:t>
            </a:r>
            <a:endParaRPr lang="en-US" sz="4000" b="1" dirty="0"/>
          </a:p>
        </p:txBody>
      </p:sp>
    </p:spTree>
    <p:extLst>
      <p:ext uri="{BB962C8B-B14F-4D97-AF65-F5344CB8AC3E}">
        <p14:creationId xmlns:p14="http://schemas.microsoft.com/office/powerpoint/2010/main" val="418730076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a:t>
            </a:r>
            <a:r>
              <a:rPr lang="en-US" sz="4800" b="1" dirty="0" smtClean="0">
                <a:latin typeface="+mn-lt"/>
              </a:rPr>
              <a:t>Perfect Tabernacle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a:bodyPr>
          <a:lstStyle/>
          <a:p>
            <a:pPr marL="0" indent="0">
              <a:buNone/>
            </a:pPr>
            <a:r>
              <a:rPr lang="en-US" sz="4000" b="1" dirty="0" smtClean="0"/>
              <a:t>When </a:t>
            </a:r>
            <a:r>
              <a:rPr lang="en-US" sz="4000" b="1" dirty="0"/>
              <a:t>Messiah came as high priest of the good things that are already here, he went through the greater and more perfect tabernacle that is not man-made, that is to say, not a part of this creation.</a:t>
            </a:r>
          </a:p>
          <a:p>
            <a:pPr marL="0" indent="0">
              <a:buNone/>
            </a:pPr>
            <a:r>
              <a:rPr lang="en-US" sz="4000" b="1" dirty="0" smtClean="0"/>
              <a:t>He </a:t>
            </a:r>
            <a:r>
              <a:rPr lang="en-US" sz="4000" b="1" dirty="0"/>
              <a:t>did not enter by means of the blood of goats and calves; but he entered the Most Holy Place once for all by his own blood, having obtained eternal redemption.</a:t>
            </a:r>
          </a:p>
          <a:p>
            <a:pPr marL="0" indent="0">
              <a:buNone/>
            </a:pPr>
            <a:r>
              <a:rPr lang="en-US" sz="4000" b="1" dirty="0" smtClean="0"/>
              <a:t>The </a:t>
            </a:r>
            <a:r>
              <a:rPr lang="en-US" sz="4000" b="1" dirty="0"/>
              <a:t>blood of goats and bulls and the ashes of a heifer sprinkled on those who are unclean sanctify them so that they are outwardly clean</a:t>
            </a:r>
            <a:r>
              <a:rPr lang="en-US" sz="4000" b="1" dirty="0" smtClean="0"/>
              <a:t>.  Hebrews 9:11-13</a:t>
            </a:r>
            <a:endParaRPr lang="en-US" sz="4000" b="1" dirty="0"/>
          </a:p>
        </p:txBody>
      </p:sp>
    </p:spTree>
    <p:extLst>
      <p:ext uri="{BB962C8B-B14F-4D97-AF65-F5344CB8AC3E}">
        <p14:creationId xmlns:p14="http://schemas.microsoft.com/office/powerpoint/2010/main" val="247549792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The </a:t>
            </a:r>
            <a:r>
              <a:rPr lang="en-US" sz="4800" b="1" dirty="0" smtClean="0">
                <a:latin typeface="+mn-lt"/>
              </a:rPr>
              <a:t>Perfect Tabernacle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How much more, then, will the blood of Messiah, who through the eternal Spirit offered himself unblemished to Elohim, cleanse our consciences from acts that lead to death, so that we may serve the living Elohim!</a:t>
            </a:r>
          </a:p>
          <a:p>
            <a:pPr marL="0" indent="0">
              <a:buNone/>
            </a:pPr>
            <a:r>
              <a:rPr lang="en-US" sz="4000" b="1" dirty="0" smtClean="0"/>
              <a:t>For </a:t>
            </a:r>
            <a:r>
              <a:rPr lang="en-US" sz="4000" b="1" dirty="0"/>
              <a:t>this reason Messiah is the mediator of a new covenant, that those who are called may receive the promised eternal inheritance-- now that he has died as a ransom to set them free from the sins committed under the first covenant</a:t>
            </a:r>
            <a:r>
              <a:rPr lang="en-US" sz="4000" b="1" dirty="0" smtClean="0"/>
              <a:t>.  Hebrews 9:14-15</a:t>
            </a:r>
            <a:endParaRPr lang="en-US" sz="4000" b="1" dirty="0"/>
          </a:p>
        </p:txBody>
      </p:sp>
    </p:spTree>
    <p:extLst>
      <p:ext uri="{BB962C8B-B14F-4D97-AF65-F5344CB8AC3E}">
        <p14:creationId xmlns:p14="http://schemas.microsoft.com/office/powerpoint/2010/main" val="229575534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Death Required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In </a:t>
            </a:r>
            <a:r>
              <a:rPr lang="en-US" sz="4000" b="1" dirty="0"/>
              <a:t>the case of a will, it is necessary to prove the death of the one who made </a:t>
            </a:r>
            <a:r>
              <a:rPr lang="en-US" sz="4000" b="1" dirty="0" smtClean="0"/>
              <a:t>it, because </a:t>
            </a:r>
            <a:r>
              <a:rPr lang="en-US" sz="4000" b="1" dirty="0"/>
              <a:t>a will is in force only when somebody has died; it never takes effect while the one who made it is living.</a:t>
            </a:r>
          </a:p>
          <a:p>
            <a:pPr marL="0" indent="0">
              <a:buNone/>
            </a:pPr>
            <a:r>
              <a:rPr lang="en-US" sz="4000" b="1" dirty="0" smtClean="0"/>
              <a:t>This </a:t>
            </a:r>
            <a:r>
              <a:rPr lang="en-US" sz="4000" b="1" dirty="0"/>
              <a:t>is why even the first covenant was not put into effect without blood.</a:t>
            </a:r>
          </a:p>
          <a:p>
            <a:pPr marL="0" indent="0">
              <a:buNone/>
            </a:pPr>
            <a:r>
              <a:rPr lang="en-US" sz="4000" b="1" dirty="0" smtClean="0"/>
              <a:t>Hebrews 9:16-18</a:t>
            </a:r>
            <a:endParaRPr lang="en-US" sz="4000" b="1" dirty="0"/>
          </a:p>
        </p:txBody>
      </p:sp>
    </p:spTree>
    <p:extLst>
      <p:ext uri="{BB962C8B-B14F-4D97-AF65-F5344CB8AC3E}">
        <p14:creationId xmlns:p14="http://schemas.microsoft.com/office/powerpoint/2010/main" val="232634137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Blood Required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lnSpcReduction="10000"/>
          </a:bodyPr>
          <a:lstStyle/>
          <a:p>
            <a:pPr marL="0" indent="0">
              <a:buNone/>
            </a:pPr>
            <a:r>
              <a:rPr lang="en-US" sz="4300" b="1" dirty="0"/>
              <a:t>When Mosheh had proclaimed every commandment of the law to all the people, he took the blood of calves, together with water, scarlet wool and branches of hyssop, and sprinkled the scroll and all the people.</a:t>
            </a:r>
          </a:p>
          <a:p>
            <a:pPr marL="0" indent="0">
              <a:buNone/>
            </a:pPr>
            <a:r>
              <a:rPr lang="en-US" sz="4300" b="1" dirty="0" smtClean="0"/>
              <a:t>He </a:t>
            </a:r>
            <a:r>
              <a:rPr lang="en-US" sz="4300" b="1" dirty="0"/>
              <a:t>said, "This is the blood of the covenant, which Elohim has commanded you to keep."</a:t>
            </a:r>
          </a:p>
          <a:p>
            <a:pPr marL="0" indent="0">
              <a:buNone/>
            </a:pPr>
            <a:r>
              <a:rPr lang="en-US" sz="4300" b="1" dirty="0" smtClean="0"/>
              <a:t>In </a:t>
            </a:r>
            <a:r>
              <a:rPr lang="en-US" sz="4300" b="1" dirty="0"/>
              <a:t>the same way, he sprinkled with the blood both the tabernacle and everything used in its ceremonies</a:t>
            </a:r>
            <a:r>
              <a:rPr lang="en-US" sz="4300" b="1" dirty="0" smtClean="0"/>
              <a:t>.  </a:t>
            </a:r>
            <a:r>
              <a:rPr lang="en-US" sz="4000" b="1" dirty="0" smtClean="0"/>
              <a:t>Hebrews 9:19-21</a:t>
            </a:r>
            <a:endParaRPr lang="en-US" sz="4000" b="1" dirty="0"/>
          </a:p>
        </p:txBody>
      </p:sp>
    </p:spTree>
    <p:extLst>
      <p:ext uri="{BB962C8B-B14F-4D97-AF65-F5344CB8AC3E}">
        <p14:creationId xmlns:p14="http://schemas.microsoft.com/office/powerpoint/2010/main" val="321591499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Blood Required</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fontScale="92500" lnSpcReduction="10000"/>
          </a:bodyPr>
          <a:lstStyle/>
          <a:p>
            <a:pPr marL="0" indent="0">
              <a:buNone/>
            </a:pPr>
            <a:r>
              <a:rPr lang="en-US" sz="4000" b="1" dirty="0" smtClean="0"/>
              <a:t>In </a:t>
            </a:r>
            <a:r>
              <a:rPr lang="en-US" sz="4000" b="1" dirty="0"/>
              <a:t>fact, the law requires that nearly everything be cleansed with blood, and without the shedding of blood there is no forgiveness.</a:t>
            </a:r>
          </a:p>
          <a:p>
            <a:pPr marL="0" indent="0">
              <a:buNone/>
            </a:pPr>
            <a:r>
              <a:rPr lang="en-US" sz="4000" b="1" dirty="0" smtClean="0"/>
              <a:t>It </a:t>
            </a:r>
            <a:r>
              <a:rPr lang="en-US" sz="4000" b="1" dirty="0"/>
              <a:t>was necessary, then, for the copies of the heavenly things to be purified with these sacrifices, but the heavenly things themselves with better sacrifices than these.</a:t>
            </a:r>
          </a:p>
          <a:p>
            <a:pPr marL="0" indent="0">
              <a:buNone/>
            </a:pPr>
            <a:r>
              <a:rPr lang="en-US" sz="4000" b="1" dirty="0" smtClean="0"/>
              <a:t>For </a:t>
            </a:r>
            <a:r>
              <a:rPr lang="en-US" sz="4000" b="1" dirty="0"/>
              <a:t>Messiah did not enter a man-made sanctuary that was only a copy of the true one; he entered heaven itself, now to appear for us in Elohim's presence.</a:t>
            </a:r>
          </a:p>
          <a:p>
            <a:pPr marL="0" indent="0">
              <a:buNone/>
            </a:pPr>
            <a:r>
              <a:rPr lang="en-US" sz="4000" b="1" dirty="0" smtClean="0"/>
              <a:t>Hebrews 9:22-24</a:t>
            </a:r>
            <a:endParaRPr lang="en-US" sz="4000" b="1" dirty="0"/>
          </a:p>
        </p:txBody>
      </p:sp>
    </p:spTree>
    <p:extLst>
      <p:ext uri="{BB962C8B-B14F-4D97-AF65-F5344CB8AC3E}">
        <p14:creationId xmlns:p14="http://schemas.microsoft.com/office/powerpoint/2010/main" val="296918791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Once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Nor </a:t>
            </a:r>
            <a:r>
              <a:rPr lang="en-US" sz="4000" b="1" dirty="0"/>
              <a:t>did he enter heaven to offer himself again and again, the way the high priest enters the Most Holy Place every year with blood that is not his own.</a:t>
            </a:r>
          </a:p>
          <a:p>
            <a:pPr marL="0" indent="0">
              <a:buNone/>
            </a:pPr>
            <a:r>
              <a:rPr lang="en-US" sz="4000" b="1" dirty="0" smtClean="0"/>
              <a:t>Then </a:t>
            </a:r>
            <a:r>
              <a:rPr lang="en-US" sz="4000" b="1" dirty="0"/>
              <a:t>Messiah would have had to suffer many times since the creation of the world. But now he has appeared once for all at the end of the ages to do away with sin by the sacrifice of himself.</a:t>
            </a:r>
          </a:p>
          <a:p>
            <a:pPr marL="0" indent="0">
              <a:buNone/>
            </a:pPr>
            <a:r>
              <a:rPr lang="en-US" sz="4000" b="1" dirty="0" smtClean="0"/>
              <a:t>Hebrews 9:25-26</a:t>
            </a:r>
            <a:endParaRPr lang="en-US" sz="4000" b="1" dirty="0"/>
          </a:p>
        </p:txBody>
      </p:sp>
    </p:spTree>
    <p:extLst>
      <p:ext uri="{BB962C8B-B14F-4D97-AF65-F5344CB8AC3E}">
        <p14:creationId xmlns:p14="http://schemas.microsoft.com/office/powerpoint/2010/main" val="338589275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Once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Just as man is destined to die once, and after that to face </a:t>
            </a:r>
            <a:r>
              <a:rPr lang="en-US" sz="4000" b="1" dirty="0" smtClean="0"/>
              <a:t>judgment, so </a:t>
            </a:r>
            <a:r>
              <a:rPr lang="en-US" sz="4000" b="1" dirty="0"/>
              <a:t>Messiah was sacrificed once to take away the sins of many people; and he will appear a second time, not to bear sin, but to bring salvation to those who are waiting for him.</a:t>
            </a:r>
          </a:p>
          <a:p>
            <a:pPr marL="0" indent="0">
              <a:buNone/>
            </a:pPr>
            <a:r>
              <a:rPr lang="en-US" sz="4000" b="1" dirty="0" smtClean="0"/>
              <a:t> Hebrews 9:27-28</a:t>
            </a:r>
            <a:endParaRPr lang="en-US" sz="4000" b="1" dirty="0"/>
          </a:p>
        </p:txBody>
      </p:sp>
    </p:spTree>
    <p:extLst>
      <p:ext uri="{BB962C8B-B14F-4D97-AF65-F5344CB8AC3E}">
        <p14:creationId xmlns:p14="http://schemas.microsoft.com/office/powerpoint/2010/main" val="78634138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My Take-</a:t>
            </a:r>
            <a:r>
              <a:rPr lang="en-US" sz="4800" b="1" dirty="0" err="1" smtClean="0">
                <a:latin typeface="+mn-lt"/>
              </a:rPr>
              <a:t>Aways</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Intentional sin, rebellion were unforgiveable under the old covenant</a:t>
            </a:r>
          </a:p>
          <a:p>
            <a:pPr marL="0" indent="0">
              <a:buNone/>
            </a:pPr>
            <a:r>
              <a:rPr lang="en-US" sz="4000" b="1" dirty="0" smtClean="0"/>
              <a:t>The New covenant does not give room for it either.  It is atoned for by Messiah, provided we don’t return to that rebellion.  </a:t>
            </a:r>
          </a:p>
          <a:p>
            <a:pPr marL="0" indent="0">
              <a:buNone/>
            </a:pPr>
            <a:r>
              <a:rPr lang="en-US" sz="4000" b="1" dirty="0" smtClean="0"/>
              <a:t>Be very careful not to suppose sin to be a light thing.</a:t>
            </a:r>
            <a:endParaRPr lang="en-US" sz="4000" b="1" dirty="0"/>
          </a:p>
        </p:txBody>
      </p:sp>
    </p:spTree>
    <p:extLst>
      <p:ext uri="{BB962C8B-B14F-4D97-AF65-F5344CB8AC3E}">
        <p14:creationId xmlns:p14="http://schemas.microsoft.com/office/powerpoint/2010/main" val="244766167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Next Sabbath</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Tithing under the Melchizedek order, under the </a:t>
            </a:r>
            <a:r>
              <a:rPr lang="en-US" sz="4000" b="1" dirty="0" err="1" smtClean="0"/>
              <a:t>Lewitical</a:t>
            </a:r>
            <a:r>
              <a:rPr lang="en-US" sz="4000" b="1" dirty="0" smtClean="0"/>
              <a:t> order and under the Melchizedek order</a:t>
            </a:r>
            <a:endParaRPr lang="en-US" sz="4000" b="1" dirty="0"/>
          </a:p>
        </p:txBody>
      </p:sp>
    </p:spTree>
    <p:extLst>
      <p:ext uri="{BB962C8B-B14F-4D97-AF65-F5344CB8AC3E}">
        <p14:creationId xmlns:p14="http://schemas.microsoft.com/office/powerpoint/2010/main" val="219285294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8838</TotalTime>
  <Words>2834</Words>
  <Application>Microsoft Office PowerPoint</Application>
  <PresentationFormat>Widescreen</PresentationFormat>
  <Paragraphs>167</Paragraphs>
  <Slides>40</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40</vt:i4>
      </vt:variant>
    </vt:vector>
  </HeadingPairs>
  <TitlesOfParts>
    <vt:vector size="46" baseType="lpstr">
      <vt:lpstr>Arial</vt:lpstr>
      <vt:lpstr>Bwhebb</vt:lpstr>
      <vt:lpstr>Calibri</vt:lpstr>
      <vt:lpstr>Calibri Light</vt:lpstr>
      <vt:lpstr>Helvetica</vt:lpstr>
      <vt:lpstr>Office Theme</vt:lpstr>
      <vt:lpstr>PowerPoint Presentation</vt:lpstr>
      <vt:lpstr>PowerPoint Presentation</vt:lpstr>
      <vt:lpstr>The Prophesy of Israel</vt:lpstr>
      <vt:lpstr>The Incident of the Golden Calf</vt:lpstr>
      <vt:lpstr>Why The Lewites?</vt:lpstr>
      <vt:lpstr>Lewites Care for the Tabernacle</vt:lpstr>
      <vt:lpstr>Lewites Care for the Tabernacle</vt:lpstr>
      <vt:lpstr>Lewites Care for the Tabernacle</vt:lpstr>
      <vt:lpstr>The Anointed Priests</vt:lpstr>
      <vt:lpstr>The Anointed Priests</vt:lpstr>
      <vt:lpstr>The Lewites</vt:lpstr>
      <vt:lpstr>The Lewites</vt:lpstr>
      <vt:lpstr>Aaron and His Sons</vt:lpstr>
      <vt:lpstr>Aaron and His Sons</vt:lpstr>
      <vt:lpstr>The Appointment of High Priest</vt:lpstr>
      <vt:lpstr>The Day of Atonements</vt:lpstr>
      <vt:lpstr>The Day of Atonements</vt:lpstr>
      <vt:lpstr>The High Priest is Called by Elohim</vt:lpstr>
      <vt:lpstr>The High Priest in the True Tabernacle</vt:lpstr>
      <vt:lpstr>The High Priest in the True Tabernacle</vt:lpstr>
      <vt:lpstr>The Pattern</vt:lpstr>
      <vt:lpstr>The Tabernacle</vt:lpstr>
      <vt:lpstr>The Tabernacle</vt:lpstr>
      <vt:lpstr>The Tabernacle</vt:lpstr>
      <vt:lpstr>Unintentional Sin</vt:lpstr>
      <vt:lpstr>Unintentional Sin</vt:lpstr>
      <vt:lpstr>Malice</vt:lpstr>
      <vt:lpstr>With a High Hand</vt:lpstr>
      <vt:lpstr>Deliberate Sin</vt:lpstr>
      <vt:lpstr>Deliberate Sin</vt:lpstr>
      <vt:lpstr>The Shortcoming of the First Tabernacle</vt:lpstr>
      <vt:lpstr>The Perfect Tabernacle</vt:lpstr>
      <vt:lpstr>The Perfect Tabernacle</vt:lpstr>
      <vt:lpstr>Death Required</vt:lpstr>
      <vt:lpstr>Blood Required</vt:lpstr>
      <vt:lpstr>Blood Required</vt:lpstr>
      <vt:lpstr>Once</vt:lpstr>
      <vt:lpstr>Once</vt:lpstr>
      <vt:lpstr>My Take-Aways</vt:lpstr>
      <vt:lpstr>Next Sabbath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52</cp:revision>
  <dcterms:created xsi:type="dcterms:W3CDTF">2018-11-07T08:55:54Z</dcterms:created>
  <dcterms:modified xsi:type="dcterms:W3CDTF">2019-05-25T14:36:35Z</dcterms:modified>
</cp:coreProperties>
</file>