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913" r:id="rId3"/>
    <p:sldId id="1134" r:id="rId4"/>
    <p:sldId id="1170" r:id="rId5"/>
    <p:sldId id="1162" r:id="rId6"/>
    <p:sldId id="1163" r:id="rId7"/>
    <p:sldId id="1164" r:id="rId8"/>
    <p:sldId id="1148" r:id="rId9"/>
    <p:sldId id="1149" r:id="rId10"/>
    <p:sldId id="1150" r:id="rId11"/>
    <p:sldId id="1151" r:id="rId12"/>
    <p:sldId id="1165" r:id="rId13"/>
    <p:sldId id="1166" r:id="rId14"/>
    <p:sldId id="1152" r:id="rId15"/>
    <p:sldId id="1153" r:id="rId16"/>
    <p:sldId id="1154" r:id="rId17"/>
    <p:sldId id="1168" r:id="rId18"/>
    <p:sldId id="1184" r:id="rId19"/>
    <p:sldId id="1167" r:id="rId20"/>
    <p:sldId id="1169" r:id="rId21"/>
    <p:sldId id="1155" r:id="rId22"/>
    <p:sldId id="1181" r:id="rId23"/>
    <p:sldId id="1182" r:id="rId24"/>
    <p:sldId id="1183" r:id="rId25"/>
    <p:sldId id="1172" r:id="rId26"/>
    <p:sldId id="1171" r:id="rId27"/>
    <p:sldId id="1173" r:id="rId28"/>
    <p:sldId id="1174" r:id="rId29"/>
    <p:sldId id="1175" r:id="rId30"/>
    <p:sldId id="1176" r:id="rId31"/>
    <p:sldId id="1157" r:id="rId32"/>
    <p:sldId id="1158" r:id="rId33"/>
    <p:sldId id="1180" r:id="rId34"/>
    <p:sldId id="1159" r:id="rId35"/>
    <p:sldId id="1179" r:id="rId36"/>
    <p:sldId id="1160" r:id="rId37"/>
    <p:sldId id="1177" r:id="rId38"/>
    <p:sldId id="1161" r:id="rId39"/>
    <p:sldId id="1178" r:id="rId40"/>
    <p:sldId id="628" r:id="rId41"/>
    <p:sldId id="77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97084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37520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200771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019827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16114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509801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55506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48744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46181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23504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28046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07698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71272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44708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429583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56800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6227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8028456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944480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437136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490471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384286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436490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00904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09167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578371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077107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500272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922255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5751753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079792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22368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9259428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4828580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150493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1988776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fontScale="92500" lnSpcReduction="20000"/>
          </a:bodyPr>
          <a:lstStyle/>
          <a:p>
            <a:pPr algn="ctr">
              <a:buNone/>
            </a:pPr>
            <a:r>
              <a:rPr lang="en-US" sz="7100" b="1" dirty="0" smtClean="0">
                <a:solidFill>
                  <a:schemeClr val="accent1">
                    <a:lumMod val="50000"/>
                  </a:schemeClr>
                </a:solidFill>
                <a:latin typeface="Helvetica" pitchFamily="34" charset="0"/>
                <a:cs typeface="Helvetica" pitchFamily="34" charset="0"/>
              </a:rPr>
              <a:t>Yom </a:t>
            </a:r>
            <a:r>
              <a:rPr lang="en-US" sz="7100" b="1" dirty="0" err="1" smtClean="0">
                <a:solidFill>
                  <a:schemeClr val="accent1">
                    <a:lumMod val="50000"/>
                  </a:schemeClr>
                </a:solidFill>
                <a:latin typeface="Helvetica" pitchFamily="34" charset="0"/>
                <a:cs typeface="Helvetica" pitchFamily="34" charset="0"/>
              </a:rPr>
              <a:t>Teruah</a:t>
            </a:r>
            <a:r>
              <a:rPr lang="en-US" sz="7100" b="1" dirty="0" smtClean="0">
                <a:solidFill>
                  <a:schemeClr val="accent1">
                    <a:lumMod val="50000"/>
                  </a:schemeClr>
                </a:solidFill>
                <a:latin typeface="Helvetica" pitchFamily="34" charset="0"/>
                <a:cs typeface="Helvetica" pitchFamily="34" charset="0"/>
              </a:rPr>
              <a:t> </a:t>
            </a:r>
            <a:r>
              <a:rPr lang="en-US" sz="7100" b="1" dirty="0" err="1" smtClean="0">
                <a:solidFill>
                  <a:schemeClr val="accent1">
                    <a:lumMod val="50000"/>
                  </a:schemeClr>
                </a:solidFill>
                <a:latin typeface="Helvetica" pitchFamily="34" charset="0"/>
                <a:cs typeface="Helvetica" pitchFamily="34" charset="0"/>
              </a:rPr>
              <a:t>Sameach</a:t>
            </a:r>
            <a:endParaRPr lang="en-US" sz="7100" b="1" dirty="0" smtClean="0">
              <a:solidFill>
                <a:schemeClr val="accent1">
                  <a:lumMod val="50000"/>
                </a:schemeClr>
              </a:solidFill>
              <a:latin typeface="Helvetica" pitchFamily="34" charset="0"/>
              <a:cs typeface="Helvetica" pitchFamily="34" charset="0"/>
            </a:endParaRPr>
          </a:p>
          <a:p>
            <a:pPr algn="ctr">
              <a:buNone/>
            </a:pPr>
            <a:r>
              <a:rPr lang="en-US" sz="7100" b="1" dirty="0" smtClean="0">
                <a:solidFill>
                  <a:schemeClr val="accent1">
                    <a:lumMod val="50000"/>
                  </a:schemeClr>
                </a:solidFill>
                <a:latin typeface="Helvetica" pitchFamily="34" charset="0"/>
                <a:cs typeface="Helvetica" pitchFamily="34" charset="0"/>
              </a:rPr>
              <a:t>Joyous Day of the Shout</a:t>
            </a:r>
            <a:endParaRPr lang="en-US" sz="3500" dirty="0">
              <a:solidFill>
                <a:schemeClr val="tx1">
                  <a:lumMod val="95000"/>
                  <a:lumOff val="5000"/>
                </a:schemeClr>
              </a:solidFill>
              <a:latin typeface="Helvetica" pitchFamily="34" charset="0"/>
              <a:cs typeface="Helvetica" pitchFamily="34" charset="0"/>
            </a:endParaRPr>
          </a:p>
          <a:p>
            <a:pPr marL="0" indent="0" algn="ctr">
              <a:spcBef>
                <a:spcPts val="0"/>
              </a:spcBef>
              <a:buNone/>
            </a:pPr>
            <a:endParaRPr lang="en-US" sz="10400" b="1" i="1" dirty="0" smtClean="0">
              <a:solidFill>
                <a:srgbClr val="C00000"/>
              </a:solidFill>
              <a:latin typeface="Helvetica" pitchFamily="34" charset="0"/>
              <a:cs typeface="Helvetica" pitchFamily="34" charset="0"/>
            </a:endParaRPr>
          </a:p>
          <a:p>
            <a:pPr marL="0" indent="0" algn="ctr">
              <a:spcBef>
                <a:spcPts val="0"/>
              </a:spcBef>
              <a:buNone/>
            </a:pPr>
            <a:r>
              <a:rPr lang="en-US" sz="10400" b="1" i="1" dirty="0" smtClean="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18,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lnSpcReduction="10000"/>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Right and </a:t>
            </a:r>
            <a:r>
              <a:rPr lang="en-US" sz="6600" b="1" dirty="0" smtClean="0">
                <a:solidFill>
                  <a:schemeClr val="accent2">
                    <a:lumMod val="50000"/>
                  </a:schemeClr>
                </a:solidFill>
                <a:latin typeface="Helvetica" pitchFamily="34" charset="0"/>
                <a:cs typeface="Helvetica" pitchFamily="34" charset="0"/>
              </a:rPr>
              <a:t>Wrong </a:t>
            </a:r>
            <a:r>
              <a:rPr lang="en-US" sz="6600" b="1" dirty="0" smtClean="0">
                <a:solidFill>
                  <a:schemeClr val="accent2">
                    <a:lumMod val="50000"/>
                  </a:schemeClr>
                </a:solidFill>
                <a:latin typeface="Helvetica" pitchFamily="34" charset="0"/>
                <a:cs typeface="Helvetica" pitchFamily="34" charset="0"/>
              </a:rPr>
              <a:t>Expectations For </a:t>
            </a:r>
            <a:r>
              <a:rPr lang="en-US" sz="6600" b="1" dirty="0" smtClean="0">
                <a:solidFill>
                  <a:schemeClr val="accent2">
                    <a:lumMod val="50000"/>
                  </a:schemeClr>
                </a:solidFill>
                <a:latin typeface="Helvetica" pitchFamily="34" charset="0"/>
                <a:cs typeface="Helvetica" pitchFamily="34" charset="0"/>
              </a:rPr>
              <a:t>Messiah’s 2nd Coming</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A Survey of Various Correct Expectations From Scripture and Incorrect Dogmas Placed Upon Scripture</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buNone/>
            </a:pPr>
            <a:r>
              <a:rPr lang="en-US" sz="4000" b="1" dirty="0" smtClean="0"/>
              <a:t>As we studied about the prevailing expectations of the 1</a:t>
            </a:r>
            <a:r>
              <a:rPr lang="en-US" sz="4000" b="1" baseline="30000" dirty="0" smtClean="0"/>
              <a:t>st</a:t>
            </a:r>
            <a:r>
              <a:rPr lang="en-US" sz="4000" b="1" dirty="0" smtClean="0"/>
              <a:t> century people in regard to the appearing of Messiah, we noted that nearly everyone was influenced by </a:t>
            </a:r>
            <a:r>
              <a:rPr lang="en-US" sz="4000" b="1" dirty="0" smtClean="0"/>
              <a:t>wrong theology to have a misguided hope about what Messiah would accomplish when he came.</a:t>
            </a:r>
          </a:p>
          <a:p>
            <a:pPr marL="0" indent="0">
              <a:buNone/>
            </a:pPr>
            <a:r>
              <a:rPr lang="en-US" sz="4000" b="1" dirty="0" smtClean="0"/>
              <a:t>With this in mind, we need to check the prevailing theology of our day about Messiah’s second coming so that we are not deceived and become discouraged and fall away when these events don’t occur as we thought they would.</a:t>
            </a:r>
            <a:endParaRPr lang="en-US" dirty="0"/>
          </a:p>
        </p:txBody>
      </p:sp>
    </p:spTree>
    <p:extLst>
      <p:ext uri="{BB962C8B-B14F-4D97-AF65-F5344CB8AC3E}">
        <p14:creationId xmlns:p14="http://schemas.microsoft.com/office/powerpoint/2010/main" val="3508929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Expectations of the Prophets</a:t>
            </a:r>
          </a:p>
          <a:p>
            <a:pPr marL="0" indent="0">
              <a:buNone/>
            </a:pPr>
            <a:r>
              <a:rPr lang="en-US" sz="4000" b="1" dirty="0"/>
              <a:t>1 Peter </a:t>
            </a:r>
            <a:r>
              <a:rPr lang="en-US" sz="4000" b="1" dirty="0" smtClean="0"/>
              <a:t>1:10-11</a:t>
            </a:r>
            <a:endParaRPr lang="en-US" sz="4000" b="1" dirty="0"/>
          </a:p>
          <a:p>
            <a:pPr marL="0" indent="0">
              <a:buNone/>
            </a:pPr>
            <a:r>
              <a:rPr lang="en-US" sz="4000" b="1" dirty="0" smtClean="0"/>
              <a:t>As </a:t>
            </a:r>
            <a:r>
              <a:rPr lang="en-US" sz="4000" b="1" dirty="0"/>
              <a:t>to this salvation, the prophets who prophesied of the grace that [would come] to you made careful searches and inquiries</a:t>
            </a:r>
            <a:r>
              <a:rPr lang="en-US" sz="4000" b="1" dirty="0" smtClean="0"/>
              <a:t>, </a:t>
            </a:r>
            <a:r>
              <a:rPr lang="en-US" sz="4000" b="1" dirty="0"/>
              <a:t>seeking to know what person or time the Spirit of Messiah within them was indicating as He predicted the sufferings of Messiah and the glories to </a:t>
            </a:r>
            <a:r>
              <a:rPr lang="en-US" sz="4000" b="1" dirty="0" smtClean="0"/>
              <a:t>follow. </a:t>
            </a:r>
          </a:p>
          <a:p>
            <a:pPr marL="0" indent="0">
              <a:buNone/>
            </a:pPr>
            <a:endParaRPr lang="en-US" dirty="0"/>
          </a:p>
        </p:txBody>
      </p:sp>
    </p:spTree>
    <p:extLst>
      <p:ext uri="{BB962C8B-B14F-4D97-AF65-F5344CB8AC3E}">
        <p14:creationId xmlns:p14="http://schemas.microsoft.com/office/powerpoint/2010/main" val="3679962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Expectations of the Prophets</a:t>
            </a:r>
          </a:p>
          <a:p>
            <a:pPr marL="0" indent="0">
              <a:buNone/>
            </a:pPr>
            <a:r>
              <a:rPr lang="en-US" sz="4000" b="1" dirty="0"/>
              <a:t>1 Peter </a:t>
            </a:r>
            <a:r>
              <a:rPr lang="en-US" sz="4000" b="1" dirty="0" smtClean="0"/>
              <a:t>1:12-13</a:t>
            </a:r>
            <a:endParaRPr lang="en-US" sz="4000" b="1" dirty="0"/>
          </a:p>
          <a:p>
            <a:pPr marL="0" indent="0">
              <a:buNone/>
            </a:pPr>
            <a:r>
              <a:rPr lang="en-US" sz="4000" b="1" dirty="0" smtClean="0"/>
              <a:t>It </a:t>
            </a:r>
            <a:r>
              <a:rPr lang="en-US" sz="4000" b="1" dirty="0"/>
              <a:t>was revealed to them that they were not serving themselves, but you, in these things which now have been announced to you through those who preached the gospel to you by the Holy Spirit sent from heaven-- things into which angels long to look</a:t>
            </a:r>
            <a:r>
              <a:rPr lang="en-US" sz="4000" b="1" dirty="0" smtClean="0"/>
              <a:t>. Therefore</a:t>
            </a:r>
            <a:r>
              <a:rPr lang="en-US" sz="4000" b="1" dirty="0"/>
              <a:t>, prepare your minds for action, keep sober [in spirit], fix your hope completely on the grace to be brought to you at the revelation of Yahusha Messiah</a:t>
            </a:r>
            <a:r>
              <a:rPr lang="en-US" sz="4000" b="1" dirty="0" smtClean="0"/>
              <a:t>.</a:t>
            </a:r>
          </a:p>
          <a:p>
            <a:pPr marL="0" indent="0">
              <a:buNone/>
            </a:pPr>
            <a:endParaRPr lang="en-US" dirty="0"/>
          </a:p>
        </p:txBody>
      </p:sp>
    </p:spTree>
    <p:extLst>
      <p:ext uri="{BB962C8B-B14F-4D97-AF65-F5344CB8AC3E}">
        <p14:creationId xmlns:p14="http://schemas.microsoft.com/office/powerpoint/2010/main" val="1546514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Two Comings of Messiah?</a:t>
            </a:r>
            <a:endParaRPr lang="en-US" sz="4800" b="1" dirty="0" smtClean="0"/>
          </a:p>
          <a:p>
            <a:pPr marL="0" indent="0">
              <a:buNone/>
            </a:pPr>
            <a:r>
              <a:rPr lang="en-US" sz="4000" b="1" dirty="0" smtClean="0"/>
              <a:t>Hebrews 9:27-28  And </a:t>
            </a:r>
            <a:r>
              <a:rPr lang="en-US" sz="4000" b="1" dirty="0"/>
              <a:t>inasmuch as it is appointed for men to die once and after this [comes] </a:t>
            </a:r>
            <a:r>
              <a:rPr lang="en-US" sz="4000" b="1" dirty="0" smtClean="0"/>
              <a:t>judgment, </a:t>
            </a:r>
            <a:r>
              <a:rPr lang="en-US" sz="4000" b="1" dirty="0"/>
              <a:t>so Messiah also, having been offered once to bear the sins of many, will appear a </a:t>
            </a:r>
            <a:r>
              <a:rPr lang="en-US" sz="4000" b="1" u="sng" dirty="0"/>
              <a:t>second time for salvation</a:t>
            </a:r>
            <a:r>
              <a:rPr lang="en-US" sz="4000" b="1" dirty="0"/>
              <a:t> without [reference to] sin, to those who eagerly await Him.</a:t>
            </a:r>
          </a:p>
          <a:p>
            <a:pPr marL="0" indent="0">
              <a:buNone/>
            </a:pPr>
            <a:endParaRPr lang="en-US" dirty="0"/>
          </a:p>
        </p:txBody>
      </p:sp>
    </p:spTree>
    <p:extLst>
      <p:ext uri="{BB962C8B-B14F-4D97-AF65-F5344CB8AC3E}">
        <p14:creationId xmlns:p14="http://schemas.microsoft.com/office/powerpoint/2010/main" val="3750228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Expectations For Messiah’s 2nd Appearing</a:t>
            </a:r>
            <a:endParaRPr lang="en-US" b="1" dirty="0">
              <a:latin typeface="+mn-lt"/>
            </a:endParaRPr>
          </a:p>
        </p:txBody>
      </p:sp>
      <p:sp>
        <p:nvSpPr>
          <p:cNvPr id="3" name="Text Placeholder 2"/>
          <p:cNvSpPr>
            <a:spLocks noGrp="1"/>
          </p:cNvSpPr>
          <p:nvPr>
            <p:ph type="body" idx="1"/>
          </p:nvPr>
        </p:nvSpPr>
        <p:spPr>
          <a:xfrm>
            <a:off x="839788" y="1681163"/>
            <a:ext cx="5157787" cy="630237"/>
          </a:xfrm>
        </p:spPr>
        <p:txBody>
          <a:bodyPr>
            <a:noAutofit/>
          </a:bodyPr>
          <a:lstStyle/>
          <a:p>
            <a:pPr algn="ctr"/>
            <a:r>
              <a:rPr lang="en-US" sz="4000" dirty="0" smtClean="0"/>
              <a:t>Biblically Correct</a:t>
            </a:r>
            <a:endParaRPr lang="en-US" sz="4000" dirty="0"/>
          </a:p>
        </p:txBody>
      </p:sp>
      <p:sp>
        <p:nvSpPr>
          <p:cNvPr id="4" name="Content Placeholder 3"/>
          <p:cNvSpPr>
            <a:spLocks noGrp="1"/>
          </p:cNvSpPr>
          <p:nvPr>
            <p:ph sz="half" idx="2"/>
          </p:nvPr>
        </p:nvSpPr>
        <p:spPr/>
        <p:txBody>
          <a:bodyPr/>
          <a:lstStyle/>
          <a:p>
            <a:r>
              <a:rPr lang="en-US" b="1" dirty="0" smtClean="0"/>
              <a:t>Believe what Messiah teaches</a:t>
            </a:r>
          </a:p>
          <a:p>
            <a:r>
              <a:rPr lang="en-US" b="1" dirty="0" smtClean="0"/>
              <a:t>After great tribulation</a:t>
            </a:r>
          </a:p>
          <a:p>
            <a:r>
              <a:rPr lang="en-US" b="1" dirty="0" smtClean="0"/>
              <a:t>Yom </a:t>
            </a:r>
            <a:r>
              <a:rPr lang="en-US" b="1" dirty="0" err="1" smtClean="0"/>
              <a:t>Teruah</a:t>
            </a:r>
            <a:r>
              <a:rPr lang="en-US" b="1" dirty="0" smtClean="0"/>
              <a:t> – the Appointed Time</a:t>
            </a:r>
          </a:p>
          <a:p>
            <a:r>
              <a:rPr lang="en-US" b="1" dirty="0" smtClean="0"/>
              <a:t>Fulfillment of Prophecy</a:t>
            </a:r>
          </a:p>
          <a:p>
            <a:r>
              <a:rPr lang="en-US" b="1" dirty="0" smtClean="0"/>
              <a:t>Inheritance for Saints on Earth</a:t>
            </a:r>
            <a:endParaRPr lang="en-US" b="1" dirty="0"/>
          </a:p>
        </p:txBody>
      </p:sp>
      <p:sp>
        <p:nvSpPr>
          <p:cNvPr id="5" name="Text Placeholder 4"/>
          <p:cNvSpPr>
            <a:spLocks noGrp="1"/>
          </p:cNvSpPr>
          <p:nvPr>
            <p:ph type="body" sz="quarter" idx="3"/>
          </p:nvPr>
        </p:nvSpPr>
        <p:spPr>
          <a:xfrm>
            <a:off x="6172200" y="1681163"/>
            <a:ext cx="5183188" cy="630237"/>
          </a:xfrm>
        </p:spPr>
        <p:txBody>
          <a:bodyPr>
            <a:normAutofit lnSpcReduction="10000"/>
          </a:bodyPr>
          <a:lstStyle/>
          <a:p>
            <a:pPr algn="ctr"/>
            <a:r>
              <a:rPr lang="en-US" sz="4000" dirty="0" smtClean="0"/>
              <a:t>Biblically Incorrect</a:t>
            </a:r>
            <a:endParaRPr lang="en-US" sz="4000" dirty="0"/>
          </a:p>
        </p:txBody>
      </p:sp>
      <p:sp>
        <p:nvSpPr>
          <p:cNvPr id="6" name="Content Placeholder 5"/>
          <p:cNvSpPr>
            <a:spLocks noGrp="1"/>
          </p:cNvSpPr>
          <p:nvPr>
            <p:ph sz="quarter" idx="4"/>
          </p:nvPr>
        </p:nvSpPr>
        <p:spPr/>
        <p:txBody>
          <a:bodyPr/>
          <a:lstStyle/>
          <a:p>
            <a:r>
              <a:rPr lang="en-US" b="1" dirty="0" smtClean="0"/>
              <a:t>Believe what Men teach</a:t>
            </a:r>
          </a:p>
          <a:p>
            <a:r>
              <a:rPr lang="en-US" b="1" dirty="0" err="1" smtClean="0"/>
              <a:t>Pretrib</a:t>
            </a:r>
            <a:r>
              <a:rPr lang="en-US" b="1" dirty="0" smtClean="0"/>
              <a:t> or </a:t>
            </a:r>
            <a:r>
              <a:rPr lang="en-US" b="1" dirty="0" err="1" smtClean="0"/>
              <a:t>midtrib</a:t>
            </a:r>
            <a:endParaRPr lang="en-US" b="1" dirty="0" smtClean="0"/>
          </a:p>
          <a:p>
            <a:r>
              <a:rPr lang="en-US" b="1" dirty="0" smtClean="0"/>
              <a:t>Immanency, at any time</a:t>
            </a:r>
          </a:p>
          <a:p>
            <a:endParaRPr lang="en-US" sz="2000" b="1" dirty="0" smtClean="0"/>
          </a:p>
          <a:p>
            <a:r>
              <a:rPr lang="en-US" b="1" dirty="0" smtClean="0"/>
              <a:t>“New Revelation”</a:t>
            </a:r>
          </a:p>
          <a:p>
            <a:r>
              <a:rPr lang="en-US" b="1" dirty="0" smtClean="0"/>
              <a:t>Inheritance in Heaven</a:t>
            </a:r>
            <a:r>
              <a:rPr lang="en-US" dirty="0" smtClean="0"/>
              <a:t>	</a:t>
            </a:r>
            <a:endParaRPr lang="en-US" dirty="0"/>
          </a:p>
        </p:txBody>
      </p:sp>
    </p:spTree>
    <p:extLst>
      <p:ext uri="{BB962C8B-B14F-4D97-AF65-F5344CB8AC3E}">
        <p14:creationId xmlns:p14="http://schemas.microsoft.com/office/powerpoint/2010/main" val="1352656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Correct - </a:t>
            </a:r>
            <a:r>
              <a:rPr lang="en-US" sz="4800" b="1" dirty="0"/>
              <a:t>Believe what Messiah T</a:t>
            </a:r>
            <a:r>
              <a:rPr lang="en-US" sz="4800" b="1" dirty="0" smtClean="0"/>
              <a:t>eaches</a:t>
            </a:r>
            <a:endParaRPr lang="en-US" sz="4800" b="1" dirty="0" smtClean="0"/>
          </a:p>
          <a:p>
            <a:pPr marL="0" indent="0">
              <a:buNone/>
            </a:pPr>
            <a:r>
              <a:rPr lang="en-US" sz="4000" b="1" dirty="0" smtClean="0"/>
              <a:t>He is the Master and Lord</a:t>
            </a:r>
          </a:p>
          <a:p>
            <a:pPr marL="0" indent="0">
              <a:buNone/>
            </a:pPr>
            <a:r>
              <a:rPr lang="en-US" sz="4000" b="1" dirty="0" smtClean="0"/>
              <a:t>Speaks with all the authority in heaven and on earth</a:t>
            </a:r>
          </a:p>
          <a:p>
            <a:pPr marL="0" indent="0">
              <a:buNone/>
            </a:pPr>
            <a:r>
              <a:rPr lang="en-US" sz="4000" b="1" dirty="0" smtClean="0"/>
              <a:t>His teaching is the CORRECT teaching</a:t>
            </a:r>
          </a:p>
          <a:p>
            <a:pPr marL="0" indent="0">
              <a:buNone/>
            </a:pPr>
            <a:r>
              <a:rPr lang="en-US" sz="4000" b="1" dirty="0" smtClean="0"/>
              <a:t>So then what </a:t>
            </a:r>
            <a:r>
              <a:rPr lang="en-US" sz="4000" b="1" dirty="0" smtClean="0"/>
              <a:t>did he plainly teach his disciples?</a:t>
            </a:r>
            <a:endParaRPr lang="en-US" sz="4000" b="1" dirty="0" smtClean="0"/>
          </a:p>
          <a:p>
            <a:pPr marL="0" indent="0">
              <a:buNone/>
            </a:pPr>
            <a:endParaRPr lang="en-US" dirty="0"/>
          </a:p>
        </p:txBody>
      </p:sp>
    </p:spTree>
    <p:extLst>
      <p:ext uri="{BB962C8B-B14F-4D97-AF65-F5344CB8AC3E}">
        <p14:creationId xmlns:p14="http://schemas.microsoft.com/office/powerpoint/2010/main" val="4237964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Incorrect - </a:t>
            </a:r>
            <a:r>
              <a:rPr lang="en-US" sz="4800" b="1" dirty="0"/>
              <a:t>Believe what Men </a:t>
            </a:r>
            <a:r>
              <a:rPr lang="en-US" sz="4800" b="1" dirty="0" smtClean="0"/>
              <a:t>teach</a:t>
            </a:r>
            <a:endParaRPr lang="en-US" sz="4800" b="1" dirty="0" smtClean="0"/>
          </a:p>
          <a:p>
            <a:pPr marL="0" indent="0">
              <a:buNone/>
            </a:pPr>
            <a:r>
              <a:rPr lang="en-US" sz="4000" b="1" dirty="0" smtClean="0"/>
              <a:t>The ministry of Messiah was about upholding the Father’s Word, not men’s doctrine</a:t>
            </a:r>
          </a:p>
          <a:p>
            <a:pPr marL="0" indent="0">
              <a:buNone/>
            </a:pPr>
            <a:r>
              <a:rPr lang="en-US" sz="4000" b="1" dirty="0" smtClean="0"/>
              <a:t>Confrontations with religious leaders – eating with washed hands, corban, </a:t>
            </a:r>
            <a:r>
              <a:rPr lang="en-US" sz="4000" b="1" dirty="0" err="1" smtClean="0"/>
              <a:t>etc</a:t>
            </a:r>
            <a:endParaRPr lang="en-US" dirty="0"/>
          </a:p>
          <a:p>
            <a:pPr marL="0" indent="0">
              <a:buNone/>
            </a:pPr>
            <a:r>
              <a:rPr lang="en-US" sz="4000" b="1" dirty="0" smtClean="0"/>
              <a:t>Psalm 147:10-11</a:t>
            </a:r>
            <a:r>
              <a:rPr lang="en-US" dirty="0" smtClean="0"/>
              <a:t>   </a:t>
            </a:r>
            <a:r>
              <a:rPr lang="en-US" sz="4000" b="1" dirty="0" smtClean="0"/>
              <a:t>He </a:t>
            </a:r>
            <a:r>
              <a:rPr lang="en-US" sz="4000" b="1" dirty="0"/>
              <a:t>does not delight in the strength of the horse; He does not take pleasure in the legs of a man</a:t>
            </a:r>
            <a:r>
              <a:rPr lang="en-US" sz="4000" b="1" dirty="0" smtClean="0"/>
              <a:t>.   </a:t>
            </a:r>
            <a:r>
              <a:rPr lang="en-US" sz="4000" b="1" dirty="0"/>
              <a:t>Yahuwah favors those who fear Him, Those who wait for His act of love.</a:t>
            </a:r>
          </a:p>
          <a:p>
            <a:pPr marL="0" indent="0">
              <a:buNone/>
            </a:pPr>
            <a:endParaRPr lang="en-US" sz="4000" b="1" dirty="0" smtClean="0"/>
          </a:p>
        </p:txBody>
      </p:sp>
    </p:spTree>
    <p:extLst>
      <p:ext uri="{BB962C8B-B14F-4D97-AF65-F5344CB8AC3E}">
        <p14:creationId xmlns:p14="http://schemas.microsoft.com/office/powerpoint/2010/main" val="3380991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Correct – Coming </a:t>
            </a:r>
            <a:r>
              <a:rPr lang="en-US" sz="4800" b="1" u="sng" dirty="0" smtClean="0"/>
              <a:t>After</a:t>
            </a:r>
            <a:r>
              <a:rPr lang="en-US" sz="4800" b="1" dirty="0" smtClean="0"/>
              <a:t> Great Tribulation</a:t>
            </a:r>
            <a:endParaRPr lang="en-US" sz="4800" b="1" dirty="0" smtClean="0"/>
          </a:p>
          <a:p>
            <a:pPr marL="0" indent="0">
              <a:buNone/>
            </a:pPr>
            <a:r>
              <a:rPr lang="en-US" sz="4000" b="1" dirty="0" smtClean="0"/>
              <a:t>Matthew 24:29-30   Immediately </a:t>
            </a:r>
            <a:r>
              <a:rPr lang="en-US" sz="4000" b="1" u="sng" dirty="0"/>
              <a:t>after the tribulation</a:t>
            </a:r>
            <a:r>
              <a:rPr lang="en-US" sz="4000" b="1" dirty="0"/>
              <a:t> of those days 'the sun will be darkened, and the moon will not give its light; the stars will fall from the sky, and the heavenly bodies will be shaken</a:t>
            </a:r>
            <a:r>
              <a:rPr lang="en-US" sz="4000" b="1" dirty="0" smtClean="0"/>
              <a:t>.  At </a:t>
            </a:r>
            <a:r>
              <a:rPr lang="en-US" sz="4000" b="1" dirty="0"/>
              <a:t>that time the sign of the Son of Man will appear in the sky, and all the nations of the earth will mourn. They will see </a:t>
            </a:r>
            <a:r>
              <a:rPr lang="en-US" sz="4000" b="1" u="sng" dirty="0"/>
              <a:t>the Son of Man coming</a:t>
            </a:r>
            <a:r>
              <a:rPr lang="en-US" sz="4000" b="1" dirty="0"/>
              <a:t> on the clouds of the sky, with power and great glory.</a:t>
            </a:r>
          </a:p>
          <a:p>
            <a:pPr marL="0" indent="0">
              <a:buNone/>
            </a:pPr>
            <a:endParaRPr lang="en-US" dirty="0"/>
          </a:p>
        </p:txBody>
      </p:sp>
    </p:spTree>
    <p:extLst>
      <p:ext uri="{BB962C8B-B14F-4D97-AF65-F5344CB8AC3E}">
        <p14:creationId xmlns:p14="http://schemas.microsoft.com/office/powerpoint/2010/main" val="364565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Incorrect - </a:t>
            </a:r>
            <a:r>
              <a:rPr lang="en-US" sz="4800" b="1" dirty="0" err="1"/>
              <a:t>Pretrib</a:t>
            </a:r>
            <a:r>
              <a:rPr lang="en-US" sz="4800" b="1" dirty="0"/>
              <a:t> or </a:t>
            </a:r>
            <a:r>
              <a:rPr lang="en-US" sz="4800" b="1" dirty="0" err="1"/>
              <a:t>M</a:t>
            </a:r>
            <a:r>
              <a:rPr lang="en-US" sz="4800" b="1" dirty="0" err="1" smtClean="0"/>
              <a:t>idtrib</a:t>
            </a:r>
            <a:endParaRPr lang="en-US" sz="4800" b="1" dirty="0" smtClean="0"/>
          </a:p>
          <a:p>
            <a:pPr marL="0" indent="0">
              <a:buNone/>
            </a:pPr>
            <a:r>
              <a:rPr lang="en-US" sz="4000" b="1" dirty="0" smtClean="0"/>
              <a:t>In his writings, Paul never said the “rapture” or Messiah’s coming would be before the great tribulation</a:t>
            </a:r>
          </a:p>
          <a:p>
            <a:pPr marL="0" indent="0">
              <a:buNone/>
            </a:pPr>
            <a:r>
              <a:rPr lang="en-US" sz="4000" b="1" dirty="0" smtClean="0"/>
              <a:t>All others views than the Post-</a:t>
            </a:r>
            <a:r>
              <a:rPr lang="en-US" sz="4000" b="1" dirty="0" err="1" smtClean="0"/>
              <a:t>trib</a:t>
            </a:r>
            <a:r>
              <a:rPr lang="en-US" sz="4000" b="1" dirty="0" smtClean="0"/>
              <a:t> coming of Messiah are </a:t>
            </a:r>
            <a:r>
              <a:rPr lang="en-US" sz="4000" b="1" u="sng" dirty="0" smtClean="0"/>
              <a:t>assumed</a:t>
            </a:r>
            <a:r>
              <a:rPr lang="en-US" sz="4000" b="1" dirty="0" smtClean="0"/>
              <a:t> from what the text does NOT say!  Thus, those views don’t come with any authority</a:t>
            </a:r>
          </a:p>
          <a:p>
            <a:pPr marL="0" indent="0">
              <a:buNone/>
            </a:pPr>
            <a:r>
              <a:rPr lang="en-US" sz="4000" b="1" dirty="0" smtClean="0"/>
              <a:t>But, what does Paul actually write concerning the so called “rapture”?</a:t>
            </a:r>
            <a:endParaRPr lang="en-US" dirty="0"/>
          </a:p>
        </p:txBody>
      </p:sp>
    </p:spTree>
    <p:extLst>
      <p:ext uri="{BB962C8B-B14F-4D97-AF65-F5344CB8AC3E}">
        <p14:creationId xmlns:p14="http://schemas.microsoft.com/office/powerpoint/2010/main" val="1892742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46100"/>
            <a:ext cx="10363200" cy="5808573"/>
          </a:xfrm>
        </p:spPr>
        <p:txBody>
          <a:bodyPr>
            <a:normAutofit fontScale="90000"/>
          </a:bodyPr>
          <a:lstStyle/>
          <a:p>
            <a:pPr algn="l"/>
            <a:r>
              <a:rPr lang="en-US" sz="4400" b="1" dirty="0">
                <a:latin typeface="+mn-lt"/>
              </a:rPr>
              <a:t>The Rapture Text:  1 Thessalonians </a:t>
            </a:r>
            <a:r>
              <a:rPr lang="en-US" sz="4400" b="1" dirty="0" smtClean="0">
                <a:latin typeface="+mn-lt"/>
              </a:rPr>
              <a:t>4:13-15</a:t>
            </a:r>
            <a:r>
              <a:rPr lang="en-US" sz="4267" b="1" dirty="0">
                <a:latin typeface="+mn-lt"/>
              </a:rPr>
              <a:t/>
            </a:r>
            <a:br>
              <a:rPr lang="en-US" sz="4267" b="1" dirty="0">
                <a:latin typeface="+mn-lt"/>
              </a:rPr>
            </a:br>
            <a:r>
              <a:rPr lang="en-US" sz="3733" b="1" dirty="0">
                <a:latin typeface="+mn-lt"/>
              </a:rPr>
              <a:t/>
            </a:r>
            <a:br>
              <a:rPr lang="en-US" sz="3733" b="1" dirty="0">
                <a:latin typeface="+mn-lt"/>
              </a:rPr>
            </a:br>
            <a:r>
              <a:rPr lang="en-US" sz="4000" b="1" dirty="0">
                <a:latin typeface="+mn-lt"/>
              </a:rPr>
              <a:t>13 Brothers, we do not want you to be ignorant about those who fall asleep, or to grieve like the rest of men, who have no hope.</a:t>
            </a:r>
            <a:br>
              <a:rPr lang="en-US" sz="4000" b="1" dirty="0">
                <a:latin typeface="+mn-lt"/>
              </a:rPr>
            </a:br>
            <a:r>
              <a:rPr lang="en-US" sz="4000" b="1" dirty="0">
                <a:latin typeface="+mn-lt"/>
              </a:rPr>
              <a:t>14 We believe that </a:t>
            </a:r>
            <a:r>
              <a:rPr lang="en-US" sz="4000" b="1" dirty="0" smtClean="0">
                <a:latin typeface="+mn-lt"/>
              </a:rPr>
              <a:t>Jesus/Yahusha </a:t>
            </a:r>
            <a:r>
              <a:rPr lang="en-US" sz="4000" b="1" dirty="0">
                <a:latin typeface="+mn-lt"/>
              </a:rPr>
              <a:t>died and rose again and so we believe that Elohim will bring with </a:t>
            </a:r>
            <a:r>
              <a:rPr lang="en-US" sz="4000" b="1" dirty="0" smtClean="0">
                <a:latin typeface="+mn-lt"/>
              </a:rPr>
              <a:t>Jesus/Yahusha </a:t>
            </a:r>
            <a:r>
              <a:rPr lang="en-US" sz="4000" b="1" dirty="0">
                <a:latin typeface="+mn-lt"/>
              </a:rPr>
              <a:t>those who have fallen asleep in him</a:t>
            </a:r>
            <a:r>
              <a:rPr lang="en-US" sz="4000" b="1" dirty="0" smtClean="0">
                <a:latin typeface="+mn-lt"/>
              </a:rPr>
              <a:t>.</a:t>
            </a:r>
            <a:r>
              <a:rPr lang="en-US" sz="4000" b="1" dirty="0"/>
              <a:t> </a:t>
            </a:r>
            <a:r>
              <a:rPr lang="en-US" sz="4000" b="1" dirty="0">
                <a:latin typeface="+mn-lt"/>
              </a:rPr>
              <a:t>15 </a:t>
            </a:r>
            <a:r>
              <a:rPr lang="en-US" sz="4000" b="1" u="sng" dirty="0">
                <a:latin typeface="+mn-lt"/>
              </a:rPr>
              <a:t>According to Master's own word</a:t>
            </a:r>
            <a:r>
              <a:rPr lang="en-US" sz="4000" b="1" dirty="0">
                <a:latin typeface="+mn-lt"/>
              </a:rPr>
              <a:t>, we tell you that we who are still alive, who are left till the coming of the Master, will certainly not precede those who have fallen asleep</a:t>
            </a:r>
            <a:r>
              <a:rPr lang="en-US" sz="4000" b="1" dirty="0" smtClean="0">
                <a:latin typeface="+mn-lt"/>
              </a:rPr>
              <a:t>.</a:t>
            </a:r>
            <a:endParaRPr lang="en-US" sz="2933" b="1" dirty="0">
              <a:latin typeface="+mn-lt"/>
            </a:endParaRPr>
          </a:p>
        </p:txBody>
      </p:sp>
      <p:sp>
        <p:nvSpPr>
          <p:cNvPr id="6" name="TextBox 5"/>
          <p:cNvSpPr txBox="1"/>
          <p:nvPr/>
        </p:nvSpPr>
        <p:spPr>
          <a:xfrm>
            <a:off x="812800" y="6354673"/>
            <a:ext cx="10261600" cy="461665"/>
          </a:xfrm>
          <a:prstGeom prst="rect">
            <a:avLst/>
          </a:prstGeom>
          <a:noFill/>
        </p:spPr>
        <p:txBody>
          <a:bodyPr wrap="square" rtlCol="0">
            <a:spAutoFit/>
          </a:bodyPr>
          <a:lstStyle/>
          <a:p>
            <a:pPr defTabSz="1219170" eaLnBrk="0" fontAlgn="base" hangingPunct="0">
              <a:spcBef>
                <a:spcPct val="0"/>
              </a:spcBef>
              <a:spcAft>
                <a:spcPct val="0"/>
              </a:spcAft>
            </a:pPr>
            <a:r>
              <a:rPr lang="en-US" sz="2400" dirty="0">
                <a:solidFill>
                  <a:srgbClr val="0070C0"/>
                </a:solidFill>
                <a:latin typeface="Arial" charset="0"/>
              </a:rPr>
              <a:t>			       </a:t>
            </a:r>
            <a:r>
              <a:rPr lang="en-US" sz="1333" dirty="0">
                <a:solidFill>
                  <a:schemeClr val="bg1">
                    <a:lumMod val="50000"/>
                  </a:schemeClr>
                </a:solidFill>
                <a:latin typeface="Arial" charset="0"/>
              </a:rPr>
              <a:t>www.BibleTruth.cc</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60309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58800"/>
            <a:ext cx="10363200" cy="5842000"/>
          </a:xfrm>
        </p:spPr>
        <p:txBody>
          <a:bodyPr>
            <a:normAutofit/>
          </a:bodyPr>
          <a:lstStyle/>
          <a:p>
            <a:pPr algn="l"/>
            <a:r>
              <a:rPr lang="en-US" sz="4000" b="1" dirty="0" smtClean="0">
                <a:latin typeface="+mn-lt"/>
              </a:rPr>
              <a:t>16 </a:t>
            </a:r>
            <a:r>
              <a:rPr lang="en-US" sz="4000" b="1" dirty="0">
                <a:latin typeface="+mn-lt"/>
              </a:rPr>
              <a:t>For the Master himself will come down from heaven, with a loud command, with the voice of the archangel and with the trumpet call of Elohim, and the dead in Messiah will rise first</a:t>
            </a:r>
            <a:r>
              <a:rPr lang="en-US" sz="4000" b="1" dirty="0" smtClean="0">
                <a:latin typeface="+mn-lt"/>
              </a:rPr>
              <a:t>.</a:t>
            </a:r>
            <a:r>
              <a:rPr lang="en-US" sz="4000" b="1" dirty="0"/>
              <a:t> </a:t>
            </a:r>
            <a:r>
              <a:rPr lang="en-US" sz="4000" b="1" dirty="0">
                <a:latin typeface="+mn-lt"/>
              </a:rPr>
              <a:t>17 After that, we who are still alive and are left will be </a:t>
            </a:r>
            <a:r>
              <a:rPr lang="en-US" sz="4000" b="1" u="sng" dirty="0">
                <a:latin typeface="+mn-lt"/>
              </a:rPr>
              <a:t>caught up</a:t>
            </a:r>
            <a:r>
              <a:rPr lang="en-US" sz="4000" b="1" dirty="0">
                <a:latin typeface="+mn-lt"/>
              </a:rPr>
              <a:t> together with them in the clouds to meet the Master in the air. And so we will be with the Master forever</a:t>
            </a:r>
            <a:r>
              <a:rPr lang="en-US" sz="4000" b="1" dirty="0" smtClean="0">
                <a:latin typeface="+mn-lt"/>
              </a:rPr>
              <a:t>.</a:t>
            </a:r>
            <a:r>
              <a:rPr lang="en-US" sz="4000" b="1" dirty="0" smtClean="0">
                <a:latin typeface="+mn-lt"/>
              </a:rPr>
              <a:t/>
            </a:r>
            <a:br>
              <a:rPr lang="en-US" sz="4000" b="1" dirty="0" smtClean="0">
                <a:latin typeface="+mn-lt"/>
              </a:rPr>
            </a:b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2085230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Correct – The Appointed Time of Yom </a:t>
            </a:r>
            <a:r>
              <a:rPr lang="en-US" sz="4800" b="1" dirty="0" err="1" smtClean="0"/>
              <a:t>Teruah</a:t>
            </a:r>
            <a:r>
              <a:rPr lang="en-US" sz="4800" b="1" dirty="0" smtClean="0"/>
              <a:t> </a:t>
            </a:r>
            <a:endParaRPr lang="en-US" sz="4800" b="1" dirty="0" smtClean="0"/>
          </a:p>
          <a:p>
            <a:pPr marL="0" indent="0">
              <a:buNone/>
            </a:pPr>
            <a:r>
              <a:rPr lang="en-US" sz="4000" b="1" dirty="0" err="1" smtClean="0"/>
              <a:t>Vayiqra</a:t>
            </a:r>
            <a:r>
              <a:rPr lang="en-US" sz="4000" b="1" dirty="0" smtClean="0"/>
              <a:t>/Leviticus 23:1-2  </a:t>
            </a:r>
            <a:r>
              <a:rPr lang="en-US" sz="4000" b="1" dirty="0"/>
              <a:t>Yahuwah spoke again to Mosheh, </a:t>
            </a:r>
            <a:r>
              <a:rPr lang="en-US" sz="4000" b="1" dirty="0" smtClean="0"/>
              <a:t>saying,  Speak </a:t>
            </a:r>
            <a:r>
              <a:rPr lang="en-US" sz="4000" b="1" dirty="0"/>
              <a:t>to the sons of Israel and say to them, 'Yahuwah's appointed times which you shall proclaim as holy </a:t>
            </a:r>
            <a:r>
              <a:rPr lang="en-US" sz="4000" b="1" dirty="0" smtClean="0"/>
              <a:t>proclamations-</a:t>
            </a:r>
            <a:r>
              <a:rPr lang="en-US" sz="4000" b="1" dirty="0"/>
              <a:t>- My appointed times are these</a:t>
            </a:r>
            <a:r>
              <a:rPr lang="en-US" sz="4000" b="1" dirty="0" smtClean="0"/>
              <a:t>:</a:t>
            </a:r>
          </a:p>
          <a:p>
            <a:pPr marL="0" indent="0">
              <a:buNone/>
            </a:pPr>
            <a:r>
              <a:rPr lang="en-US" sz="4300" b="1" baseline="30000" dirty="0"/>
              <a:t>24</a:t>
            </a:r>
            <a:r>
              <a:rPr lang="en-US" sz="4300" b="1" dirty="0"/>
              <a:t> "Speak to the sons of Israel, saying, 'In the seventh month on the first of the month you shall have a rest, a reminder by blowing [of trumpets], a holy </a:t>
            </a:r>
            <a:r>
              <a:rPr lang="en-US" sz="4300" b="1" dirty="0" smtClean="0"/>
              <a:t>proclamation. </a:t>
            </a:r>
            <a:r>
              <a:rPr lang="en-US" sz="4300" b="1" baseline="30000" dirty="0"/>
              <a:t>25</a:t>
            </a:r>
            <a:r>
              <a:rPr lang="en-US" sz="4300" b="1" dirty="0"/>
              <a:t> 'You shall not do any laborious work, but you shall present an offering by fire to Yahuwah</a:t>
            </a:r>
            <a:r>
              <a:rPr lang="en-US" sz="4300" b="1" dirty="0" smtClean="0"/>
              <a:t>.'"</a:t>
            </a:r>
            <a:endParaRPr lang="en-US" sz="4300" b="1" dirty="0"/>
          </a:p>
          <a:p>
            <a:pPr marL="0" indent="0">
              <a:buNone/>
            </a:pPr>
            <a:endParaRPr lang="en-US" dirty="0"/>
          </a:p>
        </p:txBody>
      </p:sp>
    </p:spTree>
    <p:extLst>
      <p:ext uri="{BB962C8B-B14F-4D97-AF65-F5344CB8AC3E}">
        <p14:creationId xmlns:p14="http://schemas.microsoft.com/office/powerpoint/2010/main" val="341087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Why Yom </a:t>
            </a:r>
            <a:r>
              <a:rPr lang="en-US" sz="4800" b="1" dirty="0" err="1" smtClean="0"/>
              <a:t>Terurah</a:t>
            </a:r>
            <a:r>
              <a:rPr lang="en-US" sz="4800" b="1" dirty="0" smtClean="0"/>
              <a:t>?</a:t>
            </a:r>
            <a:endParaRPr lang="en-US" sz="4800" b="1" dirty="0" smtClean="0"/>
          </a:p>
          <a:p>
            <a:pPr marL="0" indent="0">
              <a:buNone/>
            </a:pPr>
            <a:r>
              <a:rPr lang="en-US" sz="4000" b="1" dirty="0" smtClean="0"/>
              <a:t>The Appointed Times are given as memorials of the work of Yahuwah in redeeming Israel from Egypt</a:t>
            </a:r>
          </a:p>
          <a:p>
            <a:pPr marL="0" indent="0">
              <a:buNone/>
            </a:pPr>
            <a:r>
              <a:rPr lang="en-US" sz="4000" b="1" dirty="0" smtClean="0"/>
              <a:t>But they are also shadow pictures of the work of Messiah in providing redemption</a:t>
            </a:r>
          </a:p>
          <a:p>
            <a:pPr marL="0" indent="0">
              <a:buNone/>
            </a:pPr>
            <a:r>
              <a:rPr lang="en-US" sz="4000" b="1" dirty="0" smtClean="0"/>
              <a:t>These are the exact days – thus, “appointed times” - when Messiah was to fulfill all the prophesies made about him</a:t>
            </a:r>
          </a:p>
          <a:p>
            <a:pPr marL="0" indent="0">
              <a:buNone/>
            </a:pPr>
            <a:r>
              <a:rPr lang="en-US" sz="4000" b="1" dirty="0" smtClean="0"/>
              <a:t>Consider the seasons, 1</a:t>
            </a:r>
            <a:r>
              <a:rPr lang="en-US" sz="4000" b="1" baseline="30000" dirty="0" smtClean="0"/>
              <a:t>st</a:t>
            </a:r>
            <a:r>
              <a:rPr lang="en-US" sz="4000" b="1" dirty="0" smtClean="0"/>
              <a:t> month, 7</a:t>
            </a:r>
            <a:r>
              <a:rPr lang="en-US" sz="4000" b="1" baseline="30000" dirty="0" smtClean="0"/>
              <a:t>th</a:t>
            </a:r>
            <a:r>
              <a:rPr lang="en-US" sz="4000" b="1" dirty="0" smtClean="0"/>
              <a:t> month…</a:t>
            </a:r>
            <a:endParaRPr lang="en-US" dirty="0"/>
          </a:p>
        </p:txBody>
      </p:sp>
    </p:spTree>
    <p:extLst>
      <p:ext uri="{BB962C8B-B14F-4D97-AF65-F5344CB8AC3E}">
        <p14:creationId xmlns:p14="http://schemas.microsoft.com/office/powerpoint/2010/main" val="107354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Incorrect - </a:t>
            </a:r>
            <a:r>
              <a:rPr lang="en-US" sz="4800" b="1" dirty="0"/>
              <a:t>Immanency, </a:t>
            </a:r>
            <a:r>
              <a:rPr lang="en-US" sz="4800" b="1" dirty="0" smtClean="0"/>
              <a:t>“at </a:t>
            </a:r>
            <a:r>
              <a:rPr lang="en-US" sz="4800" b="1" dirty="0"/>
              <a:t>any </a:t>
            </a:r>
            <a:r>
              <a:rPr lang="en-US" sz="4800" b="1" dirty="0" smtClean="0"/>
              <a:t>time”</a:t>
            </a:r>
            <a:endParaRPr lang="en-US" sz="4800" b="1" dirty="0" smtClean="0"/>
          </a:p>
          <a:p>
            <a:pPr marL="0" indent="0">
              <a:buNone/>
            </a:pPr>
            <a:r>
              <a:rPr lang="en-US" sz="4000" b="1" dirty="0" smtClean="0"/>
              <a:t>Immanency contradicts the pattern Elohim established for accomplishing the redemption</a:t>
            </a:r>
          </a:p>
          <a:p>
            <a:pPr marL="0" indent="0">
              <a:buNone/>
            </a:pPr>
            <a:r>
              <a:rPr lang="en-US" sz="4000" b="1" dirty="0" smtClean="0"/>
              <a:t>Dispensationalists use the “thief in the night” metaphor to suggest his coming as Immanent</a:t>
            </a:r>
          </a:p>
          <a:p>
            <a:pPr marL="0" indent="0">
              <a:buNone/>
            </a:pPr>
            <a:endParaRPr lang="en-US" dirty="0"/>
          </a:p>
        </p:txBody>
      </p:sp>
    </p:spTree>
    <p:extLst>
      <p:ext uri="{BB962C8B-B14F-4D97-AF65-F5344CB8AC3E}">
        <p14:creationId xmlns:p14="http://schemas.microsoft.com/office/powerpoint/2010/main" val="5255190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511629"/>
            <a:ext cx="10689771" cy="6052456"/>
          </a:xfrm>
        </p:spPr>
        <p:txBody>
          <a:bodyPr>
            <a:normAutofit fontScale="77500" lnSpcReduction="20000"/>
          </a:bodyPr>
          <a:lstStyle/>
          <a:p>
            <a:pPr marL="0" indent="0" algn="ctr">
              <a:buNone/>
            </a:pPr>
            <a:r>
              <a:rPr lang="en-US" sz="5467" b="1" dirty="0">
                <a:latin typeface="Helvetica" pitchFamily="34" charset="0"/>
                <a:cs typeface="Helvetica" pitchFamily="34" charset="0"/>
              </a:rPr>
              <a:t>Like a Thief in the Night</a:t>
            </a:r>
          </a:p>
          <a:p>
            <a:pPr marL="0" indent="0">
              <a:buNone/>
            </a:pPr>
            <a:r>
              <a:rPr lang="en-US" sz="5200" b="1" dirty="0"/>
              <a:t>Matthew </a:t>
            </a:r>
            <a:r>
              <a:rPr lang="en-US" sz="5200" b="1" dirty="0" smtClean="0"/>
              <a:t>24</a:t>
            </a:r>
            <a:endParaRPr lang="en-US" sz="5200" b="1" baseline="30000" dirty="0" smtClean="0"/>
          </a:p>
          <a:p>
            <a:pPr marL="0" indent="0">
              <a:buNone/>
            </a:pPr>
            <a:r>
              <a:rPr lang="en-US" sz="5200" b="1" baseline="30000" dirty="0" smtClean="0"/>
              <a:t>42</a:t>
            </a:r>
            <a:r>
              <a:rPr lang="en-US" sz="5200" b="1" dirty="0" smtClean="0"/>
              <a:t> </a:t>
            </a:r>
            <a:r>
              <a:rPr lang="en-US" sz="5200" b="1" dirty="0"/>
              <a:t>"Therefore keep watch, because you do not know on what day your Master will come.</a:t>
            </a:r>
          </a:p>
          <a:p>
            <a:pPr marL="0" indent="0">
              <a:buNone/>
            </a:pPr>
            <a:r>
              <a:rPr lang="en-US" sz="5200" b="1" baseline="30000" dirty="0"/>
              <a:t>43</a:t>
            </a:r>
            <a:r>
              <a:rPr lang="en-US" sz="5200" b="1" dirty="0"/>
              <a:t> But understand this: If the owner of the house had known at </a:t>
            </a:r>
            <a:r>
              <a:rPr lang="en-US" sz="5200" b="1" u="sng" dirty="0"/>
              <a:t>what time of night the thief was coming</a:t>
            </a:r>
            <a:r>
              <a:rPr lang="en-US" sz="5200" b="1" dirty="0"/>
              <a:t>, he would have kept watch and would not have let his house be broken into.</a:t>
            </a:r>
          </a:p>
          <a:p>
            <a:pPr marL="0" indent="0">
              <a:buNone/>
            </a:pPr>
            <a:r>
              <a:rPr lang="en-US" sz="5200" b="1" baseline="30000" dirty="0"/>
              <a:t>44</a:t>
            </a:r>
            <a:r>
              <a:rPr lang="en-US" sz="5200" b="1" dirty="0"/>
              <a:t> So you also must be ready, because the Son of Man will come at an hour when you do not expect him</a:t>
            </a:r>
            <a:r>
              <a:rPr lang="en-US" sz="5200" b="1" dirty="0" smtClean="0"/>
              <a:t>.  </a:t>
            </a:r>
            <a:endParaRPr lang="en-US" sz="5333" b="1" dirty="0">
              <a:solidFill>
                <a:schemeClr val="bg1"/>
              </a:solidFill>
              <a:latin typeface="Helvetica" pitchFamily="34" charset="0"/>
              <a:cs typeface="Helvetica" pitchFamily="34"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256293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Paul - The </a:t>
            </a:r>
            <a:r>
              <a:rPr lang="en-US" sz="4800" b="1" dirty="0" smtClean="0"/>
              <a:t>Thief in the Night</a:t>
            </a:r>
            <a:endParaRPr lang="en-US" sz="4800" b="1" dirty="0"/>
          </a:p>
          <a:p>
            <a:pPr marL="0" indent="0">
              <a:buNone/>
            </a:pPr>
            <a:r>
              <a:rPr lang="en-US" sz="4000" b="1" dirty="0" smtClean="0"/>
              <a:t>Now</a:t>
            </a:r>
            <a:r>
              <a:rPr lang="en-US" sz="4000" b="1" dirty="0"/>
              <a:t>, brothers, about times and dates we do not need to write to you, for you know very well that the day of Yahuwah will come like a thief in the night. (1 Thess. 5:1-2)</a:t>
            </a:r>
            <a:endParaRPr lang="en-US" sz="4000" b="1" dirty="0" smtClean="0">
              <a:solidFill>
                <a:schemeClr val="tx1"/>
              </a:solidFill>
            </a:endParaRPr>
          </a:p>
        </p:txBody>
      </p:sp>
    </p:spTree>
    <p:extLst>
      <p:ext uri="{BB962C8B-B14F-4D97-AF65-F5344CB8AC3E}">
        <p14:creationId xmlns:p14="http://schemas.microsoft.com/office/powerpoint/2010/main" val="1202480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24544" y="402772"/>
            <a:ext cx="10853057" cy="5965371"/>
          </a:xfrm>
        </p:spPr>
        <p:txBody>
          <a:bodyPr>
            <a:normAutofit fontScale="90000"/>
          </a:bodyPr>
          <a:lstStyle/>
          <a:p>
            <a:pPr algn="l"/>
            <a:r>
              <a:rPr lang="en-US" sz="4400" b="1" dirty="0" smtClean="0">
                <a:latin typeface="+mn-lt"/>
              </a:rPr>
              <a:t>		Jesus/Yahusha </a:t>
            </a:r>
            <a:r>
              <a:rPr lang="en-US" sz="4400" b="1" dirty="0">
                <a:latin typeface="+mn-lt"/>
              </a:rPr>
              <a:t>taught the Rapture!!</a:t>
            </a:r>
            <a:br>
              <a:rPr lang="en-US" sz="4400" b="1" dirty="0">
                <a:latin typeface="+mn-lt"/>
              </a:rPr>
            </a:br>
            <a:r>
              <a:rPr lang="en-US" sz="2933" b="1" dirty="0">
                <a:latin typeface="+mn-lt"/>
              </a:rPr>
              <a:t/>
            </a:r>
            <a:br>
              <a:rPr lang="en-US" sz="2933" b="1" dirty="0">
                <a:latin typeface="+mn-lt"/>
              </a:rPr>
            </a:br>
            <a:r>
              <a:rPr lang="en-US" sz="4000" b="1" dirty="0" smtClean="0">
                <a:latin typeface="+mn-lt"/>
              </a:rPr>
              <a:t>Jesus/Yahusha </a:t>
            </a:r>
            <a:r>
              <a:rPr lang="en-US" sz="4000" b="1" dirty="0">
                <a:latin typeface="+mn-lt"/>
              </a:rPr>
              <a:t>described his post-</a:t>
            </a:r>
            <a:r>
              <a:rPr lang="en-US" sz="4000" b="1" dirty="0" err="1">
                <a:latin typeface="+mn-lt"/>
              </a:rPr>
              <a:t>tribulational</a:t>
            </a:r>
            <a:r>
              <a:rPr lang="en-US" sz="4000" b="1" dirty="0">
                <a:latin typeface="+mn-lt"/>
              </a:rPr>
              <a:t> coming as like a thief in the night!  The thief in the night is not only unexpected, but a thief typically does not take a lot of time examining the goods.  He usually snatches the valuables up and makes his escape.  Thus, </a:t>
            </a:r>
            <a:r>
              <a:rPr lang="en-US" sz="4000" b="1" dirty="0" smtClean="0">
                <a:latin typeface="+mn-lt"/>
              </a:rPr>
              <a:t>Jesus/Yahusha </a:t>
            </a:r>
            <a:r>
              <a:rPr lang="en-US" sz="4000" b="1" dirty="0">
                <a:latin typeface="+mn-lt"/>
              </a:rPr>
              <a:t>was describing his coming and the gathering of his elect as a kind of “snatching away” of his people</a:t>
            </a:r>
            <a:r>
              <a:rPr lang="en-US" sz="4000" b="1" dirty="0" smtClean="0">
                <a:latin typeface="+mn-lt"/>
              </a:rPr>
              <a:t>.  No </a:t>
            </a:r>
            <a:r>
              <a:rPr lang="en-US" sz="4000" b="1" dirty="0">
                <a:latin typeface="+mn-lt"/>
              </a:rPr>
              <a:t>wonder Paul describes this event as a “snatching away</a:t>
            </a:r>
            <a:r>
              <a:rPr lang="en-US" sz="4000" b="1" dirty="0" smtClean="0">
                <a:latin typeface="+mn-lt"/>
              </a:rPr>
              <a:t>”!  And </a:t>
            </a:r>
            <a:r>
              <a:rPr lang="en-US" sz="4000" b="1" dirty="0">
                <a:latin typeface="+mn-lt"/>
              </a:rPr>
              <a:t>Paul uses that same metaphor of the thief in the night in 1 </a:t>
            </a:r>
            <a:r>
              <a:rPr lang="en-US" sz="4000" b="1" dirty="0" err="1">
                <a:latin typeface="+mn-lt"/>
              </a:rPr>
              <a:t>Thess</a:t>
            </a:r>
            <a:r>
              <a:rPr lang="en-US" sz="4000" b="1" dirty="0">
                <a:latin typeface="+mn-lt"/>
              </a:rPr>
              <a:t> </a:t>
            </a:r>
            <a:r>
              <a:rPr lang="en-US" sz="4000" b="1" dirty="0" smtClean="0">
                <a:latin typeface="+mn-lt"/>
              </a:rPr>
              <a:t>5:1-2</a:t>
            </a:r>
            <a:endParaRPr lang="en-US" sz="2933"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latin typeface="+mn-lt"/>
            </a:endParaRPr>
          </a:p>
          <a:p>
            <a:endParaRPr lang="en-US" b="1" dirty="0">
              <a:latin typeface="+mn-lt"/>
            </a:endParaRPr>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219540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Incorrect - </a:t>
            </a:r>
            <a:r>
              <a:rPr lang="en-US" sz="4800" b="1" dirty="0"/>
              <a:t>Immanency, </a:t>
            </a:r>
            <a:r>
              <a:rPr lang="en-US" sz="4800" b="1" dirty="0" smtClean="0"/>
              <a:t>“at </a:t>
            </a:r>
            <a:r>
              <a:rPr lang="en-US" sz="4800" b="1" dirty="0"/>
              <a:t>any </a:t>
            </a:r>
            <a:r>
              <a:rPr lang="en-US" sz="4800" b="1" dirty="0" smtClean="0"/>
              <a:t>time”</a:t>
            </a:r>
            <a:endParaRPr lang="en-US" sz="4800" b="1" dirty="0" smtClean="0"/>
          </a:p>
          <a:p>
            <a:pPr marL="0" indent="0">
              <a:buNone/>
            </a:pPr>
            <a:r>
              <a:rPr lang="en-US" sz="4000" b="1" dirty="0" smtClean="0"/>
              <a:t>Dispensationalists suggest “no one knows…” as teaching immanency</a:t>
            </a:r>
          </a:p>
          <a:p>
            <a:pPr marL="0" indent="0">
              <a:buNone/>
            </a:pPr>
            <a:r>
              <a:rPr lang="en-US" sz="4000" b="1" dirty="0" smtClean="0"/>
              <a:t>Matthew 24:36  But </a:t>
            </a:r>
            <a:r>
              <a:rPr lang="en-US" sz="4000" b="1" dirty="0"/>
              <a:t>of that day and hour no one knows, not even the angels of heaven, nor the Son, but the Father alone</a:t>
            </a:r>
            <a:r>
              <a:rPr lang="en-US" sz="4000" b="1" dirty="0" smtClean="0"/>
              <a:t>.</a:t>
            </a:r>
            <a:endParaRPr lang="en-US" sz="4000" b="1" dirty="0" smtClean="0"/>
          </a:p>
          <a:p>
            <a:pPr marL="0" indent="0">
              <a:buNone/>
            </a:pPr>
            <a:r>
              <a:rPr lang="en-US" sz="4000" b="1" dirty="0" smtClean="0"/>
              <a:t>But…His coming at the Appointed Time of Yom </a:t>
            </a:r>
            <a:r>
              <a:rPr lang="en-US" sz="4000" b="1" dirty="0" err="1" smtClean="0"/>
              <a:t>Teruah</a:t>
            </a:r>
            <a:r>
              <a:rPr lang="en-US" sz="4000" b="1" dirty="0" smtClean="0"/>
              <a:t> does not contradict this</a:t>
            </a:r>
          </a:p>
          <a:p>
            <a:pPr marL="0" indent="0">
              <a:buNone/>
            </a:pPr>
            <a:r>
              <a:rPr lang="en-US" sz="4000" b="1" dirty="0" smtClean="0"/>
              <a:t>Though we know that this is the Correct Appointed Time, we don’t know which year!</a:t>
            </a:r>
            <a:endParaRPr lang="en-US" dirty="0"/>
          </a:p>
        </p:txBody>
      </p:sp>
    </p:spTree>
    <p:extLst>
      <p:ext uri="{BB962C8B-B14F-4D97-AF65-F5344CB8AC3E}">
        <p14:creationId xmlns:p14="http://schemas.microsoft.com/office/powerpoint/2010/main" val="3844900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Correct - </a:t>
            </a:r>
            <a:r>
              <a:rPr lang="en-US" sz="4800" b="1" dirty="0"/>
              <a:t>Fulfillment of </a:t>
            </a:r>
            <a:r>
              <a:rPr lang="en-US" sz="4800" b="1" dirty="0" smtClean="0"/>
              <a:t>Prophecy</a:t>
            </a:r>
            <a:endParaRPr lang="en-US" sz="4800" b="1" dirty="0" smtClean="0"/>
          </a:p>
          <a:p>
            <a:pPr marL="0" indent="0">
              <a:buNone/>
            </a:pPr>
            <a:r>
              <a:rPr lang="en-US" sz="4000" b="1" dirty="0" smtClean="0"/>
              <a:t>Messiah’s 2</a:t>
            </a:r>
            <a:r>
              <a:rPr lang="en-US" sz="4000" b="1" baseline="30000" dirty="0" smtClean="0"/>
              <a:t>nd</a:t>
            </a:r>
            <a:r>
              <a:rPr lang="en-US" sz="4000" b="1" dirty="0" smtClean="0"/>
              <a:t> coming MUST fulfill the prophetic word</a:t>
            </a:r>
          </a:p>
          <a:p>
            <a:pPr marL="0" indent="0">
              <a:buNone/>
            </a:pPr>
            <a:r>
              <a:rPr lang="en-US" sz="4000" b="1" dirty="0" smtClean="0"/>
              <a:t>His return must be spoken of in the Old Testament</a:t>
            </a:r>
          </a:p>
          <a:p>
            <a:pPr marL="0" indent="0">
              <a:buNone/>
            </a:pPr>
            <a:r>
              <a:rPr lang="en-US" sz="4000" b="1" dirty="0" smtClean="0"/>
              <a:t>And it is…</a:t>
            </a:r>
            <a:endParaRPr lang="en-US" dirty="0"/>
          </a:p>
        </p:txBody>
      </p:sp>
    </p:spTree>
    <p:extLst>
      <p:ext uri="{BB962C8B-B14F-4D97-AF65-F5344CB8AC3E}">
        <p14:creationId xmlns:p14="http://schemas.microsoft.com/office/powerpoint/2010/main" val="2612577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Prophecy of Exile and Return</a:t>
            </a:r>
            <a:endParaRPr lang="en-US" sz="4800" b="1" dirty="0" smtClean="0"/>
          </a:p>
          <a:p>
            <a:pPr marL="0" indent="0">
              <a:buNone/>
            </a:pPr>
            <a:r>
              <a:rPr lang="en-US" sz="4000" b="1" dirty="0" err="1" smtClean="0"/>
              <a:t>Devarim</a:t>
            </a:r>
            <a:r>
              <a:rPr lang="en-US" sz="4000" b="1" dirty="0" smtClean="0"/>
              <a:t> 4:25-27  When </a:t>
            </a:r>
            <a:r>
              <a:rPr lang="en-US" sz="4000" b="1" dirty="0"/>
              <a:t>you become the father of children and children's children and have remained long in the land, and act corruptly, and make an idol in the form of anything, and do that which is evil in the sight of Yahuwah your Elohim [so as] to provoke Him to anger</a:t>
            </a:r>
            <a:r>
              <a:rPr lang="en-US" sz="4000" b="1" dirty="0" smtClean="0"/>
              <a:t>, </a:t>
            </a:r>
            <a:r>
              <a:rPr lang="en-US" sz="4000" b="1" dirty="0"/>
              <a:t>I call heaven and earth to witness against you today, that you will surely perish quickly from the land where you are going over the Jordan to possess it. You shall not live long on it, but will be utterly </a:t>
            </a:r>
            <a:r>
              <a:rPr lang="en-US" sz="4000" b="1" dirty="0" smtClean="0"/>
              <a:t>destroyed. Yahuwah </a:t>
            </a:r>
            <a:r>
              <a:rPr lang="en-US" sz="4000" b="1" dirty="0"/>
              <a:t>will scatter you among the peoples, and you will be left few in number among the nations where Yahuwah drives you</a:t>
            </a:r>
            <a:r>
              <a:rPr lang="en-US" sz="4000" b="1" dirty="0" smtClean="0"/>
              <a:t>.</a:t>
            </a:r>
            <a:endParaRPr lang="en-US" sz="4000" b="1" dirty="0"/>
          </a:p>
        </p:txBody>
      </p:sp>
    </p:spTree>
    <p:extLst>
      <p:ext uri="{BB962C8B-B14F-4D97-AF65-F5344CB8AC3E}">
        <p14:creationId xmlns:p14="http://schemas.microsoft.com/office/powerpoint/2010/main" val="2406625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Prophecy of Exile and Return</a:t>
            </a:r>
            <a:endParaRPr lang="en-US" sz="4800" b="1" dirty="0" smtClean="0"/>
          </a:p>
          <a:p>
            <a:pPr marL="0" indent="0">
              <a:buNone/>
            </a:pPr>
            <a:r>
              <a:rPr lang="en-US" sz="4000" b="1" dirty="0" err="1"/>
              <a:t>Devarim</a:t>
            </a:r>
            <a:r>
              <a:rPr lang="en-US" sz="4000" b="1" dirty="0"/>
              <a:t> </a:t>
            </a:r>
            <a:r>
              <a:rPr lang="en-US" sz="4000" b="1" dirty="0" smtClean="0"/>
              <a:t>4:28-30  There </a:t>
            </a:r>
            <a:r>
              <a:rPr lang="en-US" sz="4000" b="1" dirty="0"/>
              <a:t>you will serve gods, the work of man's hands, wood and stone, which neither see nor hear nor eat nor smell</a:t>
            </a:r>
            <a:r>
              <a:rPr lang="en-US" sz="4000" b="1" dirty="0" smtClean="0"/>
              <a:t>. But </a:t>
            </a:r>
            <a:r>
              <a:rPr lang="en-US" sz="4000" b="1" dirty="0"/>
              <a:t>from there you will seek Yahuwah your Elohim, and you will find [Him] if you search for Him with all your heart and all your </a:t>
            </a:r>
            <a:r>
              <a:rPr lang="en-US" sz="4000" b="1" dirty="0" smtClean="0"/>
              <a:t>soul. When </a:t>
            </a:r>
            <a:r>
              <a:rPr lang="en-US" sz="4000" b="1" dirty="0"/>
              <a:t>you are in distress and all these things have come upon you, in the latter days you will return to Yahuwah your Elohim and listen to His voice.</a:t>
            </a:r>
          </a:p>
          <a:p>
            <a:pPr marL="0" indent="0">
              <a:buNone/>
            </a:pPr>
            <a:endParaRPr lang="en-US" dirty="0"/>
          </a:p>
        </p:txBody>
      </p:sp>
    </p:spTree>
    <p:extLst>
      <p:ext uri="{BB962C8B-B14F-4D97-AF65-F5344CB8AC3E}">
        <p14:creationId xmlns:p14="http://schemas.microsoft.com/office/powerpoint/2010/main" val="24594246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Prophecy of Exile and Return</a:t>
            </a:r>
            <a:endParaRPr lang="en-US" sz="4800" b="1" dirty="0" smtClean="0"/>
          </a:p>
          <a:p>
            <a:pPr marL="0" indent="0">
              <a:buNone/>
            </a:pPr>
            <a:r>
              <a:rPr lang="en-US" sz="4000" b="1" dirty="0" err="1" smtClean="0"/>
              <a:t>Devarim</a:t>
            </a:r>
            <a:r>
              <a:rPr lang="en-US" sz="4000" b="1" dirty="0" smtClean="0"/>
              <a:t> 30:1-3  </a:t>
            </a:r>
            <a:r>
              <a:rPr lang="en-US" sz="4000" b="1" dirty="0"/>
              <a:t>So it shall be when all of these things have come upon you, the blessing and the curse which I have set before you, and you call [them] to mind in all nations where Yahuwah your Elohim has banished </a:t>
            </a:r>
            <a:r>
              <a:rPr lang="en-US" sz="4000" b="1" dirty="0" smtClean="0"/>
              <a:t>you, </a:t>
            </a:r>
            <a:r>
              <a:rPr lang="en-US" sz="4000" b="1" dirty="0"/>
              <a:t>and you return to Yahuwah your Elohim and obey Him with all your heart and soul according to all that I command you today, you and your </a:t>
            </a:r>
            <a:r>
              <a:rPr lang="en-US" sz="4000" b="1" dirty="0" smtClean="0"/>
              <a:t>sons, </a:t>
            </a:r>
            <a:r>
              <a:rPr lang="en-US" sz="4000" b="1" dirty="0"/>
              <a:t>then Yahuwah your Elohim will restore you from captivity, and have compassion on you, and will gather you again from all the peoples where Yahuwah your Elohim has scattered you.</a:t>
            </a:r>
          </a:p>
          <a:p>
            <a:pPr marL="0" indent="0">
              <a:buNone/>
            </a:pPr>
            <a:endParaRPr lang="en-US" dirty="0"/>
          </a:p>
        </p:txBody>
      </p:sp>
    </p:spTree>
    <p:extLst>
      <p:ext uri="{BB962C8B-B14F-4D97-AF65-F5344CB8AC3E}">
        <p14:creationId xmlns:p14="http://schemas.microsoft.com/office/powerpoint/2010/main" val="34912846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His Coming is With a </a:t>
            </a:r>
            <a:r>
              <a:rPr lang="en-US" sz="4800" b="1" dirty="0" smtClean="0"/>
              <a:t>Trumpet Blast</a:t>
            </a:r>
            <a:endParaRPr lang="en-US" sz="4800" b="1" dirty="0"/>
          </a:p>
          <a:p>
            <a:pPr marL="0" indent="0">
              <a:buNone/>
            </a:pPr>
            <a:r>
              <a:rPr lang="en-US" sz="4000" b="1" dirty="0"/>
              <a:t>And he will send his angels </a:t>
            </a:r>
            <a:r>
              <a:rPr lang="en-US" sz="4000" b="1" u="sng" dirty="0"/>
              <a:t>with a loud trumpet call</a:t>
            </a:r>
            <a:r>
              <a:rPr lang="en-US" sz="4000" b="1" dirty="0"/>
              <a:t>, and </a:t>
            </a:r>
            <a:r>
              <a:rPr lang="en-US" sz="4000" b="1" u="sng" dirty="0"/>
              <a:t>they will gather his elect from the four winds</a:t>
            </a:r>
            <a:r>
              <a:rPr lang="en-US" sz="4000" b="1" dirty="0"/>
              <a:t>, from one end of the heavens to the other. (Matt 24:31)</a:t>
            </a:r>
            <a:br>
              <a:rPr lang="en-US" sz="4000" b="1" dirty="0"/>
            </a:br>
            <a:r>
              <a:rPr lang="en-US" sz="4000" b="1" dirty="0"/>
              <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15389884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Loud, Public Appearing of the Master</a:t>
            </a:r>
            <a:endParaRPr lang="en-US" sz="4800" b="1" dirty="0"/>
          </a:p>
          <a:p>
            <a:pPr marL="0" indent="0">
              <a:buNone/>
            </a:pPr>
            <a:r>
              <a:rPr lang="en-US" sz="4000" b="1" dirty="0"/>
              <a:t>For the Master himself will come down from heaven, </a:t>
            </a:r>
            <a:r>
              <a:rPr lang="en-US" sz="4000" b="1" u="sng" dirty="0"/>
              <a:t>with a loud command</a:t>
            </a:r>
            <a:r>
              <a:rPr lang="en-US" sz="4000" b="1" dirty="0"/>
              <a:t>, with </a:t>
            </a:r>
            <a:r>
              <a:rPr lang="en-US" sz="4000" b="1" u="sng" dirty="0"/>
              <a:t>the voice of the archangel </a:t>
            </a:r>
            <a:r>
              <a:rPr lang="en-US" sz="4000" b="1" dirty="0"/>
              <a:t>and with </a:t>
            </a:r>
            <a:r>
              <a:rPr lang="en-US" sz="4000" b="1" u="sng" dirty="0"/>
              <a:t>the trumpet call of Elohim</a:t>
            </a:r>
            <a:r>
              <a:rPr lang="en-US" sz="4000" b="1" dirty="0"/>
              <a:t>, and the dead in Messiah will rise first. (1 Thessalonians 4:16)</a:t>
            </a:r>
            <a:br>
              <a:rPr lang="en-US" sz="4000" b="1" dirty="0"/>
            </a:br>
            <a:r>
              <a:rPr lang="en-US" sz="4000" b="1" dirty="0"/>
              <a:t/>
            </a:r>
            <a:br>
              <a:rPr lang="en-US" sz="4000" b="1" dirty="0"/>
            </a:br>
            <a:r>
              <a:rPr lang="en-US" sz="4000" b="1" dirty="0"/>
              <a:t/>
            </a:r>
            <a:br>
              <a:rPr lang="en-US" sz="4000" b="1" dirty="0"/>
            </a:br>
            <a:r>
              <a:rPr lang="en-US" sz="4000" b="1" dirty="0"/>
              <a:t>And the noisiness of that event is hardly consistent with the secret pre-</a:t>
            </a:r>
            <a:r>
              <a:rPr lang="en-US" sz="4000" b="1" dirty="0" err="1"/>
              <a:t>trib</a:t>
            </a:r>
            <a:r>
              <a:rPr lang="en-US" sz="4000" b="1" dirty="0"/>
              <a:t> rapture theory.</a:t>
            </a:r>
            <a:endParaRPr lang="en-US" sz="4000" b="1" dirty="0" smtClean="0">
              <a:solidFill>
                <a:schemeClr val="tx1"/>
              </a:solidFill>
            </a:endParaRPr>
          </a:p>
        </p:txBody>
      </p:sp>
    </p:spTree>
    <p:extLst>
      <p:ext uri="{BB962C8B-B14F-4D97-AF65-F5344CB8AC3E}">
        <p14:creationId xmlns:p14="http://schemas.microsoft.com/office/powerpoint/2010/main" val="1620210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a:t>
            </a:r>
            <a:r>
              <a:rPr lang="en-US" sz="4800" b="1" dirty="0" smtClean="0"/>
              <a:t>Trumpet Blast</a:t>
            </a:r>
            <a:endParaRPr lang="en-US" sz="4800" b="1" dirty="0"/>
          </a:p>
          <a:p>
            <a:pPr marL="0" indent="0">
              <a:buNone/>
            </a:pPr>
            <a:r>
              <a:rPr lang="en-US" sz="4000" b="1" dirty="0"/>
              <a:t>Listen, I tell you a mystery: We will not all sleep, but we will all be changed-- </a:t>
            </a:r>
            <a:br>
              <a:rPr lang="en-US" sz="4000" b="1" dirty="0"/>
            </a:br>
            <a:r>
              <a:rPr lang="en-US" sz="4000" b="1" dirty="0"/>
              <a:t>in a flash, in the twinkling of an eye, </a:t>
            </a:r>
            <a:r>
              <a:rPr lang="en-US" sz="4000" b="1" u="sng" dirty="0"/>
              <a:t>at the last trumpet</a:t>
            </a:r>
            <a:r>
              <a:rPr lang="en-US" sz="4000" b="1" dirty="0"/>
              <a:t>. For </a:t>
            </a:r>
            <a:r>
              <a:rPr lang="en-US" sz="4000" b="1" u="sng" dirty="0"/>
              <a:t>the trumpet will sound</a:t>
            </a:r>
            <a:r>
              <a:rPr lang="en-US" sz="4000" b="1" dirty="0"/>
              <a:t>, the dead will be raised imperishable, and we will be changed. (1 </a:t>
            </a:r>
            <a:r>
              <a:rPr lang="en-US" sz="4000" b="1" dirty="0" smtClean="0"/>
              <a:t>Corinthians </a:t>
            </a:r>
            <a:r>
              <a:rPr lang="en-US" sz="4000" b="1" dirty="0"/>
              <a:t>15:51)</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3171985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Prophets Speak</a:t>
            </a:r>
            <a:endParaRPr lang="en-US" sz="4800" b="1" dirty="0"/>
          </a:p>
          <a:p>
            <a:pPr marL="0" indent="0">
              <a:buNone/>
            </a:pPr>
            <a:r>
              <a:rPr lang="en-US" sz="4000" b="1" dirty="0"/>
              <a:t>In that day the Lord will </a:t>
            </a:r>
            <a:r>
              <a:rPr lang="en-US" sz="4000" b="1" u="sng" dirty="0"/>
              <a:t>thresh</a:t>
            </a:r>
            <a:r>
              <a:rPr lang="en-US" sz="4000" b="1" dirty="0"/>
              <a:t> from the flowing Euphrates to the </a:t>
            </a:r>
            <a:r>
              <a:rPr lang="en-US" sz="4000" b="1" dirty="0" err="1"/>
              <a:t>Wadi</a:t>
            </a:r>
            <a:r>
              <a:rPr lang="en-US" sz="4000" b="1" dirty="0"/>
              <a:t> of Egypt, and </a:t>
            </a:r>
            <a:r>
              <a:rPr lang="en-US" sz="4000" b="1" u="sng" dirty="0"/>
              <a:t>you, O Israelites, will be gathered up one by one</a:t>
            </a:r>
            <a:r>
              <a:rPr lang="en-US" sz="4000" b="1" dirty="0"/>
              <a:t>. </a:t>
            </a:r>
            <a:r>
              <a:rPr lang="en-US" sz="4000" b="1" u="sng" dirty="0"/>
              <a:t>At that time a great trumpet (shofar) will be blown (</a:t>
            </a:r>
            <a:r>
              <a:rPr lang="en-US" sz="4000" b="1" u="sng" dirty="0" err="1"/>
              <a:t>takah</a:t>
            </a:r>
            <a:r>
              <a:rPr lang="en-US" sz="4000" b="1" dirty="0"/>
              <a:t>), and the ones lost in the land of </a:t>
            </a:r>
            <a:r>
              <a:rPr lang="en-US" sz="4000" b="1" dirty="0" err="1"/>
              <a:t>Asshur</a:t>
            </a:r>
            <a:r>
              <a:rPr lang="en-US" sz="4000" b="1" dirty="0"/>
              <a:t> will come, as well as the refugees in the land of Egypt. They will worship Yahuwah on the set-apart mountain in </a:t>
            </a:r>
            <a:r>
              <a:rPr lang="en-US" sz="4000" b="1" dirty="0" err="1"/>
              <a:t>Yerushalayim</a:t>
            </a:r>
            <a:r>
              <a:rPr lang="en-US" sz="4000" b="1" dirty="0"/>
              <a:t> (</a:t>
            </a:r>
            <a:r>
              <a:rPr lang="en-US" sz="4000" b="1" dirty="0" err="1" smtClean="0"/>
              <a:t>Yeshayahu</a:t>
            </a:r>
            <a:r>
              <a:rPr lang="en-US" sz="4000" b="1" dirty="0" smtClean="0"/>
              <a:t>/Isaiah </a:t>
            </a:r>
            <a:r>
              <a:rPr lang="en-US" sz="4000" b="1" dirty="0"/>
              <a:t>27:12-13)</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27771289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85000" lnSpcReduction="20000"/>
          </a:bodyPr>
          <a:lstStyle/>
          <a:p>
            <a:pPr marL="0" indent="0" algn="ctr">
              <a:buNone/>
            </a:pPr>
            <a:r>
              <a:rPr lang="en-US" sz="4800" b="1" dirty="0" smtClean="0"/>
              <a:t>The Prophets Speak</a:t>
            </a:r>
            <a:endParaRPr lang="en-US" sz="4800" b="1" dirty="0"/>
          </a:p>
          <a:p>
            <a:pPr marL="0" indent="0">
              <a:buNone/>
            </a:pPr>
            <a:r>
              <a:rPr lang="en-US" sz="4700" b="1" dirty="0" smtClean="0"/>
              <a:t>In </a:t>
            </a:r>
            <a:r>
              <a:rPr lang="en-US" sz="4700" b="1" dirty="0"/>
              <a:t>that day there will be a highway from </a:t>
            </a:r>
            <a:r>
              <a:rPr lang="en-US" sz="4700" b="1" dirty="0" err="1"/>
              <a:t>Mitzrayim</a:t>
            </a:r>
            <a:r>
              <a:rPr lang="en-US" sz="4700" b="1" dirty="0"/>
              <a:t> to Assyria, and the Assyrians will come into </a:t>
            </a:r>
            <a:r>
              <a:rPr lang="en-US" sz="4700" b="1" dirty="0" err="1"/>
              <a:t>Mitzrayim</a:t>
            </a:r>
            <a:r>
              <a:rPr lang="en-US" sz="4700" b="1" dirty="0"/>
              <a:t> and the </a:t>
            </a:r>
            <a:r>
              <a:rPr lang="en-US" sz="4700" b="1" dirty="0" err="1"/>
              <a:t>Mitzrayim</a:t>
            </a:r>
            <a:r>
              <a:rPr lang="en-US" sz="4700" b="1" dirty="0"/>
              <a:t> into Assyria, and the </a:t>
            </a:r>
            <a:r>
              <a:rPr lang="en-US" sz="4700" b="1" dirty="0" err="1"/>
              <a:t>Mitzrayim</a:t>
            </a:r>
            <a:r>
              <a:rPr lang="en-US" sz="4700" b="1" dirty="0"/>
              <a:t> will worship with the Assyrians</a:t>
            </a:r>
            <a:r>
              <a:rPr lang="en-US" sz="4700" b="1" dirty="0" smtClean="0"/>
              <a:t>.  In </a:t>
            </a:r>
            <a:r>
              <a:rPr lang="en-US" sz="4700" b="1" dirty="0"/>
              <a:t>that day Israel will be the third [party] with </a:t>
            </a:r>
            <a:r>
              <a:rPr lang="en-US" sz="4700" b="1" dirty="0" err="1"/>
              <a:t>Mitzrayim</a:t>
            </a:r>
            <a:r>
              <a:rPr lang="en-US" sz="4700" b="1" dirty="0"/>
              <a:t> and Assyria, a blessing in the midst of the earth</a:t>
            </a:r>
            <a:r>
              <a:rPr lang="en-US" sz="4700" b="1" dirty="0" smtClean="0"/>
              <a:t>, </a:t>
            </a:r>
            <a:r>
              <a:rPr lang="en-US" sz="4700" b="1" dirty="0"/>
              <a:t>whom Yahuwah of hosts has blessed, saying, "Blessed is </a:t>
            </a:r>
            <a:r>
              <a:rPr lang="en-US" sz="4700" b="1" dirty="0" err="1"/>
              <a:t>Mitzrayim</a:t>
            </a:r>
            <a:r>
              <a:rPr lang="en-US" sz="4700" b="1" dirty="0"/>
              <a:t> My people, and Assyria the work of My hands, and Israel My inheritance</a:t>
            </a:r>
            <a:r>
              <a:rPr lang="en-US" sz="4700" b="1" dirty="0" smtClean="0"/>
              <a:t>.“ (</a:t>
            </a:r>
            <a:r>
              <a:rPr lang="en-US" sz="4700" b="1" dirty="0" err="1" smtClean="0"/>
              <a:t>Yeshayahu</a:t>
            </a:r>
            <a:r>
              <a:rPr lang="en-US" sz="4700" b="1" dirty="0" smtClean="0"/>
              <a:t>/Isaiah 19:23-25)</a:t>
            </a:r>
            <a:r>
              <a:rPr lang="en-US" sz="4700" b="1" dirty="0"/>
              <a:t/>
            </a:r>
            <a:br>
              <a:rPr lang="en-US" sz="47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3368557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Prophets Speak</a:t>
            </a:r>
            <a:endParaRPr lang="en-US" sz="4800" b="1" dirty="0"/>
          </a:p>
          <a:p>
            <a:pPr marL="0" indent="0">
              <a:buNone/>
            </a:pPr>
            <a:r>
              <a:rPr lang="en-US" sz="4000" b="1" dirty="0" smtClean="0"/>
              <a:t>Then </a:t>
            </a:r>
            <a:r>
              <a:rPr lang="en-US" sz="4000" b="1" u="sng" dirty="0"/>
              <a:t>Yahuwah will appear over them</a:t>
            </a:r>
            <a:r>
              <a:rPr lang="en-US" sz="4000" b="1" dirty="0"/>
              <a:t>; his arrow will flash like lightning. Adonai </a:t>
            </a:r>
            <a:r>
              <a:rPr lang="en-US" sz="4000" b="1" u="sng" dirty="0"/>
              <a:t>Yahuwah will sound the trumpet</a:t>
            </a:r>
            <a:r>
              <a:rPr lang="en-US" sz="4000" b="1" dirty="0"/>
              <a:t>; he will march in the storms of the south, and Adonai Yahuwah will shield them. (</a:t>
            </a:r>
            <a:r>
              <a:rPr lang="en-US" sz="4000" b="1" dirty="0" err="1"/>
              <a:t>Zecharyah</a:t>
            </a:r>
            <a:r>
              <a:rPr lang="en-US" sz="4000" b="1" dirty="0"/>
              <a:t> 9:14,15</a:t>
            </a:r>
            <a:r>
              <a:rPr lang="en-US" sz="4000" b="1" dirty="0" smtClean="0"/>
              <a:t>)</a:t>
            </a:r>
            <a:r>
              <a:rPr lang="en-US" sz="4000" b="1" dirty="0"/>
              <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290779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Incorrect - “New Revelation</a:t>
            </a:r>
            <a:r>
              <a:rPr lang="en-US" sz="4800" b="1" dirty="0" smtClean="0"/>
              <a:t>”</a:t>
            </a:r>
            <a:endParaRPr lang="en-US" sz="4800" b="1" dirty="0" smtClean="0"/>
          </a:p>
          <a:p>
            <a:pPr marL="0" indent="0">
              <a:buNone/>
            </a:pPr>
            <a:r>
              <a:rPr lang="en-US" sz="4000" b="1" dirty="0" smtClean="0"/>
              <a:t>They say “new revelation” because they cannot connect </a:t>
            </a:r>
            <a:r>
              <a:rPr lang="en-US" sz="4000" b="1" dirty="0" err="1" smtClean="0"/>
              <a:t>pretribulationism</a:t>
            </a:r>
            <a:r>
              <a:rPr lang="en-US" sz="4000" b="1" dirty="0" smtClean="0"/>
              <a:t> with prophesy</a:t>
            </a:r>
          </a:p>
          <a:p>
            <a:pPr marL="0" indent="0">
              <a:buNone/>
            </a:pPr>
            <a:r>
              <a:rPr lang="en-US" sz="4000" b="1" dirty="0" smtClean="0"/>
              <a:t>While there can be new revelation from the Father, and there often is…</a:t>
            </a:r>
          </a:p>
          <a:p>
            <a:pPr marL="0" indent="0">
              <a:buNone/>
            </a:pPr>
            <a:r>
              <a:rPr lang="en-US" sz="4000" b="1" dirty="0" smtClean="0"/>
              <a:t>Revelations given to Paul were ALWAYS in agreement with the Torah and the Prophets and the teachings of the Master</a:t>
            </a:r>
          </a:p>
          <a:p>
            <a:pPr marL="0" indent="0">
              <a:buNone/>
            </a:pPr>
            <a:r>
              <a:rPr lang="en-US" sz="4000" b="1" dirty="0" smtClean="0"/>
              <a:t>Yet the Master NEVER said anything about a </a:t>
            </a:r>
            <a:r>
              <a:rPr lang="en-US" sz="4000" b="1" dirty="0" err="1" smtClean="0"/>
              <a:t>pretrib</a:t>
            </a:r>
            <a:r>
              <a:rPr lang="en-US" sz="4000" b="1" dirty="0" smtClean="0"/>
              <a:t> or </a:t>
            </a:r>
            <a:r>
              <a:rPr lang="en-US" sz="4000" b="1" dirty="0" err="1" smtClean="0"/>
              <a:t>midtrib</a:t>
            </a:r>
            <a:r>
              <a:rPr lang="en-US" sz="4000" b="1" dirty="0" smtClean="0"/>
              <a:t> coming for his “church”</a:t>
            </a:r>
            <a:endParaRPr lang="en-US" dirty="0"/>
          </a:p>
        </p:txBody>
      </p:sp>
    </p:spTree>
    <p:extLst>
      <p:ext uri="{BB962C8B-B14F-4D97-AF65-F5344CB8AC3E}">
        <p14:creationId xmlns:p14="http://schemas.microsoft.com/office/powerpoint/2010/main" val="12635652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a:t>Correct - Inheritance for Saints on </a:t>
            </a:r>
            <a:r>
              <a:rPr lang="en-US" sz="4800" b="1" dirty="0" smtClean="0"/>
              <a:t>Earth</a:t>
            </a:r>
            <a:endParaRPr lang="en-US" sz="4800" b="1" dirty="0" smtClean="0"/>
          </a:p>
          <a:p>
            <a:pPr marL="0" indent="0">
              <a:buNone/>
            </a:pPr>
            <a:r>
              <a:rPr lang="en-US" sz="4000" b="1" dirty="0" smtClean="0"/>
              <a:t>Promises of Inheritance on the earth</a:t>
            </a:r>
          </a:p>
          <a:p>
            <a:pPr marL="0" indent="0">
              <a:buNone/>
            </a:pPr>
            <a:r>
              <a:rPr lang="en-US" sz="4000" b="1" dirty="0" smtClean="0"/>
              <a:t>Promises made to Abraham:</a:t>
            </a:r>
          </a:p>
          <a:p>
            <a:pPr marL="0" indent="0">
              <a:buNone/>
            </a:pPr>
            <a:r>
              <a:rPr lang="en-US" sz="4000" b="1" dirty="0" smtClean="0"/>
              <a:t>Genesis 17:7-8  I </a:t>
            </a:r>
            <a:r>
              <a:rPr lang="en-US" sz="4000" b="1" dirty="0"/>
              <a:t>will establish My covenant between Me and you and your descendants after you throughout their generations for an everlasting covenant, to be Elohim to you and to your descendants after </a:t>
            </a:r>
            <a:r>
              <a:rPr lang="en-US" sz="4000" b="1" dirty="0" smtClean="0"/>
              <a:t>you. I </a:t>
            </a:r>
            <a:r>
              <a:rPr lang="en-US" sz="4000" b="1" dirty="0"/>
              <a:t>will give to you and to your descendants after you, the land of your </a:t>
            </a:r>
            <a:r>
              <a:rPr lang="en-US" sz="4000" b="1" dirty="0" err="1"/>
              <a:t>sojournings</a:t>
            </a:r>
            <a:r>
              <a:rPr lang="en-US" sz="4000" b="1" dirty="0"/>
              <a:t>, all the land of Canaan, for an everlasting possession; and I will be their Elohim."</a:t>
            </a:r>
          </a:p>
          <a:p>
            <a:pPr marL="0" indent="0">
              <a:buNone/>
            </a:pPr>
            <a:endParaRPr lang="en-US" sz="4000" b="1" dirty="0" smtClean="0"/>
          </a:p>
          <a:p>
            <a:pPr marL="0" indent="0">
              <a:buNone/>
            </a:pPr>
            <a:endParaRPr lang="en-US" dirty="0"/>
          </a:p>
        </p:txBody>
      </p:sp>
    </p:spTree>
    <p:extLst>
      <p:ext uri="{BB962C8B-B14F-4D97-AF65-F5344CB8AC3E}">
        <p14:creationId xmlns:p14="http://schemas.microsoft.com/office/powerpoint/2010/main" val="34292349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Abraha</a:t>
            </a:r>
            <a:r>
              <a:rPr lang="en-US" sz="4800" b="1" dirty="0" smtClean="0"/>
              <a:t>m’s Blessings are Ours</a:t>
            </a:r>
            <a:endParaRPr lang="en-US" sz="4800" b="1" dirty="0" smtClean="0"/>
          </a:p>
          <a:p>
            <a:pPr marL="0" indent="0">
              <a:buNone/>
            </a:pPr>
            <a:r>
              <a:rPr lang="en-US" sz="4000" b="1" dirty="0" smtClean="0"/>
              <a:t>Galatians 3:13-15   Messiah </a:t>
            </a:r>
            <a:r>
              <a:rPr lang="en-US" sz="4000" b="1" dirty="0"/>
              <a:t>redeemed us from the curse of the Law, having become a curse for us-- for it is written, "CURSED IS EVERYONE WHO HANGS ON A TREE </a:t>
            </a:r>
            <a:r>
              <a:rPr lang="en-US" sz="4000" b="1" dirty="0" smtClean="0"/>
              <a:t>"-- </a:t>
            </a:r>
            <a:r>
              <a:rPr lang="en-US" sz="4000" b="1" dirty="0"/>
              <a:t>in order that in Messiah Yahusha the blessing of Abraham might come to the Gentiles, so that we would receive the promise of the Spirit through </a:t>
            </a:r>
            <a:r>
              <a:rPr lang="en-US" sz="4000" b="1" dirty="0" smtClean="0"/>
              <a:t>faith. </a:t>
            </a:r>
            <a:r>
              <a:rPr lang="en-US" sz="4000" b="1" dirty="0"/>
              <a:t>Brethren, I speak in terms of human relations: even though it is [only] a man's covenant, yet when it has been ratified, no one sets it aside or adds conditions to it.</a:t>
            </a:r>
          </a:p>
          <a:p>
            <a:pPr marL="0" indent="0">
              <a:buNone/>
            </a:pPr>
            <a:endParaRPr lang="en-US" dirty="0"/>
          </a:p>
        </p:txBody>
      </p:sp>
    </p:spTree>
    <p:extLst>
      <p:ext uri="{BB962C8B-B14F-4D97-AF65-F5344CB8AC3E}">
        <p14:creationId xmlns:p14="http://schemas.microsoft.com/office/powerpoint/2010/main" val="20852511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Abraha</a:t>
            </a:r>
            <a:r>
              <a:rPr lang="en-US" sz="4800" b="1" dirty="0" smtClean="0"/>
              <a:t>m’s Inheritance is Ours</a:t>
            </a:r>
            <a:endParaRPr lang="en-US" sz="4800" b="1" dirty="0" smtClean="0"/>
          </a:p>
          <a:p>
            <a:pPr marL="0" indent="0">
              <a:buNone/>
            </a:pPr>
            <a:r>
              <a:rPr lang="en-US" sz="4000" b="1" dirty="0" smtClean="0"/>
              <a:t>Galatians 3:16-18   </a:t>
            </a:r>
            <a:r>
              <a:rPr lang="en-US" sz="4000" b="1" dirty="0"/>
              <a:t>Now the promises were spoken to Abraham and to his seed. He does not say, "And to seeds," as [referring] to many, but [rather] to one, "And to your seed," that is, </a:t>
            </a:r>
            <a:r>
              <a:rPr lang="en-US" sz="4000" b="1" dirty="0" smtClean="0"/>
              <a:t>Messiah. </a:t>
            </a:r>
            <a:r>
              <a:rPr lang="en-US" sz="4000" b="1" dirty="0"/>
              <a:t>What I am saying is this: the Law, which came four hundred and thirty years later, does not invalidate a covenant previously ratified by Elohim, so as to nullify the </a:t>
            </a:r>
            <a:r>
              <a:rPr lang="en-US" sz="4000" b="1" dirty="0" smtClean="0"/>
              <a:t>promise. </a:t>
            </a:r>
            <a:r>
              <a:rPr lang="en-US" sz="4000" b="1" dirty="0"/>
              <a:t>For if the inheritance is based on law, it is no longer based on a promise; but Elohim has granted it to Abraham by means of a promise.</a:t>
            </a:r>
          </a:p>
          <a:p>
            <a:pPr marL="0" indent="0">
              <a:buNone/>
            </a:pPr>
            <a:endParaRPr lang="en-US" dirty="0"/>
          </a:p>
        </p:txBody>
      </p:sp>
    </p:spTree>
    <p:extLst>
      <p:ext uri="{BB962C8B-B14F-4D97-AF65-F5344CB8AC3E}">
        <p14:creationId xmlns:p14="http://schemas.microsoft.com/office/powerpoint/2010/main" val="21608443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Those Who are Messiah’s Inherit</a:t>
            </a:r>
            <a:endParaRPr lang="en-US" sz="4000" b="1" dirty="0"/>
          </a:p>
          <a:p>
            <a:pPr marL="0" indent="0">
              <a:buNone/>
            </a:pPr>
            <a:r>
              <a:rPr lang="en-US" sz="4000" b="1" dirty="0" smtClean="0"/>
              <a:t>Galatians 3:29  </a:t>
            </a:r>
            <a:r>
              <a:rPr lang="en-US" dirty="0"/>
              <a:t> </a:t>
            </a:r>
            <a:r>
              <a:rPr lang="en-US" sz="4000" b="1" dirty="0"/>
              <a:t>And if you belong to Messiah, then you are Abraham's descendants, heirs according to promise.</a:t>
            </a:r>
          </a:p>
          <a:p>
            <a:pPr marL="0" indent="0">
              <a:buNone/>
            </a:pPr>
            <a:endParaRPr lang="en-US" dirty="0"/>
          </a:p>
        </p:txBody>
      </p:sp>
    </p:spTree>
    <p:extLst>
      <p:ext uri="{BB962C8B-B14F-4D97-AF65-F5344CB8AC3E}">
        <p14:creationId xmlns:p14="http://schemas.microsoft.com/office/powerpoint/2010/main" val="21838311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Incorrect - </a:t>
            </a:r>
            <a:r>
              <a:rPr lang="en-US" sz="4800" b="1" dirty="0"/>
              <a:t>Inheritance in Heaven</a:t>
            </a:r>
            <a:endParaRPr lang="en-US" sz="4800" b="1" dirty="0" smtClean="0"/>
          </a:p>
          <a:p>
            <a:pPr marL="0" indent="0">
              <a:buNone/>
            </a:pPr>
            <a:r>
              <a:rPr lang="en-US" sz="4000" b="1" dirty="0" smtClean="0"/>
              <a:t>New Testament never teaches that saints go to heaven, this is another assumption based on a misreading and misinterpreting of statements</a:t>
            </a:r>
          </a:p>
          <a:p>
            <a:pPr marL="0" indent="0">
              <a:buNone/>
            </a:pPr>
            <a:r>
              <a:rPr lang="en-US" sz="4000" b="1" dirty="0" smtClean="0"/>
              <a:t>There are statements like: kingdom of heaven, Father in heaven, treasure in heaven, </a:t>
            </a:r>
            <a:r>
              <a:rPr lang="en-US" sz="4000" b="1" dirty="0"/>
              <a:t>hope laid up for you in </a:t>
            </a:r>
            <a:r>
              <a:rPr lang="en-US" sz="4000" b="1" dirty="0" smtClean="0"/>
              <a:t>heaven, </a:t>
            </a:r>
            <a:r>
              <a:rPr lang="en-US" sz="4000" b="1" dirty="0" err="1" smtClean="0"/>
              <a:t>etc</a:t>
            </a:r>
            <a:endParaRPr lang="en-US" sz="4000" b="1" dirty="0" smtClean="0"/>
          </a:p>
          <a:p>
            <a:pPr marL="0" indent="0">
              <a:buNone/>
            </a:pPr>
            <a:r>
              <a:rPr lang="en-US" sz="4000" b="1" dirty="0" smtClean="0"/>
              <a:t>Philippians 3:20  For </a:t>
            </a:r>
            <a:r>
              <a:rPr lang="en-US" sz="4000" b="1" dirty="0"/>
              <a:t>our citizenship is in heaven, from which also we eagerly wait for a Savior, the Lord Yahusha Messiah;</a:t>
            </a:r>
          </a:p>
          <a:p>
            <a:pPr marL="0" indent="0">
              <a:buNone/>
            </a:pPr>
            <a:endParaRPr lang="en-US" sz="4000" b="1" dirty="0" smtClean="0"/>
          </a:p>
          <a:p>
            <a:pPr marL="0" indent="0">
              <a:buNone/>
            </a:pPr>
            <a:endParaRPr lang="en-US" dirty="0"/>
          </a:p>
        </p:txBody>
      </p:sp>
    </p:spTree>
    <p:extLst>
      <p:ext uri="{BB962C8B-B14F-4D97-AF65-F5344CB8AC3E}">
        <p14:creationId xmlns:p14="http://schemas.microsoft.com/office/powerpoint/2010/main" val="42152962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Master is the Only One Ascending</a:t>
            </a:r>
            <a:endParaRPr lang="en-US" sz="4800" b="1" dirty="0" smtClean="0"/>
          </a:p>
          <a:p>
            <a:pPr marL="0" indent="0">
              <a:buNone/>
            </a:pPr>
            <a:r>
              <a:rPr lang="en-US" sz="4000" b="1" dirty="0" smtClean="0"/>
              <a:t>Acts 2:34-35  </a:t>
            </a:r>
            <a:r>
              <a:rPr lang="en-US" sz="4000" b="1" dirty="0" smtClean="0"/>
              <a:t>For </a:t>
            </a:r>
            <a:r>
              <a:rPr lang="en-US" sz="4000" b="1" dirty="0"/>
              <a:t>it was not David who ascended into heaven, but he himself says: 'YAHUWAH SAID TO MY Yahuwah, "SIT AT MY RIGHT </a:t>
            </a:r>
            <a:r>
              <a:rPr lang="en-US" sz="4000" b="1" dirty="0" smtClean="0"/>
              <a:t>HAND, </a:t>
            </a:r>
            <a:r>
              <a:rPr lang="en-US" sz="4000" b="1" dirty="0"/>
              <a:t>UNTIL I MAKE YOUR ENEMIES A FOOTSTOOL FOR YOUR FEET."'</a:t>
            </a:r>
          </a:p>
          <a:p>
            <a:pPr marL="0" indent="0">
              <a:buNone/>
            </a:pPr>
            <a:endParaRPr lang="en-US" dirty="0"/>
          </a:p>
        </p:txBody>
      </p:sp>
    </p:spTree>
    <p:extLst>
      <p:ext uri="{BB962C8B-B14F-4D97-AF65-F5344CB8AC3E}">
        <p14:creationId xmlns:p14="http://schemas.microsoft.com/office/powerpoint/2010/main" val="36269499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Master is the Only One Ascending</a:t>
            </a:r>
            <a:endParaRPr lang="en-US" sz="4800" b="1" dirty="0" smtClean="0"/>
          </a:p>
          <a:p>
            <a:pPr marL="0" indent="0">
              <a:buNone/>
            </a:pPr>
            <a:r>
              <a:rPr lang="en-US" sz="4000" b="1" dirty="0" smtClean="0"/>
              <a:t>4</a:t>
            </a:r>
            <a:r>
              <a:rPr lang="en-US" sz="4000" b="1" baseline="30000" dirty="0" smtClean="0"/>
              <a:t>th</a:t>
            </a:r>
            <a:r>
              <a:rPr lang="en-US" sz="4000" b="1" dirty="0" smtClean="0"/>
              <a:t> Gospel 6:62  [What</a:t>
            </a:r>
            <a:r>
              <a:rPr lang="en-US" sz="4000" b="1" dirty="0"/>
              <a:t>] then if you see the Son of Man ascending to where He was before</a:t>
            </a:r>
            <a:r>
              <a:rPr lang="en-US" sz="4000" b="1" dirty="0" smtClean="0"/>
              <a:t>?</a:t>
            </a:r>
          </a:p>
          <a:p>
            <a:pPr marL="0" indent="0">
              <a:buNone/>
            </a:pPr>
            <a:r>
              <a:rPr lang="en-US" sz="4000" b="1" dirty="0" smtClean="0"/>
              <a:t>4</a:t>
            </a:r>
            <a:r>
              <a:rPr lang="en-US" sz="4000" b="1" baseline="30000" dirty="0" smtClean="0"/>
              <a:t>th</a:t>
            </a:r>
            <a:r>
              <a:rPr lang="en-US" sz="4000" b="1" dirty="0" smtClean="0"/>
              <a:t> Gospel 3:11-13  "</a:t>
            </a:r>
            <a:r>
              <a:rPr lang="en-US" sz="4000" b="1" dirty="0"/>
              <a:t>Truly, truly, I say to you, we speak of what we know and testify of what we have seen, and you do not accept our </a:t>
            </a:r>
            <a:r>
              <a:rPr lang="en-US" sz="4000" b="1" dirty="0" smtClean="0"/>
              <a:t>testimony. If </a:t>
            </a:r>
            <a:r>
              <a:rPr lang="en-US" sz="4000" b="1" dirty="0"/>
              <a:t>I told you earthly things and you do not believe, how will you believe if I tell you heavenly </a:t>
            </a:r>
            <a:r>
              <a:rPr lang="en-US" sz="4000" b="1" dirty="0" smtClean="0"/>
              <a:t>things? </a:t>
            </a:r>
            <a:r>
              <a:rPr lang="en-US" sz="4000" b="1" u="sng" dirty="0" smtClean="0"/>
              <a:t>No </a:t>
            </a:r>
            <a:r>
              <a:rPr lang="en-US" sz="4000" b="1" u="sng" dirty="0"/>
              <a:t>one has ascended into heaven, but He who descended from heaven</a:t>
            </a:r>
            <a:r>
              <a:rPr lang="en-US" sz="4000" b="1" dirty="0"/>
              <a:t>: the Son of Man</a:t>
            </a:r>
            <a:r>
              <a:rPr lang="en-US" sz="4000" b="1" dirty="0" smtClean="0"/>
              <a:t>.</a:t>
            </a:r>
            <a:endParaRPr lang="en-US" sz="4000" b="1" dirty="0"/>
          </a:p>
          <a:p>
            <a:pPr marL="0" indent="0">
              <a:buNone/>
            </a:pPr>
            <a:endParaRPr lang="en-US" dirty="0"/>
          </a:p>
        </p:txBody>
      </p:sp>
    </p:spTree>
    <p:extLst>
      <p:ext uri="{BB962C8B-B14F-4D97-AF65-F5344CB8AC3E}">
        <p14:creationId xmlns:p14="http://schemas.microsoft.com/office/powerpoint/2010/main" val="20471992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Summary</a:t>
            </a:r>
            <a:endParaRPr lang="en-US" sz="4800" b="1" dirty="0">
              <a:cs typeface="Times New Roman" pitchFamily="18" charset="0"/>
            </a:endParaRPr>
          </a:p>
          <a:p>
            <a:pPr>
              <a:buNone/>
            </a:pPr>
            <a:r>
              <a:rPr lang="en-US" sz="3733" b="1" dirty="0" smtClean="0">
                <a:cs typeface="Times New Roman" pitchFamily="18" charset="0"/>
              </a:rPr>
              <a:t>Our expectations for Messiah’s return must be based on the sure Word of Yahuwah, not on men’s twisted theology</a:t>
            </a:r>
          </a:p>
          <a:p>
            <a:pPr>
              <a:buNone/>
            </a:pPr>
            <a:r>
              <a:rPr lang="en-US" sz="3733" b="1" dirty="0" smtClean="0">
                <a:cs typeface="Times New Roman" pitchFamily="18" charset="0"/>
              </a:rPr>
              <a:t>Yom </a:t>
            </a:r>
            <a:r>
              <a:rPr lang="en-US" sz="3733" b="1" dirty="0" err="1" smtClean="0">
                <a:cs typeface="Times New Roman" pitchFamily="18" charset="0"/>
              </a:rPr>
              <a:t>Teruah</a:t>
            </a:r>
            <a:r>
              <a:rPr lang="en-US" sz="3733" b="1" dirty="0" smtClean="0">
                <a:cs typeface="Times New Roman" pitchFamily="18" charset="0"/>
              </a:rPr>
              <a:t> is the Appointed Time that Yahuwah established thousands of years ago as that time when Messiah would come to rule and reign</a:t>
            </a:r>
          </a:p>
          <a:p>
            <a:pPr>
              <a:buNone/>
            </a:pPr>
            <a:r>
              <a:rPr lang="en-US" sz="3733" b="1" dirty="0" smtClean="0">
                <a:cs typeface="Times New Roman" pitchFamily="18" charset="0"/>
              </a:rPr>
              <a:t>Therefore, he MUST come at that appointed time</a:t>
            </a:r>
            <a:endParaRPr lang="en-US" sz="3733" b="1" dirty="0">
              <a:cs typeface="Times New Roman" pitchFamily="18" charset="0"/>
            </a:endParaRPr>
          </a:p>
          <a:p>
            <a:pPr>
              <a:buNone/>
            </a:pPr>
            <a:r>
              <a:rPr lang="en-US" sz="3733" b="1" dirty="0" err="1" smtClean="0">
                <a:cs typeface="Times New Roman" pitchFamily="18" charset="0"/>
              </a:rPr>
              <a:t>Hallelu</a:t>
            </a:r>
            <a:r>
              <a:rPr lang="en-US" sz="3733" b="1" dirty="0" smtClean="0">
                <a:cs typeface="Times New Roman" pitchFamily="18" charset="0"/>
              </a:rPr>
              <a:t> Yah, He is coming again!</a:t>
            </a: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3480520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138244</TotalTime>
  <Words>2673</Words>
  <Application>Microsoft Office PowerPoint</Application>
  <PresentationFormat>Widescreen</PresentationFormat>
  <Paragraphs>180</Paragraphs>
  <Slides>41</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Expectations For Messiah’s 2nd Appearing</vt:lpstr>
      <vt:lpstr>PowerPoint Presentation</vt:lpstr>
      <vt:lpstr>PowerPoint Presentation</vt:lpstr>
      <vt:lpstr>PowerPoint Presentation</vt:lpstr>
      <vt:lpstr>PowerPoint Presentation</vt:lpstr>
      <vt:lpstr>The Rapture Text:  1 Thessalonians 4:13-15  13 Brothers, we do not want you to be ignorant about those who fall asleep, or to grieve like the rest of men, who have no hope. 14 We believe that Jesus/Yahusha died and rose again and so we believe that Elohim will bring with Jesus/Yahusha those who have fallen asleep in him. 15 According to Master's own word, we tell you that we who are still alive, who are left till the coming of the Master, will certainly not precede those who have fallen asleep.</vt:lpstr>
      <vt:lpstr>16 For the Master himself will come down from heaven, with a loud command, with the voice of the archangel and with the trumpet call of Elohim, and the dead in Messiah will rise first. 17 After that, we who are still alive and are left will be caught up together with them in the clouds to meet the Master in the air. And so we will be with the Master forever.  </vt:lpstr>
      <vt:lpstr>PowerPoint Presentation</vt:lpstr>
      <vt:lpstr>PowerPoint Presentation</vt:lpstr>
      <vt:lpstr>PowerPoint Presentation</vt:lpstr>
      <vt:lpstr>PowerPoint Presentation</vt:lpstr>
      <vt:lpstr>PowerPoint Presentation</vt:lpstr>
      <vt:lpstr>  Jesus/Yahusha taught the Rapture!!  Jesus/Yahusha described his post-tribulational coming as like a thief in the night!  The thief in the night is not only unexpected, but a thief typically does not take a lot of time examining the goods.  He usually snatches the valuables up and makes his escape.  Thus, Jesus/Yahusha was describing his coming and the gathering of his elect as a kind of “snatching away” of his people.  No wonder Paul describes this event as a “snatching away”!  And Paul uses that same metaphor of the thief in the night in 1 Thess 5:1-2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1227</cp:revision>
  <dcterms:created xsi:type="dcterms:W3CDTF">2018-11-07T08:55:54Z</dcterms:created>
  <dcterms:modified xsi:type="dcterms:W3CDTF">2020-09-18T15:46:50Z</dcterms:modified>
</cp:coreProperties>
</file>