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64" r:id="rId2"/>
    <p:sldId id="257" r:id="rId3"/>
    <p:sldId id="374" r:id="rId4"/>
    <p:sldId id="523" r:id="rId5"/>
    <p:sldId id="524" r:id="rId6"/>
    <p:sldId id="525" r:id="rId7"/>
    <p:sldId id="526" r:id="rId8"/>
    <p:sldId id="527" r:id="rId9"/>
    <p:sldId id="528" r:id="rId10"/>
    <p:sldId id="529" r:id="rId11"/>
    <p:sldId id="521" r:id="rId12"/>
    <p:sldId id="531" r:id="rId13"/>
    <p:sldId id="540" r:id="rId14"/>
    <p:sldId id="539" r:id="rId15"/>
    <p:sldId id="541" r:id="rId16"/>
    <p:sldId id="532" r:id="rId17"/>
    <p:sldId id="542" r:id="rId18"/>
    <p:sldId id="543" r:id="rId19"/>
    <p:sldId id="533" r:id="rId20"/>
    <p:sldId id="544" r:id="rId21"/>
    <p:sldId id="549" r:id="rId22"/>
    <p:sldId id="545" r:id="rId23"/>
    <p:sldId id="546" r:id="rId24"/>
    <p:sldId id="534" r:id="rId25"/>
    <p:sldId id="547" r:id="rId26"/>
    <p:sldId id="548" r:id="rId27"/>
    <p:sldId id="554" r:id="rId28"/>
    <p:sldId id="535" r:id="rId29"/>
    <p:sldId id="551" r:id="rId30"/>
    <p:sldId id="553" r:id="rId31"/>
    <p:sldId id="555" r:id="rId32"/>
    <p:sldId id="556" r:id="rId33"/>
    <p:sldId id="550" r:id="rId34"/>
    <p:sldId id="557" r:id="rId35"/>
    <p:sldId id="536" r:id="rId36"/>
    <p:sldId id="558" r:id="rId37"/>
    <p:sldId id="537" r:id="rId38"/>
    <p:sldId id="559" r:id="rId39"/>
    <p:sldId id="560" r:id="rId40"/>
    <p:sldId id="538" r:id="rId41"/>
    <p:sldId id="530"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4" autoAdjust="0"/>
    <p:restoredTop sz="86379" autoAdjust="0"/>
  </p:normalViewPr>
  <p:slideViewPr>
    <p:cSldViewPr snapToGrid="0">
      <p:cViewPr varScale="1">
        <p:scale>
          <a:sx n="77" d="100"/>
          <a:sy n="77" d="100"/>
        </p:scale>
        <p:origin x="234" y="96"/>
      </p:cViewPr>
      <p:guideLst/>
    </p:cSldViewPr>
  </p:slideViewPr>
  <p:outlineViewPr>
    <p:cViewPr>
      <p:scale>
        <a:sx n="33" d="100"/>
        <a:sy n="33" d="100"/>
      </p:scale>
      <p:origin x="0" y="-4141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11/15/2019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5056163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7140239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12640763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4985429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30392094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7092976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11255045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11558356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6607986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31165299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3894069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30568825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673080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8918139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440993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11090595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7276584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31319533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160760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38972184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38686932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31653010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13484490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27146448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23672738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22995982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18341647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3328279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11396446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30774236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10255259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15484786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37156544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31557030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112137355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6248979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34839736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227077677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19544664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11/15/2019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11/15/2019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11/15/2019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11/15/2019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11/15/2019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11/15/2019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11/15/2019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11/15/2019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a:bodyPr>
          <a:lstStyle/>
          <a:p>
            <a:pPr algn="ctr">
              <a:buNone/>
            </a:pPr>
            <a:r>
              <a:rPr lang="en-US" sz="5200" b="1" dirty="0">
                <a:solidFill>
                  <a:schemeClr val="accent1">
                    <a:lumMod val="50000"/>
                  </a:schemeClr>
                </a:solidFill>
                <a:latin typeface="Helvetica" pitchFamily="34" charset="0"/>
                <a:cs typeface="Helvetica" pitchFamily="34" charset="0"/>
              </a:rPr>
              <a:t>Shabbat Shalom Saints</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November 16, </a:t>
            </a:r>
            <a:r>
              <a:rPr lang="en-US" sz="5333" b="1" dirty="0">
                <a:solidFill>
                  <a:schemeClr val="tx1">
                    <a:lumMod val="95000"/>
                    <a:lumOff val="5000"/>
                  </a:schemeClr>
                </a:solidFill>
                <a:latin typeface="Helvetica" pitchFamily="34" charset="0"/>
                <a:cs typeface="Helvetica" pitchFamily="34" charset="0"/>
              </a:rPr>
              <a:t>2019</a:t>
            </a: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a:solidFill>
                  <a:schemeClr val="accent2">
                    <a:lumMod val="50000"/>
                  </a:schemeClr>
                </a:solidFill>
                <a:latin typeface="Helvetica" pitchFamily="34" charset="0"/>
                <a:cs typeface="Helvetica" pitchFamily="34" charset="0"/>
              </a:rPr>
              <a:t>2 Peter </a:t>
            </a:r>
            <a:r>
              <a:rPr lang="en-US" sz="6600" b="1" dirty="0" smtClean="0">
                <a:solidFill>
                  <a:schemeClr val="accent2">
                    <a:lumMod val="50000"/>
                  </a:schemeClr>
                </a:solidFill>
                <a:latin typeface="Helvetica" pitchFamily="34" charset="0"/>
                <a:cs typeface="Helvetica" pitchFamily="34" charset="0"/>
              </a:rPr>
              <a:t>3 </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cs typeface="Helvetica" pitchFamily="34" charset="0"/>
              </a:rPr>
              <a:t>Being Ready For The </a:t>
            </a:r>
            <a:r>
              <a:rPr lang="en-US" sz="4400" b="1" dirty="0" smtClean="0">
                <a:cs typeface="Helvetica" pitchFamily="34" charset="0"/>
              </a:rPr>
              <a:t>Prophetic Day of Yahuwah</a:t>
            </a:r>
            <a:endParaRPr lang="en-US" sz="4400" b="1" dirty="0">
              <a:cs typeface="Helvetica" pitchFamily="34" charset="0"/>
            </a:endParaRPr>
          </a:p>
        </p:txBody>
      </p:sp>
    </p:spTree>
    <p:extLst>
      <p:ext uri="{BB962C8B-B14F-4D97-AF65-F5344CB8AC3E}">
        <p14:creationId xmlns:p14="http://schemas.microsoft.com/office/powerpoint/2010/main" val="39762457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2</a:t>
            </a:r>
            <a:r>
              <a:rPr lang="en-US" sz="4000" b="1" dirty="0">
                <a:solidFill>
                  <a:schemeClr val="tx1"/>
                </a:solidFill>
                <a:latin typeface="+mn-lt"/>
                <a:cs typeface="Times New Roman" pitchFamily="18" charset="0"/>
              </a:rPr>
              <a:t> Peter </a:t>
            </a:r>
            <a:r>
              <a:rPr lang="en-US" sz="4000" b="1" dirty="0" smtClean="0">
                <a:solidFill>
                  <a:schemeClr val="tx1"/>
                </a:solidFill>
                <a:latin typeface="+mn-lt"/>
                <a:cs typeface="Times New Roman" pitchFamily="18" charset="0"/>
              </a:rPr>
              <a:t>3:1-2 </a:t>
            </a:r>
            <a:r>
              <a:rPr lang="en-US" sz="4000" b="1" dirty="0">
                <a:solidFill>
                  <a:schemeClr val="tx1"/>
                </a:solidFill>
                <a:latin typeface="+mn-lt"/>
                <a:cs typeface="Times New Roman" pitchFamily="18" charset="0"/>
              </a:rPr>
              <a:t>– </a:t>
            </a:r>
            <a:r>
              <a:rPr lang="en-US" sz="4000" b="1" dirty="0" smtClean="0">
                <a:solidFill>
                  <a:schemeClr val="tx1"/>
                </a:solidFill>
                <a:latin typeface="+mn-lt"/>
                <a:cs typeface="Times New Roman" pitchFamily="18" charset="0"/>
              </a:rPr>
              <a:t>The </a:t>
            </a:r>
            <a:r>
              <a:rPr lang="en-US" sz="4000" b="1" dirty="0">
                <a:solidFill>
                  <a:schemeClr val="tx1"/>
                </a:solidFill>
                <a:latin typeface="+mn-lt"/>
                <a:cs typeface="Times New Roman" pitchFamily="18" charset="0"/>
              </a:rPr>
              <a:t>Scriptures</a:t>
            </a:r>
          </a:p>
          <a:p>
            <a:pPr marL="0" indent="0">
              <a:buNone/>
            </a:pPr>
            <a:r>
              <a:rPr lang="en-US" sz="4000" b="1" dirty="0" smtClean="0"/>
              <a:t>This </a:t>
            </a:r>
            <a:r>
              <a:rPr lang="en-US" sz="4000" b="1" dirty="0"/>
              <a:t>is now, beloved ones, the second letter I write to you, in which I stir up your sincere mind, to remember </a:t>
            </a:r>
            <a:r>
              <a:rPr lang="en-US" sz="4000" b="1" dirty="0" smtClean="0"/>
              <a:t>the </a:t>
            </a:r>
            <a:r>
              <a:rPr lang="en-US" sz="4000" b="1" dirty="0"/>
              <a:t>words previously spoken by the set-apart prophets, and of the command </a:t>
            </a:r>
            <a:r>
              <a:rPr lang="en-US" sz="4000" b="1" dirty="0" smtClean="0"/>
              <a:t>of the </a:t>
            </a:r>
            <a:r>
              <a:rPr lang="en-US" sz="4000" b="1" dirty="0"/>
              <a:t>Master and </a:t>
            </a:r>
            <a:r>
              <a:rPr lang="en-US" sz="4000" b="1" dirty="0" err="1"/>
              <a:t>Saviour</a:t>
            </a:r>
            <a:r>
              <a:rPr lang="en-US" sz="4000" b="1" dirty="0"/>
              <a:t>, spoken by your emissaries,</a:t>
            </a:r>
          </a:p>
        </p:txBody>
      </p:sp>
    </p:spTree>
    <p:extLst>
      <p:ext uri="{BB962C8B-B14F-4D97-AF65-F5344CB8AC3E}">
        <p14:creationId xmlns:p14="http://schemas.microsoft.com/office/powerpoint/2010/main" val="22730818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2</a:t>
            </a:r>
            <a:r>
              <a:rPr lang="en-US" sz="4000" b="1" dirty="0">
                <a:solidFill>
                  <a:schemeClr val="tx1"/>
                </a:solidFill>
                <a:latin typeface="+mn-lt"/>
                <a:cs typeface="Times New Roman" pitchFamily="18" charset="0"/>
              </a:rPr>
              <a:t> Peter </a:t>
            </a:r>
            <a:r>
              <a:rPr lang="en-US" sz="4000" b="1" dirty="0" smtClean="0">
                <a:solidFill>
                  <a:schemeClr val="tx1"/>
                </a:solidFill>
                <a:latin typeface="+mn-lt"/>
                <a:cs typeface="Times New Roman" pitchFamily="18" charset="0"/>
              </a:rPr>
              <a:t>3:3-4 </a:t>
            </a:r>
            <a:r>
              <a:rPr lang="en-US" sz="4000" b="1" dirty="0">
                <a:solidFill>
                  <a:schemeClr val="tx1"/>
                </a:solidFill>
                <a:latin typeface="+mn-lt"/>
                <a:cs typeface="Times New Roman" pitchFamily="18" charset="0"/>
              </a:rPr>
              <a:t>– </a:t>
            </a:r>
            <a:r>
              <a:rPr lang="en-US" sz="4000" b="1" dirty="0" smtClean="0">
                <a:solidFill>
                  <a:schemeClr val="tx1"/>
                </a:solidFill>
                <a:latin typeface="+mn-lt"/>
                <a:cs typeface="Times New Roman" pitchFamily="18" charset="0"/>
              </a:rPr>
              <a:t>The </a:t>
            </a:r>
            <a:r>
              <a:rPr lang="en-US" sz="4000" b="1" dirty="0">
                <a:solidFill>
                  <a:schemeClr val="tx1"/>
                </a:solidFill>
                <a:latin typeface="+mn-lt"/>
                <a:cs typeface="Times New Roman" pitchFamily="18" charset="0"/>
              </a:rPr>
              <a:t>Scriptures</a:t>
            </a:r>
          </a:p>
          <a:p>
            <a:pPr marL="0" indent="0">
              <a:buNone/>
            </a:pPr>
            <a:r>
              <a:rPr lang="en-US" sz="4000" b="1" dirty="0" smtClean="0"/>
              <a:t>knowing </a:t>
            </a:r>
            <a:r>
              <a:rPr lang="en-US" sz="4000" b="1" dirty="0"/>
              <a:t>this first: that mockers shall come in the last days with mocking, walking according to their own lusts, </a:t>
            </a:r>
            <a:r>
              <a:rPr lang="en-US" sz="4000" b="1" dirty="0" smtClean="0"/>
              <a:t>and </a:t>
            </a:r>
            <a:r>
              <a:rPr lang="en-US" sz="4000" b="1" dirty="0"/>
              <a:t>saying, “Where is the promise of His coming? For since the fathers fell asleep, all continues as from the beginning of creation.</a:t>
            </a:r>
          </a:p>
        </p:txBody>
      </p:sp>
    </p:spTree>
    <p:extLst>
      <p:ext uri="{BB962C8B-B14F-4D97-AF65-F5344CB8AC3E}">
        <p14:creationId xmlns:p14="http://schemas.microsoft.com/office/powerpoint/2010/main" val="868817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2</a:t>
            </a:r>
            <a:r>
              <a:rPr lang="en-US" sz="4000" b="1" dirty="0">
                <a:solidFill>
                  <a:schemeClr val="tx1"/>
                </a:solidFill>
                <a:latin typeface="+mn-lt"/>
                <a:cs typeface="Times New Roman" pitchFamily="18" charset="0"/>
              </a:rPr>
              <a:t> Peter </a:t>
            </a:r>
            <a:r>
              <a:rPr lang="en-US" sz="4000" b="1" dirty="0" smtClean="0">
                <a:solidFill>
                  <a:schemeClr val="tx1"/>
                </a:solidFill>
                <a:latin typeface="+mn-lt"/>
                <a:cs typeface="Times New Roman" pitchFamily="18" charset="0"/>
              </a:rPr>
              <a:t>3:5-7 </a:t>
            </a:r>
            <a:r>
              <a:rPr lang="en-US" sz="4000" b="1" dirty="0">
                <a:solidFill>
                  <a:schemeClr val="tx1"/>
                </a:solidFill>
                <a:latin typeface="+mn-lt"/>
                <a:cs typeface="Times New Roman" pitchFamily="18" charset="0"/>
              </a:rPr>
              <a:t>– </a:t>
            </a:r>
            <a:r>
              <a:rPr lang="en-US" sz="4000" b="1" dirty="0" smtClean="0">
                <a:solidFill>
                  <a:schemeClr val="tx1"/>
                </a:solidFill>
                <a:latin typeface="+mn-lt"/>
                <a:cs typeface="Times New Roman" pitchFamily="18" charset="0"/>
              </a:rPr>
              <a:t>The </a:t>
            </a:r>
            <a:r>
              <a:rPr lang="en-US" sz="4000" b="1" dirty="0">
                <a:solidFill>
                  <a:schemeClr val="tx1"/>
                </a:solidFill>
                <a:latin typeface="+mn-lt"/>
                <a:cs typeface="Times New Roman" pitchFamily="18" charset="0"/>
              </a:rPr>
              <a:t>Scriptures</a:t>
            </a:r>
          </a:p>
          <a:p>
            <a:pPr marL="0" indent="0">
              <a:buNone/>
            </a:pPr>
            <a:r>
              <a:rPr lang="en-US" sz="4000" b="1" dirty="0" smtClean="0"/>
              <a:t>For </a:t>
            </a:r>
            <a:r>
              <a:rPr lang="en-US" sz="4000" b="1" dirty="0"/>
              <a:t>they choose to have this hidden from them: that the heavens were of old, and the earth standing out of water and in the water, by the Word of Elohim</a:t>
            </a:r>
            <a:r>
              <a:rPr lang="en-US" sz="4000" b="1" dirty="0" smtClean="0"/>
              <a:t>, through </a:t>
            </a:r>
            <a:r>
              <a:rPr lang="en-US" sz="4000" b="1" dirty="0"/>
              <a:t>which the world at that time was destroyed, being flooded with water. </a:t>
            </a:r>
            <a:r>
              <a:rPr lang="en-US" sz="4000" b="1" dirty="0" smtClean="0"/>
              <a:t>And </a:t>
            </a:r>
            <a:r>
              <a:rPr lang="en-US" sz="4000" b="1" dirty="0"/>
              <a:t>the present heavens and the earth are treasured up by the same Word, being kept for fire, to a day of judgment and destruction of wicked men. </a:t>
            </a:r>
          </a:p>
        </p:txBody>
      </p:sp>
    </p:spTree>
    <p:extLst>
      <p:ext uri="{BB962C8B-B14F-4D97-AF65-F5344CB8AC3E}">
        <p14:creationId xmlns:p14="http://schemas.microsoft.com/office/powerpoint/2010/main" val="31863659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2</a:t>
            </a:r>
            <a:r>
              <a:rPr lang="en-US" sz="4000" b="1" dirty="0">
                <a:solidFill>
                  <a:schemeClr val="tx1"/>
                </a:solidFill>
                <a:latin typeface="+mn-lt"/>
                <a:cs typeface="Times New Roman" pitchFamily="18" charset="0"/>
              </a:rPr>
              <a:t> Peter </a:t>
            </a:r>
            <a:r>
              <a:rPr lang="en-US" sz="4000" b="1" dirty="0" smtClean="0">
                <a:solidFill>
                  <a:schemeClr val="tx1"/>
                </a:solidFill>
                <a:latin typeface="+mn-lt"/>
                <a:cs typeface="Times New Roman" pitchFamily="18" charset="0"/>
              </a:rPr>
              <a:t>3:8-9 </a:t>
            </a:r>
            <a:r>
              <a:rPr lang="en-US" sz="4000" b="1" dirty="0">
                <a:solidFill>
                  <a:schemeClr val="tx1"/>
                </a:solidFill>
                <a:latin typeface="+mn-lt"/>
                <a:cs typeface="Times New Roman" pitchFamily="18" charset="0"/>
              </a:rPr>
              <a:t>– </a:t>
            </a:r>
            <a:r>
              <a:rPr lang="en-US" sz="4000" b="1" dirty="0" smtClean="0">
                <a:solidFill>
                  <a:schemeClr val="tx1"/>
                </a:solidFill>
                <a:latin typeface="+mn-lt"/>
                <a:cs typeface="Times New Roman" pitchFamily="18" charset="0"/>
              </a:rPr>
              <a:t>The </a:t>
            </a:r>
            <a:r>
              <a:rPr lang="en-US" sz="4000" b="1" dirty="0">
                <a:solidFill>
                  <a:schemeClr val="tx1"/>
                </a:solidFill>
                <a:latin typeface="+mn-lt"/>
                <a:cs typeface="Times New Roman" pitchFamily="18" charset="0"/>
              </a:rPr>
              <a:t>Scriptures</a:t>
            </a:r>
          </a:p>
          <a:p>
            <a:pPr marL="0" indent="0">
              <a:buNone/>
            </a:pPr>
            <a:r>
              <a:rPr lang="en-US" sz="4000" b="1" dirty="0" smtClean="0"/>
              <a:t>But</a:t>
            </a:r>
            <a:r>
              <a:rPr lang="en-US" sz="4000" b="1" dirty="0"/>
              <a:t>, beloved ones, let not this one matter be hidden from you: that with </a:t>
            </a:r>
            <a:r>
              <a:rPr lang="en-US" sz="4800" b="1" dirty="0" err="1" smtClean="0">
                <a:latin typeface="Bwhebb" panose="00000400000000000000" pitchFamily="2" charset="0"/>
              </a:rPr>
              <a:t>hwhy</a:t>
            </a:r>
            <a:r>
              <a:rPr lang="en-US" sz="4000" b="1" dirty="0" smtClean="0"/>
              <a:t> </a:t>
            </a:r>
            <a:r>
              <a:rPr lang="en-US" sz="4000" b="1" dirty="0"/>
              <a:t>one day is as a thousand years, and a thousand years as one day. </a:t>
            </a:r>
            <a:r>
              <a:rPr lang="en-US" sz="4800" b="1" dirty="0" err="1">
                <a:latin typeface="Bwhebb" panose="00000400000000000000" pitchFamily="2" charset="0"/>
              </a:rPr>
              <a:t>hwhy</a:t>
            </a:r>
            <a:r>
              <a:rPr lang="en-US" sz="4000" b="1" dirty="0" smtClean="0"/>
              <a:t> </a:t>
            </a:r>
            <a:r>
              <a:rPr lang="en-US" sz="4000" b="1" dirty="0"/>
              <a:t>is not slow in regard to the promise, as some count slowness, but is patient toward us, not wishing that any should perish but that all should come to repentance</a:t>
            </a:r>
            <a:r>
              <a:rPr lang="en-US" sz="4000" b="1" dirty="0" smtClean="0"/>
              <a:t>.</a:t>
            </a:r>
            <a:endParaRPr lang="en-US" sz="4000" b="1" dirty="0"/>
          </a:p>
        </p:txBody>
      </p:sp>
    </p:spTree>
    <p:extLst>
      <p:ext uri="{BB962C8B-B14F-4D97-AF65-F5344CB8AC3E}">
        <p14:creationId xmlns:p14="http://schemas.microsoft.com/office/powerpoint/2010/main" val="39189022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a:cs typeface="Times New Roman" pitchFamily="18" charset="0"/>
              </a:rPr>
              <a:t>2</a:t>
            </a:r>
            <a:r>
              <a:rPr lang="en-US" sz="4000" b="1" dirty="0">
                <a:solidFill>
                  <a:schemeClr val="tx1"/>
                </a:solidFill>
                <a:latin typeface="+mn-lt"/>
                <a:cs typeface="Times New Roman" pitchFamily="18" charset="0"/>
              </a:rPr>
              <a:t> Peter </a:t>
            </a:r>
            <a:r>
              <a:rPr lang="en-US" sz="4000" b="1" dirty="0" smtClean="0">
                <a:solidFill>
                  <a:schemeClr val="tx1"/>
                </a:solidFill>
                <a:latin typeface="+mn-lt"/>
                <a:cs typeface="Times New Roman" pitchFamily="18" charset="0"/>
              </a:rPr>
              <a:t>3:10-12 </a:t>
            </a:r>
            <a:r>
              <a:rPr lang="en-US" sz="4000" b="1" dirty="0">
                <a:solidFill>
                  <a:schemeClr val="tx1"/>
                </a:solidFill>
                <a:latin typeface="+mn-lt"/>
                <a:cs typeface="Times New Roman" pitchFamily="18" charset="0"/>
              </a:rPr>
              <a:t>– </a:t>
            </a:r>
            <a:r>
              <a:rPr lang="en-US" sz="4000" b="1" dirty="0" smtClean="0">
                <a:solidFill>
                  <a:schemeClr val="tx1"/>
                </a:solidFill>
                <a:latin typeface="+mn-lt"/>
                <a:cs typeface="Times New Roman" pitchFamily="18" charset="0"/>
              </a:rPr>
              <a:t>The </a:t>
            </a:r>
            <a:r>
              <a:rPr lang="en-US" sz="4000" b="1" dirty="0">
                <a:solidFill>
                  <a:schemeClr val="tx1"/>
                </a:solidFill>
                <a:latin typeface="+mn-lt"/>
                <a:cs typeface="Times New Roman" pitchFamily="18" charset="0"/>
              </a:rPr>
              <a:t>Scriptures</a:t>
            </a:r>
          </a:p>
          <a:p>
            <a:pPr marL="0" indent="0">
              <a:buNone/>
            </a:pPr>
            <a:r>
              <a:rPr lang="en-US" sz="4000" b="1" dirty="0" smtClean="0"/>
              <a:t>But </a:t>
            </a:r>
            <a:r>
              <a:rPr lang="en-US" sz="4000" b="1" dirty="0"/>
              <a:t>the day of </a:t>
            </a:r>
            <a:r>
              <a:rPr lang="en-US" sz="4800" b="1" dirty="0" err="1">
                <a:latin typeface="Bwhebb" panose="00000400000000000000" pitchFamily="2" charset="0"/>
              </a:rPr>
              <a:t>hwhy</a:t>
            </a:r>
            <a:r>
              <a:rPr lang="en-US" sz="4000" b="1" dirty="0" smtClean="0"/>
              <a:t> </a:t>
            </a:r>
            <a:r>
              <a:rPr lang="en-US" sz="4000" b="1" dirty="0"/>
              <a:t>shall come as a thief in the night, in which the heavens shall pass away with a great noise, and the elements shall melt with intense heat, and the earth and the works that are in it </a:t>
            </a:r>
            <a:r>
              <a:rPr lang="en-US" sz="4000" b="1" dirty="0" smtClean="0"/>
              <a:t>shall be </a:t>
            </a:r>
            <a:r>
              <a:rPr lang="en-US" sz="4000" b="1" dirty="0"/>
              <a:t>burned up. </a:t>
            </a:r>
            <a:r>
              <a:rPr lang="en-US" sz="4000" b="1" dirty="0" smtClean="0"/>
              <a:t>Seeing </a:t>
            </a:r>
            <a:r>
              <a:rPr lang="en-US" sz="4000" b="1" dirty="0"/>
              <a:t>all these are to be destroyed in this way, what kind of people ought you to be in set-apart </a:t>
            </a:r>
            <a:r>
              <a:rPr lang="en-US" sz="4000" b="1" dirty="0" err="1"/>
              <a:t>behaviour</a:t>
            </a:r>
            <a:r>
              <a:rPr lang="en-US" sz="4000" b="1" dirty="0"/>
              <a:t> and reverence, </a:t>
            </a:r>
            <a:r>
              <a:rPr lang="en-US" sz="4000" b="1" dirty="0" smtClean="0"/>
              <a:t>looking </a:t>
            </a:r>
            <a:r>
              <a:rPr lang="en-US" sz="4000" b="1" dirty="0"/>
              <a:t>for and hastening the coming of the day of Elohim, through which the heavens shall be destroyed, being set on fire, and the elements melt with intense heat! </a:t>
            </a:r>
          </a:p>
        </p:txBody>
      </p:sp>
    </p:spTree>
    <p:extLst>
      <p:ext uri="{BB962C8B-B14F-4D97-AF65-F5344CB8AC3E}">
        <p14:creationId xmlns:p14="http://schemas.microsoft.com/office/powerpoint/2010/main" val="13606626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2</a:t>
            </a:r>
            <a:r>
              <a:rPr lang="en-US" sz="4000" b="1" dirty="0">
                <a:solidFill>
                  <a:schemeClr val="tx1"/>
                </a:solidFill>
                <a:latin typeface="+mn-lt"/>
                <a:cs typeface="Times New Roman" pitchFamily="18" charset="0"/>
              </a:rPr>
              <a:t> Peter </a:t>
            </a:r>
            <a:r>
              <a:rPr lang="en-US" sz="4000" b="1" dirty="0" smtClean="0">
                <a:solidFill>
                  <a:schemeClr val="tx1"/>
                </a:solidFill>
                <a:latin typeface="+mn-lt"/>
                <a:cs typeface="Times New Roman" pitchFamily="18" charset="0"/>
              </a:rPr>
              <a:t>3:13-14 </a:t>
            </a:r>
            <a:r>
              <a:rPr lang="en-US" sz="4000" b="1" dirty="0">
                <a:solidFill>
                  <a:schemeClr val="tx1"/>
                </a:solidFill>
                <a:latin typeface="+mn-lt"/>
                <a:cs typeface="Times New Roman" pitchFamily="18" charset="0"/>
              </a:rPr>
              <a:t>– </a:t>
            </a:r>
            <a:r>
              <a:rPr lang="en-US" sz="4000" b="1" dirty="0" smtClean="0">
                <a:solidFill>
                  <a:schemeClr val="tx1"/>
                </a:solidFill>
                <a:latin typeface="+mn-lt"/>
                <a:cs typeface="Times New Roman" pitchFamily="18" charset="0"/>
              </a:rPr>
              <a:t>The </a:t>
            </a:r>
            <a:r>
              <a:rPr lang="en-US" sz="4000" b="1" dirty="0">
                <a:solidFill>
                  <a:schemeClr val="tx1"/>
                </a:solidFill>
                <a:latin typeface="+mn-lt"/>
                <a:cs typeface="Times New Roman" pitchFamily="18" charset="0"/>
              </a:rPr>
              <a:t>Scriptures</a:t>
            </a:r>
          </a:p>
          <a:p>
            <a:pPr marL="0" indent="0">
              <a:buNone/>
            </a:pPr>
            <a:r>
              <a:rPr lang="en-US" sz="4000" b="1" dirty="0" smtClean="0"/>
              <a:t>But </a:t>
            </a:r>
            <a:r>
              <a:rPr lang="en-US" sz="4000" b="1" dirty="0"/>
              <a:t>according to His promise we wait for a renewed heavens and a renewed earth in which righteousness dwells. </a:t>
            </a:r>
            <a:r>
              <a:rPr lang="en-US" sz="4000" b="1" dirty="0" smtClean="0"/>
              <a:t>So </a:t>
            </a:r>
            <a:r>
              <a:rPr lang="en-US" sz="4000" b="1" dirty="0"/>
              <a:t>then, beloved ones, looking forward to this, do your utmost to be found by Him in peace, spotless and blameless, </a:t>
            </a:r>
            <a:r>
              <a:rPr lang="en-US" sz="4000" b="1" dirty="0" smtClean="0"/>
              <a:t>and </a:t>
            </a:r>
            <a:r>
              <a:rPr lang="en-US" sz="4000" b="1" dirty="0"/>
              <a:t>reckon the patience of our Master as deliverance, </a:t>
            </a:r>
          </a:p>
        </p:txBody>
      </p:sp>
    </p:spTree>
    <p:extLst>
      <p:ext uri="{BB962C8B-B14F-4D97-AF65-F5344CB8AC3E}">
        <p14:creationId xmlns:p14="http://schemas.microsoft.com/office/powerpoint/2010/main" val="37883061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2</a:t>
            </a:r>
            <a:r>
              <a:rPr lang="en-US" sz="4000" b="1" dirty="0">
                <a:solidFill>
                  <a:schemeClr val="tx1"/>
                </a:solidFill>
                <a:latin typeface="+mn-lt"/>
                <a:cs typeface="Times New Roman" pitchFamily="18" charset="0"/>
              </a:rPr>
              <a:t> Peter </a:t>
            </a:r>
            <a:r>
              <a:rPr lang="en-US" sz="4000" b="1" dirty="0" smtClean="0">
                <a:solidFill>
                  <a:schemeClr val="tx1"/>
                </a:solidFill>
                <a:latin typeface="+mn-lt"/>
                <a:cs typeface="Times New Roman" pitchFamily="18" charset="0"/>
              </a:rPr>
              <a:t>3:15-16 </a:t>
            </a:r>
            <a:r>
              <a:rPr lang="en-US" sz="4000" b="1" dirty="0">
                <a:solidFill>
                  <a:schemeClr val="tx1"/>
                </a:solidFill>
                <a:latin typeface="+mn-lt"/>
                <a:cs typeface="Times New Roman" pitchFamily="18" charset="0"/>
              </a:rPr>
              <a:t>– </a:t>
            </a:r>
            <a:r>
              <a:rPr lang="en-US" sz="4000" b="1" dirty="0" smtClean="0">
                <a:solidFill>
                  <a:schemeClr val="tx1"/>
                </a:solidFill>
                <a:latin typeface="+mn-lt"/>
                <a:cs typeface="Times New Roman" pitchFamily="18" charset="0"/>
              </a:rPr>
              <a:t>The </a:t>
            </a:r>
            <a:r>
              <a:rPr lang="en-US" sz="4000" b="1" dirty="0">
                <a:solidFill>
                  <a:schemeClr val="tx1"/>
                </a:solidFill>
                <a:latin typeface="+mn-lt"/>
                <a:cs typeface="Times New Roman" pitchFamily="18" charset="0"/>
              </a:rPr>
              <a:t>Scriptures</a:t>
            </a:r>
          </a:p>
          <a:p>
            <a:pPr marL="0" indent="0">
              <a:buNone/>
            </a:pPr>
            <a:r>
              <a:rPr lang="en-US" sz="4000" b="1" dirty="0"/>
              <a:t>as also our beloved brother </a:t>
            </a:r>
            <a:r>
              <a:rPr lang="en-US" sz="4000" b="1" dirty="0" err="1"/>
              <a:t>Sha’ul</a:t>
            </a:r>
            <a:r>
              <a:rPr lang="en-US" sz="4000" b="1" dirty="0"/>
              <a:t> wrote to you, according to the wisdom given to him, </a:t>
            </a:r>
            <a:r>
              <a:rPr lang="en-US" sz="4000" b="1" dirty="0" smtClean="0"/>
              <a:t>as </a:t>
            </a:r>
            <a:r>
              <a:rPr lang="en-US" sz="4000" b="1" dirty="0"/>
              <a:t>also in all his letters, speaking in them concerning these matters, in which some are hard to understand, </a:t>
            </a:r>
            <a:r>
              <a:rPr lang="en-US" sz="4000" b="1" dirty="0" smtClean="0"/>
              <a:t>which </a:t>
            </a:r>
            <a:r>
              <a:rPr lang="en-US" sz="4000" b="1" dirty="0"/>
              <a:t>those who are untaught and unstable twist to their own destruction, as they do also the other Scriptures. </a:t>
            </a:r>
          </a:p>
        </p:txBody>
      </p:sp>
    </p:spTree>
    <p:extLst>
      <p:ext uri="{BB962C8B-B14F-4D97-AF65-F5344CB8AC3E}">
        <p14:creationId xmlns:p14="http://schemas.microsoft.com/office/powerpoint/2010/main" val="28311410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2</a:t>
            </a:r>
            <a:r>
              <a:rPr lang="en-US" sz="4000" b="1" dirty="0">
                <a:solidFill>
                  <a:schemeClr val="tx1"/>
                </a:solidFill>
                <a:latin typeface="+mn-lt"/>
                <a:cs typeface="Times New Roman" pitchFamily="18" charset="0"/>
              </a:rPr>
              <a:t> Peter </a:t>
            </a:r>
            <a:r>
              <a:rPr lang="en-US" sz="4000" b="1" dirty="0" smtClean="0">
                <a:solidFill>
                  <a:schemeClr val="tx1"/>
                </a:solidFill>
                <a:latin typeface="+mn-lt"/>
                <a:cs typeface="Times New Roman" pitchFamily="18" charset="0"/>
              </a:rPr>
              <a:t>3:17-18 </a:t>
            </a:r>
            <a:r>
              <a:rPr lang="en-US" sz="4000" b="1" dirty="0">
                <a:solidFill>
                  <a:schemeClr val="tx1"/>
                </a:solidFill>
                <a:latin typeface="+mn-lt"/>
                <a:cs typeface="Times New Roman" pitchFamily="18" charset="0"/>
              </a:rPr>
              <a:t>– </a:t>
            </a:r>
            <a:r>
              <a:rPr lang="en-US" sz="4000" b="1" dirty="0" smtClean="0">
                <a:solidFill>
                  <a:schemeClr val="tx1"/>
                </a:solidFill>
                <a:latin typeface="+mn-lt"/>
                <a:cs typeface="Times New Roman" pitchFamily="18" charset="0"/>
              </a:rPr>
              <a:t>The </a:t>
            </a:r>
            <a:r>
              <a:rPr lang="en-US" sz="4000" b="1" dirty="0">
                <a:solidFill>
                  <a:schemeClr val="tx1"/>
                </a:solidFill>
                <a:latin typeface="+mn-lt"/>
                <a:cs typeface="Times New Roman" pitchFamily="18" charset="0"/>
              </a:rPr>
              <a:t>Scriptures</a:t>
            </a:r>
          </a:p>
          <a:p>
            <a:pPr marL="0" indent="0">
              <a:buNone/>
            </a:pPr>
            <a:r>
              <a:rPr lang="en-US" sz="4000" b="1" dirty="0" smtClean="0"/>
              <a:t>You</a:t>
            </a:r>
            <a:r>
              <a:rPr lang="en-US" sz="4000" b="1" dirty="0"/>
              <a:t>, then, beloved ones, being forewarned, watch, lest you also fall from your own steadfastness, being led away with the delusion of the lawless, </a:t>
            </a:r>
            <a:r>
              <a:rPr lang="en-US" sz="4000" b="1" dirty="0" smtClean="0"/>
              <a:t>but </a:t>
            </a:r>
            <a:r>
              <a:rPr lang="en-US" sz="4000" b="1" dirty="0"/>
              <a:t>grow in the </a:t>
            </a:r>
            <a:r>
              <a:rPr lang="en-US" sz="4000" b="1" dirty="0" err="1"/>
              <a:t>favour</a:t>
            </a:r>
            <a:r>
              <a:rPr lang="en-US" sz="4000" b="1" dirty="0"/>
              <a:t> and knowledge of our Master and </a:t>
            </a:r>
            <a:r>
              <a:rPr lang="en-US" sz="4000" b="1" dirty="0" err="1"/>
              <a:t>Saviour</a:t>
            </a:r>
            <a:r>
              <a:rPr lang="en-US" sz="4000" b="1" dirty="0"/>
              <a:t> </a:t>
            </a:r>
            <a:r>
              <a:rPr lang="en-US" sz="4800" b="1" dirty="0">
                <a:latin typeface="Bwhebb" panose="00000400000000000000" pitchFamily="2" charset="0"/>
              </a:rPr>
              <a:t>[</a:t>
            </a:r>
            <a:r>
              <a:rPr lang="en-US" sz="4800" b="1" dirty="0" err="1">
                <a:latin typeface="Bwhebb" panose="00000400000000000000" pitchFamily="2" charset="0"/>
              </a:rPr>
              <a:t>vwhy</a:t>
            </a:r>
            <a:r>
              <a:rPr lang="en-US" sz="4800" b="1" dirty="0"/>
              <a:t> </a:t>
            </a:r>
            <a:r>
              <a:rPr lang="en-US" sz="4000" b="1" dirty="0"/>
              <a:t>(</a:t>
            </a:r>
            <a:r>
              <a:rPr lang="en-US" sz="4000" b="1" dirty="0" err="1"/>
              <a:t>Yahusha</a:t>
            </a:r>
            <a:r>
              <a:rPr lang="en-US" sz="4000" b="1" dirty="0"/>
              <a:t>)</a:t>
            </a:r>
            <a:r>
              <a:rPr lang="en-US" sz="4000" b="1" dirty="0" smtClean="0"/>
              <a:t> </a:t>
            </a:r>
            <a:r>
              <a:rPr lang="en-US" sz="4000" b="1" dirty="0"/>
              <a:t>Messiah. To Him be the esteem both now and to a day that abides. </a:t>
            </a:r>
            <a:r>
              <a:rPr lang="en-US" sz="4000" b="1" dirty="0" smtClean="0"/>
              <a:t>Amen</a:t>
            </a:r>
            <a:r>
              <a:rPr lang="en-US" sz="4000" b="1" dirty="0"/>
              <a:t>. </a:t>
            </a:r>
          </a:p>
        </p:txBody>
      </p:sp>
    </p:spTree>
    <p:extLst>
      <p:ext uri="{BB962C8B-B14F-4D97-AF65-F5344CB8AC3E}">
        <p14:creationId xmlns:p14="http://schemas.microsoft.com/office/powerpoint/2010/main" val="24333089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A Bit About Where We’re Going Today</a:t>
            </a:r>
            <a:endParaRPr lang="en-US" sz="4800" b="1" dirty="0">
              <a:solidFill>
                <a:schemeClr val="tx1"/>
              </a:solidFill>
              <a:latin typeface="+mn-lt"/>
              <a:cs typeface="Times New Roman" pitchFamily="18" charset="0"/>
            </a:endParaRPr>
          </a:p>
          <a:p>
            <a:pPr marL="0" indent="0">
              <a:buNone/>
            </a:pPr>
            <a:r>
              <a:rPr lang="en-US" sz="4000" b="1" dirty="0" smtClean="0"/>
              <a:t>Peter’s “Second Letter</a:t>
            </a:r>
            <a:r>
              <a:rPr lang="en-US" sz="4000" b="1" dirty="0" smtClean="0"/>
              <a:t>” – A reminder</a:t>
            </a:r>
            <a:endParaRPr lang="en-US" sz="4000" b="1" dirty="0" smtClean="0"/>
          </a:p>
          <a:p>
            <a:pPr marL="0" indent="0">
              <a:buNone/>
            </a:pPr>
            <a:r>
              <a:rPr lang="en-US" sz="4000" b="1" dirty="0" smtClean="0"/>
              <a:t>The Skepticism of Unbelievers</a:t>
            </a:r>
          </a:p>
          <a:p>
            <a:pPr marL="0" indent="0">
              <a:buNone/>
            </a:pPr>
            <a:r>
              <a:rPr lang="en-US" sz="4000" b="1" dirty="0" smtClean="0"/>
              <a:t>What the World Chooses to Disregard</a:t>
            </a:r>
          </a:p>
          <a:p>
            <a:pPr marL="0" indent="0">
              <a:buNone/>
            </a:pPr>
            <a:r>
              <a:rPr lang="en-US" sz="4000" b="1" dirty="0" smtClean="0"/>
              <a:t>The Reason for the “Delay” of His Coming</a:t>
            </a:r>
          </a:p>
          <a:p>
            <a:pPr marL="0" indent="0">
              <a:buNone/>
            </a:pPr>
            <a:r>
              <a:rPr lang="en-US" sz="4000" b="1" dirty="0" smtClean="0"/>
              <a:t>The Coming of the New Order in Messiah</a:t>
            </a:r>
          </a:p>
          <a:p>
            <a:pPr marL="0" indent="0">
              <a:buNone/>
            </a:pPr>
            <a:r>
              <a:rPr lang="en-US" sz="4000" b="1" dirty="0" smtClean="0"/>
              <a:t>How Then Should We Live?</a:t>
            </a:r>
          </a:p>
          <a:p>
            <a:pPr marL="0" indent="0">
              <a:buNone/>
            </a:pPr>
            <a:r>
              <a:rPr lang="en-US" sz="4000" b="1" dirty="0" smtClean="0"/>
              <a:t>Paul’s Difficult Writings</a:t>
            </a:r>
          </a:p>
          <a:p>
            <a:pPr marL="0" indent="0">
              <a:buNone/>
            </a:pPr>
            <a:endParaRPr lang="en-US" sz="4000" b="1" dirty="0" smtClean="0"/>
          </a:p>
          <a:p>
            <a:pPr marL="0" indent="0">
              <a:buNone/>
            </a:pPr>
            <a:endParaRPr lang="en-US" sz="4000" b="1" dirty="0"/>
          </a:p>
        </p:txBody>
      </p:sp>
    </p:spTree>
    <p:extLst>
      <p:ext uri="{BB962C8B-B14F-4D97-AF65-F5344CB8AC3E}">
        <p14:creationId xmlns:p14="http://schemas.microsoft.com/office/powerpoint/2010/main" val="10515887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175364"/>
            <a:ext cx="10678887" cy="6486695"/>
          </a:xfrm>
        </p:spPr>
        <p:txBody>
          <a:bodyPr>
            <a:normAutofit lnSpcReduction="10000"/>
          </a:bodyPr>
          <a:lstStyle/>
          <a:p>
            <a:pPr algn="ctr">
              <a:buNone/>
            </a:pPr>
            <a:r>
              <a:rPr lang="en-US" sz="4000" b="1" dirty="0">
                <a:cs typeface="Times New Roman" pitchFamily="18" charset="0"/>
              </a:rPr>
              <a:t>2</a:t>
            </a:r>
            <a:r>
              <a:rPr lang="en-US" sz="4000" b="1" dirty="0">
                <a:solidFill>
                  <a:schemeClr val="tx1"/>
                </a:solidFill>
                <a:latin typeface="+mn-lt"/>
                <a:cs typeface="Times New Roman" pitchFamily="18" charset="0"/>
              </a:rPr>
              <a:t> Peter </a:t>
            </a:r>
            <a:r>
              <a:rPr lang="en-US" sz="4000" b="1" dirty="0" smtClean="0">
                <a:solidFill>
                  <a:schemeClr val="tx1"/>
                </a:solidFill>
                <a:latin typeface="+mn-lt"/>
                <a:cs typeface="Times New Roman" pitchFamily="18" charset="0"/>
              </a:rPr>
              <a:t>3:1 </a:t>
            </a:r>
            <a:r>
              <a:rPr lang="en-US" sz="4000" b="1" dirty="0">
                <a:solidFill>
                  <a:schemeClr val="tx1"/>
                </a:solidFill>
                <a:latin typeface="+mn-lt"/>
                <a:cs typeface="Times New Roman" pitchFamily="18" charset="0"/>
              </a:rPr>
              <a:t>– </a:t>
            </a:r>
            <a:r>
              <a:rPr lang="en-US" sz="4000" b="1" dirty="0" smtClean="0">
                <a:solidFill>
                  <a:schemeClr val="tx1"/>
                </a:solidFill>
                <a:latin typeface="+mn-lt"/>
                <a:cs typeface="Times New Roman" pitchFamily="18" charset="0"/>
              </a:rPr>
              <a:t>The </a:t>
            </a:r>
            <a:r>
              <a:rPr lang="en-US" sz="4000" b="1" dirty="0" smtClean="0">
                <a:cs typeface="Times New Roman" pitchFamily="18" charset="0"/>
              </a:rPr>
              <a:t>Pure Mind</a:t>
            </a:r>
            <a:endParaRPr lang="en-US" sz="4000" b="1" dirty="0">
              <a:solidFill>
                <a:schemeClr val="tx1"/>
              </a:solidFill>
              <a:latin typeface="+mn-lt"/>
              <a:cs typeface="Times New Roman" pitchFamily="18" charset="0"/>
            </a:endParaRPr>
          </a:p>
          <a:p>
            <a:pPr marL="0" indent="0">
              <a:buNone/>
            </a:pPr>
            <a:r>
              <a:rPr lang="en-US" sz="4000" b="1" dirty="0" smtClean="0"/>
              <a:t>This </a:t>
            </a:r>
            <a:r>
              <a:rPr lang="en-US" sz="4000" b="1" dirty="0"/>
              <a:t>is now, beloved ones, the second letter I write to you, in which </a:t>
            </a:r>
            <a:r>
              <a:rPr lang="en-US" sz="4000" b="1" u="sng" dirty="0"/>
              <a:t>I stir up</a:t>
            </a:r>
            <a:r>
              <a:rPr lang="en-US" sz="4000" b="1" dirty="0"/>
              <a:t> </a:t>
            </a:r>
            <a:r>
              <a:rPr lang="en-US" sz="4000" b="1" dirty="0" smtClean="0"/>
              <a:t>by way of reminder your </a:t>
            </a:r>
            <a:r>
              <a:rPr lang="en-US" sz="4000" b="1" u="sng" dirty="0"/>
              <a:t>sincere</a:t>
            </a:r>
            <a:r>
              <a:rPr lang="en-US" sz="4000" b="1" dirty="0"/>
              <a:t> </a:t>
            </a:r>
            <a:r>
              <a:rPr lang="en-US" sz="4000" b="1" u="sng" dirty="0" smtClean="0"/>
              <a:t>mind</a:t>
            </a:r>
            <a:r>
              <a:rPr lang="en-US" sz="4000" b="1" dirty="0" smtClean="0"/>
              <a:t>...</a:t>
            </a:r>
          </a:p>
          <a:p>
            <a:pPr marL="0" indent="0">
              <a:buNone/>
            </a:pPr>
            <a:r>
              <a:rPr lang="en-US" sz="4000" b="1" i="1" dirty="0" smtClean="0"/>
              <a:t>- wake </a:t>
            </a:r>
            <a:r>
              <a:rPr lang="en-US" sz="4000" b="1" i="1" dirty="0"/>
              <a:t>up, arouse </a:t>
            </a:r>
            <a:r>
              <a:rPr lang="en-US" sz="4000" dirty="0"/>
              <a:t>someone who is asleep </a:t>
            </a:r>
            <a:endParaRPr lang="en-US" sz="4000" dirty="0" smtClean="0"/>
          </a:p>
          <a:p>
            <a:pPr marL="0" indent="0">
              <a:buNone/>
            </a:pPr>
            <a:r>
              <a:rPr lang="en-US" sz="4000" b="1" dirty="0" smtClean="0"/>
              <a:t>- By way of a reminder</a:t>
            </a:r>
          </a:p>
          <a:p>
            <a:pPr marL="0" indent="0">
              <a:buNone/>
            </a:pPr>
            <a:r>
              <a:rPr lang="en-US" sz="4000" dirty="0" smtClean="0"/>
              <a:t>- </a:t>
            </a:r>
            <a:r>
              <a:rPr lang="en-US" sz="4000" dirty="0" err="1" smtClean="0"/>
              <a:t>gener</a:t>
            </a:r>
            <a:r>
              <a:rPr lang="en-US" sz="4000" dirty="0"/>
              <a:t>. ‘unmixed, without alloy’, then in moral sense </a:t>
            </a:r>
            <a:r>
              <a:rPr lang="en-US" sz="4000" b="1" dirty="0"/>
              <a:t>pert. to being sincere, without hidden motives or pretense, </a:t>
            </a:r>
            <a:r>
              <a:rPr lang="en-US" sz="4000" b="1" i="1" u="sng" dirty="0"/>
              <a:t>pure</a:t>
            </a:r>
            <a:r>
              <a:rPr lang="en-US" sz="4000" b="1" i="1" dirty="0"/>
              <a:t> </a:t>
            </a:r>
            <a:endParaRPr lang="en-US" sz="4000" b="1" i="1" dirty="0" smtClean="0"/>
          </a:p>
          <a:p>
            <a:pPr marL="0" indent="0">
              <a:buNone/>
            </a:pPr>
            <a:r>
              <a:rPr lang="en-US" sz="4000" b="1" dirty="0" smtClean="0"/>
              <a:t>- mind </a:t>
            </a:r>
            <a:r>
              <a:rPr lang="en-US" sz="4000" b="1" dirty="0"/>
              <a:t>as a mode of thinking, </a:t>
            </a:r>
            <a:r>
              <a:rPr lang="en-US" sz="4000" b="1" i="1" dirty="0"/>
              <a:t>disposition, thought, mind </a:t>
            </a:r>
            <a:endParaRPr lang="en-US" sz="7200" b="1" dirty="0"/>
          </a:p>
        </p:txBody>
      </p:sp>
    </p:spTree>
    <p:extLst>
      <p:ext uri="{BB962C8B-B14F-4D97-AF65-F5344CB8AC3E}">
        <p14:creationId xmlns:p14="http://schemas.microsoft.com/office/powerpoint/2010/main" val="17599683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175364"/>
            <a:ext cx="10678887" cy="6486695"/>
          </a:xfrm>
        </p:spPr>
        <p:txBody>
          <a:bodyPr>
            <a:normAutofit/>
          </a:bodyPr>
          <a:lstStyle/>
          <a:p>
            <a:pPr algn="ctr">
              <a:buNone/>
            </a:pPr>
            <a:r>
              <a:rPr lang="en-US" sz="4000" b="1" dirty="0">
                <a:cs typeface="Times New Roman" pitchFamily="18" charset="0"/>
              </a:rPr>
              <a:t>2</a:t>
            </a:r>
            <a:r>
              <a:rPr lang="en-US" sz="4000" b="1" dirty="0">
                <a:solidFill>
                  <a:schemeClr val="tx1"/>
                </a:solidFill>
                <a:latin typeface="+mn-lt"/>
                <a:cs typeface="Times New Roman" pitchFamily="18" charset="0"/>
              </a:rPr>
              <a:t> Peter </a:t>
            </a:r>
            <a:r>
              <a:rPr lang="en-US" sz="4000" b="1" dirty="0" smtClean="0">
                <a:solidFill>
                  <a:schemeClr val="tx1"/>
                </a:solidFill>
                <a:latin typeface="+mn-lt"/>
                <a:cs typeface="Times New Roman" pitchFamily="18" charset="0"/>
              </a:rPr>
              <a:t>3:1 </a:t>
            </a:r>
            <a:r>
              <a:rPr lang="en-US" sz="4000" b="1" dirty="0">
                <a:solidFill>
                  <a:schemeClr val="tx1"/>
                </a:solidFill>
                <a:latin typeface="+mn-lt"/>
                <a:cs typeface="Times New Roman" pitchFamily="18" charset="0"/>
              </a:rPr>
              <a:t>– </a:t>
            </a:r>
            <a:r>
              <a:rPr lang="en-US" sz="4000" b="1" dirty="0" smtClean="0">
                <a:solidFill>
                  <a:schemeClr val="tx1"/>
                </a:solidFill>
                <a:latin typeface="+mn-lt"/>
                <a:cs typeface="Times New Roman" pitchFamily="18" charset="0"/>
              </a:rPr>
              <a:t>The </a:t>
            </a:r>
            <a:r>
              <a:rPr lang="en-US" sz="4000" b="1" dirty="0" smtClean="0">
                <a:cs typeface="Times New Roman" pitchFamily="18" charset="0"/>
              </a:rPr>
              <a:t>Pure Mind</a:t>
            </a:r>
            <a:endParaRPr lang="en-US" sz="4000" b="1" dirty="0">
              <a:solidFill>
                <a:schemeClr val="tx1"/>
              </a:solidFill>
              <a:latin typeface="+mn-lt"/>
              <a:cs typeface="Times New Roman" pitchFamily="18" charset="0"/>
            </a:endParaRPr>
          </a:p>
          <a:p>
            <a:pPr marL="0" indent="0">
              <a:buNone/>
            </a:pPr>
            <a:r>
              <a:rPr lang="en-US" sz="4000" b="1" dirty="0" smtClean="0"/>
              <a:t>I wake up your pure mind…</a:t>
            </a:r>
          </a:p>
          <a:p>
            <a:pPr marL="0" indent="0">
              <a:buNone/>
            </a:pPr>
            <a:r>
              <a:rPr lang="en-US" sz="4000" b="1" dirty="0" smtClean="0"/>
              <a:t>Therefore</a:t>
            </a:r>
            <a:r>
              <a:rPr lang="en-US" sz="4000" b="1" dirty="0"/>
              <a:t>, </a:t>
            </a:r>
            <a:r>
              <a:rPr lang="en-US" sz="4000" b="1" u="sng" dirty="0"/>
              <a:t>prepare your minds for </a:t>
            </a:r>
            <a:r>
              <a:rPr lang="en-US" sz="4000" b="1" u="sng" dirty="0" smtClean="0"/>
              <a:t>action</a:t>
            </a:r>
            <a:r>
              <a:rPr lang="en-US" sz="4000" b="1" dirty="0" smtClean="0"/>
              <a:t> (literally, “gird up the loins of your mind); </a:t>
            </a:r>
            <a:r>
              <a:rPr lang="en-US" sz="4000" b="1" dirty="0"/>
              <a:t>be self-controlled; set your hope fully on the grace to be given you when </a:t>
            </a:r>
            <a:r>
              <a:rPr lang="en-US" sz="4000" b="1" dirty="0" err="1"/>
              <a:t>Yahusha</a:t>
            </a:r>
            <a:r>
              <a:rPr lang="en-US" sz="4000" b="1" dirty="0"/>
              <a:t> Messiah is revealed</a:t>
            </a:r>
            <a:r>
              <a:rPr lang="en-US" sz="4000" b="1" dirty="0" smtClean="0"/>
              <a:t>.</a:t>
            </a:r>
            <a:r>
              <a:rPr lang="en-US" sz="4000" b="1" dirty="0"/>
              <a:t> </a:t>
            </a:r>
            <a:r>
              <a:rPr lang="en-US" sz="4000" b="1" dirty="0" smtClean="0"/>
              <a:t> 1 Peter 1:13</a:t>
            </a:r>
          </a:p>
          <a:p>
            <a:pPr marL="0" indent="0">
              <a:buNone/>
            </a:pPr>
            <a:r>
              <a:rPr lang="en-US" sz="4000" b="1" dirty="0" smtClean="0"/>
              <a:t>Spiritual warfare begins and is fought </a:t>
            </a:r>
            <a:r>
              <a:rPr lang="en-US" sz="4000" b="1" u="sng" dirty="0" smtClean="0"/>
              <a:t>in the mind</a:t>
            </a:r>
          </a:p>
          <a:p>
            <a:pPr marL="0" indent="0">
              <a:buNone/>
            </a:pPr>
            <a:r>
              <a:rPr lang="en-US" sz="4000" b="1" dirty="0" smtClean="0"/>
              <a:t>It then manifests in the physical world</a:t>
            </a:r>
            <a:endParaRPr lang="en-US" sz="4000" b="1" dirty="0"/>
          </a:p>
        </p:txBody>
      </p:sp>
    </p:spTree>
    <p:extLst>
      <p:ext uri="{BB962C8B-B14F-4D97-AF65-F5344CB8AC3E}">
        <p14:creationId xmlns:p14="http://schemas.microsoft.com/office/powerpoint/2010/main" val="28847167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2</a:t>
            </a:r>
            <a:r>
              <a:rPr lang="en-US" sz="4000" b="1" dirty="0">
                <a:solidFill>
                  <a:schemeClr val="tx1"/>
                </a:solidFill>
                <a:latin typeface="+mn-lt"/>
                <a:cs typeface="Times New Roman" pitchFamily="18" charset="0"/>
              </a:rPr>
              <a:t> Peter </a:t>
            </a:r>
            <a:r>
              <a:rPr lang="en-US" sz="4000" b="1" dirty="0" smtClean="0">
                <a:solidFill>
                  <a:schemeClr val="tx1"/>
                </a:solidFill>
                <a:latin typeface="+mn-lt"/>
                <a:cs typeface="Times New Roman" pitchFamily="18" charset="0"/>
              </a:rPr>
              <a:t>3:2 </a:t>
            </a:r>
            <a:r>
              <a:rPr lang="en-US" sz="4000" b="1" dirty="0">
                <a:solidFill>
                  <a:schemeClr val="tx1"/>
                </a:solidFill>
                <a:latin typeface="+mn-lt"/>
                <a:cs typeface="Times New Roman" pitchFamily="18" charset="0"/>
              </a:rPr>
              <a:t>– </a:t>
            </a:r>
            <a:r>
              <a:rPr lang="en-US" sz="4000" b="1" dirty="0" smtClean="0">
                <a:solidFill>
                  <a:schemeClr val="tx1"/>
                </a:solidFill>
                <a:latin typeface="+mn-lt"/>
                <a:cs typeface="Times New Roman" pitchFamily="18" charset="0"/>
              </a:rPr>
              <a:t>The </a:t>
            </a:r>
            <a:r>
              <a:rPr lang="en-US" sz="4000" b="1" dirty="0">
                <a:solidFill>
                  <a:schemeClr val="tx1"/>
                </a:solidFill>
                <a:latin typeface="+mn-lt"/>
                <a:cs typeface="Times New Roman" pitchFamily="18" charset="0"/>
              </a:rPr>
              <a:t>Scriptures</a:t>
            </a:r>
          </a:p>
          <a:p>
            <a:pPr marL="0" indent="0">
              <a:buNone/>
            </a:pPr>
            <a:r>
              <a:rPr lang="en-US" sz="4000" b="1" dirty="0" smtClean="0"/>
              <a:t>…to </a:t>
            </a:r>
            <a:r>
              <a:rPr lang="en-US" sz="4000" b="1" dirty="0"/>
              <a:t>remember </a:t>
            </a:r>
            <a:r>
              <a:rPr lang="en-US" sz="4000" b="1" dirty="0" smtClean="0"/>
              <a:t>the </a:t>
            </a:r>
            <a:r>
              <a:rPr lang="en-US" sz="4000" b="1" dirty="0"/>
              <a:t>words previously spoken by the set-apart prophets, and of the command </a:t>
            </a:r>
            <a:r>
              <a:rPr lang="en-US" sz="4000" b="1" dirty="0" smtClean="0"/>
              <a:t>of the </a:t>
            </a:r>
            <a:r>
              <a:rPr lang="en-US" sz="4000" b="1" dirty="0"/>
              <a:t>Master and </a:t>
            </a:r>
            <a:r>
              <a:rPr lang="en-US" sz="4000" b="1" dirty="0" err="1"/>
              <a:t>Saviour</a:t>
            </a:r>
            <a:r>
              <a:rPr lang="en-US" sz="4000" b="1" dirty="0"/>
              <a:t>, spoken by your emissaries</a:t>
            </a:r>
            <a:r>
              <a:rPr lang="en-US" sz="4000" b="1" dirty="0" smtClean="0"/>
              <a:t>,</a:t>
            </a:r>
          </a:p>
          <a:p>
            <a:pPr marL="0" indent="0">
              <a:buNone/>
            </a:pPr>
            <a:r>
              <a:rPr lang="en-US" sz="4000" b="1" dirty="0" smtClean="0"/>
              <a:t>Remember two things:</a:t>
            </a:r>
          </a:p>
          <a:p>
            <a:pPr marL="742950" indent="-742950">
              <a:buAutoNum type="arabicPeriod"/>
            </a:pPr>
            <a:r>
              <a:rPr lang="en-US" sz="4000" b="1" dirty="0" smtClean="0"/>
              <a:t>The Words previously spoken by the prophets</a:t>
            </a:r>
          </a:p>
          <a:p>
            <a:pPr marL="742950" indent="-742950">
              <a:buAutoNum type="arabicPeriod"/>
            </a:pPr>
            <a:r>
              <a:rPr lang="en-US" sz="4000" b="1" dirty="0" smtClean="0"/>
              <a:t>The Command of our Lord and Savior</a:t>
            </a:r>
          </a:p>
          <a:p>
            <a:pPr marL="0" indent="0">
              <a:buNone/>
            </a:pPr>
            <a:r>
              <a:rPr lang="en-US" sz="4000" b="1" dirty="0" smtClean="0"/>
              <a:t>This comman</a:t>
            </a:r>
            <a:r>
              <a:rPr lang="en-US" sz="4000" b="1" dirty="0" smtClean="0"/>
              <a:t>d references from 3 verses ago…</a:t>
            </a:r>
            <a:endParaRPr lang="en-US" sz="4000" b="1" dirty="0"/>
          </a:p>
        </p:txBody>
      </p:sp>
    </p:spTree>
    <p:extLst>
      <p:ext uri="{BB962C8B-B14F-4D97-AF65-F5344CB8AC3E}">
        <p14:creationId xmlns:p14="http://schemas.microsoft.com/office/powerpoint/2010/main" val="40528895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2</a:t>
            </a:r>
            <a:r>
              <a:rPr lang="en-US" sz="4000" b="1" dirty="0">
                <a:solidFill>
                  <a:schemeClr val="tx1"/>
                </a:solidFill>
                <a:latin typeface="+mn-lt"/>
                <a:cs typeface="Times New Roman" pitchFamily="18" charset="0"/>
              </a:rPr>
              <a:t> Peter </a:t>
            </a:r>
            <a:r>
              <a:rPr lang="en-US" sz="4000" b="1" dirty="0" smtClean="0">
                <a:solidFill>
                  <a:schemeClr val="tx1"/>
                </a:solidFill>
                <a:latin typeface="+mn-lt"/>
                <a:cs typeface="Times New Roman" pitchFamily="18" charset="0"/>
              </a:rPr>
              <a:t>3:2 </a:t>
            </a:r>
            <a:r>
              <a:rPr lang="en-US" sz="4000" b="1" dirty="0">
                <a:solidFill>
                  <a:schemeClr val="tx1"/>
                </a:solidFill>
                <a:latin typeface="+mn-lt"/>
                <a:cs typeface="Times New Roman" pitchFamily="18" charset="0"/>
              </a:rPr>
              <a:t>– </a:t>
            </a:r>
            <a:r>
              <a:rPr lang="en-US" sz="4000" b="1" dirty="0" smtClean="0">
                <a:solidFill>
                  <a:schemeClr val="tx1"/>
                </a:solidFill>
                <a:latin typeface="+mn-lt"/>
                <a:cs typeface="Times New Roman" pitchFamily="18" charset="0"/>
              </a:rPr>
              <a:t>The </a:t>
            </a:r>
            <a:r>
              <a:rPr lang="en-US" sz="4000" b="1" dirty="0">
                <a:solidFill>
                  <a:schemeClr val="tx1"/>
                </a:solidFill>
                <a:latin typeface="+mn-lt"/>
                <a:cs typeface="Times New Roman" pitchFamily="18" charset="0"/>
              </a:rPr>
              <a:t>Scriptures</a:t>
            </a:r>
          </a:p>
          <a:p>
            <a:pPr marL="0" indent="0">
              <a:buNone/>
            </a:pPr>
            <a:r>
              <a:rPr lang="en-US" sz="4000" b="1" dirty="0" smtClean="0"/>
              <a:t>…This comman</a:t>
            </a:r>
            <a:r>
              <a:rPr lang="en-US" sz="4000" b="1" dirty="0" smtClean="0"/>
              <a:t>d references from 3 verses ago…</a:t>
            </a:r>
          </a:p>
          <a:p>
            <a:pPr marL="0" indent="0">
              <a:buNone/>
            </a:pPr>
            <a:r>
              <a:rPr lang="en-US" sz="4000" b="1" dirty="0"/>
              <a:t>It would have been better for them not to have known the way of righteousness, than to have known it and then to turn their backs on </a:t>
            </a:r>
            <a:r>
              <a:rPr lang="en-US" sz="4000" b="1" u="sng" dirty="0"/>
              <a:t>the set apart command</a:t>
            </a:r>
            <a:r>
              <a:rPr lang="en-US" sz="4000" b="1" dirty="0"/>
              <a:t> that was passed on to them</a:t>
            </a:r>
            <a:r>
              <a:rPr lang="en-US" sz="4000" b="1" dirty="0" smtClean="0"/>
              <a:t>.  </a:t>
            </a:r>
            <a:r>
              <a:rPr lang="en-US" sz="4000" b="1" dirty="0" smtClean="0"/>
              <a:t>2 Peter 2:21</a:t>
            </a:r>
          </a:p>
          <a:p>
            <a:pPr marL="0" indent="0">
              <a:buNone/>
            </a:pPr>
            <a:r>
              <a:rPr lang="en-US" sz="4000" b="1" dirty="0" smtClean="0"/>
              <a:t>That set-apart command (Covenant given at Sinai) is what was spoken by the Savior!</a:t>
            </a:r>
          </a:p>
        </p:txBody>
      </p:sp>
    </p:spTree>
    <p:extLst>
      <p:ext uri="{BB962C8B-B14F-4D97-AF65-F5344CB8AC3E}">
        <p14:creationId xmlns:p14="http://schemas.microsoft.com/office/powerpoint/2010/main" val="24465915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a:cs typeface="Times New Roman" pitchFamily="18" charset="0"/>
              </a:rPr>
              <a:t>2</a:t>
            </a:r>
            <a:r>
              <a:rPr lang="en-US" sz="4000" b="1" dirty="0">
                <a:solidFill>
                  <a:schemeClr val="tx1"/>
                </a:solidFill>
                <a:latin typeface="+mn-lt"/>
                <a:cs typeface="Times New Roman" pitchFamily="18" charset="0"/>
              </a:rPr>
              <a:t> Peter </a:t>
            </a:r>
            <a:r>
              <a:rPr lang="en-US" sz="4000" b="1" dirty="0" smtClean="0">
                <a:solidFill>
                  <a:schemeClr val="tx1"/>
                </a:solidFill>
                <a:latin typeface="+mn-lt"/>
                <a:cs typeface="Times New Roman" pitchFamily="18" charset="0"/>
              </a:rPr>
              <a:t>3:3-4 </a:t>
            </a:r>
            <a:r>
              <a:rPr lang="en-US" sz="4000" b="1" dirty="0">
                <a:solidFill>
                  <a:schemeClr val="tx1"/>
                </a:solidFill>
                <a:latin typeface="+mn-lt"/>
                <a:cs typeface="Times New Roman" pitchFamily="18" charset="0"/>
              </a:rPr>
              <a:t>– </a:t>
            </a:r>
            <a:r>
              <a:rPr lang="en-US" sz="4000" b="1" dirty="0" smtClean="0">
                <a:solidFill>
                  <a:schemeClr val="tx1"/>
                </a:solidFill>
                <a:latin typeface="+mn-lt"/>
                <a:cs typeface="Times New Roman" pitchFamily="18" charset="0"/>
              </a:rPr>
              <a:t>The </a:t>
            </a:r>
            <a:r>
              <a:rPr lang="en-US" sz="4000" b="1" dirty="0">
                <a:solidFill>
                  <a:schemeClr val="tx1"/>
                </a:solidFill>
                <a:latin typeface="+mn-lt"/>
                <a:cs typeface="Times New Roman" pitchFamily="18" charset="0"/>
              </a:rPr>
              <a:t>Scriptures</a:t>
            </a:r>
          </a:p>
          <a:p>
            <a:pPr marL="0" indent="0">
              <a:buNone/>
            </a:pPr>
            <a:r>
              <a:rPr lang="en-US" sz="4000" b="1" u="sng" dirty="0" smtClean="0"/>
              <a:t>knowing </a:t>
            </a:r>
            <a:r>
              <a:rPr lang="en-US" sz="4000" b="1" u="sng" dirty="0"/>
              <a:t>this first</a:t>
            </a:r>
            <a:r>
              <a:rPr lang="en-US" sz="4000" b="1" dirty="0"/>
              <a:t>: that mockers shall come in the last days with mocking, walking according to their own lusts, </a:t>
            </a:r>
            <a:r>
              <a:rPr lang="en-US" sz="4000" b="1" dirty="0" smtClean="0"/>
              <a:t>and </a:t>
            </a:r>
            <a:r>
              <a:rPr lang="en-US" sz="4000" b="1" dirty="0"/>
              <a:t>saying, “Where is the promise of His coming? For since the fathers fell asleep, all continues as from the beginning of creation</a:t>
            </a:r>
            <a:r>
              <a:rPr lang="en-US" sz="4000" b="1" dirty="0" smtClean="0"/>
              <a:t>.”</a:t>
            </a:r>
          </a:p>
          <a:p>
            <a:pPr marL="0" indent="0">
              <a:buNone/>
            </a:pPr>
            <a:r>
              <a:rPr lang="en-US" sz="4000" b="1" dirty="0" smtClean="0"/>
              <a:t>Knowing this first – this is of utmost importance</a:t>
            </a:r>
          </a:p>
          <a:p>
            <a:pPr marL="0" indent="0">
              <a:buNone/>
            </a:pPr>
            <a:r>
              <a:rPr lang="en-US" sz="4000" b="1" u="sng" dirty="0"/>
              <a:t>Above all</a:t>
            </a:r>
            <a:r>
              <a:rPr lang="en-US" sz="4000" b="1" dirty="0"/>
              <a:t>, you must understand that no prophecy of Scripture came about by the prophet's own interpretation</a:t>
            </a:r>
            <a:r>
              <a:rPr lang="en-US" sz="4000" b="1" dirty="0" smtClean="0"/>
              <a:t>.</a:t>
            </a:r>
            <a:r>
              <a:rPr lang="en-US" sz="4000" b="1" dirty="0"/>
              <a:t> </a:t>
            </a:r>
            <a:r>
              <a:rPr lang="en-US" sz="4000" b="1" dirty="0" smtClean="0"/>
              <a:t> 2 Peter 1:20 (same phrase)</a:t>
            </a:r>
            <a:endParaRPr lang="en-US" dirty="0"/>
          </a:p>
        </p:txBody>
      </p:sp>
    </p:spTree>
    <p:extLst>
      <p:ext uri="{BB962C8B-B14F-4D97-AF65-F5344CB8AC3E}">
        <p14:creationId xmlns:p14="http://schemas.microsoft.com/office/powerpoint/2010/main" val="30865218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smtClean="0">
                <a:cs typeface="Times New Roman" pitchFamily="18" charset="0"/>
              </a:rPr>
              <a:t>Mockers</a:t>
            </a:r>
            <a:endParaRPr lang="en-US" sz="4000" b="1" dirty="0">
              <a:solidFill>
                <a:schemeClr val="tx1"/>
              </a:solidFill>
              <a:latin typeface="+mn-lt"/>
              <a:cs typeface="Times New Roman" pitchFamily="18" charset="0"/>
            </a:endParaRPr>
          </a:p>
          <a:p>
            <a:pPr marL="0" indent="0">
              <a:buNone/>
            </a:pPr>
            <a:r>
              <a:rPr lang="en-US" sz="4000" b="1" dirty="0" smtClean="0"/>
              <a:t>that </a:t>
            </a:r>
            <a:r>
              <a:rPr lang="en-US" sz="4000" b="1" dirty="0"/>
              <a:t>mockers shall come in the last days with mocking, walking according to their own </a:t>
            </a:r>
            <a:r>
              <a:rPr lang="en-US" sz="4000" b="1" dirty="0" smtClean="0"/>
              <a:t>lusts</a:t>
            </a:r>
            <a:r>
              <a:rPr lang="en-US" sz="4000" b="1" dirty="0" smtClean="0"/>
              <a:t>…</a:t>
            </a:r>
          </a:p>
          <a:p>
            <a:pPr>
              <a:buFontTx/>
              <a:buChar char="-"/>
            </a:pPr>
            <a:r>
              <a:rPr lang="en-US" sz="4000" b="1" dirty="0" smtClean="0"/>
              <a:t>one </a:t>
            </a:r>
            <a:r>
              <a:rPr lang="en-US" sz="4000" b="1" dirty="0"/>
              <a:t>who makes fun of another </a:t>
            </a:r>
            <a:r>
              <a:rPr lang="en-US" sz="4000" b="1" i="1" dirty="0"/>
              <a:t>mocker, scoffer, </a:t>
            </a:r>
            <a:r>
              <a:rPr lang="en-US" sz="4000" b="1" i="1" dirty="0" smtClean="0"/>
              <a:t>scorner ; </a:t>
            </a:r>
            <a:r>
              <a:rPr lang="en-US" sz="4000" b="1" dirty="0"/>
              <a:t>playing like children, </a:t>
            </a:r>
            <a:endParaRPr lang="en-US" sz="4000" b="1" dirty="0" smtClean="0"/>
          </a:p>
          <a:p>
            <a:pPr marL="0" indent="0">
              <a:buNone/>
            </a:pPr>
            <a:r>
              <a:rPr lang="en-US" sz="4000" b="1" dirty="0"/>
              <a:t>Blessed is the man who does not walk in the counsel of the wicked or stand in the way of sinners or sit in the seat of </a:t>
            </a:r>
            <a:r>
              <a:rPr lang="en-US" sz="4000" b="1" dirty="0" smtClean="0"/>
              <a:t>mockers.  Psalm 1:1</a:t>
            </a:r>
          </a:p>
          <a:p>
            <a:pPr marL="0" indent="0">
              <a:buNone/>
            </a:pPr>
            <a:r>
              <a:rPr lang="en-US" sz="3900" b="1" dirty="0"/>
              <a:t>"How long will you simple ones love your simple ways? How long will mockers delight in mockery and fools hate knowledge</a:t>
            </a:r>
            <a:r>
              <a:rPr lang="en-US" sz="3900" b="1" dirty="0" smtClean="0"/>
              <a:t>?  </a:t>
            </a:r>
            <a:r>
              <a:rPr lang="en-US" sz="4000" b="1" dirty="0" smtClean="0"/>
              <a:t>Proverbs 1:22</a:t>
            </a:r>
          </a:p>
          <a:p>
            <a:pPr marL="0" indent="0">
              <a:buNone/>
            </a:pPr>
            <a:endParaRPr lang="en-US" sz="4000" b="1" dirty="0"/>
          </a:p>
        </p:txBody>
      </p:sp>
    </p:spTree>
    <p:extLst>
      <p:ext uri="{BB962C8B-B14F-4D97-AF65-F5344CB8AC3E}">
        <p14:creationId xmlns:p14="http://schemas.microsoft.com/office/powerpoint/2010/main" val="15566334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Where?</a:t>
            </a:r>
            <a:endParaRPr lang="en-US" sz="4000" b="1" dirty="0">
              <a:solidFill>
                <a:schemeClr val="tx1"/>
              </a:solidFill>
              <a:latin typeface="+mn-lt"/>
              <a:cs typeface="Times New Roman" pitchFamily="18" charset="0"/>
            </a:endParaRPr>
          </a:p>
          <a:p>
            <a:pPr marL="0" indent="0">
              <a:buNone/>
            </a:pPr>
            <a:r>
              <a:rPr lang="en-US" sz="4000" b="1" dirty="0"/>
              <a:t>“Where is the promise of His coming? For since the fathers fell asleep, all continues as from the beginning of creation</a:t>
            </a:r>
            <a:r>
              <a:rPr lang="en-US" sz="4000" b="1" dirty="0" smtClean="0"/>
              <a:t>.”</a:t>
            </a:r>
          </a:p>
          <a:p>
            <a:pPr marL="0" indent="0">
              <a:buNone/>
            </a:pPr>
            <a:r>
              <a:rPr lang="en-US" sz="4000" b="1" dirty="0" smtClean="0"/>
              <a:t>It’s been a long time.  When will Messiah return?</a:t>
            </a:r>
          </a:p>
          <a:p>
            <a:pPr marL="0" indent="0">
              <a:buNone/>
            </a:pPr>
            <a:r>
              <a:rPr lang="en-US" sz="4000" b="1" dirty="0" smtClean="0"/>
              <a:t>Those who think these promises are fantasy will naturally walk after their own lusts.  No one is really watching.  We can do whatever we want.</a:t>
            </a:r>
          </a:p>
          <a:p>
            <a:pPr marL="0" indent="0">
              <a:buNone/>
            </a:pPr>
            <a:r>
              <a:rPr lang="en-US" sz="4000" b="1" dirty="0" smtClean="0"/>
              <a:t>The Fathers – patriarchs, Moses, Jesus?</a:t>
            </a:r>
            <a:endParaRPr lang="en-US" sz="4000" b="1" dirty="0"/>
          </a:p>
        </p:txBody>
      </p:sp>
    </p:spTree>
    <p:extLst>
      <p:ext uri="{BB962C8B-B14F-4D97-AF65-F5344CB8AC3E}">
        <p14:creationId xmlns:p14="http://schemas.microsoft.com/office/powerpoint/2010/main" val="38780731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2</a:t>
            </a:r>
            <a:r>
              <a:rPr lang="en-US" sz="4000" b="1" dirty="0">
                <a:solidFill>
                  <a:schemeClr val="tx1"/>
                </a:solidFill>
                <a:latin typeface="+mn-lt"/>
                <a:cs typeface="Times New Roman" pitchFamily="18" charset="0"/>
              </a:rPr>
              <a:t> Peter </a:t>
            </a:r>
            <a:r>
              <a:rPr lang="en-US" sz="4000" b="1" dirty="0" smtClean="0">
                <a:solidFill>
                  <a:schemeClr val="tx1"/>
                </a:solidFill>
                <a:latin typeface="+mn-lt"/>
                <a:cs typeface="Times New Roman" pitchFamily="18" charset="0"/>
              </a:rPr>
              <a:t>3:5-7 </a:t>
            </a:r>
            <a:r>
              <a:rPr lang="en-US" sz="4000" b="1" dirty="0">
                <a:solidFill>
                  <a:schemeClr val="tx1"/>
                </a:solidFill>
                <a:latin typeface="+mn-lt"/>
                <a:cs typeface="Times New Roman" pitchFamily="18" charset="0"/>
              </a:rPr>
              <a:t>– </a:t>
            </a:r>
            <a:r>
              <a:rPr lang="en-US" sz="4000" b="1" dirty="0" smtClean="0">
                <a:solidFill>
                  <a:schemeClr val="tx1"/>
                </a:solidFill>
                <a:latin typeface="+mn-lt"/>
                <a:cs typeface="Times New Roman" pitchFamily="18" charset="0"/>
              </a:rPr>
              <a:t>The </a:t>
            </a:r>
            <a:r>
              <a:rPr lang="en-US" sz="4000" b="1" dirty="0">
                <a:solidFill>
                  <a:schemeClr val="tx1"/>
                </a:solidFill>
                <a:latin typeface="+mn-lt"/>
                <a:cs typeface="Times New Roman" pitchFamily="18" charset="0"/>
              </a:rPr>
              <a:t>Scriptures</a:t>
            </a:r>
          </a:p>
          <a:p>
            <a:pPr marL="0" indent="0">
              <a:buNone/>
            </a:pPr>
            <a:r>
              <a:rPr lang="en-US" sz="4000" b="1" dirty="0" smtClean="0"/>
              <a:t>For </a:t>
            </a:r>
            <a:r>
              <a:rPr lang="en-US" sz="4000" b="1" dirty="0"/>
              <a:t>they choose to have this hidden from them: that the heavens were of old, and the earth standing out of water and in the water, by the Word of Elohim</a:t>
            </a:r>
            <a:r>
              <a:rPr lang="en-US" sz="4000" b="1" dirty="0" smtClean="0"/>
              <a:t>, through </a:t>
            </a:r>
            <a:r>
              <a:rPr lang="en-US" sz="4000" b="1" dirty="0"/>
              <a:t>which the world at that time was destroyed, being flooded with water. </a:t>
            </a:r>
            <a:r>
              <a:rPr lang="en-US" sz="4000" b="1" dirty="0" smtClean="0"/>
              <a:t>And </a:t>
            </a:r>
            <a:r>
              <a:rPr lang="en-US" sz="4000" b="1" dirty="0"/>
              <a:t>the present heavens and the earth are treasured up by the same Word, being kept for fire, to a day of judgment and destruction of wicked men. </a:t>
            </a:r>
          </a:p>
        </p:txBody>
      </p:sp>
    </p:spTree>
    <p:extLst>
      <p:ext uri="{BB962C8B-B14F-4D97-AF65-F5344CB8AC3E}">
        <p14:creationId xmlns:p14="http://schemas.microsoft.com/office/powerpoint/2010/main" val="17533124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A Choice</a:t>
            </a:r>
            <a:endParaRPr lang="en-US" sz="4000" b="1" dirty="0">
              <a:solidFill>
                <a:schemeClr val="tx1"/>
              </a:solidFill>
              <a:latin typeface="+mn-lt"/>
              <a:cs typeface="Times New Roman" pitchFamily="18" charset="0"/>
            </a:endParaRPr>
          </a:p>
          <a:p>
            <a:pPr marL="0" indent="0">
              <a:buNone/>
            </a:pPr>
            <a:r>
              <a:rPr lang="en-US" sz="4000" b="1" dirty="0" smtClean="0"/>
              <a:t>For </a:t>
            </a:r>
            <a:r>
              <a:rPr lang="en-US" sz="4000" b="1" dirty="0"/>
              <a:t>they choose to have this hidden from them</a:t>
            </a:r>
            <a:r>
              <a:rPr lang="en-US" sz="4000" b="1" dirty="0" smtClean="0"/>
              <a:t>:</a:t>
            </a:r>
          </a:p>
          <a:p>
            <a:pPr marL="0" indent="0">
              <a:buNone/>
            </a:pPr>
            <a:r>
              <a:rPr lang="en-US" sz="4000" b="1" dirty="0" smtClean="0"/>
              <a:t>We can believe the promises or not believe them</a:t>
            </a:r>
          </a:p>
          <a:p>
            <a:pPr marL="0" indent="0">
              <a:buNone/>
            </a:pPr>
            <a:r>
              <a:rPr lang="en-US" sz="4000" b="1" dirty="0" smtClean="0"/>
              <a:t>Our actions will reflect what we really believe</a:t>
            </a:r>
          </a:p>
          <a:p>
            <a:pPr marL="0" indent="0">
              <a:buNone/>
            </a:pPr>
            <a:r>
              <a:rPr lang="en-US" sz="4000" b="1" dirty="0" smtClean="0"/>
              <a:t>Followers of Messiah who do not behave uprightly are bearing the fruit of unbelief.  They are no better than the mockers and skeptics and will be bundled with them in the judgment!</a:t>
            </a:r>
            <a:endParaRPr lang="en-US" sz="4000" b="1" dirty="0"/>
          </a:p>
        </p:txBody>
      </p:sp>
    </p:spTree>
    <p:extLst>
      <p:ext uri="{BB962C8B-B14F-4D97-AF65-F5344CB8AC3E}">
        <p14:creationId xmlns:p14="http://schemas.microsoft.com/office/powerpoint/2010/main" val="30901250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In the Water?</a:t>
            </a:r>
            <a:endParaRPr lang="en-US" sz="4000" b="1" dirty="0">
              <a:solidFill>
                <a:schemeClr val="tx1"/>
              </a:solidFill>
              <a:latin typeface="+mn-lt"/>
              <a:cs typeface="Times New Roman" pitchFamily="18" charset="0"/>
            </a:endParaRPr>
          </a:p>
          <a:p>
            <a:pPr marL="0" indent="0">
              <a:buNone/>
            </a:pPr>
            <a:r>
              <a:rPr lang="en-US" sz="4000" b="1" dirty="0"/>
              <a:t>and the earth standing out of water and in the </a:t>
            </a:r>
            <a:r>
              <a:rPr lang="en-US" sz="4000" b="1" dirty="0" smtClean="0"/>
              <a:t>water (2 Peter 3:5)</a:t>
            </a:r>
          </a:p>
          <a:p>
            <a:pPr marL="0" indent="0">
              <a:buNone/>
            </a:pPr>
            <a:r>
              <a:rPr lang="en-US" sz="4000" b="1" dirty="0" smtClean="0"/>
              <a:t>And </a:t>
            </a:r>
            <a:r>
              <a:rPr lang="en-US" sz="4000" b="1" dirty="0"/>
              <a:t>God said, Let there be a firmament </a:t>
            </a:r>
            <a:r>
              <a:rPr lang="en-US" sz="4000" b="1" u="sng" dirty="0"/>
              <a:t>in the midst of the water</a:t>
            </a:r>
            <a:r>
              <a:rPr lang="en-US" sz="4000" b="1" dirty="0"/>
              <a:t>, and let it be a division between water and water, and it was so</a:t>
            </a:r>
            <a:r>
              <a:rPr lang="en-US" sz="4000" b="1" dirty="0" smtClean="0"/>
              <a:t>.  (Genesis 1:6, LXX translation)</a:t>
            </a:r>
            <a:endParaRPr lang="en-US" sz="4000" b="1" dirty="0"/>
          </a:p>
        </p:txBody>
      </p:sp>
    </p:spTree>
    <p:extLst>
      <p:ext uri="{BB962C8B-B14F-4D97-AF65-F5344CB8AC3E}">
        <p14:creationId xmlns:p14="http://schemas.microsoft.com/office/powerpoint/2010/main" val="313465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2</a:t>
            </a:r>
            <a:r>
              <a:rPr lang="en-US" sz="4000" b="1" dirty="0">
                <a:solidFill>
                  <a:schemeClr val="tx1"/>
                </a:solidFill>
                <a:latin typeface="+mn-lt"/>
                <a:cs typeface="Times New Roman" pitchFamily="18" charset="0"/>
              </a:rPr>
              <a:t> Peter </a:t>
            </a:r>
            <a:r>
              <a:rPr lang="en-US" sz="4000" b="1" dirty="0" smtClean="0">
                <a:solidFill>
                  <a:schemeClr val="tx1"/>
                </a:solidFill>
                <a:latin typeface="+mn-lt"/>
                <a:cs typeface="Times New Roman" pitchFamily="18" charset="0"/>
              </a:rPr>
              <a:t>3:5-7 </a:t>
            </a:r>
            <a:r>
              <a:rPr lang="en-US" sz="4000" b="1" dirty="0">
                <a:solidFill>
                  <a:schemeClr val="tx1"/>
                </a:solidFill>
                <a:latin typeface="+mn-lt"/>
                <a:cs typeface="Times New Roman" pitchFamily="18" charset="0"/>
              </a:rPr>
              <a:t>– </a:t>
            </a:r>
            <a:r>
              <a:rPr lang="en-US" sz="4000" b="1" dirty="0" smtClean="0">
                <a:solidFill>
                  <a:schemeClr val="tx1"/>
                </a:solidFill>
                <a:latin typeface="+mn-lt"/>
                <a:cs typeface="Times New Roman" pitchFamily="18" charset="0"/>
              </a:rPr>
              <a:t>The </a:t>
            </a:r>
            <a:r>
              <a:rPr lang="en-US" sz="4000" b="1" dirty="0">
                <a:solidFill>
                  <a:schemeClr val="tx1"/>
                </a:solidFill>
                <a:latin typeface="+mn-lt"/>
                <a:cs typeface="Times New Roman" pitchFamily="18" charset="0"/>
              </a:rPr>
              <a:t>Scriptures</a:t>
            </a:r>
          </a:p>
          <a:p>
            <a:pPr marL="0" indent="0">
              <a:buNone/>
            </a:pPr>
            <a:r>
              <a:rPr lang="en-US" sz="4000" b="1" dirty="0" smtClean="0"/>
              <a:t>For </a:t>
            </a:r>
            <a:r>
              <a:rPr lang="en-US" sz="4000" b="1" dirty="0"/>
              <a:t>they choose to have this hidden from them: that the heavens were of old, and the earth standing out of water and in the water, by the Word of Elohim</a:t>
            </a:r>
            <a:r>
              <a:rPr lang="en-US" sz="4000" b="1" dirty="0" smtClean="0"/>
              <a:t>, through </a:t>
            </a:r>
            <a:r>
              <a:rPr lang="en-US" sz="4000" b="1" dirty="0"/>
              <a:t>which the world at that time was destroyed, being flooded with water. </a:t>
            </a:r>
            <a:r>
              <a:rPr lang="en-US" sz="4000" b="1" dirty="0" smtClean="0"/>
              <a:t>And </a:t>
            </a:r>
            <a:r>
              <a:rPr lang="en-US" sz="4000" b="1" dirty="0"/>
              <a:t>the present heavens and the earth are treasured up by the same Word, being kept for fire, to a day of judgment and destruction of wicked men. </a:t>
            </a:r>
          </a:p>
        </p:txBody>
      </p:sp>
    </p:spTree>
    <p:extLst>
      <p:ext uri="{BB962C8B-B14F-4D97-AF65-F5344CB8AC3E}">
        <p14:creationId xmlns:p14="http://schemas.microsoft.com/office/powerpoint/2010/main" val="25873850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The Creation and the Flood/Deluge</a:t>
            </a:r>
            <a:endParaRPr lang="en-US" sz="4000" b="1" dirty="0">
              <a:solidFill>
                <a:schemeClr val="tx1"/>
              </a:solidFill>
              <a:latin typeface="+mn-lt"/>
              <a:cs typeface="Times New Roman" pitchFamily="18" charset="0"/>
            </a:endParaRPr>
          </a:p>
          <a:p>
            <a:pPr marL="0" indent="0">
              <a:buNone/>
            </a:pPr>
            <a:r>
              <a:rPr lang="en-US" sz="4000" b="1" dirty="0" smtClean="0"/>
              <a:t>By the Word of Elohim was all created</a:t>
            </a:r>
          </a:p>
          <a:p>
            <a:pPr marL="0" indent="0">
              <a:buNone/>
            </a:pPr>
            <a:r>
              <a:rPr lang="en-US" sz="4000" b="1" dirty="0" smtClean="0"/>
              <a:t>By the Word of Elohim was the earth flooded</a:t>
            </a:r>
          </a:p>
          <a:p>
            <a:pPr marL="0" indent="0">
              <a:buNone/>
            </a:pPr>
            <a:r>
              <a:rPr lang="en-US" sz="4000" b="1" dirty="0" smtClean="0"/>
              <a:t>By the Word of Elohim </a:t>
            </a:r>
            <a:r>
              <a:rPr lang="en-US" sz="4000" b="1" u="sng" dirty="0" smtClean="0"/>
              <a:t>will</a:t>
            </a:r>
            <a:r>
              <a:rPr lang="en-US" sz="4000" b="1" dirty="0" smtClean="0"/>
              <a:t> the present earth be judged</a:t>
            </a:r>
          </a:p>
          <a:p>
            <a:pPr marL="0" indent="0">
              <a:buNone/>
            </a:pPr>
            <a:r>
              <a:rPr lang="en-US" sz="4000" b="1" dirty="0" smtClean="0"/>
              <a:t>If one doesn’t believe the Creator made all things and judged the world with a flood, neither do they think a judgment is coming</a:t>
            </a:r>
            <a:endParaRPr lang="en-US" sz="4000" b="1" dirty="0"/>
          </a:p>
        </p:txBody>
      </p:sp>
    </p:spTree>
    <p:extLst>
      <p:ext uri="{BB962C8B-B14F-4D97-AF65-F5344CB8AC3E}">
        <p14:creationId xmlns:p14="http://schemas.microsoft.com/office/powerpoint/2010/main" val="40309742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2</a:t>
            </a:r>
            <a:r>
              <a:rPr lang="en-US" sz="4000" b="1" dirty="0">
                <a:solidFill>
                  <a:schemeClr val="tx1"/>
                </a:solidFill>
                <a:latin typeface="+mn-lt"/>
                <a:cs typeface="Times New Roman" pitchFamily="18" charset="0"/>
              </a:rPr>
              <a:t> Peter </a:t>
            </a:r>
            <a:r>
              <a:rPr lang="en-US" sz="4000" b="1" dirty="0" smtClean="0">
                <a:solidFill>
                  <a:schemeClr val="tx1"/>
                </a:solidFill>
                <a:latin typeface="+mn-lt"/>
                <a:cs typeface="Times New Roman" pitchFamily="18" charset="0"/>
              </a:rPr>
              <a:t>3:8-9 </a:t>
            </a:r>
            <a:r>
              <a:rPr lang="en-US" sz="4000" b="1" dirty="0">
                <a:solidFill>
                  <a:schemeClr val="tx1"/>
                </a:solidFill>
                <a:latin typeface="+mn-lt"/>
                <a:cs typeface="Times New Roman" pitchFamily="18" charset="0"/>
              </a:rPr>
              <a:t>– </a:t>
            </a:r>
            <a:r>
              <a:rPr lang="en-US" sz="4000" b="1" dirty="0" smtClean="0">
                <a:solidFill>
                  <a:schemeClr val="tx1"/>
                </a:solidFill>
                <a:latin typeface="+mn-lt"/>
                <a:cs typeface="Times New Roman" pitchFamily="18" charset="0"/>
              </a:rPr>
              <a:t>The </a:t>
            </a:r>
            <a:r>
              <a:rPr lang="en-US" sz="4000" b="1" dirty="0">
                <a:solidFill>
                  <a:schemeClr val="tx1"/>
                </a:solidFill>
                <a:latin typeface="+mn-lt"/>
                <a:cs typeface="Times New Roman" pitchFamily="18" charset="0"/>
              </a:rPr>
              <a:t>Scriptures</a:t>
            </a:r>
          </a:p>
          <a:p>
            <a:pPr marL="0" indent="0">
              <a:buNone/>
            </a:pPr>
            <a:r>
              <a:rPr lang="en-US" sz="4000" b="1" dirty="0" smtClean="0"/>
              <a:t>But</a:t>
            </a:r>
            <a:r>
              <a:rPr lang="en-US" sz="4000" b="1" dirty="0"/>
              <a:t>, beloved ones, let not this one matter be hidden from you: that with </a:t>
            </a:r>
            <a:r>
              <a:rPr lang="en-US" sz="4800" b="1" dirty="0" err="1" smtClean="0">
                <a:latin typeface="Bwhebb" panose="00000400000000000000" pitchFamily="2" charset="0"/>
              </a:rPr>
              <a:t>hwhy</a:t>
            </a:r>
            <a:r>
              <a:rPr lang="en-US" sz="4000" b="1" dirty="0" smtClean="0"/>
              <a:t> </a:t>
            </a:r>
            <a:r>
              <a:rPr lang="en-US" sz="4000" b="1" dirty="0"/>
              <a:t>one day is as a thousand years, and a thousand years as one day. </a:t>
            </a:r>
            <a:r>
              <a:rPr lang="en-US" sz="4800" b="1" dirty="0" err="1">
                <a:latin typeface="Bwhebb" panose="00000400000000000000" pitchFamily="2" charset="0"/>
              </a:rPr>
              <a:t>hwhy</a:t>
            </a:r>
            <a:r>
              <a:rPr lang="en-US" sz="4000" b="1" dirty="0" smtClean="0"/>
              <a:t> </a:t>
            </a:r>
            <a:r>
              <a:rPr lang="en-US" sz="4000" b="1" dirty="0"/>
              <a:t>is not slow in regard to the promise, as some count slowness, but is patient toward us, not wishing that any should perish but that all should come to repentance</a:t>
            </a:r>
            <a:r>
              <a:rPr lang="en-US" sz="4000" b="1" dirty="0" smtClean="0"/>
              <a:t>.</a:t>
            </a:r>
            <a:endParaRPr lang="en-US" sz="4000" b="1" dirty="0"/>
          </a:p>
        </p:txBody>
      </p:sp>
    </p:spTree>
    <p:extLst>
      <p:ext uri="{BB962C8B-B14F-4D97-AF65-F5344CB8AC3E}">
        <p14:creationId xmlns:p14="http://schemas.microsoft.com/office/powerpoint/2010/main" val="36417568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Open Your Eyes</a:t>
            </a:r>
          </a:p>
          <a:p>
            <a:pPr marL="0" indent="0">
              <a:buNone/>
            </a:pPr>
            <a:r>
              <a:rPr lang="en-US" sz="4000" b="1" dirty="0" err="1" smtClean="0">
                <a:latin typeface="Bwgrkn" panose="00000400000000000000" pitchFamily="2" charset="0"/>
              </a:rPr>
              <a:t>lanqa,nw</a:t>
            </a:r>
            <a:r>
              <a:rPr lang="en-US" sz="4000" b="1" dirty="0" smtClean="0"/>
              <a:t>  (</a:t>
            </a:r>
            <a:r>
              <a:rPr lang="en-US" sz="4000" b="1" dirty="0" err="1" smtClean="0"/>
              <a:t>lanthano</a:t>
            </a:r>
            <a:r>
              <a:rPr lang="en-US" sz="4000" b="1" dirty="0" smtClean="0"/>
              <a:t>) - </a:t>
            </a:r>
            <a:r>
              <a:rPr lang="en-US" sz="4000" b="1" dirty="0"/>
              <a:t>to succeed in avoiding </a:t>
            </a:r>
            <a:r>
              <a:rPr lang="en-US" sz="4000" b="1" dirty="0" smtClean="0"/>
              <a:t>attention or </a:t>
            </a:r>
            <a:r>
              <a:rPr lang="en-US" sz="4000" b="1" dirty="0"/>
              <a:t>awareness, </a:t>
            </a:r>
            <a:r>
              <a:rPr lang="en-US" sz="4000" b="1" i="1" dirty="0"/>
              <a:t>escape notice, be hidden </a:t>
            </a:r>
            <a:endParaRPr lang="en-US" sz="4000" b="1" i="1" dirty="0" smtClean="0"/>
          </a:p>
          <a:p>
            <a:pPr marL="0" indent="0">
              <a:buNone/>
            </a:pPr>
            <a:r>
              <a:rPr lang="en-US" sz="4000" b="1" dirty="0" smtClean="0"/>
              <a:t>A day is as a thousand years…</a:t>
            </a:r>
          </a:p>
          <a:p>
            <a:pPr marL="0" indent="0">
              <a:buNone/>
            </a:pPr>
            <a:r>
              <a:rPr lang="en-US" sz="4000" b="1" dirty="0" smtClean="0"/>
              <a:t>Yahuwah experiences “time” differently than we</a:t>
            </a:r>
          </a:p>
          <a:p>
            <a:pPr marL="0" indent="0">
              <a:buNone/>
            </a:pPr>
            <a:r>
              <a:rPr lang="en-US" sz="4000" b="1" dirty="0" smtClean="0"/>
              <a:t>The day you eat it you will surely die.</a:t>
            </a:r>
          </a:p>
          <a:p>
            <a:pPr marL="0" indent="0">
              <a:buNone/>
            </a:pPr>
            <a:r>
              <a:rPr lang="en-US" sz="4000" b="1" dirty="0" smtClean="0"/>
              <a:t>Yom – day, period of time</a:t>
            </a:r>
          </a:p>
          <a:p>
            <a:pPr marL="0" indent="0">
              <a:buNone/>
            </a:pPr>
            <a:r>
              <a:rPr lang="en-US" sz="4000" b="1" dirty="0" smtClean="0"/>
              <a:t>Yahuwah is not slow!  He does it in </a:t>
            </a:r>
            <a:r>
              <a:rPr lang="en-US" sz="4000" b="1" u="sng" dirty="0" smtClean="0"/>
              <a:t>His</a:t>
            </a:r>
            <a:r>
              <a:rPr lang="en-US" sz="4000" b="1" dirty="0" smtClean="0"/>
              <a:t> time.</a:t>
            </a:r>
            <a:endParaRPr lang="en-US" sz="4000" b="1" dirty="0"/>
          </a:p>
        </p:txBody>
      </p:sp>
    </p:spTree>
    <p:extLst>
      <p:ext uri="{BB962C8B-B14F-4D97-AF65-F5344CB8AC3E}">
        <p14:creationId xmlns:p14="http://schemas.microsoft.com/office/powerpoint/2010/main" val="8136651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Delaying?</a:t>
            </a:r>
          </a:p>
          <a:p>
            <a:pPr marL="0" indent="0">
              <a:buNone/>
            </a:pPr>
            <a:r>
              <a:rPr lang="en-US" sz="4000" b="1" dirty="0" err="1" smtClean="0">
                <a:latin typeface="Bwgrkn" panose="00000400000000000000" pitchFamily="2" charset="0"/>
              </a:rPr>
              <a:t>bradu,nw</a:t>
            </a:r>
            <a:r>
              <a:rPr lang="en-US" sz="4000" b="1" dirty="0" smtClean="0"/>
              <a:t> (</a:t>
            </a:r>
            <a:r>
              <a:rPr lang="en-US" sz="4000" b="1" dirty="0" err="1" smtClean="0"/>
              <a:t>braduno</a:t>
            </a:r>
            <a:r>
              <a:rPr lang="en-US" sz="4000" b="1" dirty="0" smtClean="0"/>
              <a:t>) - </a:t>
            </a:r>
            <a:r>
              <a:rPr lang="en-US" sz="4000" b="1" i="1" dirty="0"/>
              <a:t>hesitate, </a:t>
            </a:r>
            <a:r>
              <a:rPr lang="en-US" sz="4000" b="1" i="1" dirty="0" smtClean="0"/>
              <a:t>delay, to be slow about something</a:t>
            </a:r>
            <a:endParaRPr lang="en-US" sz="4000" b="1" dirty="0" smtClean="0"/>
          </a:p>
          <a:p>
            <a:pPr marL="0" indent="0">
              <a:buNone/>
            </a:pPr>
            <a:r>
              <a:rPr lang="en-US" sz="4000" b="1" dirty="0" smtClean="0"/>
              <a:t>Yahuwah is not slow!  He does it in </a:t>
            </a:r>
            <a:r>
              <a:rPr lang="en-US" sz="4000" b="1" u="sng" dirty="0" smtClean="0"/>
              <a:t>His</a:t>
            </a:r>
            <a:r>
              <a:rPr lang="en-US" sz="4000" b="1" dirty="0" smtClean="0"/>
              <a:t> time.</a:t>
            </a:r>
          </a:p>
          <a:p>
            <a:pPr marL="0" indent="0">
              <a:buNone/>
            </a:pPr>
            <a:r>
              <a:rPr lang="en-US" sz="4000" b="1" dirty="0" smtClean="0"/>
              <a:t>He is patient. </a:t>
            </a:r>
            <a:r>
              <a:rPr lang="en-US" sz="4000" b="1" dirty="0" err="1">
                <a:latin typeface="Bwgrkn" panose="00000400000000000000" pitchFamily="2" charset="0"/>
              </a:rPr>
              <a:t>makroqume,w</a:t>
            </a:r>
            <a:r>
              <a:rPr lang="en-US" sz="4000" b="1" dirty="0"/>
              <a:t> </a:t>
            </a:r>
            <a:r>
              <a:rPr lang="en-US" sz="4000" b="1" dirty="0" smtClean="0"/>
              <a:t>(</a:t>
            </a:r>
            <a:r>
              <a:rPr lang="en-US" sz="4000" b="1" dirty="0" err="1" smtClean="0"/>
              <a:t>makro-thumeo</a:t>
            </a:r>
            <a:r>
              <a:rPr lang="en-US" sz="4000" b="1" dirty="0" smtClean="0"/>
              <a:t>); </a:t>
            </a:r>
            <a:r>
              <a:rPr lang="en-US" sz="4000" b="1" dirty="0"/>
              <a:t>(1) with an element of expectancy </a:t>
            </a:r>
            <a:r>
              <a:rPr lang="en-US" sz="4000" b="1" i="1" dirty="0"/>
              <a:t>wait (for), have patience (for) </a:t>
            </a:r>
            <a:r>
              <a:rPr lang="en-US" sz="4000" b="1" dirty="0"/>
              <a:t>(JA 5.7); (2) with an element of constraint </a:t>
            </a:r>
            <a:r>
              <a:rPr lang="en-US" sz="4000" b="1" i="1" dirty="0"/>
              <a:t>be patient </a:t>
            </a:r>
            <a:r>
              <a:rPr lang="en-US" sz="4000" b="1" dirty="0"/>
              <a:t>or </a:t>
            </a:r>
            <a:r>
              <a:rPr lang="en-US" sz="4000" b="1" i="1" dirty="0"/>
              <a:t>forbearing </a:t>
            </a:r>
            <a:r>
              <a:rPr lang="en-US" sz="4000" b="1" dirty="0"/>
              <a:t>(1C 13.4); (3) with an element of postponement </a:t>
            </a:r>
            <a:r>
              <a:rPr lang="en-US" sz="4000" b="1" i="1" dirty="0"/>
              <a:t>delay, be </a:t>
            </a:r>
            <a:r>
              <a:rPr lang="en-US" sz="4000" b="1" i="1" dirty="0" smtClean="0"/>
              <a:t>slow</a:t>
            </a:r>
            <a:endParaRPr lang="en-US" sz="4000" b="1" dirty="0"/>
          </a:p>
        </p:txBody>
      </p:sp>
    </p:spTree>
    <p:extLst>
      <p:ext uri="{BB962C8B-B14F-4D97-AF65-F5344CB8AC3E}">
        <p14:creationId xmlns:p14="http://schemas.microsoft.com/office/powerpoint/2010/main" val="22077399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Delaying?  I Think Not!</a:t>
            </a:r>
          </a:p>
          <a:p>
            <a:pPr marL="0" indent="0">
              <a:buNone/>
            </a:pPr>
            <a:r>
              <a:rPr lang="en-US" sz="4000" b="1" dirty="0"/>
              <a:t>Then Yahuwah replied: "</a:t>
            </a:r>
            <a:r>
              <a:rPr lang="en-US" sz="4000" b="1" u="sng" dirty="0"/>
              <a:t>Write down the revelation and make it plain on tablets so that a herald may run with it</a:t>
            </a:r>
            <a:r>
              <a:rPr lang="en-US" sz="4000" b="1" dirty="0" smtClean="0"/>
              <a:t>.  </a:t>
            </a:r>
            <a:r>
              <a:rPr lang="en-US" sz="4000" b="1" u="sng" dirty="0"/>
              <a:t>For the revelation awaits an appointed time</a:t>
            </a:r>
            <a:r>
              <a:rPr lang="en-US" sz="4000" b="1" dirty="0"/>
              <a:t>; </a:t>
            </a:r>
            <a:r>
              <a:rPr lang="en-US" sz="4000" b="1" u="sng" dirty="0"/>
              <a:t>it speaks of the end and will not prove false</a:t>
            </a:r>
            <a:r>
              <a:rPr lang="en-US" sz="4000" b="1" dirty="0"/>
              <a:t>. </a:t>
            </a:r>
            <a:r>
              <a:rPr lang="en-US" sz="4000" b="1" u="sng" dirty="0"/>
              <a:t>Though it linger, wait for it; it will certainly come and will not delay</a:t>
            </a:r>
            <a:r>
              <a:rPr lang="en-US" sz="4000" b="1" dirty="0" smtClean="0"/>
              <a:t>.  Habakkuk 2:2-3</a:t>
            </a:r>
            <a:endParaRPr lang="en-US" sz="4000" b="1" dirty="0"/>
          </a:p>
        </p:txBody>
      </p:sp>
    </p:spTree>
    <p:extLst>
      <p:ext uri="{BB962C8B-B14F-4D97-AF65-F5344CB8AC3E}">
        <p14:creationId xmlns:p14="http://schemas.microsoft.com/office/powerpoint/2010/main" val="25181757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2</a:t>
            </a:r>
            <a:r>
              <a:rPr lang="en-US" sz="4000" b="1" dirty="0">
                <a:solidFill>
                  <a:schemeClr val="tx1"/>
                </a:solidFill>
                <a:latin typeface="+mn-lt"/>
                <a:cs typeface="Times New Roman" pitchFamily="18" charset="0"/>
              </a:rPr>
              <a:t> Peter </a:t>
            </a:r>
            <a:r>
              <a:rPr lang="en-US" sz="4000" b="1" dirty="0" smtClean="0">
                <a:solidFill>
                  <a:schemeClr val="tx1"/>
                </a:solidFill>
                <a:latin typeface="+mn-lt"/>
                <a:cs typeface="Times New Roman" pitchFamily="18" charset="0"/>
              </a:rPr>
              <a:t>3:10 </a:t>
            </a:r>
            <a:r>
              <a:rPr lang="en-US" sz="4000" b="1" dirty="0">
                <a:solidFill>
                  <a:schemeClr val="tx1"/>
                </a:solidFill>
                <a:latin typeface="+mn-lt"/>
                <a:cs typeface="Times New Roman" pitchFamily="18" charset="0"/>
              </a:rPr>
              <a:t>– </a:t>
            </a:r>
            <a:r>
              <a:rPr lang="en-US" sz="4000" b="1" dirty="0" smtClean="0">
                <a:solidFill>
                  <a:schemeClr val="tx1"/>
                </a:solidFill>
                <a:latin typeface="+mn-lt"/>
                <a:cs typeface="Times New Roman" pitchFamily="18" charset="0"/>
              </a:rPr>
              <a:t>The </a:t>
            </a:r>
            <a:r>
              <a:rPr lang="en-US" sz="4000" b="1" dirty="0">
                <a:solidFill>
                  <a:schemeClr val="tx1"/>
                </a:solidFill>
                <a:latin typeface="+mn-lt"/>
                <a:cs typeface="Times New Roman" pitchFamily="18" charset="0"/>
              </a:rPr>
              <a:t>Scriptures</a:t>
            </a:r>
          </a:p>
          <a:p>
            <a:pPr marL="0" indent="0">
              <a:buNone/>
            </a:pPr>
            <a:r>
              <a:rPr lang="en-US" sz="4000" b="1" dirty="0" smtClean="0"/>
              <a:t>But </a:t>
            </a:r>
            <a:r>
              <a:rPr lang="en-US" sz="4000" b="1" dirty="0"/>
              <a:t>the day of </a:t>
            </a:r>
            <a:r>
              <a:rPr lang="en-US" sz="4800" b="1" dirty="0" err="1">
                <a:latin typeface="Bwhebb" panose="00000400000000000000" pitchFamily="2" charset="0"/>
              </a:rPr>
              <a:t>hwhy</a:t>
            </a:r>
            <a:r>
              <a:rPr lang="en-US" sz="4000" b="1" dirty="0" smtClean="0"/>
              <a:t> </a:t>
            </a:r>
            <a:r>
              <a:rPr lang="en-US" sz="4000" b="1" dirty="0"/>
              <a:t>shall come as a thief in the night, in which the heavens shall pass away with a great noise, and the elements shall melt with intense heat, and the earth and the works that are in it </a:t>
            </a:r>
            <a:r>
              <a:rPr lang="en-US" sz="4000" b="1" dirty="0" smtClean="0"/>
              <a:t>shall be </a:t>
            </a:r>
            <a:r>
              <a:rPr lang="en-US" sz="4000" b="1" dirty="0"/>
              <a:t>burned up. </a:t>
            </a:r>
          </a:p>
        </p:txBody>
      </p:sp>
    </p:spTree>
    <p:extLst>
      <p:ext uri="{BB962C8B-B14F-4D97-AF65-F5344CB8AC3E}">
        <p14:creationId xmlns:p14="http://schemas.microsoft.com/office/powerpoint/2010/main" val="35282010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A Thief in the Night - Unexpectedly</a:t>
            </a:r>
            <a:endParaRPr lang="en-US" sz="4000" b="1" dirty="0">
              <a:solidFill>
                <a:schemeClr val="tx1"/>
              </a:solidFill>
              <a:latin typeface="+mn-lt"/>
              <a:cs typeface="Times New Roman" pitchFamily="18" charset="0"/>
            </a:endParaRPr>
          </a:p>
          <a:p>
            <a:pPr marL="0" indent="0">
              <a:buNone/>
            </a:pPr>
            <a:r>
              <a:rPr lang="en-US" sz="4000" b="1" dirty="0" smtClean="0"/>
              <a:t>But </a:t>
            </a:r>
            <a:r>
              <a:rPr lang="en-US" sz="4000" b="1" dirty="0"/>
              <a:t>the day of </a:t>
            </a:r>
            <a:r>
              <a:rPr lang="en-US" sz="4800" b="1" dirty="0" err="1">
                <a:latin typeface="Bwhebb" panose="00000400000000000000" pitchFamily="2" charset="0"/>
              </a:rPr>
              <a:t>hwhy</a:t>
            </a:r>
            <a:r>
              <a:rPr lang="en-US" sz="4000" b="1" dirty="0" smtClean="0"/>
              <a:t> </a:t>
            </a:r>
            <a:r>
              <a:rPr lang="en-US" sz="4000" b="1" dirty="0"/>
              <a:t>shall come as a thief in the </a:t>
            </a:r>
            <a:r>
              <a:rPr lang="en-US" sz="4000" b="1" dirty="0" smtClean="0"/>
              <a:t>night</a:t>
            </a:r>
            <a:r>
              <a:rPr lang="en-US" sz="4000" b="1" dirty="0" smtClean="0"/>
              <a:t>…</a:t>
            </a:r>
          </a:p>
          <a:p>
            <a:pPr marL="0" indent="0">
              <a:buNone/>
            </a:pPr>
            <a:r>
              <a:rPr lang="en-US" sz="4000" b="1" dirty="0"/>
              <a:t>But understand this: If the owner of the house had known at </a:t>
            </a:r>
            <a:r>
              <a:rPr lang="en-US" sz="4000" b="1" u="sng" dirty="0"/>
              <a:t>what time of night the thief was coming</a:t>
            </a:r>
            <a:r>
              <a:rPr lang="en-US" sz="4000" b="1" dirty="0"/>
              <a:t>, he would have kept watch and would not have let his house be broken </a:t>
            </a:r>
            <a:r>
              <a:rPr lang="en-US" sz="4000" b="1" dirty="0" smtClean="0"/>
              <a:t>into. </a:t>
            </a:r>
            <a:r>
              <a:rPr lang="en-US" sz="4000" b="1" dirty="0"/>
              <a:t>So you also must be ready, because the Son of Man will come at an hour when you do not expect him.</a:t>
            </a:r>
          </a:p>
          <a:p>
            <a:pPr marL="0" indent="0">
              <a:buNone/>
            </a:pPr>
            <a:r>
              <a:rPr lang="en-US" sz="4000" b="1" dirty="0" smtClean="0"/>
              <a:t>Matthew 24:43-44</a:t>
            </a:r>
          </a:p>
          <a:p>
            <a:pPr marL="0" indent="0">
              <a:buNone/>
            </a:pPr>
            <a:endParaRPr lang="en-US" sz="4000" b="1" dirty="0"/>
          </a:p>
        </p:txBody>
      </p:sp>
    </p:spTree>
    <p:extLst>
      <p:ext uri="{BB962C8B-B14F-4D97-AF65-F5344CB8AC3E}">
        <p14:creationId xmlns:p14="http://schemas.microsoft.com/office/powerpoint/2010/main" val="17427572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Earth Cleansed</a:t>
            </a:r>
            <a:endParaRPr lang="en-US" sz="4000" b="1" dirty="0">
              <a:solidFill>
                <a:schemeClr val="tx1"/>
              </a:solidFill>
              <a:latin typeface="+mn-lt"/>
              <a:cs typeface="Times New Roman" pitchFamily="18" charset="0"/>
            </a:endParaRPr>
          </a:p>
          <a:p>
            <a:pPr marL="0" indent="0">
              <a:buNone/>
            </a:pPr>
            <a:r>
              <a:rPr lang="en-US" sz="4000" b="1" dirty="0" smtClean="0"/>
              <a:t>the </a:t>
            </a:r>
            <a:r>
              <a:rPr lang="en-US" sz="4000" b="1" dirty="0"/>
              <a:t>heavens shall pass away with a great </a:t>
            </a:r>
            <a:r>
              <a:rPr lang="en-US" sz="4000" b="1" dirty="0" smtClean="0"/>
              <a:t>noise (a rushing sound), </a:t>
            </a:r>
            <a:r>
              <a:rPr lang="en-US" sz="4000" b="1" dirty="0"/>
              <a:t>and the elements shall melt with intense heat, and the earth and the works that are in it </a:t>
            </a:r>
            <a:r>
              <a:rPr lang="en-US" sz="4000" b="1" dirty="0" smtClean="0"/>
              <a:t>shall be </a:t>
            </a:r>
            <a:r>
              <a:rPr lang="en-US" sz="4000" b="1" dirty="0"/>
              <a:t>burned up. </a:t>
            </a:r>
            <a:endParaRPr lang="en-US" sz="4000" b="1" dirty="0" smtClean="0"/>
          </a:p>
          <a:p>
            <a:pPr marL="0" indent="0">
              <a:buNone/>
            </a:pPr>
            <a:r>
              <a:rPr lang="en-US" sz="4000" b="1" dirty="0" err="1">
                <a:latin typeface="Bwgrkn" panose="00000400000000000000" pitchFamily="2" charset="0"/>
              </a:rPr>
              <a:t>r`oizhdo,n</a:t>
            </a:r>
            <a:r>
              <a:rPr lang="en-US" sz="4000" b="1" dirty="0"/>
              <a:t> </a:t>
            </a:r>
            <a:r>
              <a:rPr lang="en-US" sz="4000" b="1" dirty="0" smtClean="0"/>
              <a:t>(</a:t>
            </a:r>
            <a:r>
              <a:rPr lang="en-US" sz="4000" b="1" dirty="0" err="1" smtClean="0"/>
              <a:t>hroizadon</a:t>
            </a:r>
            <a:r>
              <a:rPr lang="en-US" sz="4000" b="1" dirty="0" smtClean="0"/>
              <a:t>) adverb</a:t>
            </a:r>
            <a:r>
              <a:rPr lang="en-US" sz="4000" b="1" dirty="0"/>
              <a:t>; of a noise, indicating sudden and violent movement </a:t>
            </a:r>
            <a:r>
              <a:rPr lang="en-US" sz="4000" b="1" i="1" dirty="0"/>
              <a:t>with a roar, with a loud </a:t>
            </a:r>
            <a:r>
              <a:rPr lang="en-US" sz="4000" b="1" i="1" dirty="0" smtClean="0"/>
              <a:t>rush; </a:t>
            </a:r>
            <a:r>
              <a:rPr lang="en-US" sz="4000" b="1" dirty="0"/>
              <a:t>‘whirring sound made by an obj. going swiftly through the air’ </a:t>
            </a:r>
            <a:r>
              <a:rPr lang="en-US" sz="4000" b="1" dirty="0" smtClean="0"/>
              <a:t>(like an arrow)</a:t>
            </a:r>
            <a:endParaRPr lang="en-US" sz="4000" b="1" dirty="0"/>
          </a:p>
        </p:txBody>
      </p:sp>
    </p:spTree>
    <p:extLst>
      <p:ext uri="{BB962C8B-B14F-4D97-AF65-F5344CB8AC3E}">
        <p14:creationId xmlns:p14="http://schemas.microsoft.com/office/powerpoint/2010/main" val="12006354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The Sound</a:t>
            </a:r>
            <a:endParaRPr lang="en-US" sz="4000" b="1" dirty="0">
              <a:solidFill>
                <a:schemeClr val="tx1"/>
              </a:solidFill>
              <a:latin typeface="+mn-lt"/>
              <a:cs typeface="Times New Roman" pitchFamily="18" charset="0"/>
            </a:endParaRPr>
          </a:p>
          <a:p>
            <a:pPr marL="0" indent="0">
              <a:buNone/>
            </a:pPr>
            <a:r>
              <a:rPr lang="en-US" sz="4000" b="1" dirty="0"/>
              <a:t>When the creatures moved, I heard the sound of their wings, like the roar of rushing waters, like the voice of the Almighty, like the tumult of an army</a:t>
            </a:r>
            <a:r>
              <a:rPr lang="en-US" sz="4000" b="1" dirty="0" smtClean="0"/>
              <a:t>. Ezekiel 1:24</a:t>
            </a:r>
            <a:endParaRPr lang="en-US" sz="4000" b="1" dirty="0"/>
          </a:p>
        </p:txBody>
      </p:sp>
    </p:spTree>
    <p:extLst>
      <p:ext uri="{BB962C8B-B14F-4D97-AF65-F5344CB8AC3E}">
        <p14:creationId xmlns:p14="http://schemas.microsoft.com/office/powerpoint/2010/main" val="37586916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smtClean="0">
                <a:cs typeface="Times New Roman" pitchFamily="18" charset="0"/>
              </a:rPr>
              <a:t>Works to be Destroyed</a:t>
            </a:r>
            <a:endParaRPr lang="en-US" sz="4000" b="1" dirty="0">
              <a:solidFill>
                <a:schemeClr val="tx1"/>
              </a:solidFill>
              <a:latin typeface="+mn-lt"/>
              <a:cs typeface="Times New Roman" pitchFamily="18" charset="0"/>
            </a:endParaRPr>
          </a:p>
          <a:p>
            <a:pPr marL="0" indent="0">
              <a:buNone/>
            </a:pPr>
            <a:r>
              <a:rPr lang="en-US" sz="4000" b="1" dirty="0" smtClean="0"/>
              <a:t>and </a:t>
            </a:r>
            <a:r>
              <a:rPr lang="en-US" sz="4000" b="1" dirty="0"/>
              <a:t>the works that are in it shall be burned </a:t>
            </a:r>
            <a:r>
              <a:rPr lang="en-US" sz="4000" b="1" dirty="0" smtClean="0"/>
              <a:t>up 2 Peter 3:10</a:t>
            </a:r>
          </a:p>
          <a:p>
            <a:pPr marL="0" indent="0">
              <a:buNone/>
            </a:pPr>
            <a:r>
              <a:rPr lang="en-US" sz="4000" b="1" dirty="0"/>
              <a:t>If any man builds on this foundation using gold, silver, costly stones, wood, hay or </a:t>
            </a:r>
            <a:r>
              <a:rPr lang="en-US" sz="4000" b="1" dirty="0" smtClean="0"/>
              <a:t>straw, </a:t>
            </a:r>
            <a:r>
              <a:rPr lang="en-US" sz="4000" b="1" dirty="0"/>
              <a:t>his work will be shown for what it is, because the Day will bring it to light. </a:t>
            </a:r>
            <a:r>
              <a:rPr lang="en-US" sz="4000" b="1" u="sng" dirty="0"/>
              <a:t>It will be revealed with fire</a:t>
            </a:r>
            <a:r>
              <a:rPr lang="en-US" sz="4000" b="1" dirty="0"/>
              <a:t>, </a:t>
            </a:r>
            <a:r>
              <a:rPr lang="en-US" sz="4000" b="1" u="sng" dirty="0"/>
              <a:t>and the fire will test the quality of each man's </a:t>
            </a:r>
            <a:r>
              <a:rPr lang="en-US" sz="4000" b="1" u="sng" dirty="0" smtClean="0"/>
              <a:t>work</a:t>
            </a:r>
            <a:r>
              <a:rPr lang="en-US" sz="4000" b="1" dirty="0" smtClean="0"/>
              <a:t>. </a:t>
            </a:r>
            <a:r>
              <a:rPr lang="en-US" sz="4000" b="1" dirty="0"/>
              <a:t>If what he has built survives, he will receive his </a:t>
            </a:r>
            <a:r>
              <a:rPr lang="en-US" sz="4000" b="1" dirty="0" smtClean="0"/>
              <a:t>reward. </a:t>
            </a:r>
            <a:r>
              <a:rPr lang="en-US" sz="4000" b="1" dirty="0"/>
              <a:t>If it is burned up, he will suffer loss; he himself will be saved, but only as one escaping through the flames</a:t>
            </a:r>
            <a:r>
              <a:rPr lang="en-US" sz="4000" b="1" dirty="0" smtClean="0"/>
              <a:t>. 1 Corinthians 3:12-15</a:t>
            </a:r>
            <a:endParaRPr lang="en-US" sz="4000" b="1" dirty="0"/>
          </a:p>
        </p:txBody>
      </p:sp>
    </p:spTree>
    <p:extLst>
      <p:ext uri="{BB962C8B-B14F-4D97-AF65-F5344CB8AC3E}">
        <p14:creationId xmlns:p14="http://schemas.microsoft.com/office/powerpoint/2010/main" val="11371558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a:cs typeface="Times New Roman" pitchFamily="18" charset="0"/>
              </a:rPr>
              <a:t>2</a:t>
            </a:r>
            <a:r>
              <a:rPr lang="en-US" sz="4000" b="1" dirty="0">
                <a:solidFill>
                  <a:schemeClr val="tx1"/>
                </a:solidFill>
                <a:latin typeface="+mn-lt"/>
                <a:cs typeface="Times New Roman" pitchFamily="18" charset="0"/>
              </a:rPr>
              <a:t> Peter </a:t>
            </a:r>
            <a:r>
              <a:rPr lang="en-US" sz="4000" b="1" dirty="0" smtClean="0">
                <a:solidFill>
                  <a:schemeClr val="tx1"/>
                </a:solidFill>
                <a:latin typeface="+mn-lt"/>
                <a:cs typeface="Times New Roman" pitchFamily="18" charset="0"/>
              </a:rPr>
              <a:t>3:11-12 </a:t>
            </a:r>
            <a:r>
              <a:rPr lang="en-US" sz="4000" b="1" dirty="0">
                <a:solidFill>
                  <a:schemeClr val="tx1"/>
                </a:solidFill>
                <a:latin typeface="+mn-lt"/>
                <a:cs typeface="Times New Roman" pitchFamily="18" charset="0"/>
              </a:rPr>
              <a:t>– </a:t>
            </a:r>
            <a:r>
              <a:rPr lang="en-US" sz="4000" b="1" dirty="0" smtClean="0">
                <a:solidFill>
                  <a:schemeClr val="tx1"/>
                </a:solidFill>
                <a:latin typeface="+mn-lt"/>
                <a:cs typeface="Times New Roman" pitchFamily="18" charset="0"/>
              </a:rPr>
              <a:t>The </a:t>
            </a:r>
            <a:r>
              <a:rPr lang="en-US" sz="4000" b="1" dirty="0">
                <a:solidFill>
                  <a:schemeClr val="tx1"/>
                </a:solidFill>
                <a:latin typeface="+mn-lt"/>
                <a:cs typeface="Times New Roman" pitchFamily="18" charset="0"/>
              </a:rPr>
              <a:t>Scriptures</a:t>
            </a:r>
          </a:p>
          <a:p>
            <a:pPr marL="0" indent="0">
              <a:buNone/>
            </a:pPr>
            <a:r>
              <a:rPr lang="en-US" sz="4000" b="1" dirty="0" smtClean="0"/>
              <a:t>Seeing </a:t>
            </a:r>
            <a:r>
              <a:rPr lang="en-US" sz="4000" b="1" dirty="0"/>
              <a:t>all these are to be destroyed in this way, what kind of people ought you to be in set-apart </a:t>
            </a:r>
            <a:r>
              <a:rPr lang="en-US" sz="4000" b="1" dirty="0" err="1"/>
              <a:t>behaviour</a:t>
            </a:r>
            <a:r>
              <a:rPr lang="en-US" sz="4000" b="1" dirty="0"/>
              <a:t> and </a:t>
            </a:r>
            <a:r>
              <a:rPr lang="en-US" sz="4000" b="1" u="sng" dirty="0"/>
              <a:t>reverence</a:t>
            </a:r>
            <a:r>
              <a:rPr lang="en-US" sz="4000" b="1" dirty="0"/>
              <a:t>, </a:t>
            </a:r>
            <a:r>
              <a:rPr lang="en-US" sz="4000" b="1" dirty="0" smtClean="0"/>
              <a:t>looking </a:t>
            </a:r>
            <a:r>
              <a:rPr lang="en-US" sz="4000" b="1" dirty="0"/>
              <a:t>for and hastening the coming of the day of Elohim, through which the heavens shall be destroyed, being set on fire, and the elements melt with intense heat! </a:t>
            </a:r>
            <a:endParaRPr lang="en-US" sz="4000" b="1" dirty="0" smtClean="0"/>
          </a:p>
          <a:p>
            <a:pPr marL="0" indent="0">
              <a:buNone/>
            </a:pPr>
            <a:r>
              <a:rPr lang="en-US" sz="4000" b="1" dirty="0"/>
              <a:t>awesome respect accorded to God, devoutness, piety, </a:t>
            </a:r>
            <a:r>
              <a:rPr lang="en-US" sz="4000" b="1" dirty="0" smtClean="0"/>
              <a:t>godliness</a:t>
            </a:r>
          </a:p>
          <a:p>
            <a:pPr marL="0" indent="0">
              <a:buNone/>
            </a:pPr>
            <a:r>
              <a:rPr lang="en-US" sz="4000" b="1" dirty="0" smtClean="0"/>
              <a:t>See again 2 Peter 1:3,6,7</a:t>
            </a:r>
            <a:endParaRPr lang="en-US" sz="4000" b="1" dirty="0"/>
          </a:p>
        </p:txBody>
      </p:sp>
    </p:spTree>
    <p:extLst>
      <p:ext uri="{BB962C8B-B14F-4D97-AF65-F5344CB8AC3E}">
        <p14:creationId xmlns:p14="http://schemas.microsoft.com/office/powerpoint/2010/main" val="17854608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Hastening Its Coming?</a:t>
            </a:r>
            <a:endParaRPr lang="en-US" sz="4000" b="1" dirty="0">
              <a:solidFill>
                <a:schemeClr val="tx1"/>
              </a:solidFill>
              <a:latin typeface="+mn-lt"/>
              <a:cs typeface="Times New Roman" pitchFamily="18" charset="0"/>
            </a:endParaRPr>
          </a:p>
          <a:p>
            <a:pPr marL="0" indent="0">
              <a:buNone/>
            </a:pPr>
            <a:r>
              <a:rPr lang="en-US" sz="4000" b="1" dirty="0" smtClean="0"/>
              <a:t>looking </a:t>
            </a:r>
            <a:r>
              <a:rPr lang="en-US" sz="4000" b="1" dirty="0"/>
              <a:t>for and hastening the coming of the day of </a:t>
            </a:r>
            <a:r>
              <a:rPr lang="en-US" sz="4000" b="1" dirty="0" smtClean="0"/>
              <a:t>Elohim</a:t>
            </a:r>
            <a:r>
              <a:rPr lang="en-US" sz="4000" b="1" dirty="0" smtClean="0"/>
              <a:t>…</a:t>
            </a:r>
          </a:p>
          <a:p>
            <a:pPr marL="0" indent="0">
              <a:buNone/>
            </a:pPr>
            <a:r>
              <a:rPr lang="en-US" sz="4000" b="1" dirty="0"/>
              <a:t>to give thought to something that is viewed as lying in the future, </a:t>
            </a:r>
            <a:r>
              <a:rPr lang="en-US" sz="4000" b="1" i="1" dirty="0"/>
              <a:t>wait for, look for, </a:t>
            </a:r>
            <a:r>
              <a:rPr lang="en-US" sz="4000" b="1" i="1" dirty="0" smtClean="0"/>
              <a:t>expect</a:t>
            </a:r>
          </a:p>
          <a:p>
            <a:pPr marL="0" indent="0">
              <a:buNone/>
            </a:pPr>
            <a:r>
              <a:rPr lang="en-US" sz="4000" b="1" dirty="0"/>
              <a:t>to be in a hurry, </a:t>
            </a:r>
            <a:r>
              <a:rPr lang="en-US" sz="4000" b="1" i="1" dirty="0"/>
              <a:t>hurry, hasten</a:t>
            </a:r>
            <a:r>
              <a:rPr lang="en-US" sz="4000" b="1" i="1" dirty="0" smtClean="0"/>
              <a:t>,</a:t>
            </a:r>
          </a:p>
          <a:p>
            <a:pPr marL="0" indent="0">
              <a:buNone/>
            </a:pPr>
            <a:r>
              <a:rPr lang="en-US" sz="4000" b="1" dirty="0" smtClean="0"/>
              <a:t>Can we really hurry its coming?  Doesn’t it come at its appointed time?</a:t>
            </a:r>
          </a:p>
          <a:p>
            <a:pPr marL="0" indent="0">
              <a:buNone/>
            </a:pPr>
            <a:r>
              <a:rPr lang="en-US" sz="4000" b="1" dirty="0" smtClean="0"/>
              <a:t>What does Peter mean here?  Consider the purpose for the “delay” of Elohim.</a:t>
            </a:r>
            <a:endParaRPr lang="en-US" sz="4000" b="1" dirty="0"/>
          </a:p>
        </p:txBody>
      </p:sp>
    </p:spTree>
    <p:extLst>
      <p:ext uri="{BB962C8B-B14F-4D97-AF65-F5344CB8AC3E}">
        <p14:creationId xmlns:p14="http://schemas.microsoft.com/office/powerpoint/2010/main" val="26267347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2</a:t>
            </a:r>
            <a:r>
              <a:rPr lang="en-US" sz="4000" b="1" dirty="0">
                <a:solidFill>
                  <a:schemeClr val="tx1"/>
                </a:solidFill>
                <a:latin typeface="+mn-lt"/>
                <a:cs typeface="Times New Roman" pitchFamily="18" charset="0"/>
              </a:rPr>
              <a:t> Peter </a:t>
            </a:r>
            <a:r>
              <a:rPr lang="en-US" sz="4000" b="1" dirty="0" smtClean="0">
                <a:solidFill>
                  <a:schemeClr val="tx1"/>
                </a:solidFill>
                <a:latin typeface="+mn-lt"/>
                <a:cs typeface="Times New Roman" pitchFamily="18" charset="0"/>
              </a:rPr>
              <a:t>3:13 </a:t>
            </a:r>
            <a:r>
              <a:rPr lang="en-US" sz="4000" b="1" dirty="0">
                <a:solidFill>
                  <a:schemeClr val="tx1"/>
                </a:solidFill>
                <a:latin typeface="+mn-lt"/>
                <a:cs typeface="Times New Roman" pitchFamily="18" charset="0"/>
              </a:rPr>
              <a:t>– </a:t>
            </a:r>
            <a:r>
              <a:rPr lang="en-US" sz="4000" b="1" dirty="0" smtClean="0">
                <a:solidFill>
                  <a:schemeClr val="tx1"/>
                </a:solidFill>
                <a:latin typeface="+mn-lt"/>
                <a:cs typeface="Times New Roman" pitchFamily="18" charset="0"/>
              </a:rPr>
              <a:t>The </a:t>
            </a:r>
            <a:r>
              <a:rPr lang="en-US" sz="4000" b="1" dirty="0">
                <a:solidFill>
                  <a:schemeClr val="tx1"/>
                </a:solidFill>
                <a:latin typeface="+mn-lt"/>
                <a:cs typeface="Times New Roman" pitchFamily="18" charset="0"/>
              </a:rPr>
              <a:t>Scriptures</a:t>
            </a:r>
          </a:p>
          <a:p>
            <a:pPr marL="0" indent="0">
              <a:buNone/>
            </a:pPr>
            <a:r>
              <a:rPr lang="en-US" sz="4000" b="1" dirty="0" smtClean="0"/>
              <a:t>But </a:t>
            </a:r>
            <a:r>
              <a:rPr lang="en-US" sz="4000" b="1" dirty="0"/>
              <a:t>according to His promise we wait for a renewed heavens and a renewed earth in which righteousness dwells. </a:t>
            </a:r>
            <a:endParaRPr lang="en-US" sz="4000" b="1" dirty="0" smtClean="0"/>
          </a:p>
          <a:p>
            <a:pPr marL="0" indent="0">
              <a:buNone/>
            </a:pPr>
            <a:r>
              <a:rPr lang="en-US" sz="4000" b="1" dirty="0" smtClean="0"/>
              <a:t>Is Peter suggesting that the new heavens and new earth is realized at the coming of Messiah?</a:t>
            </a:r>
          </a:p>
          <a:p>
            <a:pPr marL="0" indent="0">
              <a:buNone/>
            </a:pPr>
            <a:r>
              <a:rPr lang="en-US" sz="4000" b="1" dirty="0" smtClean="0"/>
              <a:t>Does this conflict with Revelation 21?</a:t>
            </a:r>
          </a:p>
          <a:p>
            <a:pPr marL="0" indent="0">
              <a:buNone/>
            </a:pPr>
            <a:r>
              <a:rPr lang="en-US" sz="4000" b="1" dirty="0" smtClean="0"/>
              <a:t>Isaiah 66:15-22</a:t>
            </a:r>
            <a:endParaRPr lang="en-US" sz="4000" b="1" dirty="0"/>
          </a:p>
        </p:txBody>
      </p:sp>
    </p:spTree>
    <p:extLst>
      <p:ext uri="{BB962C8B-B14F-4D97-AF65-F5344CB8AC3E}">
        <p14:creationId xmlns:p14="http://schemas.microsoft.com/office/powerpoint/2010/main" val="12213736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2</a:t>
            </a:r>
            <a:r>
              <a:rPr lang="en-US" sz="4000" b="1" dirty="0">
                <a:solidFill>
                  <a:schemeClr val="tx1"/>
                </a:solidFill>
                <a:latin typeface="+mn-lt"/>
                <a:cs typeface="Times New Roman" pitchFamily="18" charset="0"/>
              </a:rPr>
              <a:t> Peter </a:t>
            </a:r>
            <a:r>
              <a:rPr lang="en-US" sz="4000" b="1" dirty="0" smtClean="0">
                <a:solidFill>
                  <a:schemeClr val="tx1"/>
                </a:solidFill>
                <a:latin typeface="+mn-lt"/>
                <a:cs typeface="Times New Roman" pitchFamily="18" charset="0"/>
              </a:rPr>
              <a:t>3:14 </a:t>
            </a:r>
            <a:r>
              <a:rPr lang="en-US" sz="4000" b="1" dirty="0">
                <a:solidFill>
                  <a:schemeClr val="tx1"/>
                </a:solidFill>
                <a:latin typeface="+mn-lt"/>
                <a:cs typeface="Times New Roman" pitchFamily="18" charset="0"/>
              </a:rPr>
              <a:t>– </a:t>
            </a:r>
            <a:r>
              <a:rPr lang="en-US" sz="4000" b="1" dirty="0" smtClean="0">
                <a:solidFill>
                  <a:schemeClr val="tx1"/>
                </a:solidFill>
                <a:latin typeface="+mn-lt"/>
                <a:cs typeface="Times New Roman" pitchFamily="18" charset="0"/>
              </a:rPr>
              <a:t>The </a:t>
            </a:r>
            <a:r>
              <a:rPr lang="en-US" sz="4000" b="1" dirty="0">
                <a:solidFill>
                  <a:schemeClr val="tx1"/>
                </a:solidFill>
                <a:latin typeface="+mn-lt"/>
                <a:cs typeface="Times New Roman" pitchFamily="18" charset="0"/>
              </a:rPr>
              <a:t>Scriptures</a:t>
            </a:r>
          </a:p>
          <a:p>
            <a:pPr marL="0" indent="0">
              <a:buNone/>
            </a:pPr>
            <a:r>
              <a:rPr lang="en-US" sz="4000" b="1" dirty="0" smtClean="0"/>
              <a:t>So </a:t>
            </a:r>
            <a:r>
              <a:rPr lang="en-US" sz="4000" b="1" dirty="0"/>
              <a:t>then, beloved ones, looking forward to this, do your utmost to be found by Him in peace, spotless and blameless, </a:t>
            </a:r>
            <a:r>
              <a:rPr lang="en-US" sz="4000" b="1" dirty="0" smtClean="0"/>
              <a:t>and </a:t>
            </a:r>
            <a:r>
              <a:rPr lang="en-US" sz="4000" b="1" dirty="0"/>
              <a:t>reckon the patience of our Master as deliverance, </a:t>
            </a:r>
            <a:endParaRPr lang="en-US" sz="4000" b="1" dirty="0" smtClean="0"/>
          </a:p>
          <a:p>
            <a:pPr marL="0" indent="0">
              <a:buNone/>
            </a:pPr>
            <a:r>
              <a:rPr lang="en-US" sz="4000" b="1" dirty="0" smtClean="0"/>
              <a:t>Do your best (again as in 1:10,15, make every effort) to be spotless and blameless.  Like the Pesach lamb.</a:t>
            </a:r>
          </a:p>
          <a:p>
            <a:pPr marL="0" indent="0">
              <a:buNone/>
            </a:pPr>
            <a:r>
              <a:rPr lang="en-US" sz="4000" b="1" dirty="0" smtClean="0"/>
              <a:t>The “delay” is for Deliverance</a:t>
            </a:r>
            <a:endParaRPr lang="en-US" sz="4000" b="1" dirty="0"/>
          </a:p>
        </p:txBody>
      </p:sp>
    </p:spTree>
    <p:extLst>
      <p:ext uri="{BB962C8B-B14F-4D97-AF65-F5344CB8AC3E}">
        <p14:creationId xmlns:p14="http://schemas.microsoft.com/office/powerpoint/2010/main" val="4159328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2</a:t>
            </a:r>
            <a:r>
              <a:rPr lang="en-US" sz="4000" b="1" dirty="0">
                <a:solidFill>
                  <a:schemeClr val="tx1"/>
                </a:solidFill>
                <a:latin typeface="+mn-lt"/>
                <a:cs typeface="Times New Roman" pitchFamily="18" charset="0"/>
              </a:rPr>
              <a:t> Peter </a:t>
            </a:r>
            <a:r>
              <a:rPr lang="en-US" sz="4000" b="1" dirty="0" smtClean="0">
                <a:solidFill>
                  <a:schemeClr val="tx1"/>
                </a:solidFill>
                <a:latin typeface="+mn-lt"/>
                <a:cs typeface="Times New Roman" pitchFamily="18" charset="0"/>
              </a:rPr>
              <a:t>3:15-16 </a:t>
            </a:r>
            <a:r>
              <a:rPr lang="en-US" sz="4000" b="1" dirty="0">
                <a:solidFill>
                  <a:schemeClr val="tx1"/>
                </a:solidFill>
                <a:latin typeface="+mn-lt"/>
                <a:cs typeface="Times New Roman" pitchFamily="18" charset="0"/>
              </a:rPr>
              <a:t>– </a:t>
            </a:r>
            <a:r>
              <a:rPr lang="en-US" sz="4000" b="1" dirty="0" smtClean="0">
                <a:solidFill>
                  <a:schemeClr val="tx1"/>
                </a:solidFill>
                <a:latin typeface="+mn-lt"/>
                <a:cs typeface="Times New Roman" pitchFamily="18" charset="0"/>
              </a:rPr>
              <a:t>The </a:t>
            </a:r>
            <a:r>
              <a:rPr lang="en-US" sz="4000" b="1" dirty="0">
                <a:solidFill>
                  <a:schemeClr val="tx1"/>
                </a:solidFill>
                <a:latin typeface="+mn-lt"/>
                <a:cs typeface="Times New Roman" pitchFamily="18" charset="0"/>
              </a:rPr>
              <a:t>Scriptures</a:t>
            </a:r>
          </a:p>
          <a:p>
            <a:pPr marL="0" indent="0">
              <a:buNone/>
            </a:pPr>
            <a:r>
              <a:rPr lang="en-US" sz="4000" b="1" dirty="0"/>
              <a:t>as also our beloved brother </a:t>
            </a:r>
            <a:r>
              <a:rPr lang="en-US" sz="4000" b="1" dirty="0" err="1"/>
              <a:t>Sha’ul</a:t>
            </a:r>
            <a:r>
              <a:rPr lang="en-US" sz="4000" b="1" dirty="0"/>
              <a:t> wrote to you, according to the wisdom given to him, </a:t>
            </a:r>
            <a:r>
              <a:rPr lang="en-US" sz="4000" b="1" dirty="0" smtClean="0"/>
              <a:t>as </a:t>
            </a:r>
            <a:r>
              <a:rPr lang="en-US" sz="4000" b="1" dirty="0"/>
              <a:t>also in all his letters, speaking in them concerning these matters, in which some are hard to understand, </a:t>
            </a:r>
            <a:r>
              <a:rPr lang="en-US" sz="4000" b="1" dirty="0" smtClean="0"/>
              <a:t>which </a:t>
            </a:r>
            <a:r>
              <a:rPr lang="en-US" sz="4000" b="1" dirty="0"/>
              <a:t>those who are untaught and unstable twist to their own destruction, as they do also the other Scriptures. </a:t>
            </a:r>
          </a:p>
        </p:txBody>
      </p:sp>
    </p:spTree>
    <p:extLst>
      <p:ext uri="{BB962C8B-B14F-4D97-AF65-F5344CB8AC3E}">
        <p14:creationId xmlns:p14="http://schemas.microsoft.com/office/powerpoint/2010/main" val="20810057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What About Paul?</a:t>
            </a:r>
            <a:endParaRPr lang="en-US" sz="4000" b="1" dirty="0">
              <a:solidFill>
                <a:schemeClr val="tx1"/>
              </a:solidFill>
              <a:latin typeface="+mn-lt"/>
              <a:cs typeface="Times New Roman" pitchFamily="18" charset="0"/>
            </a:endParaRPr>
          </a:p>
          <a:p>
            <a:pPr marL="0" indent="0">
              <a:buNone/>
            </a:pPr>
            <a:r>
              <a:rPr lang="en-US" sz="4000" b="1" dirty="0" smtClean="0"/>
              <a:t>Paul taught the same message of the command.</a:t>
            </a:r>
          </a:p>
          <a:p>
            <a:pPr marL="0" indent="0">
              <a:buNone/>
            </a:pPr>
            <a:r>
              <a:rPr lang="en-US" sz="4000" b="1" dirty="0" smtClean="0"/>
              <a:t>Why is Paul hard to understand?</a:t>
            </a:r>
          </a:p>
          <a:p>
            <a:pPr marL="0" indent="0">
              <a:buNone/>
            </a:pPr>
            <a:r>
              <a:rPr lang="en-US" sz="4000" b="1" dirty="0" smtClean="0"/>
              <a:t>The ignorant and unstable distort his writings.</a:t>
            </a:r>
          </a:p>
          <a:p>
            <a:pPr marL="0" indent="0">
              <a:buNone/>
            </a:pPr>
            <a:r>
              <a:rPr lang="en-US" sz="4000" b="1" dirty="0" smtClean="0"/>
              <a:t>The antinomians are the false prophets.  They twist Paul’s words to teach that we don’t have to obey Elohim’s commands.  Paul never taught this kind of nonsense.</a:t>
            </a:r>
          </a:p>
          <a:p>
            <a:pPr marL="0" indent="0">
              <a:buNone/>
            </a:pPr>
            <a:r>
              <a:rPr lang="en-US" sz="4000" b="1" dirty="0" smtClean="0"/>
              <a:t>Acts 21</a:t>
            </a:r>
            <a:endParaRPr lang="en-US" sz="4000" b="1" dirty="0"/>
          </a:p>
        </p:txBody>
      </p:sp>
    </p:spTree>
    <p:extLst>
      <p:ext uri="{BB962C8B-B14F-4D97-AF65-F5344CB8AC3E}">
        <p14:creationId xmlns:p14="http://schemas.microsoft.com/office/powerpoint/2010/main" val="20656430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lnSpcReduction="10000"/>
          </a:bodyPr>
          <a:lstStyle/>
          <a:p>
            <a:pPr algn="ctr">
              <a:buNone/>
            </a:pPr>
            <a:r>
              <a:rPr lang="en-US" sz="4000" b="1" dirty="0" smtClean="0">
                <a:cs typeface="Times New Roman" pitchFamily="18" charset="0"/>
              </a:rPr>
              <a:t>Acts 21:21-24</a:t>
            </a:r>
            <a:endParaRPr lang="en-US" sz="4000" b="1" dirty="0">
              <a:solidFill>
                <a:schemeClr val="tx1"/>
              </a:solidFill>
              <a:latin typeface="+mn-lt"/>
              <a:cs typeface="Times New Roman" pitchFamily="18" charset="0"/>
            </a:endParaRPr>
          </a:p>
          <a:p>
            <a:pPr marL="0" indent="0">
              <a:buNone/>
            </a:pPr>
            <a:r>
              <a:rPr lang="en-US" sz="4000" b="1" dirty="0"/>
              <a:t>They have been informed that </a:t>
            </a:r>
            <a:r>
              <a:rPr lang="en-US" sz="4000" b="1" u="sng" dirty="0"/>
              <a:t>you teach all the Jews who live among the Gentiles to turn away from Moses</a:t>
            </a:r>
            <a:r>
              <a:rPr lang="en-US" sz="4000" b="1" dirty="0"/>
              <a:t>, telling them not to circumcise their children or live according to our </a:t>
            </a:r>
            <a:r>
              <a:rPr lang="en-US" sz="4000" b="1" dirty="0" smtClean="0"/>
              <a:t>customs. </a:t>
            </a:r>
            <a:r>
              <a:rPr lang="en-US" sz="4000" b="1" dirty="0"/>
              <a:t>What shall we do? They will certainly hear that you have </a:t>
            </a:r>
            <a:r>
              <a:rPr lang="en-US" sz="4000" b="1" dirty="0" smtClean="0"/>
              <a:t>come, </a:t>
            </a:r>
            <a:r>
              <a:rPr lang="en-US" sz="4000" b="1" dirty="0"/>
              <a:t>so do what we tell you. There are four men with us who have made a vow.</a:t>
            </a:r>
          </a:p>
          <a:p>
            <a:pPr marL="0" indent="0">
              <a:buNone/>
            </a:pPr>
            <a:r>
              <a:rPr lang="en-US" sz="4000" b="1" dirty="0" smtClean="0"/>
              <a:t>Take </a:t>
            </a:r>
            <a:r>
              <a:rPr lang="en-US" sz="4000" b="1" dirty="0"/>
              <a:t>these men, join in their purification rites and pay their expenses, so that they can have their heads shaved. </a:t>
            </a:r>
            <a:r>
              <a:rPr lang="en-US" sz="4000" b="1" u="sng" dirty="0"/>
              <a:t>Then everybody will know there is no truth in these reports about you, but that you yourself are living in obedience to the law</a:t>
            </a:r>
            <a:r>
              <a:rPr lang="en-US" sz="4000" b="1" dirty="0"/>
              <a:t>.</a:t>
            </a:r>
          </a:p>
        </p:txBody>
      </p:sp>
    </p:spTree>
    <p:extLst>
      <p:ext uri="{BB962C8B-B14F-4D97-AF65-F5344CB8AC3E}">
        <p14:creationId xmlns:p14="http://schemas.microsoft.com/office/powerpoint/2010/main" val="707059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2</a:t>
            </a:r>
            <a:r>
              <a:rPr lang="en-US" sz="4000" b="1" dirty="0">
                <a:solidFill>
                  <a:schemeClr val="tx1"/>
                </a:solidFill>
                <a:latin typeface="+mn-lt"/>
                <a:cs typeface="Times New Roman" pitchFamily="18" charset="0"/>
              </a:rPr>
              <a:t> Peter </a:t>
            </a:r>
            <a:r>
              <a:rPr lang="en-US" sz="4000" b="1" dirty="0" smtClean="0">
                <a:solidFill>
                  <a:schemeClr val="tx1"/>
                </a:solidFill>
                <a:latin typeface="+mn-lt"/>
                <a:cs typeface="Times New Roman" pitchFamily="18" charset="0"/>
              </a:rPr>
              <a:t>3:17-18 </a:t>
            </a:r>
            <a:r>
              <a:rPr lang="en-US" sz="4000" b="1" dirty="0">
                <a:solidFill>
                  <a:schemeClr val="tx1"/>
                </a:solidFill>
                <a:latin typeface="+mn-lt"/>
                <a:cs typeface="Times New Roman" pitchFamily="18" charset="0"/>
              </a:rPr>
              <a:t>– </a:t>
            </a:r>
            <a:r>
              <a:rPr lang="en-US" sz="4000" b="1" dirty="0" smtClean="0">
                <a:solidFill>
                  <a:schemeClr val="tx1"/>
                </a:solidFill>
                <a:latin typeface="+mn-lt"/>
                <a:cs typeface="Times New Roman" pitchFamily="18" charset="0"/>
              </a:rPr>
              <a:t>The </a:t>
            </a:r>
            <a:r>
              <a:rPr lang="en-US" sz="4000" b="1" dirty="0">
                <a:solidFill>
                  <a:schemeClr val="tx1"/>
                </a:solidFill>
                <a:latin typeface="+mn-lt"/>
                <a:cs typeface="Times New Roman" pitchFamily="18" charset="0"/>
              </a:rPr>
              <a:t>Scriptures</a:t>
            </a:r>
          </a:p>
          <a:p>
            <a:pPr marL="0" indent="0">
              <a:buNone/>
            </a:pPr>
            <a:r>
              <a:rPr lang="en-US" sz="4000" b="1" dirty="0" smtClean="0"/>
              <a:t>You</a:t>
            </a:r>
            <a:r>
              <a:rPr lang="en-US" sz="4000" b="1" dirty="0"/>
              <a:t>, then, beloved ones, being forewarned, watch, lest you also </a:t>
            </a:r>
            <a:r>
              <a:rPr lang="en-US" sz="4000" b="1" u="sng" dirty="0" smtClean="0"/>
              <a:t>fall (away) </a:t>
            </a:r>
            <a:r>
              <a:rPr lang="en-US" sz="4000" b="1" dirty="0"/>
              <a:t>from your own steadfastness, </a:t>
            </a:r>
            <a:r>
              <a:rPr lang="en-US" sz="4000" b="1" u="sng" dirty="0"/>
              <a:t>being led away with the delusion of the lawless</a:t>
            </a:r>
            <a:r>
              <a:rPr lang="en-US" sz="4000" b="1" dirty="0"/>
              <a:t>, </a:t>
            </a:r>
            <a:r>
              <a:rPr lang="en-US" sz="4000" b="1" dirty="0" smtClean="0"/>
              <a:t>but </a:t>
            </a:r>
            <a:r>
              <a:rPr lang="en-US" sz="4000" b="1" dirty="0"/>
              <a:t>grow in the </a:t>
            </a:r>
            <a:r>
              <a:rPr lang="en-US" sz="4000" b="1" dirty="0" err="1"/>
              <a:t>favour</a:t>
            </a:r>
            <a:r>
              <a:rPr lang="en-US" sz="4000" b="1" dirty="0"/>
              <a:t> and knowledge of our Master and </a:t>
            </a:r>
            <a:r>
              <a:rPr lang="en-US" sz="4000" b="1" dirty="0" err="1"/>
              <a:t>Saviour</a:t>
            </a:r>
            <a:r>
              <a:rPr lang="en-US" sz="4000" b="1" dirty="0"/>
              <a:t> </a:t>
            </a:r>
            <a:r>
              <a:rPr lang="en-US" sz="4800" b="1" dirty="0">
                <a:latin typeface="Bwhebb" panose="00000400000000000000" pitchFamily="2" charset="0"/>
              </a:rPr>
              <a:t>[</a:t>
            </a:r>
            <a:r>
              <a:rPr lang="en-US" sz="4800" b="1" dirty="0" err="1">
                <a:latin typeface="Bwhebb" panose="00000400000000000000" pitchFamily="2" charset="0"/>
              </a:rPr>
              <a:t>vwhy</a:t>
            </a:r>
            <a:r>
              <a:rPr lang="en-US" sz="4800" b="1" dirty="0"/>
              <a:t> </a:t>
            </a:r>
            <a:r>
              <a:rPr lang="en-US" sz="4000" b="1" dirty="0"/>
              <a:t>(</a:t>
            </a:r>
            <a:r>
              <a:rPr lang="en-US" sz="4000" b="1" dirty="0" err="1"/>
              <a:t>Yahusha</a:t>
            </a:r>
            <a:r>
              <a:rPr lang="en-US" sz="4000" b="1" dirty="0"/>
              <a:t>)</a:t>
            </a:r>
            <a:r>
              <a:rPr lang="en-US" sz="4000" b="1" dirty="0" smtClean="0"/>
              <a:t> </a:t>
            </a:r>
            <a:r>
              <a:rPr lang="en-US" sz="4000" b="1" dirty="0"/>
              <a:t>Messiah. To Him be the esteem both now and to a day that abides. </a:t>
            </a:r>
            <a:r>
              <a:rPr lang="en-US" sz="4000" b="1" dirty="0" smtClean="0"/>
              <a:t>Amen</a:t>
            </a:r>
            <a:r>
              <a:rPr lang="en-US" sz="4000" b="1" dirty="0"/>
              <a:t>. </a:t>
            </a:r>
            <a:endParaRPr lang="en-US" sz="4000" b="1" dirty="0" smtClean="0"/>
          </a:p>
          <a:p>
            <a:pPr marL="0" indent="0">
              <a:buNone/>
            </a:pPr>
            <a:r>
              <a:rPr lang="en-US" sz="4000" b="1" dirty="0" smtClean="0"/>
              <a:t>This expression equates to apostatize, fall away</a:t>
            </a:r>
          </a:p>
          <a:p>
            <a:pPr marL="0" indent="0">
              <a:buNone/>
            </a:pPr>
            <a:r>
              <a:rPr lang="en-US" sz="4000" b="1" dirty="0" smtClean="0"/>
              <a:t>The error is in forsaking the Law (</a:t>
            </a:r>
            <a:r>
              <a:rPr lang="en-US" sz="4000" b="1" dirty="0" err="1" smtClean="0"/>
              <a:t>ie</a:t>
            </a:r>
            <a:r>
              <a:rPr lang="en-US" sz="4000" b="1" dirty="0" smtClean="0"/>
              <a:t> lawlessness)</a:t>
            </a:r>
            <a:endParaRPr lang="en-US" sz="4000" b="1" dirty="0"/>
          </a:p>
        </p:txBody>
      </p:sp>
    </p:spTree>
    <p:extLst>
      <p:ext uri="{BB962C8B-B14F-4D97-AF65-F5344CB8AC3E}">
        <p14:creationId xmlns:p14="http://schemas.microsoft.com/office/powerpoint/2010/main" val="11503087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a:solidFill>
                  <a:schemeClr val="tx1"/>
                </a:solidFill>
                <a:latin typeface="+mn-lt"/>
                <a:cs typeface="Times New Roman" pitchFamily="18" charset="0"/>
              </a:rPr>
              <a:t>What Say You?</a:t>
            </a:r>
          </a:p>
          <a:p>
            <a:pPr algn="ctr">
              <a:buNone/>
            </a:pPr>
            <a:r>
              <a:rPr lang="en-US" sz="4800" b="1" dirty="0">
                <a:solidFill>
                  <a:schemeClr val="tx1"/>
                </a:solidFill>
                <a:latin typeface="+mn-lt"/>
                <a:cs typeface="Times New Roman" pitchFamily="18" charset="0"/>
              </a:rPr>
              <a:t>Your Turn to Respond to the Teaching </a:t>
            </a:r>
          </a:p>
          <a:p>
            <a:pPr marL="0" indent="0">
              <a:buNone/>
            </a:pPr>
            <a:r>
              <a:rPr lang="en-US" sz="4000" b="1" dirty="0"/>
              <a:t>Questions</a:t>
            </a:r>
          </a:p>
          <a:p>
            <a:pPr marL="0" indent="0">
              <a:buNone/>
            </a:pPr>
            <a:r>
              <a:rPr lang="en-US" sz="4000" b="1" dirty="0"/>
              <a:t>Comments</a:t>
            </a:r>
          </a:p>
          <a:p>
            <a:pPr marL="0" indent="0">
              <a:buNone/>
            </a:pPr>
            <a:r>
              <a:rPr lang="en-US" sz="4000" b="1" dirty="0"/>
              <a:t>Testimonies</a:t>
            </a:r>
          </a:p>
          <a:p>
            <a:pPr marL="0" indent="0">
              <a:buNone/>
            </a:pPr>
            <a:r>
              <a:rPr lang="en-US" sz="4000" b="1" dirty="0"/>
              <a:t>Prophesies</a:t>
            </a:r>
          </a:p>
          <a:p>
            <a:pPr marL="0" indent="0">
              <a:buNone/>
            </a:pPr>
            <a:r>
              <a:rPr lang="en-US" sz="4000" b="1" dirty="0"/>
              <a:t>Prayer Requests</a:t>
            </a:r>
          </a:p>
        </p:txBody>
      </p:sp>
    </p:spTree>
    <p:extLst>
      <p:ext uri="{BB962C8B-B14F-4D97-AF65-F5344CB8AC3E}">
        <p14:creationId xmlns:p14="http://schemas.microsoft.com/office/powerpoint/2010/main" val="39379592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61121</TotalTime>
  <Words>2935</Words>
  <Application>Microsoft Office PowerPoint</Application>
  <PresentationFormat>Widescreen</PresentationFormat>
  <Paragraphs>197</Paragraphs>
  <Slides>41</Slides>
  <Notes>41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41</vt:i4>
      </vt:variant>
    </vt:vector>
  </HeadingPairs>
  <TitlesOfParts>
    <vt:vector size="49" baseType="lpstr">
      <vt:lpstr>Arial</vt:lpstr>
      <vt:lpstr>Bwgrkn</vt:lpstr>
      <vt:lpstr>Bwhebb</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428</cp:revision>
  <dcterms:created xsi:type="dcterms:W3CDTF">2018-11-07T08:55:54Z</dcterms:created>
  <dcterms:modified xsi:type="dcterms:W3CDTF">2019-11-16T12:45:17Z</dcterms:modified>
</cp:coreProperties>
</file>