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257" r:id="rId3"/>
    <p:sldId id="517" r:id="rId4"/>
    <p:sldId id="518" r:id="rId5"/>
    <p:sldId id="519" r:id="rId6"/>
    <p:sldId id="520" r:id="rId7"/>
    <p:sldId id="522" r:id="rId8"/>
    <p:sldId id="523" r:id="rId9"/>
    <p:sldId id="524" r:id="rId10"/>
    <p:sldId id="525" r:id="rId11"/>
    <p:sldId id="521" r:id="rId12"/>
    <p:sldId id="526" r:id="rId13"/>
    <p:sldId id="537" r:id="rId14"/>
    <p:sldId id="538" r:id="rId15"/>
    <p:sldId id="534" r:id="rId16"/>
    <p:sldId id="539" r:id="rId17"/>
    <p:sldId id="540" r:id="rId18"/>
    <p:sldId id="541" r:id="rId19"/>
    <p:sldId id="535" r:id="rId20"/>
    <p:sldId id="542" r:id="rId21"/>
    <p:sldId id="543" r:id="rId22"/>
    <p:sldId id="527" r:id="rId23"/>
    <p:sldId id="528" r:id="rId24"/>
    <p:sldId id="529" r:id="rId25"/>
    <p:sldId id="536" r:id="rId26"/>
    <p:sldId id="530" r:id="rId27"/>
    <p:sldId id="545" r:id="rId28"/>
    <p:sldId id="531" r:id="rId29"/>
    <p:sldId id="532" r:id="rId30"/>
    <p:sldId id="549" r:id="rId31"/>
    <p:sldId id="533" r:id="rId32"/>
    <p:sldId id="548" r:id="rId33"/>
    <p:sldId id="546" r:id="rId34"/>
    <p:sldId id="54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autoAdjust="0"/>
    <p:restoredTop sz="86379" autoAdjust="0"/>
  </p:normalViewPr>
  <p:slideViewPr>
    <p:cSldViewPr snapToGrid="0">
      <p:cViewPr varScale="1">
        <p:scale>
          <a:sx n="77" d="100"/>
          <a:sy n="77" d="100"/>
        </p:scale>
        <p:origin x="234" y="96"/>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00393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847860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809943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19771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55020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174293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871186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014239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495054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977433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735388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104176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487480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373553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38899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954827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446361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647878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937765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4545332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312913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2795247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726116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775941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5749942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53076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51157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107364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851809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7798819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4182157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789971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November 9, </a:t>
            </a:r>
            <a:r>
              <a:rPr lang="en-US" sz="5333" b="1" dirty="0">
                <a:solidFill>
                  <a:schemeClr val="tx1">
                    <a:lumMod val="95000"/>
                    <a:lumOff val="5000"/>
                  </a:schemeClr>
                </a:solidFill>
                <a:latin typeface="Helvetica" pitchFamily="34" charset="0"/>
                <a:cs typeface="Helvetica" pitchFamily="34" charset="0"/>
              </a:rPr>
              <a:t>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2 Peter </a:t>
            </a:r>
            <a:r>
              <a:rPr lang="en-US" sz="6600" b="1" dirty="0" smtClean="0">
                <a:solidFill>
                  <a:schemeClr val="accent2">
                    <a:lumMod val="50000"/>
                  </a:schemeClr>
                </a:solidFill>
                <a:latin typeface="Helvetica" pitchFamily="34" charset="0"/>
                <a:cs typeface="Helvetica" pitchFamily="34" charset="0"/>
              </a:rPr>
              <a:t>2 </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The </a:t>
            </a:r>
            <a:r>
              <a:rPr lang="en-US" sz="4400" b="1" smtClean="0">
                <a:cs typeface="Helvetica" pitchFamily="34" charset="0"/>
              </a:rPr>
              <a:t>False Prophets</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:1-3 </a:t>
            </a:r>
            <a:r>
              <a:rPr lang="en-US" sz="4000" b="1" dirty="0">
                <a:solidFill>
                  <a:schemeClr val="tx1"/>
                </a:solidFill>
                <a:latin typeface="+mn-lt"/>
                <a:cs typeface="Times New Roman" pitchFamily="18" charset="0"/>
              </a:rPr>
              <a:t>– The Scriptures</a:t>
            </a:r>
          </a:p>
          <a:p>
            <a:pPr marL="0" indent="0">
              <a:buNone/>
            </a:pPr>
            <a:r>
              <a:rPr lang="en-US" sz="4000" b="1" dirty="0"/>
              <a:t>But there also came to be false </a:t>
            </a:r>
            <a:r>
              <a:rPr lang="en-US" sz="4000" b="1" dirty="0" smtClean="0"/>
              <a:t>prophets </a:t>
            </a:r>
            <a:r>
              <a:rPr lang="en-US" sz="4000" b="1" dirty="0"/>
              <a:t>among the people, as also among you there shall be false teachers, who shall secretly bring in destructive heresies, and deny the Master who bought them, bringing swift destruction on themselves. </a:t>
            </a:r>
            <a:r>
              <a:rPr lang="en-US" sz="4000" b="1" dirty="0" smtClean="0"/>
              <a:t>And </a:t>
            </a:r>
            <a:r>
              <a:rPr lang="en-US" sz="4000" b="1" dirty="0"/>
              <a:t>many shall follow their destructive ways, because of whom the way of truth shall be evil spoken of, </a:t>
            </a:r>
            <a:r>
              <a:rPr lang="en-US" sz="4000" b="1" dirty="0" smtClean="0"/>
              <a:t>and </a:t>
            </a:r>
            <a:r>
              <a:rPr lang="en-US" sz="4000" b="1" dirty="0"/>
              <a:t>in greed, with fabricated words, they shall use you for gain. From of old their judgment does not linger, and their destruction does not slumber. </a:t>
            </a:r>
          </a:p>
        </p:txBody>
      </p:sp>
    </p:spTree>
    <p:extLst>
      <p:ext uri="{BB962C8B-B14F-4D97-AF65-F5344CB8AC3E}">
        <p14:creationId xmlns:p14="http://schemas.microsoft.com/office/powerpoint/2010/main" val="379144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:4-5 </a:t>
            </a:r>
            <a:r>
              <a:rPr lang="en-US" sz="4000" b="1" dirty="0">
                <a:solidFill>
                  <a:schemeClr val="tx1"/>
                </a:solidFill>
                <a:latin typeface="+mn-lt"/>
                <a:cs typeface="Times New Roman" pitchFamily="18" charset="0"/>
              </a:rPr>
              <a:t>– The Scriptures</a:t>
            </a:r>
          </a:p>
          <a:p>
            <a:pPr marL="0" indent="0">
              <a:buNone/>
            </a:pPr>
            <a:r>
              <a:rPr lang="en-US" sz="4000" b="1" dirty="0" smtClean="0"/>
              <a:t>For </a:t>
            </a:r>
            <a:r>
              <a:rPr lang="en-US" sz="4000" b="1" dirty="0"/>
              <a:t>if Elohim did not spare the messengers who sinned, but sent them to </a:t>
            </a:r>
            <a:r>
              <a:rPr lang="en-US" sz="4000" b="1" dirty="0" err="1"/>
              <a:t>Tartaros</a:t>
            </a:r>
            <a:r>
              <a:rPr lang="en-US" sz="4000" b="1" dirty="0"/>
              <a:t>, and delivered them into chains of darkness, to be kept for judgment, </a:t>
            </a:r>
            <a:r>
              <a:rPr lang="en-US" sz="4000" b="1" dirty="0" smtClean="0"/>
              <a:t>and </a:t>
            </a:r>
            <a:r>
              <a:rPr lang="en-US" sz="4000" b="1" dirty="0"/>
              <a:t>did not spare the world of old, but preserved </a:t>
            </a:r>
            <a:r>
              <a:rPr lang="en-US" sz="4000" b="1" dirty="0" smtClean="0"/>
              <a:t>Noah, </a:t>
            </a:r>
            <a:r>
              <a:rPr lang="en-US" sz="4000" b="1" dirty="0"/>
              <a:t>a proclaimer of righteousness, and seven others, bringing in the flood on the world of the wicked,</a:t>
            </a:r>
          </a:p>
        </p:txBody>
      </p:sp>
    </p:spTree>
    <p:extLst>
      <p:ext uri="{BB962C8B-B14F-4D97-AF65-F5344CB8AC3E}">
        <p14:creationId xmlns:p14="http://schemas.microsoft.com/office/powerpoint/2010/main" val="2225080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:6-8 </a:t>
            </a:r>
            <a:r>
              <a:rPr lang="en-US" sz="4000" b="1" dirty="0">
                <a:solidFill>
                  <a:schemeClr val="tx1"/>
                </a:solidFill>
                <a:latin typeface="+mn-lt"/>
                <a:cs typeface="Times New Roman" pitchFamily="18" charset="0"/>
              </a:rPr>
              <a:t>– The Scriptures</a:t>
            </a:r>
          </a:p>
          <a:p>
            <a:pPr marL="0" indent="0">
              <a:buNone/>
            </a:pPr>
            <a:r>
              <a:rPr lang="en-US" sz="4000" b="1" dirty="0" smtClean="0"/>
              <a:t>and </a:t>
            </a:r>
            <a:r>
              <a:rPr lang="en-US" sz="4000" b="1" dirty="0"/>
              <a:t>having reduced to ashes the cities of </a:t>
            </a:r>
            <a:r>
              <a:rPr lang="en-US" sz="4000" b="1" dirty="0" err="1" smtClean="0"/>
              <a:t>Sedom</a:t>
            </a:r>
            <a:r>
              <a:rPr lang="en-US" sz="4000" b="1" dirty="0" smtClean="0"/>
              <a:t> </a:t>
            </a:r>
            <a:r>
              <a:rPr lang="en-US" sz="4000" b="1" dirty="0"/>
              <a:t>and </a:t>
            </a:r>
            <a:r>
              <a:rPr lang="en-US" sz="4000" b="1" dirty="0" err="1"/>
              <a:t>Amorah</a:t>
            </a:r>
            <a:r>
              <a:rPr lang="en-US" sz="4000" b="1" dirty="0"/>
              <a:t> condemned them to destruction – having made them an example to those who afterward would live wickedly, </a:t>
            </a:r>
            <a:r>
              <a:rPr lang="en-US" sz="4000" b="1" dirty="0" smtClean="0"/>
              <a:t>and </a:t>
            </a:r>
            <a:r>
              <a:rPr lang="en-US" sz="4000" b="1" dirty="0"/>
              <a:t>rescued righteous Lot, who was oppressed with the indecent </a:t>
            </a:r>
            <a:r>
              <a:rPr lang="en-US" sz="4000" b="1" dirty="0" err="1"/>
              <a:t>behaviour</a:t>
            </a:r>
            <a:r>
              <a:rPr lang="en-US" sz="4000" b="1" dirty="0"/>
              <a:t> of the </a:t>
            </a:r>
            <a:r>
              <a:rPr lang="en-US" sz="4000" b="1" u="sng" dirty="0"/>
              <a:t>lawless</a:t>
            </a:r>
            <a:r>
              <a:rPr lang="en-US" sz="4000" b="1" dirty="0"/>
              <a:t> </a:t>
            </a:r>
            <a:r>
              <a:rPr lang="en-US" sz="4000" b="1" dirty="0" smtClean="0"/>
              <a:t>(for </a:t>
            </a:r>
            <a:r>
              <a:rPr lang="en-US" sz="4000" b="1" dirty="0"/>
              <a:t>day after day that righteous man, dwelling among them, tortured his righteous being by seeing and hearing their lawless works),</a:t>
            </a:r>
          </a:p>
        </p:txBody>
      </p:sp>
    </p:spTree>
    <p:extLst>
      <p:ext uri="{BB962C8B-B14F-4D97-AF65-F5344CB8AC3E}">
        <p14:creationId xmlns:p14="http://schemas.microsoft.com/office/powerpoint/2010/main" val="3184410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:9-11 </a:t>
            </a:r>
            <a:r>
              <a:rPr lang="en-US" sz="4000" b="1" dirty="0">
                <a:solidFill>
                  <a:schemeClr val="tx1"/>
                </a:solidFill>
                <a:latin typeface="+mn-lt"/>
                <a:cs typeface="Times New Roman" pitchFamily="18" charset="0"/>
              </a:rPr>
              <a:t>– The Scriptures</a:t>
            </a:r>
          </a:p>
          <a:p>
            <a:pPr marL="0" indent="0">
              <a:buNone/>
            </a:pPr>
            <a:r>
              <a:rPr lang="en-US" sz="4000" b="1" dirty="0" smtClean="0"/>
              <a:t>then </a:t>
            </a:r>
            <a:r>
              <a:rPr lang="en-US" sz="4000" b="1" dirty="0" err="1" smtClean="0">
                <a:latin typeface="Bwhebb" panose="00000400000000000000" pitchFamily="2" charset="0"/>
              </a:rPr>
              <a:t>hwhy</a:t>
            </a:r>
            <a:r>
              <a:rPr lang="en-US" sz="4000" b="1" dirty="0" smtClean="0"/>
              <a:t> </a:t>
            </a:r>
            <a:r>
              <a:rPr lang="en-US" sz="4000" b="1" dirty="0"/>
              <a:t>knows how to rescue the reverent ones from trial and to keep the unrighteous unto the day of judgment, to be punished, </a:t>
            </a:r>
            <a:r>
              <a:rPr lang="en-US" sz="4000" b="1" dirty="0" smtClean="0"/>
              <a:t>and </a:t>
            </a:r>
            <a:r>
              <a:rPr lang="en-US" sz="4000" b="1" dirty="0"/>
              <a:t>most of all those walking after the flesh in filthy lust and despising authority – bold, headstrong, speaking evil of esteemed </a:t>
            </a:r>
            <a:r>
              <a:rPr lang="en-US" sz="4000" b="1" dirty="0" smtClean="0"/>
              <a:t>ones, </a:t>
            </a:r>
            <a:r>
              <a:rPr lang="en-US" sz="4000" b="1" dirty="0" smtClean="0"/>
              <a:t>whereas </a:t>
            </a:r>
            <a:r>
              <a:rPr lang="en-US" sz="4000" b="1" dirty="0"/>
              <a:t>messengers who are greater in strength and power do not bring a slanderous accusation against them before the Master. </a:t>
            </a:r>
          </a:p>
        </p:txBody>
      </p:sp>
    </p:spTree>
    <p:extLst>
      <p:ext uri="{BB962C8B-B14F-4D97-AF65-F5344CB8AC3E}">
        <p14:creationId xmlns:p14="http://schemas.microsoft.com/office/powerpoint/2010/main" val="903175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:12-14 </a:t>
            </a:r>
            <a:r>
              <a:rPr lang="en-US" sz="4000" b="1" dirty="0">
                <a:solidFill>
                  <a:schemeClr val="tx1"/>
                </a:solidFill>
                <a:latin typeface="+mn-lt"/>
                <a:cs typeface="Times New Roman" pitchFamily="18" charset="0"/>
              </a:rPr>
              <a:t>– The Scriptures</a:t>
            </a:r>
          </a:p>
          <a:p>
            <a:pPr marL="0" indent="0">
              <a:buNone/>
            </a:pPr>
            <a:r>
              <a:rPr lang="en-US" sz="4000" b="1" dirty="0" smtClean="0"/>
              <a:t>But </a:t>
            </a:r>
            <a:r>
              <a:rPr lang="en-US" sz="4000" b="1" dirty="0"/>
              <a:t>these, like natural unreasoning beasts, having been born to be caught and destroyed, blaspheme that which they do not know, shall be destroyed in their destruction, </a:t>
            </a:r>
            <a:r>
              <a:rPr lang="en-US" sz="4000" b="1" dirty="0" smtClean="0"/>
              <a:t>being </a:t>
            </a:r>
            <a:r>
              <a:rPr lang="en-US" sz="4000" b="1" dirty="0"/>
              <a:t>about to receive the wages of unrighteousness, deeming indulgence in the day a pleasure, spots and blemishes, </a:t>
            </a:r>
            <a:r>
              <a:rPr lang="en-US" sz="4000" b="1" dirty="0" err="1"/>
              <a:t>revelling</a:t>
            </a:r>
            <a:r>
              <a:rPr lang="en-US" sz="4000" b="1" dirty="0"/>
              <a:t> in their own deceptions while they feast with you, </a:t>
            </a:r>
            <a:r>
              <a:rPr lang="en-US" sz="4000" b="1" dirty="0" smtClean="0"/>
              <a:t>having </a:t>
            </a:r>
            <a:r>
              <a:rPr lang="en-US" sz="4000" b="1" dirty="0"/>
              <a:t>eyes filled with an adulteress, and unable to cease from sin, enticing unstable beings, having a heart trained in greed, children of a curse, </a:t>
            </a:r>
          </a:p>
        </p:txBody>
      </p:sp>
    </p:spTree>
    <p:extLst>
      <p:ext uri="{BB962C8B-B14F-4D97-AF65-F5344CB8AC3E}">
        <p14:creationId xmlns:p14="http://schemas.microsoft.com/office/powerpoint/2010/main" val="476451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:15-16 </a:t>
            </a:r>
            <a:r>
              <a:rPr lang="en-US" sz="4000" b="1" dirty="0">
                <a:solidFill>
                  <a:schemeClr val="tx1"/>
                </a:solidFill>
                <a:latin typeface="+mn-lt"/>
                <a:cs typeface="Times New Roman" pitchFamily="18" charset="0"/>
              </a:rPr>
              <a:t>– The Scriptures</a:t>
            </a:r>
          </a:p>
          <a:p>
            <a:pPr marL="0" indent="0">
              <a:buNone/>
            </a:pPr>
            <a:r>
              <a:rPr lang="en-US" sz="4000" b="1" dirty="0" smtClean="0"/>
              <a:t>having </a:t>
            </a:r>
            <a:r>
              <a:rPr lang="en-US" sz="4000" b="1" dirty="0"/>
              <a:t>left the right way they went astray, having followed the way of </a:t>
            </a:r>
            <a:r>
              <a:rPr lang="en-US" sz="4000" b="1" dirty="0" err="1" smtClean="0"/>
              <a:t>Bilam</a:t>
            </a:r>
            <a:r>
              <a:rPr lang="en-US" sz="4000" b="1" dirty="0" smtClean="0"/>
              <a:t> </a:t>
            </a:r>
            <a:r>
              <a:rPr lang="en-US" sz="4000" b="1" dirty="0"/>
              <a:t>the son of </a:t>
            </a:r>
            <a:r>
              <a:rPr lang="en-US" sz="4000" b="1" dirty="0" err="1" smtClean="0"/>
              <a:t>Beor</a:t>
            </a:r>
            <a:r>
              <a:rPr lang="en-US" sz="4000" b="1" dirty="0"/>
              <a:t>, who loved the wages of unrighteousness, </a:t>
            </a:r>
            <a:r>
              <a:rPr lang="en-US" sz="4000" b="1" dirty="0" smtClean="0"/>
              <a:t>but </a:t>
            </a:r>
            <a:r>
              <a:rPr lang="en-US" sz="4000" b="1" dirty="0"/>
              <a:t>he was rebuked for his transgression: a dumb donkey speaking with the voice of a man restrained the madness of the prophet.</a:t>
            </a:r>
          </a:p>
        </p:txBody>
      </p:sp>
    </p:spTree>
    <p:extLst>
      <p:ext uri="{BB962C8B-B14F-4D97-AF65-F5344CB8AC3E}">
        <p14:creationId xmlns:p14="http://schemas.microsoft.com/office/powerpoint/2010/main" val="33620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:17-19 </a:t>
            </a:r>
            <a:r>
              <a:rPr lang="en-US" sz="4000" b="1" dirty="0">
                <a:solidFill>
                  <a:schemeClr val="tx1"/>
                </a:solidFill>
                <a:latin typeface="+mn-lt"/>
                <a:cs typeface="Times New Roman" pitchFamily="18" charset="0"/>
              </a:rPr>
              <a:t>– The Scriptures</a:t>
            </a:r>
          </a:p>
          <a:p>
            <a:pPr marL="0" indent="0">
              <a:buNone/>
            </a:pPr>
            <a:r>
              <a:rPr lang="en-US" sz="4000" b="1" dirty="0" smtClean="0"/>
              <a:t>These </a:t>
            </a:r>
            <a:r>
              <a:rPr lang="en-US" sz="4000" b="1" dirty="0"/>
              <a:t>are fountains without water, clouds driven by a storm, to whom the blackest darkness is kept forever. </a:t>
            </a:r>
            <a:r>
              <a:rPr lang="en-US" sz="4000" b="1" dirty="0" smtClean="0"/>
              <a:t>For </a:t>
            </a:r>
            <a:r>
              <a:rPr lang="en-US" sz="4000" b="1" dirty="0"/>
              <a:t>speaking arrogant nonsense, they entice – through the lusts of the flesh, through indecencies – the ones who have indeed escaped from those living in delusion, </a:t>
            </a:r>
            <a:r>
              <a:rPr lang="en-US" sz="4000" b="1" dirty="0" smtClean="0"/>
              <a:t>promising </a:t>
            </a:r>
            <a:r>
              <a:rPr lang="en-US" sz="4000" b="1" dirty="0"/>
              <a:t>them freedom, though themselves being slaves of corruption – for one is a slave to whatever overcomes him.</a:t>
            </a:r>
          </a:p>
        </p:txBody>
      </p:sp>
    </p:spTree>
    <p:extLst>
      <p:ext uri="{BB962C8B-B14F-4D97-AF65-F5344CB8AC3E}">
        <p14:creationId xmlns:p14="http://schemas.microsoft.com/office/powerpoint/2010/main" val="2250241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:20-22 </a:t>
            </a:r>
            <a:r>
              <a:rPr lang="en-US" sz="4000" b="1" dirty="0">
                <a:solidFill>
                  <a:schemeClr val="tx1"/>
                </a:solidFill>
                <a:latin typeface="+mn-lt"/>
                <a:cs typeface="Times New Roman" pitchFamily="18" charset="0"/>
              </a:rPr>
              <a:t>– The Scriptures</a:t>
            </a:r>
          </a:p>
          <a:p>
            <a:pPr marL="0" indent="0">
              <a:buNone/>
            </a:pPr>
            <a:r>
              <a:rPr lang="en-US" sz="4000" b="1" dirty="0" smtClean="0"/>
              <a:t>For </a:t>
            </a:r>
            <a:r>
              <a:rPr lang="en-US" sz="4000" b="1" dirty="0"/>
              <a:t>if, after they have escaped the defilements of the world through the knowledge of the Master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they are again entangled in them and overcome, the latter end is worse for them than the first. </a:t>
            </a:r>
            <a:r>
              <a:rPr lang="en-US" sz="4000" b="1" dirty="0" smtClean="0"/>
              <a:t>For </a:t>
            </a:r>
            <a:r>
              <a:rPr lang="en-US" sz="4000" b="1" dirty="0"/>
              <a:t>it would have been better for them not to have known the way of righteousness, than having known it, to turn from the set-apart </a:t>
            </a:r>
            <a:r>
              <a:rPr lang="en-US" sz="4000" b="1" dirty="0" smtClean="0"/>
              <a:t>command </a:t>
            </a:r>
            <a:r>
              <a:rPr lang="en-US" sz="4000" b="1" dirty="0"/>
              <a:t>delivered unto them. </a:t>
            </a:r>
            <a:r>
              <a:rPr lang="en-US" sz="4000" b="1" dirty="0" smtClean="0"/>
              <a:t>For </a:t>
            </a:r>
            <a:r>
              <a:rPr lang="en-US" sz="4000" b="1" dirty="0"/>
              <a:t>them the proverb has proved true, “A dog returns to his own vomit,” and, “A washed sow returns to her rolling in the mud.”</a:t>
            </a:r>
          </a:p>
        </p:txBody>
      </p:sp>
    </p:spTree>
    <p:extLst>
      <p:ext uri="{BB962C8B-B14F-4D97-AF65-F5344CB8AC3E}">
        <p14:creationId xmlns:p14="http://schemas.microsoft.com/office/powerpoint/2010/main" val="3235851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Agenda</a:t>
            </a:r>
            <a:endParaRPr lang="en-US" sz="4000" b="1" dirty="0">
              <a:solidFill>
                <a:schemeClr val="tx1"/>
              </a:solidFill>
              <a:latin typeface="+mn-lt"/>
              <a:cs typeface="Times New Roman" pitchFamily="18" charset="0"/>
            </a:endParaRPr>
          </a:p>
          <a:p>
            <a:pPr marL="0" indent="0">
              <a:buNone/>
            </a:pPr>
            <a:r>
              <a:rPr lang="en-US" sz="4000" b="1" dirty="0" smtClean="0"/>
              <a:t>False </a:t>
            </a:r>
            <a:r>
              <a:rPr lang="en-US" sz="4000" b="1" dirty="0" smtClean="0"/>
              <a:t>Prophets and False Teachers</a:t>
            </a:r>
          </a:p>
          <a:p>
            <a:pPr marL="0" indent="0">
              <a:buNone/>
            </a:pPr>
            <a:r>
              <a:rPr lang="en-US" sz="4000" b="1" dirty="0" smtClean="0"/>
              <a:t>Characteristics of False Prophets</a:t>
            </a:r>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3009354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 </a:t>
            </a:r>
            <a:r>
              <a:rPr lang="en-US" sz="4000" b="1" dirty="0">
                <a:solidFill>
                  <a:schemeClr val="tx1"/>
                </a:solidFill>
                <a:latin typeface="+mn-lt"/>
                <a:cs typeface="Times New Roman" pitchFamily="18" charset="0"/>
              </a:rPr>
              <a:t>– The Scriptures</a:t>
            </a:r>
          </a:p>
          <a:p>
            <a:pPr marL="0" indent="0">
              <a:buNone/>
            </a:pPr>
            <a:r>
              <a:rPr lang="en-US" sz="4000" b="1" dirty="0"/>
              <a:t>But there also came to be false </a:t>
            </a:r>
            <a:r>
              <a:rPr lang="en-US" sz="4000" b="1" dirty="0" smtClean="0"/>
              <a:t>prophets </a:t>
            </a:r>
            <a:r>
              <a:rPr lang="en-US" sz="4000" b="1" dirty="0"/>
              <a:t>among the people, as also among you there shall be false teachers, </a:t>
            </a:r>
            <a:endParaRPr lang="en-US" sz="4000" b="1" dirty="0" smtClean="0"/>
          </a:p>
          <a:p>
            <a:pPr marL="0" indent="0">
              <a:buNone/>
            </a:pPr>
            <a:r>
              <a:rPr lang="en-US" sz="4000" b="1" dirty="0"/>
              <a:t> </a:t>
            </a:r>
            <a:r>
              <a:rPr lang="en-US" sz="4000" dirty="0" err="1">
                <a:latin typeface="Bwhebb" panose="00000400000000000000" pitchFamily="2" charset="0"/>
              </a:rPr>
              <a:t>aybin</a:t>
            </a:r>
            <a:r>
              <a:rPr lang="en-US" sz="4000" dirty="0">
                <a:latin typeface="Bwhebb" panose="00000400000000000000" pitchFamily="2" charset="0"/>
              </a:rPr>
              <a:t>" </a:t>
            </a:r>
            <a:r>
              <a:rPr lang="en-US" sz="4000" dirty="0"/>
              <a:t>(</a:t>
            </a:r>
            <a:r>
              <a:rPr lang="en-US" sz="4000" dirty="0" err="1" smtClean="0"/>
              <a:t>na-vee</a:t>
            </a:r>
            <a:r>
              <a:rPr lang="en-US" sz="4000" dirty="0" smtClean="0"/>
              <a:t>) </a:t>
            </a:r>
            <a:r>
              <a:rPr lang="en-US" sz="4000" b="1" dirty="0"/>
              <a:t>spokesman, speaker, prophet</a:t>
            </a:r>
            <a:r>
              <a:rPr lang="en-US" sz="4000" b="1" dirty="0" smtClean="0"/>
              <a:t>.</a:t>
            </a:r>
          </a:p>
          <a:p>
            <a:pPr marL="0" indent="0">
              <a:buNone/>
            </a:pPr>
            <a:r>
              <a:rPr lang="en-US" sz="4000" b="1" dirty="0" err="1" smtClean="0"/>
              <a:t>Devarim</a:t>
            </a:r>
            <a:r>
              <a:rPr lang="en-US" sz="4000" b="1" dirty="0" smtClean="0"/>
              <a:t>/Deuteronomy 13:1-5 Who is the True Prophet and Who is the False Prophet?</a:t>
            </a:r>
            <a:endParaRPr lang="en-US" sz="5400" b="1" dirty="0"/>
          </a:p>
        </p:txBody>
      </p:sp>
    </p:spTree>
    <p:extLst>
      <p:ext uri="{BB962C8B-B14F-4D97-AF65-F5344CB8AC3E}">
        <p14:creationId xmlns:p14="http://schemas.microsoft.com/office/powerpoint/2010/main" val="4280512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000" b="1" dirty="0" err="1"/>
              <a:t>Devarim</a:t>
            </a:r>
            <a:r>
              <a:rPr lang="en-US" sz="4000" b="1" dirty="0"/>
              <a:t>/Deuteronomy </a:t>
            </a:r>
            <a:r>
              <a:rPr lang="en-US" sz="4000" b="1" dirty="0" smtClean="0"/>
              <a:t>13:1-5 NAS</a:t>
            </a:r>
            <a:endParaRPr lang="en-US" sz="4000" b="1" dirty="0"/>
          </a:p>
          <a:p>
            <a:pPr marL="0" indent="0">
              <a:buNone/>
            </a:pPr>
            <a:r>
              <a:rPr lang="en-US" sz="4000" b="1" dirty="0" smtClean="0"/>
              <a:t>"</a:t>
            </a:r>
            <a:r>
              <a:rPr lang="en-US" sz="4000" b="1" dirty="0"/>
              <a:t>If a prophet or a dreamer of dreams arises among you and gives you a sign or a </a:t>
            </a:r>
            <a:r>
              <a:rPr lang="en-US" sz="4000" b="1" dirty="0" smtClean="0"/>
              <a:t>wonder, </a:t>
            </a:r>
            <a:r>
              <a:rPr lang="en-US" sz="4000" b="1" dirty="0"/>
              <a:t>and the sign or the wonder comes true, concerning which he spoke to you, saying, 'Let us go after other gods (whom you have not known) and let us serve them</a:t>
            </a:r>
            <a:r>
              <a:rPr lang="en-US" sz="4000" b="1" dirty="0" smtClean="0"/>
              <a:t>,' </a:t>
            </a:r>
            <a:r>
              <a:rPr lang="en-US" sz="4000" b="1" dirty="0"/>
              <a:t>you shall not listen to the words of that prophet or that dreamer of dreams; for the LORD your God is testing you to find out if you love the LORD your God with all your heart and with all your soul.</a:t>
            </a:r>
          </a:p>
          <a:p>
            <a:pPr marL="0" indent="0">
              <a:buNone/>
            </a:pPr>
            <a:endParaRPr lang="en-US" sz="5400" b="1" dirty="0"/>
          </a:p>
        </p:txBody>
      </p:sp>
    </p:spTree>
    <p:extLst>
      <p:ext uri="{BB962C8B-B14F-4D97-AF65-F5344CB8AC3E}">
        <p14:creationId xmlns:p14="http://schemas.microsoft.com/office/powerpoint/2010/main" val="1495558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marL="0" indent="0" algn="ctr">
              <a:buNone/>
            </a:pPr>
            <a:r>
              <a:rPr lang="en-US" sz="4000" b="1" dirty="0" err="1"/>
              <a:t>Devarim</a:t>
            </a:r>
            <a:r>
              <a:rPr lang="en-US" sz="4000" b="1" dirty="0"/>
              <a:t>/Deuteronomy </a:t>
            </a:r>
            <a:r>
              <a:rPr lang="en-US" sz="4000" b="1" dirty="0" smtClean="0"/>
              <a:t>13:1-5 NAS</a:t>
            </a:r>
            <a:endParaRPr lang="en-US" sz="4000" b="1" dirty="0"/>
          </a:p>
          <a:p>
            <a:pPr marL="0" indent="0">
              <a:buNone/>
            </a:pPr>
            <a:r>
              <a:rPr lang="en-US" sz="4000" b="1" dirty="0" smtClean="0"/>
              <a:t>"</a:t>
            </a:r>
            <a:r>
              <a:rPr lang="en-US" sz="4000" b="1" u="sng" dirty="0" smtClean="0"/>
              <a:t>You </a:t>
            </a:r>
            <a:r>
              <a:rPr lang="en-US" sz="4000" b="1" u="sng" dirty="0"/>
              <a:t>shall follow the LORD your God and fear Him; and you shall keep His commandments, listen to His voice, serve Him, and cling to Him</a:t>
            </a:r>
            <a:r>
              <a:rPr lang="en-US" sz="4000" b="1" dirty="0"/>
              <a:t>.</a:t>
            </a:r>
          </a:p>
          <a:p>
            <a:pPr marL="0" indent="0">
              <a:buNone/>
            </a:pPr>
            <a:r>
              <a:rPr lang="en-US" sz="4000" b="1" dirty="0" smtClean="0"/>
              <a:t>"But </a:t>
            </a:r>
            <a:r>
              <a:rPr lang="en-US" sz="4000" b="1" dirty="0"/>
              <a:t>that prophet or that dreamer of dreams shall be put to death, because he has counseled rebellion against the LORD your God who brought you from the land of Egypt and redeemed you from the house of slavery, to seduce you from the way in which the LORD your God commanded you to walk. So you shall purge the evil from among you.</a:t>
            </a:r>
          </a:p>
          <a:p>
            <a:pPr marL="0" indent="0">
              <a:buNone/>
            </a:pPr>
            <a:endParaRPr lang="en-US" sz="5400" b="1" dirty="0"/>
          </a:p>
        </p:txBody>
      </p:sp>
    </p:spTree>
    <p:extLst>
      <p:ext uri="{BB962C8B-B14F-4D97-AF65-F5344CB8AC3E}">
        <p14:creationId xmlns:p14="http://schemas.microsoft.com/office/powerpoint/2010/main" val="3754545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False Teachers in Our Midst</a:t>
            </a:r>
            <a:endParaRPr lang="en-US" sz="4000" b="1" dirty="0">
              <a:solidFill>
                <a:schemeClr val="tx1"/>
              </a:solidFill>
              <a:latin typeface="+mn-lt"/>
              <a:cs typeface="Times New Roman" pitchFamily="18" charset="0"/>
            </a:endParaRPr>
          </a:p>
          <a:p>
            <a:pPr marL="0" indent="0">
              <a:buNone/>
            </a:pPr>
            <a:r>
              <a:rPr lang="en-US" sz="4000" b="1" dirty="0"/>
              <a:t>And </a:t>
            </a:r>
            <a:r>
              <a:rPr lang="en-US" sz="4000" b="1" dirty="0" err="1" smtClean="0"/>
              <a:t>Yahusha</a:t>
            </a:r>
            <a:r>
              <a:rPr lang="en-US" sz="4000" b="1" dirty="0" smtClean="0"/>
              <a:t> </a:t>
            </a:r>
            <a:r>
              <a:rPr lang="en-US" sz="4000" b="1" dirty="0"/>
              <a:t>answered and said to them, "</a:t>
            </a:r>
            <a:r>
              <a:rPr lang="en-US" sz="4000" b="1" u="sng" dirty="0"/>
              <a:t>See to it that no one misleads </a:t>
            </a:r>
            <a:r>
              <a:rPr lang="en-US" sz="4000" b="1" u="sng" dirty="0" smtClean="0"/>
              <a:t>you</a:t>
            </a:r>
            <a:r>
              <a:rPr lang="en-US" sz="4000" b="1" dirty="0" smtClean="0"/>
              <a:t>. </a:t>
            </a:r>
            <a:r>
              <a:rPr lang="en-US" sz="4000" b="1" dirty="0"/>
              <a:t>"For many will come in My name, saying, 'I am the Christ,' and </a:t>
            </a:r>
            <a:r>
              <a:rPr lang="en-US" sz="4000" b="1" u="sng" dirty="0"/>
              <a:t>will mislead many</a:t>
            </a:r>
            <a:r>
              <a:rPr lang="en-US" sz="4000" b="1" dirty="0" smtClean="0"/>
              <a:t>.  Matthew 24:4-5</a:t>
            </a:r>
          </a:p>
          <a:p>
            <a:pPr marL="0" indent="0">
              <a:buNone/>
            </a:pPr>
            <a:r>
              <a:rPr lang="en-US" sz="4000" b="1" dirty="0" smtClean="0"/>
              <a:t>"</a:t>
            </a:r>
            <a:r>
              <a:rPr lang="en-US" sz="4000" b="1" dirty="0"/>
              <a:t>At that time many will fall away and will betray one another and hate one </a:t>
            </a:r>
            <a:r>
              <a:rPr lang="en-US" sz="4000" b="1" dirty="0" smtClean="0"/>
              <a:t>another. </a:t>
            </a:r>
            <a:r>
              <a:rPr lang="en-US" sz="4000" b="1" dirty="0"/>
              <a:t>"</a:t>
            </a:r>
            <a:r>
              <a:rPr lang="en-US" sz="4000" b="1" u="sng" dirty="0"/>
              <a:t>Many false prophets will arise and will mislead </a:t>
            </a:r>
            <a:r>
              <a:rPr lang="en-US" sz="4000" b="1" u="sng" dirty="0" smtClean="0"/>
              <a:t>many</a:t>
            </a:r>
            <a:r>
              <a:rPr lang="en-US" sz="4000" b="1" dirty="0" smtClean="0"/>
              <a:t>. </a:t>
            </a:r>
            <a:r>
              <a:rPr lang="en-US" sz="4000" b="1" dirty="0"/>
              <a:t>"Because </a:t>
            </a:r>
            <a:r>
              <a:rPr lang="en-US" sz="4000" b="1" u="sng" dirty="0"/>
              <a:t>lawlessness</a:t>
            </a:r>
            <a:r>
              <a:rPr lang="en-US" sz="4000" b="1" dirty="0"/>
              <a:t> is increased, most people's love will grow cold</a:t>
            </a:r>
            <a:r>
              <a:rPr lang="en-US" sz="4000" b="1" dirty="0" smtClean="0"/>
              <a:t>.  Matthew 24:10-12</a:t>
            </a:r>
            <a:endParaRPr lang="en-US" sz="4000" b="1" dirty="0"/>
          </a:p>
          <a:p>
            <a:pPr marL="0" indent="0">
              <a:buNone/>
            </a:pPr>
            <a:endParaRPr lang="en-US" sz="4000" b="1" dirty="0"/>
          </a:p>
        </p:txBody>
      </p:sp>
    </p:spTree>
    <p:extLst>
      <p:ext uri="{BB962C8B-B14F-4D97-AF65-F5344CB8AC3E}">
        <p14:creationId xmlns:p14="http://schemas.microsoft.com/office/powerpoint/2010/main" val="3640038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187890"/>
            <a:ext cx="10678887" cy="6474169"/>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smtClean="0">
                <a:cs typeface="Times New Roman" pitchFamily="18" charset="0"/>
              </a:rPr>
              <a:t>The Message of the False Teachers</a:t>
            </a:r>
            <a:endParaRPr lang="en-US" sz="4000" b="1" dirty="0">
              <a:solidFill>
                <a:schemeClr val="tx1"/>
              </a:solidFill>
              <a:latin typeface="+mn-lt"/>
              <a:cs typeface="Times New Roman" pitchFamily="18" charset="0"/>
            </a:endParaRPr>
          </a:p>
          <a:p>
            <a:pPr marL="0" indent="0">
              <a:buNone/>
            </a:pPr>
            <a:r>
              <a:rPr lang="en-US" sz="4000" b="1" dirty="0" smtClean="0"/>
              <a:t>who </a:t>
            </a:r>
            <a:r>
              <a:rPr lang="en-US" sz="4000" b="1" dirty="0"/>
              <a:t>shall secretly bring </a:t>
            </a:r>
            <a:r>
              <a:rPr lang="en-US" sz="4000" b="1" dirty="0" smtClean="0"/>
              <a:t>in (smuggle in) </a:t>
            </a:r>
            <a:r>
              <a:rPr lang="en-US" sz="4000" b="1" dirty="0"/>
              <a:t>destructive heresies, and deny the Master who bought them, bringing swift destruction on themselves</a:t>
            </a:r>
            <a:r>
              <a:rPr lang="en-US" sz="4000" b="1" dirty="0" smtClean="0"/>
              <a:t>.</a:t>
            </a:r>
          </a:p>
          <a:p>
            <a:pPr marL="0" indent="0">
              <a:buNone/>
            </a:pPr>
            <a:r>
              <a:rPr lang="en-US" sz="3600" b="1" dirty="0" err="1">
                <a:latin typeface="Bwgrkn" panose="00000400000000000000" pitchFamily="2" charset="0"/>
              </a:rPr>
              <a:t>ai</a:t>
            </a:r>
            <a:r>
              <a:rPr lang="en-US" sz="3600" b="1" dirty="0">
                <a:latin typeface="Bwgrkn" panose="00000400000000000000" pitchFamily="2" charset="0"/>
              </a:rPr>
              <a:t>[</a:t>
            </a:r>
            <a:r>
              <a:rPr lang="en-US" sz="3600" b="1" dirty="0" err="1">
                <a:latin typeface="Bwgrkn" panose="00000400000000000000" pitchFamily="2" charset="0"/>
              </a:rPr>
              <a:t>resij</a:t>
            </a:r>
            <a:r>
              <a:rPr lang="en-US" sz="3600" b="1" dirty="0">
                <a:latin typeface="Bwgrkn" panose="00000400000000000000" pitchFamily="2" charset="0"/>
              </a:rPr>
              <a:t> </a:t>
            </a:r>
            <a:r>
              <a:rPr lang="en-US" sz="3600" b="1" dirty="0" smtClean="0"/>
              <a:t>(</a:t>
            </a:r>
            <a:r>
              <a:rPr lang="en-US" sz="3600" b="1" dirty="0" err="1" smtClean="0"/>
              <a:t>hiresis</a:t>
            </a:r>
            <a:r>
              <a:rPr lang="en-US" sz="3600" b="1" dirty="0" smtClean="0"/>
              <a:t>) </a:t>
            </a:r>
            <a:r>
              <a:rPr lang="en-US" sz="3600" b="1" i="1" dirty="0"/>
              <a:t>act of taking, capture</a:t>
            </a:r>
            <a:r>
              <a:rPr lang="en-US" sz="3600" b="1" dirty="0" smtClean="0"/>
              <a:t>: </a:t>
            </a:r>
            <a:r>
              <a:rPr lang="en-US" sz="3600" b="1" i="1" dirty="0"/>
              <a:t>choosing, </a:t>
            </a:r>
            <a:r>
              <a:rPr lang="en-US" sz="3600" b="1" i="1" dirty="0" smtClean="0"/>
              <a:t>choice; </a:t>
            </a:r>
            <a:r>
              <a:rPr lang="en-US" sz="3600" b="1" i="1" dirty="0"/>
              <a:t>that which is chosen, </a:t>
            </a:r>
            <a:r>
              <a:rPr lang="en-US" sz="3600" b="1" u="sng" dirty="0"/>
              <a:t>a chosen course of thought and action; hence one's </a:t>
            </a:r>
            <a:r>
              <a:rPr lang="en-US" sz="3600" b="1" i="1" u="sng" dirty="0"/>
              <a:t>chosen opinion</a:t>
            </a:r>
            <a:r>
              <a:rPr lang="en-US" sz="3600" b="1" i="1" dirty="0"/>
              <a:t>, tenet</a:t>
            </a:r>
            <a:r>
              <a:rPr lang="en-US" sz="3600" b="1" dirty="0"/>
              <a:t>; according to the context, an opinion varying from the true exposition of the Christian faith (</a:t>
            </a:r>
            <a:r>
              <a:rPr lang="en-US" sz="3600" b="1" i="1" dirty="0"/>
              <a:t>heresy</a:t>
            </a:r>
            <a:r>
              <a:rPr lang="en-US" sz="3600" b="1" dirty="0"/>
              <a:t>) </a:t>
            </a:r>
            <a:r>
              <a:rPr lang="en-US" sz="3600" b="1" dirty="0" smtClean="0"/>
              <a:t>; </a:t>
            </a:r>
            <a:r>
              <a:rPr lang="en-US" sz="3600" b="1" i="1" u="sng" dirty="0"/>
              <a:t>a body of men separating themselves from others and following their own tenets </a:t>
            </a:r>
            <a:r>
              <a:rPr lang="en-US" sz="3600" b="1" dirty="0"/>
              <a:t>(a </a:t>
            </a:r>
            <a:r>
              <a:rPr lang="en-US" sz="3600" b="1" i="1" dirty="0"/>
              <a:t>sect </a:t>
            </a:r>
            <a:r>
              <a:rPr lang="en-US" sz="3600" b="1" dirty="0"/>
              <a:t>or </a:t>
            </a:r>
            <a:r>
              <a:rPr lang="en-US" sz="3600" b="1" i="1" dirty="0"/>
              <a:t>party</a:t>
            </a:r>
            <a:r>
              <a:rPr lang="en-US" sz="3600" b="1" dirty="0"/>
              <a:t>) </a:t>
            </a:r>
            <a:endParaRPr lang="en-US" sz="4800" b="1" dirty="0"/>
          </a:p>
        </p:txBody>
      </p:sp>
    </p:spTree>
    <p:extLst>
      <p:ext uri="{BB962C8B-B14F-4D97-AF65-F5344CB8AC3E}">
        <p14:creationId xmlns:p14="http://schemas.microsoft.com/office/powerpoint/2010/main" val="3393071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smtClean="0">
                <a:cs typeface="Times New Roman" pitchFamily="18" charset="0"/>
              </a:rPr>
              <a:t>The Message of the False Teachers</a:t>
            </a:r>
            <a:endParaRPr lang="en-US" sz="4000" b="1" dirty="0">
              <a:solidFill>
                <a:schemeClr val="tx1"/>
              </a:solidFill>
              <a:latin typeface="+mn-lt"/>
              <a:cs typeface="Times New Roman" pitchFamily="18" charset="0"/>
            </a:endParaRPr>
          </a:p>
          <a:p>
            <a:pPr marL="0" indent="0">
              <a:buNone/>
            </a:pPr>
            <a:r>
              <a:rPr lang="en-US" sz="4000" b="1" dirty="0" smtClean="0"/>
              <a:t>who </a:t>
            </a:r>
            <a:r>
              <a:rPr lang="en-US" sz="4000" b="1" dirty="0"/>
              <a:t>shall secretly bring in destructive heresies, and </a:t>
            </a:r>
            <a:r>
              <a:rPr lang="en-US" sz="4000" b="1" u="sng" dirty="0"/>
              <a:t>deny the Master who bought them</a:t>
            </a:r>
            <a:r>
              <a:rPr lang="en-US" sz="4000" b="1" dirty="0"/>
              <a:t>, bringing swift destruction on themselves</a:t>
            </a:r>
            <a:r>
              <a:rPr lang="en-US" sz="4000" b="1" dirty="0" smtClean="0"/>
              <a:t>.</a:t>
            </a:r>
          </a:p>
          <a:p>
            <a:pPr marL="0" indent="0">
              <a:buNone/>
            </a:pPr>
            <a:r>
              <a:rPr lang="en-US" sz="4000" b="1" dirty="0" smtClean="0"/>
              <a:t>In what way do they deny him?</a:t>
            </a:r>
          </a:p>
          <a:p>
            <a:pPr marL="0" indent="0">
              <a:buNone/>
            </a:pPr>
            <a:r>
              <a:rPr lang="en-US" sz="4000" b="1" dirty="0" smtClean="0"/>
              <a:t>By continuing in traditions which stand against him…</a:t>
            </a:r>
          </a:p>
          <a:p>
            <a:pPr marL="0" indent="0">
              <a:buNone/>
            </a:pPr>
            <a:r>
              <a:rPr lang="en-US" sz="4000" b="1" dirty="0" smtClean="0"/>
              <a:t>By denying He is the Son of Elohim…</a:t>
            </a:r>
            <a:endParaRPr lang="en-US" sz="4000" b="1" dirty="0" smtClean="0"/>
          </a:p>
        </p:txBody>
      </p:sp>
    </p:spTree>
    <p:extLst>
      <p:ext uri="{BB962C8B-B14F-4D97-AF65-F5344CB8AC3E}">
        <p14:creationId xmlns:p14="http://schemas.microsoft.com/office/powerpoint/2010/main" val="2607061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000" b="1" dirty="0" smtClean="0"/>
              <a:t>By denying He is the Son of Elohim…</a:t>
            </a:r>
          </a:p>
          <a:p>
            <a:pPr marL="0" indent="0">
              <a:buNone/>
            </a:pPr>
            <a:r>
              <a:rPr lang="en-US" sz="4000" b="1" dirty="0"/>
              <a:t>I have not written to you because you do not know the truth, but because you do know it, and because no lie is of the </a:t>
            </a:r>
            <a:r>
              <a:rPr lang="en-US" sz="4000" b="1" dirty="0" smtClean="0"/>
              <a:t>truth.  Who </a:t>
            </a:r>
            <a:r>
              <a:rPr lang="en-US" sz="4000" b="1" dirty="0"/>
              <a:t>is the liar but the one who denies that </a:t>
            </a:r>
            <a:r>
              <a:rPr lang="en-US" sz="4000" b="1" dirty="0" err="1" smtClean="0"/>
              <a:t>Yahusha</a:t>
            </a:r>
            <a:r>
              <a:rPr lang="en-US" sz="4000" b="1" dirty="0" smtClean="0"/>
              <a:t> </a:t>
            </a:r>
            <a:r>
              <a:rPr lang="en-US" sz="4000" b="1" dirty="0"/>
              <a:t>is the </a:t>
            </a:r>
            <a:r>
              <a:rPr lang="en-US" sz="4000" b="1" dirty="0" smtClean="0"/>
              <a:t>Messiah? </a:t>
            </a:r>
            <a:r>
              <a:rPr lang="en-US" sz="4000" b="1" dirty="0"/>
              <a:t>This is the antichrist, the one who denies the Father and the </a:t>
            </a:r>
            <a:r>
              <a:rPr lang="en-US" sz="4000" b="1" dirty="0" smtClean="0"/>
              <a:t>Son. </a:t>
            </a:r>
            <a:r>
              <a:rPr lang="en-US" sz="4000" b="1" dirty="0"/>
              <a:t>Whoever denies the Son does not have the Father; the one who confesses the Son has the Father also.</a:t>
            </a:r>
          </a:p>
          <a:p>
            <a:pPr marL="0" indent="0">
              <a:buNone/>
            </a:pPr>
            <a:r>
              <a:rPr lang="en-US" sz="4000" b="1" dirty="0" smtClean="0"/>
              <a:t>1 John 2:21-23</a:t>
            </a:r>
          </a:p>
        </p:txBody>
      </p:sp>
    </p:spTree>
    <p:extLst>
      <p:ext uri="{BB962C8B-B14F-4D97-AF65-F5344CB8AC3E}">
        <p14:creationId xmlns:p14="http://schemas.microsoft.com/office/powerpoint/2010/main" val="3044215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:2-3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smtClean="0">
                <a:cs typeface="Times New Roman" pitchFamily="18" charset="0"/>
              </a:rPr>
              <a:t>The Allure of Fleshly Desires</a:t>
            </a:r>
            <a:endParaRPr lang="en-US" sz="4000" b="1" dirty="0">
              <a:solidFill>
                <a:schemeClr val="tx1"/>
              </a:solidFill>
              <a:latin typeface="+mn-lt"/>
              <a:cs typeface="Times New Roman" pitchFamily="18" charset="0"/>
            </a:endParaRPr>
          </a:p>
          <a:p>
            <a:pPr marL="0" indent="0">
              <a:buNone/>
            </a:pPr>
            <a:r>
              <a:rPr lang="en-US" sz="4000" b="1" dirty="0" smtClean="0"/>
              <a:t>And </a:t>
            </a:r>
            <a:r>
              <a:rPr lang="en-US" sz="4000" b="1" dirty="0"/>
              <a:t>many shall follow their destructive </a:t>
            </a:r>
            <a:r>
              <a:rPr lang="en-US" sz="4000" b="1" dirty="0" smtClean="0"/>
              <a:t>ways (better – “sensuality”), </a:t>
            </a:r>
            <a:r>
              <a:rPr lang="en-US" sz="4000" b="1" dirty="0"/>
              <a:t>because of whom the way of truth shall be evil spoken of, </a:t>
            </a:r>
            <a:r>
              <a:rPr lang="en-US" sz="4000" b="1" dirty="0" smtClean="0"/>
              <a:t>and </a:t>
            </a:r>
            <a:r>
              <a:rPr lang="en-US" sz="4000" b="1" dirty="0"/>
              <a:t>in greed, with fabricated words, they shall use you for gain. From of old their judgment does not linger, and their destruction does not slumber. </a:t>
            </a:r>
          </a:p>
        </p:txBody>
      </p:sp>
    </p:spTree>
    <p:extLst>
      <p:ext uri="{BB962C8B-B14F-4D97-AF65-F5344CB8AC3E}">
        <p14:creationId xmlns:p14="http://schemas.microsoft.com/office/powerpoint/2010/main" val="2053879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6093" y="348344"/>
            <a:ext cx="10893023" cy="6313715"/>
          </a:xfrm>
        </p:spPr>
        <p:txBody>
          <a:bodyPr>
            <a:noAutofit/>
          </a:bodyPr>
          <a:lstStyle/>
          <a:p>
            <a:pPr marL="0" indent="0">
              <a:buNone/>
            </a:pPr>
            <a:r>
              <a:rPr lang="en-US" sz="4000" b="1" dirty="0" err="1" smtClean="0">
                <a:latin typeface="Bwgrkn" panose="00000400000000000000" pitchFamily="2" charset="0"/>
              </a:rPr>
              <a:t>avse,lgeia</a:t>
            </a:r>
            <a:r>
              <a:rPr lang="en-US" sz="4000" b="1" dirty="0"/>
              <a:t>, </a:t>
            </a:r>
            <a:r>
              <a:rPr lang="en-US" sz="4000" b="1" dirty="0" smtClean="0"/>
              <a:t>(</a:t>
            </a:r>
            <a:r>
              <a:rPr lang="en-US" sz="4000" b="1" dirty="0" err="1" smtClean="0"/>
              <a:t>aselgeia</a:t>
            </a:r>
            <a:r>
              <a:rPr lang="en-US" sz="4000" b="1" dirty="0" smtClean="0"/>
              <a:t>), </a:t>
            </a:r>
            <a:r>
              <a:rPr lang="en-US" sz="4000" b="1" dirty="0"/>
              <a:t>the conduct and character of one who is </a:t>
            </a:r>
            <a:r>
              <a:rPr lang="en-US" sz="4000" b="1" dirty="0" err="1">
                <a:latin typeface="Bwgrkn" panose="00000400000000000000" pitchFamily="2" charset="0"/>
              </a:rPr>
              <a:t>avselgh,j</a:t>
            </a:r>
            <a:r>
              <a:rPr lang="en-US" sz="4000" b="1" dirty="0"/>
              <a:t> (a word which some suppose to be compounded of the alpha privative and </a:t>
            </a:r>
            <a:r>
              <a:rPr lang="en-US" sz="4000" b="1" dirty="0" err="1"/>
              <a:t>Selgh</a:t>
            </a:r>
            <a:r>
              <a:rPr lang="en-US" sz="4000" b="1" dirty="0"/>
              <a:t>, the name of a city in Pisidia whose citizens excelled in strictness of morals </a:t>
            </a:r>
            <a:r>
              <a:rPr lang="en-US" sz="4000" b="1" dirty="0" smtClean="0"/>
              <a:t>; others </a:t>
            </a:r>
            <a:r>
              <a:rPr lang="en-US" sz="4000" b="1" dirty="0"/>
              <a:t>of a= </a:t>
            </a:r>
            <a:r>
              <a:rPr lang="en-US" sz="4000" b="1" dirty="0" err="1"/>
              <a:t>intens</a:t>
            </a:r>
            <a:r>
              <a:rPr lang="en-US" sz="4000" b="1" dirty="0"/>
              <a:t>. and </a:t>
            </a:r>
            <a:r>
              <a:rPr lang="en-US" sz="4000" b="1" dirty="0" err="1">
                <a:latin typeface="Bwgrkn" panose="00000400000000000000" pitchFamily="2" charset="0"/>
              </a:rPr>
              <a:t>sala,gein</a:t>
            </a:r>
            <a:r>
              <a:rPr lang="en-US" sz="4000" b="1" dirty="0"/>
              <a:t>, to disturb, raise a din; others, and now the majority, of alpha privative and </a:t>
            </a:r>
            <a:r>
              <a:rPr lang="en-US" sz="4000" b="1" dirty="0" err="1">
                <a:latin typeface="Bwgrkn" panose="00000400000000000000" pitchFamily="2" charset="0"/>
              </a:rPr>
              <a:t>se,lgw</a:t>
            </a:r>
            <a:r>
              <a:rPr lang="en-US" sz="4000" b="1" dirty="0"/>
              <a:t> </a:t>
            </a:r>
            <a:r>
              <a:rPr lang="en-US" sz="4000" b="1" dirty="0" smtClean="0"/>
              <a:t> </a:t>
            </a:r>
            <a:r>
              <a:rPr lang="en-US" sz="4000" b="1" dirty="0"/>
              <a:t>not affecting pleasantly, exciting disgust), "unbridled lust, excess, licentiousness, lasciviousness, wantonness, outrageousness, shamelessness, insolence" </a:t>
            </a:r>
            <a:endParaRPr lang="en-US" sz="5400" b="1" dirty="0"/>
          </a:p>
        </p:txBody>
      </p:sp>
    </p:spTree>
    <p:extLst>
      <p:ext uri="{BB962C8B-B14F-4D97-AF65-F5344CB8AC3E}">
        <p14:creationId xmlns:p14="http://schemas.microsoft.com/office/powerpoint/2010/main" val="35143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:2-3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smtClean="0">
                <a:cs typeface="Times New Roman" pitchFamily="18" charset="0"/>
              </a:rPr>
              <a:t>The Sins of the False Prophets</a:t>
            </a:r>
            <a:endParaRPr lang="en-US" sz="4000" b="1" dirty="0">
              <a:solidFill>
                <a:schemeClr val="tx1"/>
              </a:solidFill>
              <a:latin typeface="+mn-lt"/>
              <a:cs typeface="Times New Roman" pitchFamily="18" charset="0"/>
            </a:endParaRPr>
          </a:p>
          <a:p>
            <a:pPr marL="742950" indent="-742950">
              <a:buAutoNum type="arabicPeriod"/>
            </a:pPr>
            <a:r>
              <a:rPr lang="en-US" sz="4000" b="1" dirty="0" smtClean="0"/>
              <a:t>“sensuality”</a:t>
            </a:r>
          </a:p>
          <a:p>
            <a:pPr marL="742950" indent="-742950">
              <a:buAutoNum type="arabicPeriod"/>
            </a:pPr>
            <a:r>
              <a:rPr lang="en-US" sz="4000" b="1" dirty="0" smtClean="0"/>
              <a:t>the </a:t>
            </a:r>
            <a:r>
              <a:rPr lang="en-US" sz="4000" b="1" dirty="0"/>
              <a:t>way of truth shall be evil spoken </a:t>
            </a:r>
            <a:r>
              <a:rPr lang="en-US" sz="4000" b="1" dirty="0" smtClean="0"/>
              <a:t>of</a:t>
            </a:r>
          </a:p>
          <a:p>
            <a:pPr marL="742950" indent="-742950">
              <a:buAutoNum type="arabicPeriod"/>
            </a:pPr>
            <a:r>
              <a:rPr lang="en-US" sz="4000" b="1" dirty="0" smtClean="0"/>
              <a:t>greed</a:t>
            </a:r>
            <a:r>
              <a:rPr lang="en-US" sz="4000" b="1" dirty="0"/>
              <a:t>, with fabricated words, they shall use you for </a:t>
            </a:r>
            <a:r>
              <a:rPr lang="en-US" sz="4000" b="1" dirty="0" smtClean="0"/>
              <a:t>gain, cupidity</a:t>
            </a:r>
          </a:p>
          <a:p>
            <a:pPr marL="0" indent="0">
              <a:buNone/>
            </a:pPr>
            <a:r>
              <a:rPr lang="en-US" sz="4000" b="1" dirty="0" smtClean="0"/>
              <a:t>the prosperity gospel!</a:t>
            </a:r>
            <a:endParaRPr lang="en-US" sz="4000" b="1" dirty="0"/>
          </a:p>
          <a:p>
            <a:pPr marL="0" indent="0">
              <a:buNone/>
            </a:pPr>
            <a:r>
              <a:rPr lang="en-US" sz="4000" b="1" dirty="0" smtClean="0"/>
              <a:t>Does this describe some of the preachers and televangelists out there today, or what?</a:t>
            </a:r>
            <a:endParaRPr lang="en-US" sz="4000" b="1" dirty="0"/>
          </a:p>
        </p:txBody>
      </p:sp>
    </p:spTree>
    <p:extLst>
      <p:ext uri="{BB962C8B-B14F-4D97-AF65-F5344CB8AC3E}">
        <p14:creationId xmlns:p14="http://schemas.microsoft.com/office/powerpoint/2010/main" val="2703609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a:t>
            </a:r>
            <a:r>
              <a:rPr lang="en-US" sz="4000" b="1" dirty="0" smtClean="0">
                <a:cs typeface="Times New Roman" pitchFamily="18" charset="0"/>
              </a:rPr>
              <a:t>2:4-5 </a:t>
            </a:r>
            <a:r>
              <a:rPr lang="en-US" sz="4000" b="1" dirty="0">
                <a:cs typeface="Times New Roman" pitchFamily="18" charset="0"/>
              </a:rPr>
              <a:t>– The </a:t>
            </a:r>
            <a:r>
              <a:rPr lang="en-US" sz="4000" b="1" dirty="0" smtClean="0">
                <a:cs typeface="Times New Roman" pitchFamily="18" charset="0"/>
              </a:rPr>
              <a:t>Scriptures</a:t>
            </a:r>
            <a:endParaRPr lang="en-US" sz="4000" b="1" dirty="0" smtClean="0">
              <a:cs typeface="Times New Roman" pitchFamily="18" charset="0"/>
            </a:endParaRPr>
          </a:p>
          <a:p>
            <a:pPr algn="ctr">
              <a:buNone/>
            </a:pPr>
            <a:r>
              <a:rPr lang="en-US" sz="4000" b="1" dirty="0" smtClean="0">
                <a:cs typeface="Times New Roman" pitchFamily="18" charset="0"/>
              </a:rPr>
              <a:t>Judgment and Deliverance in Ancient World</a:t>
            </a:r>
            <a:endParaRPr lang="en-US" sz="4000" b="1" dirty="0">
              <a:solidFill>
                <a:schemeClr val="tx1"/>
              </a:solidFill>
              <a:latin typeface="+mn-lt"/>
              <a:cs typeface="Times New Roman" pitchFamily="18" charset="0"/>
            </a:endParaRPr>
          </a:p>
          <a:p>
            <a:pPr marL="0" indent="0">
              <a:buNone/>
            </a:pPr>
            <a:r>
              <a:rPr lang="en-US" sz="4000" b="1" dirty="0" smtClean="0"/>
              <a:t>For </a:t>
            </a:r>
            <a:r>
              <a:rPr lang="en-US" sz="4000" b="1" dirty="0"/>
              <a:t>if Elohim did not spare the messengers who sinned, but sent them to </a:t>
            </a:r>
            <a:r>
              <a:rPr lang="en-US" sz="4000" b="1" dirty="0" err="1"/>
              <a:t>Tartaros</a:t>
            </a:r>
            <a:r>
              <a:rPr lang="en-US" sz="4000" b="1" dirty="0"/>
              <a:t>, and delivered them into chains of darkness, to be kept for judgment, </a:t>
            </a:r>
            <a:r>
              <a:rPr lang="en-US" sz="4000" b="1" dirty="0" smtClean="0"/>
              <a:t>and </a:t>
            </a:r>
            <a:r>
              <a:rPr lang="en-US" sz="4000" b="1" dirty="0"/>
              <a:t>did not spare the world of old, but preserved </a:t>
            </a:r>
            <a:r>
              <a:rPr lang="en-US" sz="4000" b="1" dirty="0" smtClean="0"/>
              <a:t>Noah, </a:t>
            </a:r>
            <a:r>
              <a:rPr lang="en-US" sz="4000" b="1" dirty="0"/>
              <a:t>a proclaimer of righteousness, and seven others, bringing in the flood on the world of the wicked</a:t>
            </a:r>
            <a:r>
              <a:rPr lang="en-US" sz="4000" b="1" dirty="0" smtClean="0"/>
              <a:t>,</a:t>
            </a:r>
          </a:p>
          <a:p>
            <a:pPr marL="0" indent="0">
              <a:buNone/>
            </a:pPr>
            <a:r>
              <a:rPr lang="en-US" sz="4000" b="1" dirty="0" smtClean="0"/>
              <a:t>Angels - Noah</a:t>
            </a:r>
            <a:endParaRPr lang="en-US" sz="4000" b="1" dirty="0"/>
          </a:p>
        </p:txBody>
      </p:sp>
    </p:spTree>
    <p:extLst>
      <p:ext uri="{BB962C8B-B14F-4D97-AF65-F5344CB8AC3E}">
        <p14:creationId xmlns:p14="http://schemas.microsoft.com/office/powerpoint/2010/main" val="56718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:6-8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a:cs typeface="Times New Roman" pitchFamily="18" charset="0"/>
              </a:rPr>
              <a:t>Judgment and Deliverance in </a:t>
            </a:r>
            <a:r>
              <a:rPr lang="en-US" sz="4000" b="1" dirty="0" smtClean="0">
                <a:cs typeface="Times New Roman" pitchFamily="18" charset="0"/>
              </a:rPr>
              <a:t>Post Flood World</a:t>
            </a:r>
            <a:endParaRPr lang="en-US" sz="4000" b="1" dirty="0">
              <a:solidFill>
                <a:schemeClr val="tx1"/>
              </a:solidFill>
              <a:latin typeface="+mn-lt"/>
              <a:cs typeface="Times New Roman" pitchFamily="18" charset="0"/>
            </a:endParaRPr>
          </a:p>
          <a:p>
            <a:pPr marL="0" indent="0">
              <a:buNone/>
            </a:pPr>
            <a:r>
              <a:rPr lang="en-US" sz="4000" b="1" dirty="0" smtClean="0"/>
              <a:t>and </a:t>
            </a:r>
            <a:r>
              <a:rPr lang="en-US" sz="4000" b="1" dirty="0"/>
              <a:t>having reduced to ashes the cities of </a:t>
            </a:r>
            <a:r>
              <a:rPr lang="en-US" sz="4000" b="1" dirty="0" err="1" smtClean="0"/>
              <a:t>Sedom</a:t>
            </a:r>
            <a:r>
              <a:rPr lang="en-US" sz="4000" b="1" dirty="0" smtClean="0"/>
              <a:t> </a:t>
            </a:r>
            <a:r>
              <a:rPr lang="en-US" sz="4000" b="1" dirty="0"/>
              <a:t>and </a:t>
            </a:r>
            <a:r>
              <a:rPr lang="en-US" sz="4000" b="1" dirty="0" err="1"/>
              <a:t>Amorah</a:t>
            </a:r>
            <a:r>
              <a:rPr lang="en-US" sz="4000" b="1" dirty="0"/>
              <a:t> condemned them to destruction – having made them an example to those who afterward would live wickedly, </a:t>
            </a:r>
            <a:r>
              <a:rPr lang="en-US" sz="4000" b="1" dirty="0" smtClean="0"/>
              <a:t>and </a:t>
            </a:r>
            <a:r>
              <a:rPr lang="en-US" sz="4000" b="1" dirty="0"/>
              <a:t>rescued righteous Lot, who was oppressed with the indecent </a:t>
            </a:r>
            <a:r>
              <a:rPr lang="en-US" sz="4000" b="1" dirty="0" err="1"/>
              <a:t>behaviour</a:t>
            </a:r>
            <a:r>
              <a:rPr lang="en-US" sz="4000" b="1" dirty="0"/>
              <a:t> of the </a:t>
            </a:r>
            <a:r>
              <a:rPr lang="en-US" sz="4000" b="1" u="sng" dirty="0"/>
              <a:t>lawless</a:t>
            </a:r>
            <a:r>
              <a:rPr lang="en-US" sz="4000" b="1" dirty="0"/>
              <a:t> </a:t>
            </a:r>
            <a:r>
              <a:rPr lang="en-US" sz="4000" b="1" dirty="0" smtClean="0"/>
              <a:t>(for </a:t>
            </a:r>
            <a:r>
              <a:rPr lang="en-US" sz="4000" b="1" dirty="0"/>
              <a:t>day after day that righteous man, dwelling among them, tortured his righteous being by seeing and hearing their lawless works</a:t>
            </a:r>
            <a:r>
              <a:rPr lang="en-US" sz="4000" b="1" dirty="0" smtClean="0"/>
              <a:t>),</a:t>
            </a:r>
          </a:p>
          <a:p>
            <a:pPr marL="0" indent="0">
              <a:buNone/>
            </a:pPr>
            <a:r>
              <a:rPr lang="en-US" sz="4000" b="1" dirty="0" smtClean="0"/>
              <a:t>Sodom and Gomorrah - Lot</a:t>
            </a:r>
            <a:endParaRPr lang="en-US" sz="4000" b="1" dirty="0"/>
          </a:p>
        </p:txBody>
      </p:sp>
    </p:spTree>
    <p:extLst>
      <p:ext uri="{BB962C8B-B14F-4D97-AF65-F5344CB8AC3E}">
        <p14:creationId xmlns:p14="http://schemas.microsoft.com/office/powerpoint/2010/main" val="697686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:9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smtClean="0">
                <a:cs typeface="Times New Roman" pitchFamily="18" charset="0"/>
              </a:rPr>
              <a:t>Patterns For Us</a:t>
            </a:r>
            <a:endParaRPr lang="en-US" sz="4000" b="1" dirty="0">
              <a:solidFill>
                <a:schemeClr val="tx1"/>
              </a:solidFill>
              <a:latin typeface="+mn-lt"/>
              <a:cs typeface="Times New Roman" pitchFamily="18" charset="0"/>
            </a:endParaRPr>
          </a:p>
          <a:p>
            <a:pPr marL="0" indent="0">
              <a:buNone/>
            </a:pPr>
            <a:r>
              <a:rPr lang="en-US" sz="4000" b="1" dirty="0" smtClean="0"/>
              <a:t>then </a:t>
            </a:r>
            <a:r>
              <a:rPr lang="en-US" sz="4000" b="1" dirty="0" err="1" smtClean="0">
                <a:latin typeface="Bwhebb" panose="00000400000000000000" pitchFamily="2" charset="0"/>
              </a:rPr>
              <a:t>hwhy</a:t>
            </a:r>
            <a:r>
              <a:rPr lang="en-US" sz="4000" b="1" dirty="0" smtClean="0"/>
              <a:t> </a:t>
            </a:r>
            <a:r>
              <a:rPr lang="en-US" sz="4000" b="1" dirty="0"/>
              <a:t>knows how to rescue the reverent ones from trial and to keep the unrighteous unto the day of judgment, to be punished, </a:t>
            </a:r>
            <a:endParaRPr lang="en-US" sz="4000" b="1" dirty="0" smtClean="0"/>
          </a:p>
          <a:p>
            <a:pPr marL="0" indent="0">
              <a:buNone/>
            </a:pPr>
            <a:r>
              <a:rPr lang="en-US" sz="4000" b="1" dirty="0" smtClean="0"/>
              <a:t>Compare – 2 Thessalonians 1:5-10  The two-fold purpose for the return of Messiah</a:t>
            </a:r>
            <a:endParaRPr lang="en-US" sz="4000" b="1" dirty="0"/>
          </a:p>
        </p:txBody>
      </p:sp>
    </p:spTree>
    <p:extLst>
      <p:ext uri="{BB962C8B-B14F-4D97-AF65-F5344CB8AC3E}">
        <p14:creationId xmlns:p14="http://schemas.microsoft.com/office/powerpoint/2010/main" val="339716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:10-11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smtClean="0">
                <a:cs typeface="Times New Roman" pitchFamily="18" charset="0"/>
              </a:rPr>
              <a:t>Peter’s Tirade Against the False Prophets</a:t>
            </a:r>
            <a:endParaRPr lang="en-US" sz="4000" b="1" dirty="0">
              <a:solidFill>
                <a:schemeClr val="tx1"/>
              </a:solidFill>
              <a:latin typeface="+mn-lt"/>
              <a:cs typeface="Times New Roman" pitchFamily="18" charset="0"/>
            </a:endParaRPr>
          </a:p>
          <a:p>
            <a:pPr marL="0" indent="0">
              <a:buNone/>
            </a:pPr>
            <a:r>
              <a:rPr lang="en-US" sz="4000" b="1" dirty="0" smtClean="0"/>
              <a:t>and </a:t>
            </a:r>
            <a:r>
              <a:rPr lang="en-US" sz="4000" b="1" dirty="0"/>
              <a:t>most of all those walking after the flesh in filthy lust </a:t>
            </a:r>
            <a:r>
              <a:rPr lang="en-US" sz="4000" b="1" dirty="0" smtClean="0"/>
              <a:t>(the lust of defilement) and </a:t>
            </a:r>
            <a:r>
              <a:rPr lang="en-US" sz="4000" b="1" dirty="0"/>
              <a:t>despising authority </a:t>
            </a:r>
            <a:r>
              <a:rPr lang="en-US" sz="4000" b="1" dirty="0" smtClean="0"/>
              <a:t>(again, the lordship of Messiah) – </a:t>
            </a:r>
            <a:r>
              <a:rPr lang="en-US" sz="4000" b="1" dirty="0"/>
              <a:t>bold, headstrong, speaking evil of esteemed </a:t>
            </a:r>
            <a:r>
              <a:rPr lang="en-US" sz="4000" b="1" dirty="0" smtClean="0"/>
              <a:t>ones (blaspheming, they do not tremble before glorious ones), </a:t>
            </a:r>
            <a:r>
              <a:rPr lang="en-US" sz="4000" b="1" dirty="0" smtClean="0"/>
              <a:t>whereas </a:t>
            </a:r>
            <a:r>
              <a:rPr lang="en-US" sz="4000" b="1" dirty="0"/>
              <a:t>messengers who are greater in strength and power do not bring a slanderous accusation against them before the Master. </a:t>
            </a:r>
            <a:r>
              <a:rPr lang="en-US" sz="4000" b="1" dirty="0" smtClean="0"/>
              <a:t>   </a:t>
            </a:r>
            <a:r>
              <a:rPr lang="en-US" sz="4000" b="1" dirty="0" err="1" smtClean="0"/>
              <a:t>Cp</a:t>
            </a:r>
            <a:r>
              <a:rPr lang="en-US" sz="4000" b="1" dirty="0" smtClean="0"/>
              <a:t> Jude 9</a:t>
            </a:r>
            <a:endParaRPr lang="en-US" sz="4000" b="1" dirty="0"/>
          </a:p>
        </p:txBody>
      </p:sp>
    </p:spTree>
    <p:extLst>
      <p:ext uri="{BB962C8B-B14F-4D97-AF65-F5344CB8AC3E}">
        <p14:creationId xmlns:p14="http://schemas.microsoft.com/office/powerpoint/2010/main" val="1143363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:12-14 </a:t>
            </a:r>
            <a:r>
              <a:rPr lang="en-US" sz="4000" b="1" dirty="0">
                <a:solidFill>
                  <a:schemeClr val="tx1"/>
                </a:solidFill>
                <a:latin typeface="+mn-lt"/>
                <a:cs typeface="Times New Roman" pitchFamily="18" charset="0"/>
              </a:rPr>
              <a:t>– The Scriptures</a:t>
            </a:r>
          </a:p>
          <a:p>
            <a:pPr marL="0" indent="0">
              <a:buNone/>
            </a:pPr>
            <a:r>
              <a:rPr lang="en-US" sz="4000" b="1" dirty="0" smtClean="0"/>
              <a:t>But </a:t>
            </a:r>
            <a:r>
              <a:rPr lang="en-US" sz="4000" b="1" dirty="0"/>
              <a:t>these, </a:t>
            </a:r>
            <a:r>
              <a:rPr lang="en-US" sz="4000" b="1" u="sng" dirty="0"/>
              <a:t>like natural unreasoning beasts</a:t>
            </a:r>
            <a:r>
              <a:rPr lang="en-US" sz="4000" b="1" dirty="0"/>
              <a:t>, having been born to be caught and destroyed, </a:t>
            </a:r>
            <a:r>
              <a:rPr lang="en-US" sz="4000" b="1" u="sng" dirty="0"/>
              <a:t>blaspheme that which they do not know</a:t>
            </a:r>
            <a:r>
              <a:rPr lang="en-US" sz="4000" b="1" dirty="0"/>
              <a:t>, shall be destroyed in their destruction, </a:t>
            </a:r>
            <a:r>
              <a:rPr lang="en-US" sz="4000" b="1" dirty="0" smtClean="0"/>
              <a:t>being </a:t>
            </a:r>
            <a:r>
              <a:rPr lang="en-US" sz="4000" b="1" dirty="0"/>
              <a:t>about to receive the wages of </a:t>
            </a:r>
            <a:r>
              <a:rPr lang="en-US" sz="4000" b="1" dirty="0" smtClean="0"/>
              <a:t>unrighteousness</a:t>
            </a:r>
          </a:p>
          <a:p>
            <a:pPr marL="0" indent="0">
              <a:buNone/>
            </a:pPr>
            <a:r>
              <a:rPr lang="en-US" sz="4000" b="1" dirty="0" smtClean="0"/>
              <a:t>Psalm 49:12-13 </a:t>
            </a:r>
            <a:r>
              <a:rPr lang="en-US" dirty="0" smtClean="0"/>
              <a:t> </a:t>
            </a:r>
            <a:r>
              <a:rPr lang="en-US" sz="4000" b="1" dirty="0"/>
              <a:t>But man, despite his riches, does not endure; he is like the beasts that </a:t>
            </a:r>
            <a:r>
              <a:rPr lang="en-US" sz="4000" b="1" dirty="0" smtClean="0"/>
              <a:t>perish. </a:t>
            </a:r>
            <a:r>
              <a:rPr lang="en-US" sz="4000" b="1" dirty="0"/>
              <a:t>This is the fate of those who trust in themselves, and of their followers, who approve their sayings. </a:t>
            </a:r>
            <a:r>
              <a:rPr lang="en-US" sz="4000" b="1" dirty="0" smtClean="0"/>
              <a:t>Selah</a:t>
            </a:r>
          </a:p>
          <a:p>
            <a:pPr marL="0" indent="0">
              <a:buNone/>
            </a:pPr>
            <a:r>
              <a:rPr lang="en-US" sz="4000" b="1" dirty="0" smtClean="0"/>
              <a:t>Be careful about what you think you know!</a:t>
            </a:r>
            <a:endParaRPr lang="en-US" sz="4000" b="1" dirty="0"/>
          </a:p>
        </p:txBody>
      </p:sp>
    </p:spTree>
    <p:extLst>
      <p:ext uri="{BB962C8B-B14F-4D97-AF65-F5344CB8AC3E}">
        <p14:creationId xmlns:p14="http://schemas.microsoft.com/office/powerpoint/2010/main" val="237940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:12-14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a:cs typeface="Times New Roman" pitchFamily="18" charset="0"/>
              </a:rPr>
              <a:t>Peter’s Tirade Against the False </a:t>
            </a:r>
            <a:r>
              <a:rPr lang="en-US" sz="4000" b="1" dirty="0" smtClean="0">
                <a:cs typeface="Times New Roman" pitchFamily="18" charset="0"/>
              </a:rPr>
              <a:t>Prophets</a:t>
            </a:r>
            <a:endParaRPr lang="en-US" sz="4000" b="1" dirty="0">
              <a:solidFill>
                <a:schemeClr val="tx1"/>
              </a:solidFill>
              <a:latin typeface="+mn-lt"/>
              <a:cs typeface="Times New Roman" pitchFamily="18" charset="0"/>
            </a:endParaRPr>
          </a:p>
          <a:p>
            <a:pPr marL="0" indent="0">
              <a:buNone/>
            </a:pPr>
            <a:r>
              <a:rPr lang="en-US" sz="4000" b="1" dirty="0" smtClean="0"/>
              <a:t>deeming </a:t>
            </a:r>
            <a:r>
              <a:rPr lang="en-US" sz="4000" b="1" dirty="0"/>
              <a:t>indulgence in the day a pleasure, spots and blemishes, </a:t>
            </a:r>
            <a:r>
              <a:rPr lang="en-US" sz="4000" b="1" dirty="0" err="1"/>
              <a:t>revelling</a:t>
            </a:r>
            <a:r>
              <a:rPr lang="en-US" sz="4000" b="1" dirty="0"/>
              <a:t> in their own deceptions while they feast with you, </a:t>
            </a:r>
            <a:r>
              <a:rPr lang="en-US" sz="4000" b="1" dirty="0" smtClean="0"/>
              <a:t>having </a:t>
            </a:r>
            <a:r>
              <a:rPr lang="en-US" sz="4000" b="1" dirty="0"/>
              <a:t>eyes filled with an adulteress, and unable to cease from sin, enticing unstable beings, having a heart trained in greed, children of a curse, </a:t>
            </a:r>
          </a:p>
        </p:txBody>
      </p:sp>
    </p:spTree>
    <p:extLst>
      <p:ext uri="{BB962C8B-B14F-4D97-AF65-F5344CB8AC3E}">
        <p14:creationId xmlns:p14="http://schemas.microsoft.com/office/powerpoint/2010/main" val="713616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:15-16 </a:t>
            </a:r>
            <a:r>
              <a:rPr lang="en-US" sz="4000" b="1" dirty="0">
                <a:solidFill>
                  <a:schemeClr val="tx1"/>
                </a:solidFill>
                <a:latin typeface="+mn-lt"/>
                <a:cs typeface="Times New Roman" pitchFamily="18" charset="0"/>
              </a:rPr>
              <a:t>– The Scriptures</a:t>
            </a:r>
          </a:p>
          <a:p>
            <a:pPr marL="0" indent="0">
              <a:buNone/>
            </a:pPr>
            <a:r>
              <a:rPr lang="en-US" sz="4000" b="1" dirty="0" smtClean="0"/>
              <a:t>having </a:t>
            </a:r>
            <a:r>
              <a:rPr lang="en-US" sz="4000" b="1" dirty="0"/>
              <a:t>left the right way they went astray, having followed the way of </a:t>
            </a:r>
            <a:r>
              <a:rPr lang="en-US" sz="4000" b="1" dirty="0" err="1" smtClean="0"/>
              <a:t>Bilam</a:t>
            </a:r>
            <a:r>
              <a:rPr lang="en-US" sz="4000" b="1" dirty="0" smtClean="0"/>
              <a:t> </a:t>
            </a:r>
            <a:r>
              <a:rPr lang="en-US" sz="4000" b="1" dirty="0"/>
              <a:t>the son of </a:t>
            </a:r>
            <a:r>
              <a:rPr lang="en-US" sz="4000" b="1" dirty="0" err="1" smtClean="0"/>
              <a:t>Beor</a:t>
            </a:r>
            <a:r>
              <a:rPr lang="en-US" sz="4000" b="1" dirty="0"/>
              <a:t>, who loved the wages of unrighteousness, </a:t>
            </a:r>
            <a:r>
              <a:rPr lang="en-US" sz="4000" b="1" dirty="0" smtClean="0"/>
              <a:t>but </a:t>
            </a:r>
            <a:r>
              <a:rPr lang="en-US" sz="4000" b="1" dirty="0"/>
              <a:t>he was rebuked for his transgression: a dumb donkey speaking with the voice of a man restrained the madness of the prophet</a:t>
            </a:r>
            <a:r>
              <a:rPr lang="en-US" sz="4000" b="1" dirty="0" smtClean="0"/>
              <a:t>.</a:t>
            </a:r>
          </a:p>
          <a:p>
            <a:pPr marL="0" indent="0">
              <a:buNone/>
            </a:pPr>
            <a:r>
              <a:rPr lang="en-US" sz="4000" b="1" dirty="0" smtClean="0"/>
              <a:t>Numbers 22-24   Balaam wanted to curse Elohim’s people but couldn’t.  Later he led them into licentious behavior with Moabite women. Numbers 25</a:t>
            </a:r>
            <a:endParaRPr lang="en-US" sz="4000" b="1" dirty="0"/>
          </a:p>
        </p:txBody>
      </p:sp>
    </p:spTree>
    <p:extLst>
      <p:ext uri="{BB962C8B-B14F-4D97-AF65-F5344CB8AC3E}">
        <p14:creationId xmlns:p14="http://schemas.microsoft.com/office/powerpoint/2010/main" val="768882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:17-19 </a:t>
            </a:r>
            <a:r>
              <a:rPr lang="en-US" sz="4000" b="1" dirty="0">
                <a:solidFill>
                  <a:schemeClr val="tx1"/>
                </a:solidFill>
                <a:latin typeface="+mn-lt"/>
                <a:cs typeface="Times New Roman" pitchFamily="18" charset="0"/>
              </a:rPr>
              <a:t>– The </a:t>
            </a:r>
            <a:r>
              <a:rPr lang="en-US" sz="4000" b="1" dirty="0" smtClean="0">
                <a:solidFill>
                  <a:schemeClr val="tx1"/>
                </a:solidFill>
                <a:latin typeface="+mn-lt"/>
                <a:cs typeface="Times New Roman" pitchFamily="18" charset="0"/>
              </a:rPr>
              <a:t>Scriptures</a:t>
            </a:r>
          </a:p>
          <a:p>
            <a:pPr algn="ctr">
              <a:buNone/>
            </a:pPr>
            <a:r>
              <a:rPr lang="en-US" sz="4000" b="1" dirty="0" smtClean="0">
                <a:cs typeface="Times New Roman" pitchFamily="18" charset="0"/>
              </a:rPr>
              <a:t>Peter’s Tirade, Continued…</a:t>
            </a:r>
            <a:endParaRPr lang="en-US" sz="4000" b="1" dirty="0">
              <a:solidFill>
                <a:schemeClr val="tx1"/>
              </a:solidFill>
              <a:latin typeface="+mn-lt"/>
              <a:cs typeface="Times New Roman" pitchFamily="18" charset="0"/>
            </a:endParaRPr>
          </a:p>
          <a:p>
            <a:pPr marL="0" indent="0">
              <a:buNone/>
            </a:pPr>
            <a:r>
              <a:rPr lang="en-US" sz="4000" b="1" dirty="0" smtClean="0"/>
              <a:t>These </a:t>
            </a:r>
            <a:r>
              <a:rPr lang="en-US" sz="4000" b="1" dirty="0"/>
              <a:t>are fountains without water, clouds driven by a storm, to whom the blackest darkness is kept forever. </a:t>
            </a:r>
            <a:r>
              <a:rPr lang="en-US" sz="4000" b="1" dirty="0" smtClean="0"/>
              <a:t>For </a:t>
            </a:r>
            <a:r>
              <a:rPr lang="en-US" sz="4000" b="1" u="sng" dirty="0"/>
              <a:t>speaking arrogant </a:t>
            </a:r>
            <a:r>
              <a:rPr lang="en-US" sz="4000" b="1" u="sng" dirty="0" smtClean="0"/>
              <a:t>nonsense (vanity)</a:t>
            </a:r>
            <a:r>
              <a:rPr lang="en-US" sz="4000" b="1" dirty="0" smtClean="0"/>
              <a:t>, </a:t>
            </a:r>
            <a:r>
              <a:rPr lang="en-US" sz="4000" b="1" dirty="0"/>
              <a:t>they entice – through </a:t>
            </a:r>
            <a:r>
              <a:rPr lang="en-US" sz="4000" b="1" u="sng" dirty="0"/>
              <a:t>the lusts of the flesh</a:t>
            </a:r>
            <a:r>
              <a:rPr lang="en-US" sz="4000" b="1" dirty="0"/>
              <a:t>, </a:t>
            </a:r>
            <a:r>
              <a:rPr lang="en-US" sz="4000" b="1" u="sng" dirty="0"/>
              <a:t>through indecencies</a:t>
            </a:r>
            <a:r>
              <a:rPr lang="en-US" sz="4000" b="1" dirty="0"/>
              <a:t> – the ones who have indeed escaped from those living in delusion, </a:t>
            </a:r>
            <a:r>
              <a:rPr lang="en-US" sz="4000" b="1" u="sng" dirty="0" smtClean="0"/>
              <a:t>promising </a:t>
            </a:r>
            <a:r>
              <a:rPr lang="en-US" sz="4000" b="1" u="sng" dirty="0"/>
              <a:t>them freedom</a:t>
            </a:r>
            <a:r>
              <a:rPr lang="en-US" sz="4000" b="1" dirty="0"/>
              <a:t>, though themselves being slaves of corruption – for one is a slave to whatever overcomes him</a:t>
            </a:r>
            <a:r>
              <a:rPr lang="en-US" sz="4000" b="1" dirty="0" smtClean="0"/>
              <a:t>.</a:t>
            </a:r>
          </a:p>
          <a:p>
            <a:pPr marL="0" indent="0">
              <a:buNone/>
            </a:pPr>
            <a:r>
              <a:rPr lang="en-US" sz="4000" b="1" dirty="0" smtClean="0"/>
              <a:t>They target those who have escaped the world!</a:t>
            </a:r>
            <a:endParaRPr lang="en-US" sz="4000" b="1" dirty="0"/>
          </a:p>
        </p:txBody>
      </p:sp>
    </p:spTree>
    <p:extLst>
      <p:ext uri="{BB962C8B-B14F-4D97-AF65-F5344CB8AC3E}">
        <p14:creationId xmlns:p14="http://schemas.microsoft.com/office/powerpoint/2010/main" val="2443941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cs typeface="Times New Roman" pitchFamily="18" charset="0"/>
              </a:rPr>
              <a:t>What Are You Slave To?</a:t>
            </a:r>
            <a:endParaRPr lang="en-US" sz="4000" b="1" dirty="0">
              <a:solidFill>
                <a:schemeClr val="tx1"/>
              </a:solidFill>
              <a:latin typeface="+mn-lt"/>
              <a:cs typeface="Times New Roman" pitchFamily="18" charset="0"/>
            </a:endParaRPr>
          </a:p>
          <a:p>
            <a:pPr marL="0" indent="0">
              <a:buNone/>
            </a:pPr>
            <a:r>
              <a:rPr lang="en-US" sz="4300" b="1" dirty="0"/>
              <a:t>Don't you know that when you offer yourselves to someone to obey him as slaves, you are slaves to the one whom you obey-- whether you are slaves to sin, which leads to death, or to obedience, which leads to </a:t>
            </a:r>
            <a:r>
              <a:rPr lang="en-US" sz="4300" b="1" dirty="0" smtClean="0"/>
              <a:t>righteousness? </a:t>
            </a:r>
            <a:r>
              <a:rPr lang="en-US" sz="4300" b="1" dirty="0"/>
              <a:t>But thanks be to Elohim that, though you used to be slaves to sin, you wholeheartedly obeyed the form of teaching to which you were </a:t>
            </a:r>
            <a:r>
              <a:rPr lang="en-US" sz="4300" b="1" dirty="0" smtClean="0"/>
              <a:t>entrusted. </a:t>
            </a:r>
            <a:r>
              <a:rPr lang="en-US" sz="4300" b="1" dirty="0"/>
              <a:t>You have been set free from sin and have become slaves to righteousness</a:t>
            </a:r>
            <a:r>
              <a:rPr lang="en-US" sz="4300" b="1" dirty="0" smtClean="0"/>
              <a:t>.  </a:t>
            </a:r>
            <a:r>
              <a:rPr lang="en-US" sz="4300" b="1" dirty="0" smtClean="0"/>
              <a:t>Romans 6:16-18</a:t>
            </a:r>
            <a:endParaRPr lang="en-US" sz="4300" b="1" dirty="0"/>
          </a:p>
        </p:txBody>
      </p:sp>
    </p:spTree>
    <p:extLst>
      <p:ext uri="{BB962C8B-B14F-4D97-AF65-F5344CB8AC3E}">
        <p14:creationId xmlns:p14="http://schemas.microsoft.com/office/powerpoint/2010/main" val="2235461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:20 </a:t>
            </a:r>
            <a:r>
              <a:rPr lang="en-US" sz="4000" b="1" dirty="0">
                <a:solidFill>
                  <a:schemeClr val="tx1"/>
                </a:solidFill>
                <a:latin typeface="+mn-lt"/>
                <a:cs typeface="Times New Roman" pitchFamily="18" charset="0"/>
              </a:rPr>
              <a:t>– The Scriptures</a:t>
            </a:r>
          </a:p>
          <a:p>
            <a:pPr marL="0" indent="0">
              <a:buNone/>
            </a:pPr>
            <a:r>
              <a:rPr lang="en-US" sz="4000" b="1" dirty="0" smtClean="0"/>
              <a:t>For </a:t>
            </a:r>
            <a:r>
              <a:rPr lang="en-US" sz="4000" b="1" dirty="0"/>
              <a:t>if, after they have escaped the defilements of the world through the knowledge of the Master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they are again entangled in them and overcome, the latter end is worse for them than the </a:t>
            </a:r>
            <a:r>
              <a:rPr lang="en-US" sz="4000" b="1" dirty="0" smtClean="0"/>
              <a:t>first.</a:t>
            </a:r>
            <a:endParaRPr lang="en-US" sz="4000" b="1" dirty="0"/>
          </a:p>
        </p:txBody>
      </p:sp>
    </p:spTree>
    <p:extLst>
      <p:ext uri="{BB962C8B-B14F-4D97-AF65-F5344CB8AC3E}">
        <p14:creationId xmlns:p14="http://schemas.microsoft.com/office/powerpoint/2010/main" val="2025128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Hebrews 6:4-6 The Tragedy of Falling Away</a:t>
            </a:r>
            <a:endParaRPr lang="en-US" sz="4000" b="1" dirty="0">
              <a:solidFill>
                <a:schemeClr val="tx1"/>
              </a:solidFill>
              <a:latin typeface="+mn-lt"/>
              <a:cs typeface="Times New Roman" pitchFamily="18" charset="0"/>
            </a:endParaRPr>
          </a:p>
          <a:p>
            <a:pPr marL="0" indent="0">
              <a:buNone/>
            </a:pPr>
            <a:r>
              <a:rPr lang="en-US" sz="4000" b="1" dirty="0" smtClean="0"/>
              <a:t>It </a:t>
            </a:r>
            <a:r>
              <a:rPr lang="en-US" sz="4000" b="1" dirty="0"/>
              <a:t>is impossible for those who have once been enlightened, who have tasted the heavenly gift, who have shared in the Holy </a:t>
            </a:r>
            <a:r>
              <a:rPr lang="en-US" sz="4000" b="1" dirty="0" smtClean="0"/>
              <a:t>Spirit, </a:t>
            </a:r>
            <a:r>
              <a:rPr lang="en-US" sz="4000" b="1" dirty="0"/>
              <a:t>who have tasted the goodness of the word of Elohim and the powers of the coming </a:t>
            </a:r>
            <a:r>
              <a:rPr lang="en-US" sz="4000" b="1" dirty="0" smtClean="0"/>
              <a:t>age, </a:t>
            </a:r>
            <a:r>
              <a:rPr lang="en-US" sz="4000" b="1" dirty="0"/>
              <a:t>if they fall away, to be brought back to repentance, because to their loss they are crucifying the Son of Elohim all over again and subjecting him to public disgrace.</a:t>
            </a:r>
          </a:p>
        </p:txBody>
      </p:sp>
    </p:spTree>
    <p:extLst>
      <p:ext uri="{BB962C8B-B14F-4D97-AF65-F5344CB8AC3E}">
        <p14:creationId xmlns:p14="http://schemas.microsoft.com/office/powerpoint/2010/main" val="1814326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cs typeface="Times New Roman" pitchFamily="18" charset="0"/>
              </a:rPr>
              <a:t>2</a:t>
            </a:r>
            <a:r>
              <a:rPr lang="en-US" sz="4000" b="1" dirty="0" smtClean="0">
                <a:solidFill>
                  <a:schemeClr val="tx1"/>
                </a:solidFill>
                <a:latin typeface="+mn-lt"/>
                <a:cs typeface="Times New Roman" pitchFamily="18" charset="0"/>
              </a:rPr>
              <a:t>:21-22 </a:t>
            </a:r>
            <a:r>
              <a:rPr lang="en-US" sz="4000" b="1" dirty="0">
                <a:solidFill>
                  <a:schemeClr val="tx1"/>
                </a:solidFill>
                <a:latin typeface="+mn-lt"/>
                <a:cs typeface="Times New Roman" pitchFamily="18" charset="0"/>
              </a:rPr>
              <a:t>– The Scriptures</a:t>
            </a:r>
          </a:p>
          <a:p>
            <a:pPr marL="0" indent="0">
              <a:buNone/>
            </a:pPr>
            <a:r>
              <a:rPr lang="en-US" sz="4000" b="1" dirty="0" smtClean="0"/>
              <a:t>For </a:t>
            </a:r>
            <a:r>
              <a:rPr lang="en-US" sz="4000" b="1" dirty="0"/>
              <a:t>it would have been better for them not to have known the way of righteousness, than having known it, to turn </a:t>
            </a:r>
            <a:r>
              <a:rPr lang="en-US" sz="4000" b="1" dirty="0" smtClean="0"/>
              <a:t>from (betray) </a:t>
            </a:r>
            <a:r>
              <a:rPr lang="en-US" sz="4000" b="1" u="sng" dirty="0"/>
              <a:t>the set-apart </a:t>
            </a:r>
            <a:r>
              <a:rPr lang="en-US" sz="4000" b="1" u="sng" dirty="0" smtClean="0"/>
              <a:t>command</a:t>
            </a:r>
            <a:r>
              <a:rPr lang="en-US" sz="4000" b="1" dirty="0" smtClean="0"/>
              <a:t> </a:t>
            </a:r>
            <a:r>
              <a:rPr lang="en-US" sz="4000" b="1" dirty="0"/>
              <a:t>delivered unto them. </a:t>
            </a:r>
            <a:r>
              <a:rPr lang="en-US" sz="4000" b="1" dirty="0" smtClean="0"/>
              <a:t>For </a:t>
            </a:r>
            <a:r>
              <a:rPr lang="en-US" sz="4000" b="1" dirty="0"/>
              <a:t>them the proverb has proved true, “A dog returns to his own vomit,” and, “A washed sow returns to her rolling in the mud.”</a:t>
            </a:r>
          </a:p>
        </p:txBody>
      </p:sp>
    </p:spTree>
    <p:extLst>
      <p:ext uri="{BB962C8B-B14F-4D97-AF65-F5344CB8AC3E}">
        <p14:creationId xmlns:p14="http://schemas.microsoft.com/office/powerpoint/2010/main" val="2217775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True Proverb</a:t>
            </a:r>
            <a:endParaRPr lang="en-US" sz="4000" b="1" dirty="0">
              <a:cs typeface="Times New Roman" pitchFamily="18" charset="0"/>
            </a:endParaRPr>
          </a:p>
          <a:p>
            <a:pPr marL="0" indent="0">
              <a:buNone/>
            </a:pPr>
            <a:r>
              <a:rPr lang="en-US" sz="4000" b="1" dirty="0" smtClean="0"/>
              <a:t>Proverbs 26:11</a:t>
            </a:r>
          </a:p>
          <a:p>
            <a:pPr marL="0" indent="0">
              <a:buNone/>
            </a:pPr>
            <a:r>
              <a:rPr lang="en-US" sz="4000" b="1" dirty="0" smtClean="0"/>
              <a:t>As </a:t>
            </a:r>
            <a:r>
              <a:rPr lang="en-US" sz="4000" b="1" dirty="0"/>
              <a:t>a dog returns to its vomit, so a fool repeats his folly</a:t>
            </a:r>
            <a:r>
              <a:rPr lang="en-US" sz="4000" b="1" dirty="0" smtClean="0"/>
              <a:t>.</a:t>
            </a:r>
          </a:p>
          <a:p>
            <a:pPr marL="0" indent="0">
              <a:buNone/>
            </a:pPr>
            <a:r>
              <a:rPr lang="en-US" sz="4000" b="1" dirty="0" smtClean="0"/>
              <a:t>The sow washes in the mire (dung pile)</a:t>
            </a:r>
          </a:p>
          <a:p>
            <a:pPr marL="0" indent="0">
              <a:buNone/>
            </a:pPr>
            <a:r>
              <a:rPr lang="en-US" sz="4000" b="1" dirty="0" smtClean="0"/>
              <a:t>The believer is washed by the Word</a:t>
            </a:r>
            <a:endParaRPr lang="en-US" sz="4000" b="1" dirty="0"/>
          </a:p>
        </p:txBody>
      </p:sp>
    </p:spTree>
    <p:extLst>
      <p:ext uri="{BB962C8B-B14F-4D97-AF65-F5344CB8AC3E}">
        <p14:creationId xmlns:p14="http://schemas.microsoft.com/office/powerpoint/2010/main" val="20453117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58466</TotalTime>
  <Words>2572</Words>
  <Application>Microsoft Office PowerPoint</Application>
  <PresentationFormat>Widescreen</PresentationFormat>
  <Paragraphs>141</Paragraphs>
  <Slides>34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423</cp:revision>
  <dcterms:created xsi:type="dcterms:W3CDTF">2018-11-07T08:55:54Z</dcterms:created>
  <dcterms:modified xsi:type="dcterms:W3CDTF">2019-11-09T13:47:36Z</dcterms:modified>
</cp:coreProperties>
</file>