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4" r:id="rId2"/>
    <p:sldId id="257" r:id="rId3"/>
    <p:sldId id="374" r:id="rId4"/>
    <p:sldId id="506" r:id="rId5"/>
    <p:sldId id="495" r:id="rId6"/>
    <p:sldId id="496" r:id="rId7"/>
    <p:sldId id="509" r:id="rId8"/>
    <p:sldId id="508" r:id="rId9"/>
    <p:sldId id="507" r:id="rId10"/>
    <p:sldId id="522" r:id="rId11"/>
    <p:sldId id="512" r:id="rId12"/>
    <p:sldId id="524" r:id="rId13"/>
    <p:sldId id="525" r:id="rId14"/>
    <p:sldId id="526" r:id="rId15"/>
    <p:sldId id="513" r:id="rId16"/>
    <p:sldId id="514" r:id="rId17"/>
    <p:sldId id="527" r:id="rId18"/>
    <p:sldId id="528" r:id="rId19"/>
    <p:sldId id="515" r:id="rId20"/>
    <p:sldId id="529" r:id="rId21"/>
    <p:sldId id="530" r:id="rId22"/>
    <p:sldId id="531" r:id="rId23"/>
    <p:sldId id="516" r:id="rId24"/>
    <p:sldId id="532" r:id="rId25"/>
    <p:sldId id="517" r:id="rId26"/>
    <p:sldId id="533" r:id="rId27"/>
    <p:sldId id="534" r:id="rId28"/>
    <p:sldId id="535" r:id="rId29"/>
    <p:sldId id="518" r:id="rId30"/>
    <p:sldId id="519" r:id="rId31"/>
    <p:sldId id="536" r:id="rId32"/>
    <p:sldId id="49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autoAdjust="0"/>
    <p:restoredTop sz="86379" autoAdjust="0"/>
  </p:normalViewPr>
  <p:slideViewPr>
    <p:cSldViewPr snapToGrid="0">
      <p:cViewPr varScale="1">
        <p:scale>
          <a:sx n="50" d="100"/>
          <a:sy n="50" d="100"/>
        </p:scale>
        <p:origin x="208" y="176"/>
      </p:cViewPr>
      <p:guideLst/>
    </p:cSldViewPr>
  </p:slideViewPr>
  <p:outlineViewPr>
    <p:cViewPr>
      <p:scale>
        <a:sx n="33" d="100"/>
        <a:sy n="33" d="100"/>
      </p:scale>
      <p:origin x="0" y="-414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10/26/19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05616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556296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735232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447617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026444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55380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508204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131411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941864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345516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987614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738798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19509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194622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425682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156080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209794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062068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088562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568784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860497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7903266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7803773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458242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2601334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665969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906260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059546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0676838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766302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10/26/19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10/26/19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10/26/19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10/26/19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10/26/19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October 26, 2019</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a:solidFill>
                  <a:schemeClr val="accent2">
                    <a:lumMod val="50000"/>
                  </a:schemeClr>
                </a:solidFill>
                <a:latin typeface="Helvetica" pitchFamily="34" charset="0"/>
                <a:cs typeface="Helvetica" pitchFamily="34" charset="0"/>
              </a:rPr>
              <a:t>2 Peter 1:1-15 </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a:cs typeface="Helvetica" pitchFamily="34" charset="0"/>
              </a:rPr>
              <a:t>Exceedingly Great and Precious Promises</a:t>
            </a:r>
          </a:p>
        </p:txBody>
      </p:sp>
    </p:spTree>
    <p:extLst>
      <p:ext uri="{BB962C8B-B14F-4D97-AF65-F5344CB8AC3E}">
        <p14:creationId xmlns:p14="http://schemas.microsoft.com/office/powerpoint/2010/main" val="3976245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a:t>
            </a:r>
            <a:r>
              <a:rPr lang="en-US" sz="4000" b="1" dirty="0">
                <a:solidFill>
                  <a:schemeClr val="tx1"/>
                </a:solidFill>
                <a:latin typeface="+mn-lt"/>
                <a:cs typeface="Times New Roman" pitchFamily="18" charset="0"/>
              </a:rPr>
              <a:t> Peter 1:1-2 – The Scriptures</a:t>
            </a:r>
          </a:p>
          <a:p>
            <a:pPr marL="0" indent="0">
              <a:buNone/>
            </a:pPr>
            <a:r>
              <a:rPr lang="en-US" sz="4000" b="1" dirty="0" err="1"/>
              <a:t>Shim’on</a:t>
            </a:r>
            <a:r>
              <a:rPr lang="en-US" sz="4000" b="1" dirty="0"/>
              <a:t> </a:t>
            </a:r>
            <a:r>
              <a:rPr lang="en-US" sz="4000" b="1" dirty="0" err="1"/>
              <a:t>Kepha</a:t>
            </a:r>
            <a:r>
              <a:rPr lang="en-US" sz="4000" b="1" dirty="0"/>
              <a:t>, a servant and emissary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to those who have obtained a belief as precious as ours by the righteousness of our Elohim and </a:t>
            </a:r>
            <a:r>
              <a:rPr lang="en-US" sz="4000" b="1" dirty="0" err="1"/>
              <a:t>Saviour</a:t>
            </a:r>
            <a:r>
              <a:rPr lang="en-US" sz="4000" b="1" dirty="0"/>
              <a:t>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a:t>
            </a:r>
            <a:r>
              <a:rPr lang="en-US" sz="4000" b="1" dirty="0" err="1"/>
              <a:t>Favour</a:t>
            </a:r>
            <a:r>
              <a:rPr lang="en-US" sz="4000" b="1" dirty="0"/>
              <a:t> and peace be increased to you in the knowledge of Elohim and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our Master,</a:t>
            </a:r>
          </a:p>
        </p:txBody>
      </p:sp>
    </p:spTree>
    <p:extLst>
      <p:ext uri="{BB962C8B-B14F-4D97-AF65-F5344CB8AC3E}">
        <p14:creationId xmlns:p14="http://schemas.microsoft.com/office/powerpoint/2010/main" val="2273081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1:3-4 – </a:t>
            </a:r>
            <a:r>
              <a:rPr lang="en-US" sz="4000" b="1" dirty="0">
                <a:solidFill>
                  <a:schemeClr val="tx1"/>
                </a:solidFill>
                <a:latin typeface="+mn-lt"/>
                <a:cs typeface="Times New Roman" pitchFamily="18" charset="0"/>
              </a:rPr>
              <a:t>The Scriptures</a:t>
            </a:r>
          </a:p>
          <a:p>
            <a:pPr marL="0" indent="0">
              <a:buNone/>
            </a:pPr>
            <a:r>
              <a:rPr lang="en-US" sz="4000" b="1" dirty="0"/>
              <a:t>as His Mighty-like power has given to us all we need for life and reverence, through the knowledge of Him who called us to esteem and uprightness. Through these there have been given to us exceedingly great and precious promises, so that through these you might be partakers of the Mighty-like nature, having escaped from the corruption in the world, caused by lust.</a:t>
            </a:r>
          </a:p>
          <a:p>
            <a:pPr marL="0" indent="0">
              <a:buNone/>
            </a:pPr>
            <a:endParaRPr lang="en-US" sz="4000" b="1" dirty="0"/>
          </a:p>
        </p:txBody>
      </p:sp>
    </p:spTree>
    <p:extLst>
      <p:ext uri="{BB962C8B-B14F-4D97-AF65-F5344CB8AC3E}">
        <p14:creationId xmlns:p14="http://schemas.microsoft.com/office/powerpoint/2010/main" val="312498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1:5-7 </a:t>
            </a:r>
            <a:r>
              <a:rPr lang="en-US" sz="4000" b="1" dirty="0">
                <a:solidFill>
                  <a:schemeClr val="tx1"/>
                </a:solidFill>
                <a:latin typeface="+mn-lt"/>
                <a:cs typeface="Times New Roman" pitchFamily="18" charset="0"/>
              </a:rPr>
              <a:t>– The Scriptures</a:t>
            </a:r>
          </a:p>
          <a:p>
            <a:pPr marL="0" indent="0">
              <a:buNone/>
            </a:pPr>
            <a:r>
              <a:rPr lang="en-US" sz="4000" b="1" dirty="0"/>
              <a:t>And for this reason do your utmost to add to your belief uprightness, to uprightness knowledge, to knowledge self-control, to self-control endurance, to endurance reverence, to reverence brotherly affection, and to brotherly affection love.</a:t>
            </a:r>
          </a:p>
        </p:txBody>
      </p:sp>
    </p:spTree>
    <p:extLst>
      <p:ext uri="{BB962C8B-B14F-4D97-AF65-F5344CB8AC3E}">
        <p14:creationId xmlns:p14="http://schemas.microsoft.com/office/powerpoint/2010/main" val="1338710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1:8-9 </a:t>
            </a:r>
            <a:r>
              <a:rPr lang="en-US" sz="4000" b="1" dirty="0">
                <a:solidFill>
                  <a:schemeClr val="tx1"/>
                </a:solidFill>
                <a:latin typeface="+mn-lt"/>
                <a:cs typeface="Times New Roman" pitchFamily="18" charset="0"/>
              </a:rPr>
              <a:t>– The Scriptures</a:t>
            </a:r>
          </a:p>
          <a:p>
            <a:pPr marL="0" indent="0">
              <a:buNone/>
            </a:pPr>
            <a:r>
              <a:rPr lang="en-US" sz="4000" b="1" dirty="0"/>
              <a:t>For if these are in you and increase, they cause you to be neither inactive nor without fruit in the knowledge of our Master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For he in whom these are not present is blind, being shortsighted, and has forgotten that he has been cleansed from his old sins.</a:t>
            </a:r>
          </a:p>
        </p:txBody>
      </p:sp>
    </p:spTree>
    <p:extLst>
      <p:ext uri="{BB962C8B-B14F-4D97-AF65-F5344CB8AC3E}">
        <p14:creationId xmlns:p14="http://schemas.microsoft.com/office/powerpoint/2010/main" val="3650743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1:10-11 </a:t>
            </a:r>
            <a:r>
              <a:rPr lang="en-US" sz="4000" b="1" dirty="0">
                <a:solidFill>
                  <a:schemeClr val="tx1"/>
                </a:solidFill>
                <a:latin typeface="+mn-lt"/>
                <a:cs typeface="Times New Roman" pitchFamily="18" charset="0"/>
              </a:rPr>
              <a:t>– The Scriptures</a:t>
            </a:r>
          </a:p>
          <a:p>
            <a:pPr marL="0" indent="0">
              <a:buNone/>
            </a:pPr>
            <a:r>
              <a:rPr lang="en-US" sz="4000" b="1" dirty="0"/>
              <a:t>For this reason, brothers, all the more do your utmost to make firm your calling and choosing, for if you are doing these matters you shall never stumble at all, for in this way an entrance into the everlasting reign of our Master and </a:t>
            </a:r>
            <a:r>
              <a:rPr lang="en-US" sz="4000" b="1" dirty="0" err="1"/>
              <a:t>Saviour</a:t>
            </a:r>
            <a:r>
              <a:rPr lang="en-US" sz="4000" b="1" dirty="0"/>
              <a:t>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shall be richly supplied to you.</a:t>
            </a:r>
          </a:p>
        </p:txBody>
      </p:sp>
    </p:spTree>
    <p:extLst>
      <p:ext uri="{BB962C8B-B14F-4D97-AF65-F5344CB8AC3E}">
        <p14:creationId xmlns:p14="http://schemas.microsoft.com/office/powerpoint/2010/main" val="1836265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1:12-14 </a:t>
            </a:r>
            <a:r>
              <a:rPr lang="en-US" sz="4000" b="1" dirty="0">
                <a:solidFill>
                  <a:schemeClr val="tx1"/>
                </a:solidFill>
                <a:latin typeface="+mn-lt"/>
                <a:cs typeface="Times New Roman" pitchFamily="18" charset="0"/>
              </a:rPr>
              <a:t>– The Scriptures</a:t>
            </a:r>
          </a:p>
          <a:p>
            <a:pPr marL="0" indent="0">
              <a:buNone/>
            </a:pPr>
            <a:r>
              <a:rPr lang="en-US" sz="4000" b="1" dirty="0"/>
              <a:t>And so I intend to remind you of these matters again and again, though you know them and have been established in the present truth. But I think it is right, as long as I am in this tent, to stir you up by a reminder, knowing that the putting off of my tent is soon, even as our Master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made clear to me.</a:t>
            </a:r>
          </a:p>
        </p:txBody>
      </p:sp>
    </p:spTree>
    <p:extLst>
      <p:ext uri="{BB962C8B-B14F-4D97-AF65-F5344CB8AC3E}">
        <p14:creationId xmlns:p14="http://schemas.microsoft.com/office/powerpoint/2010/main" val="1757160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1:15 </a:t>
            </a:r>
            <a:r>
              <a:rPr lang="en-US" sz="4000" b="1" dirty="0">
                <a:solidFill>
                  <a:schemeClr val="tx1"/>
                </a:solidFill>
                <a:latin typeface="+mn-lt"/>
                <a:cs typeface="Times New Roman" pitchFamily="18" charset="0"/>
              </a:rPr>
              <a:t>– The Scriptures</a:t>
            </a:r>
          </a:p>
          <a:p>
            <a:pPr marL="0" indent="0">
              <a:buNone/>
            </a:pPr>
            <a:r>
              <a:rPr lang="en-US" sz="4000" b="1" dirty="0"/>
              <a:t>And I shall do my utmost also, to see to it that you always have a reminder of these matters after my departure. </a:t>
            </a:r>
          </a:p>
        </p:txBody>
      </p:sp>
    </p:spTree>
    <p:extLst>
      <p:ext uri="{BB962C8B-B14F-4D97-AF65-F5344CB8AC3E}">
        <p14:creationId xmlns:p14="http://schemas.microsoft.com/office/powerpoint/2010/main" val="466643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a:t>
            </a:r>
            <a:endParaRPr lang="en-US" sz="4000" b="1" dirty="0">
              <a:solidFill>
                <a:schemeClr val="tx1"/>
              </a:solidFill>
              <a:latin typeface="+mn-lt"/>
              <a:cs typeface="Times New Roman" pitchFamily="18" charset="0"/>
            </a:endParaRPr>
          </a:p>
          <a:p>
            <a:pPr marL="0" indent="0">
              <a:buNone/>
            </a:pPr>
            <a:r>
              <a:rPr lang="en-US" sz="4000" b="1" dirty="0"/>
              <a:t>Introduction</a:t>
            </a:r>
          </a:p>
          <a:p>
            <a:pPr marL="0" indent="0">
              <a:buNone/>
            </a:pPr>
            <a:r>
              <a:rPr lang="en-US" sz="4000" b="1" dirty="0"/>
              <a:t>The Availability of the Divine Power</a:t>
            </a:r>
          </a:p>
          <a:p>
            <a:pPr marL="0" indent="0">
              <a:buNone/>
            </a:pPr>
            <a:r>
              <a:rPr lang="en-US" sz="4000" b="1" dirty="0"/>
              <a:t>Divine Attributes We Walk In</a:t>
            </a:r>
          </a:p>
          <a:p>
            <a:pPr marL="0" indent="0">
              <a:buNone/>
            </a:pPr>
            <a:r>
              <a:rPr lang="en-US" sz="4000" b="1" dirty="0"/>
              <a:t>Producing Fruit</a:t>
            </a:r>
          </a:p>
          <a:p>
            <a:pPr marL="0" indent="0">
              <a:buNone/>
            </a:pPr>
            <a:r>
              <a:rPr lang="en-US" sz="4000" b="1" dirty="0"/>
              <a:t>Making Your Calling Sure</a:t>
            </a:r>
          </a:p>
          <a:p>
            <a:pPr marL="0" indent="0">
              <a:buNone/>
            </a:pPr>
            <a:r>
              <a:rPr lang="en-US" sz="4000" b="1" dirty="0"/>
              <a:t>The Importance of Being Reminded </a:t>
            </a:r>
            <a:r>
              <a:rPr lang="en-US" sz="4000" b="1"/>
              <a:t>of These Things</a:t>
            </a:r>
            <a:endParaRPr lang="en-US" sz="4000" b="1" dirty="0"/>
          </a:p>
          <a:p>
            <a:pPr marL="0" indent="0">
              <a:buNone/>
            </a:pPr>
            <a:endParaRPr lang="en-US" sz="4000" b="1" dirty="0"/>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2559261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The Author</a:t>
            </a:r>
            <a:endParaRPr lang="en-US" sz="4000" b="1" dirty="0">
              <a:solidFill>
                <a:schemeClr val="tx1"/>
              </a:solidFill>
              <a:latin typeface="+mn-lt"/>
              <a:cs typeface="Times New Roman" pitchFamily="18" charset="0"/>
            </a:endParaRPr>
          </a:p>
          <a:p>
            <a:pPr marL="0" indent="0">
              <a:buNone/>
            </a:pPr>
            <a:r>
              <a:rPr lang="en-US" sz="4000" b="1" dirty="0" err="1"/>
              <a:t>Shim’on</a:t>
            </a:r>
            <a:r>
              <a:rPr lang="en-US" sz="4000" b="1" dirty="0"/>
              <a:t> </a:t>
            </a:r>
            <a:r>
              <a:rPr lang="en-US" sz="4000" b="1" dirty="0" err="1"/>
              <a:t>Kepha</a:t>
            </a:r>
            <a:r>
              <a:rPr lang="en-US" sz="4000" b="1" dirty="0"/>
              <a:t>, a servant and emissary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(vs1)</a:t>
            </a:r>
          </a:p>
          <a:p>
            <a:pPr marL="0" indent="0">
              <a:buNone/>
            </a:pPr>
            <a:r>
              <a:rPr lang="en-US" sz="4000" b="1" dirty="0" err="1"/>
              <a:t>Shim’on</a:t>
            </a:r>
            <a:r>
              <a:rPr lang="en-US" sz="4000" b="1" dirty="0"/>
              <a:t> </a:t>
            </a:r>
            <a:r>
              <a:rPr lang="en-US" sz="4000" b="1" dirty="0" err="1"/>
              <a:t>Kepha</a:t>
            </a:r>
            <a:r>
              <a:rPr lang="en-US" sz="4000" b="1" dirty="0"/>
              <a:t> (Simon Peter, Gr </a:t>
            </a:r>
            <a:r>
              <a:rPr lang="en-US" sz="4000" b="1" dirty="0" err="1"/>
              <a:t>Symeon</a:t>
            </a:r>
            <a:r>
              <a:rPr lang="en-US" sz="4000" b="1" dirty="0"/>
              <a:t> </a:t>
            </a:r>
            <a:r>
              <a:rPr lang="en-US" sz="4000" b="1" dirty="0" err="1"/>
              <a:t>Petros</a:t>
            </a:r>
            <a:r>
              <a:rPr lang="en-US" sz="4000" b="1" dirty="0"/>
              <a:t>)</a:t>
            </a:r>
          </a:p>
          <a:p>
            <a:pPr marL="0" indent="0">
              <a:buNone/>
            </a:pPr>
            <a:r>
              <a:rPr lang="en-US" sz="4000" b="1" dirty="0"/>
              <a:t>a servant – bond servant, see Exodus 21:2-6</a:t>
            </a:r>
          </a:p>
          <a:p>
            <a:pPr marL="0" indent="0">
              <a:buNone/>
            </a:pPr>
            <a:r>
              <a:rPr lang="en-US" sz="4000" b="1" dirty="0"/>
              <a:t>emissary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 one of the twelve sent ones (apostles)</a:t>
            </a:r>
          </a:p>
          <a:p>
            <a:pPr marL="0" indent="0">
              <a:buNone/>
            </a:pPr>
            <a:r>
              <a:rPr lang="en-US" sz="4000" b="1" dirty="0"/>
              <a:t>2 Peter 3:1 this is his second letter – same Peter as who wrote 1 Peter</a:t>
            </a:r>
          </a:p>
          <a:p>
            <a:pPr marL="0" indent="0">
              <a:buNone/>
            </a:pPr>
            <a:endParaRPr lang="en-US" sz="4000" b="1" dirty="0"/>
          </a:p>
        </p:txBody>
      </p:sp>
    </p:spTree>
    <p:extLst>
      <p:ext uri="{BB962C8B-B14F-4D97-AF65-F5344CB8AC3E}">
        <p14:creationId xmlns:p14="http://schemas.microsoft.com/office/powerpoint/2010/main" val="445168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The Recipients of the Letter</a:t>
            </a:r>
            <a:endParaRPr lang="en-US" sz="4000" b="1" dirty="0">
              <a:solidFill>
                <a:schemeClr val="tx1"/>
              </a:solidFill>
              <a:latin typeface="+mn-lt"/>
              <a:cs typeface="Times New Roman" pitchFamily="18" charset="0"/>
            </a:endParaRPr>
          </a:p>
          <a:p>
            <a:pPr marL="0" indent="0">
              <a:buNone/>
            </a:pPr>
            <a:r>
              <a:rPr lang="en-US" sz="4000" b="1" dirty="0"/>
              <a:t>to those who have obtained a belief as precious as ours by the righteousness of our Elohim and </a:t>
            </a:r>
            <a:r>
              <a:rPr lang="en-US" sz="4000" b="1" dirty="0" err="1"/>
              <a:t>Saviour</a:t>
            </a:r>
            <a:r>
              <a:rPr lang="en-US" sz="4000" b="1" dirty="0"/>
              <a:t>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a:t>
            </a:r>
          </a:p>
          <a:p>
            <a:pPr marL="0" indent="0">
              <a:buNone/>
            </a:pPr>
            <a:r>
              <a:rPr lang="en-US" sz="4000" b="1" dirty="0"/>
              <a:t>1 Peter 1:2 To Elohim's elect, strangers in the world, scattered throughout Pontus, Galatia, Cappadocia, Asia and Bithynia,</a:t>
            </a:r>
          </a:p>
          <a:p>
            <a:pPr marL="0" indent="0">
              <a:buNone/>
            </a:pPr>
            <a:endParaRPr lang="en-US" sz="4000" b="1" dirty="0"/>
          </a:p>
        </p:txBody>
      </p:sp>
    </p:spTree>
    <p:extLst>
      <p:ext uri="{BB962C8B-B14F-4D97-AF65-F5344CB8AC3E}">
        <p14:creationId xmlns:p14="http://schemas.microsoft.com/office/powerpoint/2010/main" val="3331226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Same Faith</a:t>
            </a:r>
            <a:endParaRPr lang="en-US" sz="4000" b="1" dirty="0">
              <a:solidFill>
                <a:schemeClr val="tx1"/>
              </a:solidFill>
              <a:latin typeface="+mn-lt"/>
              <a:cs typeface="Times New Roman" pitchFamily="18" charset="0"/>
            </a:endParaRPr>
          </a:p>
          <a:p>
            <a:pPr marL="0" indent="0">
              <a:buNone/>
            </a:pPr>
            <a:r>
              <a:rPr lang="en-US" sz="4000" b="1" dirty="0" err="1">
                <a:latin typeface="Bwgrkn" panose="00000400000000000000" pitchFamily="2" charset="0"/>
              </a:rPr>
              <a:t>ivso,timoj</a:t>
            </a:r>
            <a:r>
              <a:rPr lang="en-US" b="1" dirty="0"/>
              <a:t> </a:t>
            </a:r>
            <a:r>
              <a:rPr lang="en-US" sz="4000" b="1" dirty="0"/>
              <a:t>(</a:t>
            </a:r>
            <a:r>
              <a:rPr lang="en-US" sz="4000" b="1" dirty="0" err="1"/>
              <a:t>isotomos</a:t>
            </a:r>
            <a:r>
              <a:rPr lang="en-US" sz="4000" b="1" dirty="0"/>
              <a:t>)</a:t>
            </a:r>
            <a:r>
              <a:rPr lang="en-US" sz="5400" b="1" dirty="0"/>
              <a:t> - </a:t>
            </a:r>
            <a:r>
              <a:rPr lang="en-US" sz="4000" b="1" dirty="0" err="1"/>
              <a:t>gener</a:t>
            </a:r>
            <a:r>
              <a:rPr lang="en-US" sz="4000" b="1" dirty="0"/>
              <a:t>. ‘equal in honor/value’, also simply </a:t>
            </a:r>
            <a:r>
              <a:rPr lang="en-US" sz="4000" b="1" i="1" dirty="0"/>
              <a:t>equal, like, of the same kind/value, precious</a:t>
            </a:r>
          </a:p>
          <a:p>
            <a:pPr marL="0" indent="0">
              <a:buNone/>
            </a:pPr>
            <a:r>
              <a:rPr lang="en-US" sz="4000" b="1" i="1" dirty="0"/>
              <a:t>A faith of equal privilege</a:t>
            </a:r>
          </a:p>
          <a:p>
            <a:pPr marL="0" indent="0">
              <a:buNone/>
            </a:pPr>
            <a:r>
              <a:rPr lang="en-US" sz="4000" b="1" dirty="0" err="1">
                <a:latin typeface="Bwgrkn" panose="00000400000000000000" pitchFamily="2" charset="0"/>
              </a:rPr>
              <a:t>lagca,nw</a:t>
            </a:r>
            <a:r>
              <a:rPr lang="en-US" sz="4000" b="1" dirty="0"/>
              <a:t> ; of what comes to someone always apart from his own efforts; (1) </a:t>
            </a:r>
            <a:r>
              <a:rPr lang="en-US" sz="4000" b="1" i="1" dirty="0"/>
              <a:t>cast lots </a:t>
            </a:r>
            <a:r>
              <a:rPr lang="en-US" sz="4000" b="1" dirty="0"/>
              <a:t>(JN 19.24); (2) </a:t>
            </a:r>
            <a:r>
              <a:rPr lang="en-US" sz="4000" b="1" i="1" dirty="0"/>
              <a:t>attain by lot, be appointed by lot, be chosen by lot </a:t>
            </a:r>
            <a:r>
              <a:rPr lang="en-US" sz="4000" b="1" dirty="0"/>
              <a:t>(LU 1.9); (3) of what comes by divine will </a:t>
            </a:r>
            <a:r>
              <a:rPr lang="en-US" sz="4000" b="1" i="1" dirty="0"/>
              <a:t>attain, receive, obtain </a:t>
            </a:r>
            <a:r>
              <a:rPr lang="en-US" sz="4000" b="1" dirty="0"/>
              <a:t>(2P 1.1) </a:t>
            </a:r>
          </a:p>
          <a:p>
            <a:pPr marL="0" indent="0">
              <a:buNone/>
            </a:pPr>
            <a:endParaRPr lang="en-US" sz="4000" b="1" dirty="0"/>
          </a:p>
        </p:txBody>
      </p:sp>
    </p:spTree>
    <p:extLst>
      <p:ext uri="{BB962C8B-B14F-4D97-AF65-F5344CB8AC3E}">
        <p14:creationId xmlns:p14="http://schemas.microsoft.com/office/powerpoint/2010/main" val="3443972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Same Faith</a:t>
            </a:r>
            <a:endParaRPr lang="en-US" sz="4000" b="1" dirty="0">
              <a:solidFill>
                <a:schemeClr val="tx1"/>
              </a:solidFill>
              <a:latin typeface="+mn-lt"/>
              <a:cs typeface="Times New Roman" pitchFamily="18" charset="0"/>
            </a:endParaRPr>
          </a:p>
          <a:p>
            <a:pPr marL="0" indent="0">
              <a:buNone/>
            </a:pPr>
            <a:r>
              <a:rPr lang="en-US" sz="4000" b="1" dirty="0"/>
              <a:t>“predestination”  we were appointed sons and daughters</a:t>
            </a:r>
          </a:p>
          <a:p>
            <a:pPr marL="0" indent="0">
              <a:buNone/>
            </a:pPr>
            <a:r>
              <a:rPr lang="en-US" sz="4000" b="1" dirty="0"/>
              <a:t>There is only one Torah for the native and the alien.  Thus the “faith” is the same for all</a:t>
            </a:r>
          </a:p>
        </p:txBody>
      </p:sp>
    </p:spTree>
    <p:extLst>
      <p:ext uri="{BB962C8B-B14F-4D97-AF65-F5344CB8AC3E}">
        <p14:creationId xmlns:p14="http://schemas.microsoft.com/office/powerpoint/2010/main" val="1724600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1:2-3 – </a:t>
            </a:r>
            <a:r>
              <a:rPr lang="en-US" sz="4000" b="1" dirty="0">
                <a:solidFill>
                  <a:schemeClr val="tx1"/>
                </a:solidFill>
                <a:latin typeface="+mn-lt"/>
                <a:cs typeface="Times New Roman" pitchFamily="18" charset="0"/>
              </a:rPr>
              <a:t>The Scriptures</a:t>
            </a:r>
          </a:p>
          <a:p>
            <a:pPr marL="0" indent="0">
              <a:buNone/>
            </a:pPr>
            <a:r>
              <a:rPr lang="en-US" sz="4000" b="1" dirty="0" err="1"/>
              <a:t>Favour</a:t>
            </a:r>
            <a:r>
              <a:rPr lang="en-US" sz="4000" b="1" dirty="0"/>
              <a:t> and peace be increased to you in the knowledge of Elohim and 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our Master.</a:t>
            </a:r>
          </a:p>
          <a:p>
            <a:pPr marL="0" indent="0">
              <a:buNone/>
            </a:pPr>
            <a:r>
              <a:rPr lang="en-US" sz="4000" b="1" dirty="0"/>
              <a:t>Same greeting as in 1 Peter</a:t>
            </a:r>
          </a:p>
          <a:p>
            <a:pPr marL="0" indent="0">
              <a:buNone/>
            </a:pPr>
            <a:r>
              <a:rPr lang="en-US" sz="4000" b="1" dirty="0"/>
              <a:t>The Aaronic  Blessing.  A call to be in a restored relationship with the Living Elohim.</a:t>
            </a:r>
          </a:p>
          <a:p>
            <a:pPr marL="0" indent="0">
              <a:buNone/>
            </a:pPr>
            <a:r>
              <a:rPr lang="en-US" sz="4000" b="1" dirty="0"/>
              <a:t>Knowledge of Elohim brings this favor and shalom</a:t>
            </a:r>
          </a:p>
        </p:txBody>
      </p:sp>
    </p:spTree>
    <p:extLst>
      <p:ext uri="{BB962C8B-B14F-4D97-AF65-F5344CB8AC3E}">
        <p14:creationId xmlns:p14="http://schemas.microsoft.com/office/powerpoint/2010/main" val="568680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1:3-4 </a:t>
            </a:r>
            <a:r>
              <a:rPr lang="en-US" sz="4000" b="1" dirty="0">
                <a:solidFill>
                  <a:schemeClr val="tx1"/>
                </a:solidFill>
                <a:latin typeface="+mn-lt"/>
                <a:cs typeface="Times New Roman" pitchFamily="18" charset="0"/>
              </a:rPr>
              <a:t>– The Scriptures</a:t>
            </a:r>
          </a:p>
          <a:p>
            <a:pPr marL="0" indent="0">
              <a:buNone/>
            </a:pPr>
            <a:r>
              <a:rPr lang="en-US" sz="4000" b="1" dirty="0"/>
              <a:t>As His Mighty-like power has given to us all we need for life and reverence, through the knowledge of Him who called us to esteem and uprightness, through these there have been given to us exceedingly great and precious promises, so that through these you might be partakers of the Mighty-like nature, having escaped from the corruption in the world, caused by lust.</a:t>
            </a:r>
          </a:p>
        </p:txBody>
      </p:sp>
    </p:spTree>
    <p:extLst>
      <p:ext uri="{BB962C8B-B14F-4D97-AF65-F5344CB8AC3E}">
        <p14:creationId xmlns:p14="http://schemas.microsoft.com/office/powerpoint/2010/main" val="485295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His Mighty Like Power</a:t>
            </a:r>
            <a:endParaRPr lang="en-US" sz="4000" b="1" dirty="0">
              <a:solidFill>
                <a:schemeClr val="tx1"/>
              </a:solidFill>
              <a:latin typeface="+mn-lt"/>
              <a:cs typeface="Times New Roman" pitchFamily="18" charset="0"/>
            </a:endParaRPr>
          </a:p>
          <a:p>
            <a:pPr marL="0" indent="0">
              <a:buNone/>
            </a:pPr>
            <a:r>
              <a:rPr lang="en-US" sz="4000" b="1" dirty="0"/>
              <a:t>The power of his divine nature has been given to us.</a:t>
            </a:r>
          </a:p>
          <a:p>
            <a:pPr marL="0" indent="0">
              <a:buNone/>
            </a:pPr>
            <a:r>
              <a:rPr lang="en-US" sz="4000" b="1" dirty="0"/>
              <a:t>This power brings us life and godliness (not fear as in “reverence”)</a:t>
            </a:r>
          </a:p>
          <a:p>
            <a:pPr marL="0" indent="0">
              <a:buNone/>
            </a:pPr>
            <a:r>
              <a:rPr lang="en-US" sz="4000" b="1" dirty="0"/>
              <a:t>Again, it is given through the knowledge of him who called us.</a:t>
            </a:r>
          </a:p>
          <a:p>
            <a:pPr marL="0" indent="0">
              <a:buNone/>
            </a:pPr>
            <a:r>
              <a:rPr lang="en-US" sz="4000" b="1" dirty="0"/>
              <a:t>A knowledge of the Word brings life and godliness!</a:t>
            </a:r>
          </a:p>
        </p:txBody>
      </p:sp>
    </p:spTree>
    <p:extLst>
      <p:ext uri="{BB962C8B-B14F-4D97-AF65-F5344CB8AC3E}">
        <p14:creationId xmlns:p14="http://schemas.microsoft.com/office/powerpoint/2010/main" val="3323585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The Promises</a:t>
            </a:r>
            <a:endParaRPr lang="en-US" sz="4000" b="1" dirty="0">
              <a:solidFill>
                <a:schemeClr val="tx1"/>
              </a:solidFill>
              <a:latin typeface="+mn-lt"/>
              <a:cs typeface="Times New Roman" pitchFamily="18" charset="0"/>
            </a:endParaRPr>
          </a:p>
          <a:p>
            <a:pPr marL="0" indent="0">
              <a:buNone/>
            </a:pPr>
            <a:r>
              <a:rPr lang="en-US" sz="4000" b="1" dirty="0"/>
              <a:t>This same Word that brings us a knowledge of Elohim has also brought us those great and precious promises.</a:t>
            </a:r>
          </a:p>
          <a:p>
            <a:pPr marL="0" indent="0">
              <a:buNone/>
            </a:pPr>
            <a:r>
              <a:rPr lang="en-US" sz="4000" b="1" dirty="0"/>
              <a:t>These promises cause us to be partakers (</a:t>
            </a:r>
            <a:r>
              <a:rPr lang="en-US" sz="4000" b="1" dirty="0" err="1"/>
              <a:t>koinonia</a:t>
            </a:r>
            <a:r>
              <a:rPr lang="en-US" sz="4000" b="1" dirty="0"/>
              <a:t>) of the nature of Elohim, by escaping the lusts of the world.</a:t>
            </a:r>
          </a:p>
          <a:p>
            <a:pPr marL="0" indent="0">
              <a:buNone/>
            </a:pPr>
            <a:r>
              <a:rPr lang="en-US" sz="4000" b="1" dirty="0"/>
              <a:t>Laying aside our fleshly desires (the old man) takes us to a place where we can do the things of Yah and have the mind of Messiah.</a:t>
            </a:r>
          </a:p>
          <a:p>
            <a:pPr marL="0" indent="0">
              <a:buNone/>
            </a:pPr>
            <a:endParaRPr lang="en-US" sz="4000" b="1" dirty="0"/>
          </a:p>
        </p:txBody>
      </p:sp>
    </p:spTree>
    <p:extLst>
      <p:ext uri="{BB962C8B-B14F-4D97-AF65-F5344CB8AC3E}">
        <p14:creationId xmlns:p14="http://schemas.microsoft.com/office/powerpoint/2010/main" val="3142326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1:5-7 </a:t>
            </a:r>
            <a:r>
              <a:rPr lang="en-US" sz="4000" b="1" dirty="0">
                <a:solidFill>
                  <a:schemeClr val="tx1"/>
                </a:solidFill>
                <a:latin typeface="+mn-lt"/>
                <a:cs typeface="Times New Roman" pitchFamily="18" charset="0"/>
              </a:rPr>
              <a:t>– The Scriptures</a:t>
            </a:r>
          </a:p>
          <a:p>
            <a:pPr marL="0" indent="0">
              <a:buNone/>
            </a:pPr>
            <a:r>
              <a:rPr lang="en-US" sz="4000" b="1" dirty="0"/>
              <a:t>And for this reason do your utmost to add to your belief uprightness, to uprightness knowledge, to knowledge self-control, to self-control endurance, to endurance reverence, to reverence brotherly affection, and to brotherly affection love.</a:t>
            </a:r>
          </a:p>
        </p:txBody>
      </p:sp>
    </p:spTree>
    <p:extLst>
      <p:ext uri="{BB962C8B-B14F-4D97-AF65-F5344CB8AC3E}">
        <p14:creationId xmlns:p14="http://schemas.microsoft.com/office/powerpoint/2010/main" val="375286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Do Your Utmost</a:t>
            </a:r>
            <a:endParaRPr lang="en-US" sz="4000" b="1" dirty="0">
              <a:solidFill>
                <a:schemeClr val="tx1"/>
              </a:solidFill>
              <a:latin typeface="+mn-lt"/>
              <a:cs typeface="Times New Roman" pitchFamily="18" charset="0"/>
            </a:endParaRPr>
          </a:p>
          <a:p>
            <a:pPr marL="0" indent="0">
              <a:buNone/>
            </a:pPr>
            <a:r>
              <a:rPr lang="en-US" sz="4000" b="1" dirty="0"/>
              <a:t>And for this reason do your utmost…</a:t>
            </a:r>
          </a:p>
          <a:p>
            <a:pPr marL="0" indent="0">
              <a:buNone/>
            </a:pPr>
            <a:r>
              <a:rPr lang="en-US" sz="4000" b="1" dirty="0"/>
              <a:t>Bringing to bear all diligence, </a:t>
            </a:r>
          </a:p>
          <a:p>
            <a:pPr marL="0" indent="0">
              <a:buNone/>
            </a:pPr>
            <a:r>
              <a:rPr lang="en-US" sz="4000" b="1" dirty="0"/>
              <a:t>1</a:t>
            </a:r>
            <a:r>
              <a:rPr lang="en-US" sz="4000" dirty="0"/>
              <a:t>. </a:t>
            </a:r>
            <a:r>
              <a:rPr lang="en-US" sz="4000" b="1" dirty="0"/>
              <a:t>to convey as a gift, </a:t>
            </a:r>
            <a:r>
              <a:rPr lang="en-US" sz="4000" b="1" i="1" dirty="0"/>
              <a:t>give, grant </a:t>
            </a:r>
            <a:r>
              <a:rPr lang="en-US" sz="4000" b="1" dirty="0"/>
              <a:t>2</a:t>
            </a:r>
            <a:r>
              <a:rPr lang="en-US" sz="4000" dirty="0"/>
              <a:t>. </a:t>
            </a:r>
            <a:r>
              <a:rPr lang="en-US" sz="4000" b="1" dirty="0"/>
              <a:t>to provide (at one’s own expense), </a:t>
            </a:r>
            <a:r>
              <a:rPr lang="en-US" sz="4000" b="1" i="1" dirty="0"/>
              <a:t>supply, furnish </a:t>
            </a:r>
            <a:r>
              <a:rPr lang="en-US" sz="4000" b="1" dirty="0"/>
              <a:t>3</a:t>
            </a:r>
            <a:r>
              <a:rPr lang="en-US" sz="4000" dirty="0"/>
              <a:t>. </a:t>
            </a:r>
            <a:r>
              <a:rPr lang="en-US" sz="4000" b="1" dirty="0"/>
              <a:t>to provide what is necessary for the well-being of another, </a:t>
            </a:r>
            <a:r>
              <a:rPr lang="en-US" sz="4000" b="1" i="1" dirty="0"/>
              <a:t>support </a:t>
            </a:r>
            <a:endParaRPr lang="en-US" sz="4000" b="1" dirty="0"/>
          </a:p>
        </p:txBody>
      </p:sp>
    </p:spTree>
    <p:extLst>
      <p:ext uri="{BB962C8B-B14F-4D97-AF65-F5344CB8AC3E}">
        <p14:creationId xmlns:p14="http://schemas.microsoft.com/office/powerpoint/2010/main" val="3421284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Adding to…</a:t>
            </a:r>
            <a:endParaRPr lang="en-US" sz="4000" b="1" dirty="0">
              <a:solidFill>
                <a:schemeClr val="tx1"/>
              </a:solidFill>
              <a:latin typeface="+mn-lt"/>
              <a:cs typeface="Times New Roman" pitchFamily="18" charset="0"/>
            </a:endParaRPr>
          </a:p>
          <a:p>
            <a:pPr marL="0" indent="0">
              <a:buNone/>
            </a:pPr>
            <a:r>
              <a:rPr lang="en-US" sz="4000" b="1" dirty="0"/>
              <a:t>To Faithfulness, moral excellence, virtue</a:t>
            </a:r>
          </a:p>
          <a:p>
            <a:pPr marL="0" indent="0">
              <a:buNone/>
            </a:pPr>
            <a:r>
              <a:rPr lang="en-US" sz="4000" b="1" dirty="0"/>
              <a:t>- uncommon character worthy of praise, </a:t>
            </a:r>
            <a:r>
              <a:rPr lang="en-US" sz="4000" b="1" i="1" dirty="0"/>
              <a:t>excellence of character, exceptional civic virtue </a:t>
            </a:r>
            <a:r>
              <a:rPr lang="en-US" sz="4000" b="1" dirty="0"/>
              <a:t>2</a:t>
            </a:r>
            <a:r>
              <a:rPr lang="en-US" sz="4000" dirty="0"/>
              <a:t>. </a:t>
            </a:r>
            <a:r>
              <a:rPr lang="en-US" sz="4000" b="1" dirty="0"/>
              <a:t>manifestation of divine power, </a:t>
            </a:r>
            <a:r>
              <a:rPr lang="en-US" sz="4000" b="1" i="1" dirty="0"/>
              <a:t>miracle </a:t>
            </a:r>
          </a:p>
          <a:p>
            <a:pPr marL="0" indent="0">
              <a:buNone/>
            </a:pPr>
            <a:r>
              <a:rPr lang="en-US" sz="4000" b="1" i="1" dirty="0"/>
              <a:t>To Virtue, Knowledge</a:t>
            </a:r>
          </a:p>
          <a:p>
            <a:pPr marL="0" indent="0">
              <a:buNone/>
            </a:pPr>
            <a:r>
              <a:rPr lang="en-US" sz="4000" b="1" i="1" dirty="0"/>
              <a:t>To Knowledge, self control, mastery</a:t>
            </a:r>
          </a:p>
          <a:p>
            <a:pPr marL="0" indent="0">
              <a:buNone/>
            </a:pPr>
            <a:r>
              <a:rPr lang="en-US" sz="4000" b="1" dirty="0"/>
              <a:t>- restraint of one’s emotions, impulses, or desires, </a:t>
            </a:r>
            <a:r>
              <a:rPr lang="en-US" sz="4000" b="1" i="1" dirty="0"/>
              <a:t>self-control </a:t>
            </a:r>
            <a:endParaRPr lang="en-US" sz="7200" b="1" dirty="0"/>
          </a:p>
        </p:txBody>
      </p:sp>
    </p:spTree>
    <p:extLst>
      <p:ext uri="{BB962C8B-B14F-4D97-AF65-F5344CB8AC3E}">
        <p14:creationId xmlns:p14="http://schemas.microsoft.com/office/powerpoint/2010/main" val="2240093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Adding to…</a:t>
            </a:r>
            <a:endParaRPr lang="en-US" sz="4000" b="1" dirty="0">
              <a:solidFill>
                <a:schemeClr val="tx1"/>
              </a:solidFill>
              <a:latin typeface="+mn-lt"/>
              <a:cs typeface="Times New Roman" pitchFamily="18" charset="0"/>
            </a:endParaRPr>
          </a:p>
          <a:p>
            <a:pPr marL="0" indent="0">
              <a:buNone/>
            </a:pPr>
            <a:r>
              <a:rPr lang="en-US" sz="4000" b="1" dirty="0"/>
              <a:t>To Self Control, Perseverance</a:t>
            </a:r>
          </a:p>
          <a:p>
            <a:pPr marL="0" indent="0">
              <a:buNone/>
            </a:pPr>
            <a:r>
              <a:rPr lang="en-US" sz="4000" b="1" dirty="0"/>
              <a:t>-</a:t>
            </a:r>
            <a:r>
              <a:rPr lang="en-US" sz="4000" dirty="0"/>
              <a:t> </a:t>
            </a:r>
            <a:r>
              <a:rPr lang="en-US" sz="4000" b="1" dirty="0"/>
              <a:t>the capacity to hold out or bear up in the face of difficulty, </a:t>
            </a:r>
            <a:r>
              <a:rPr lang="en-US" sz="4000" b="1" i="1" dirty="0"/>
              <a:t>patience, endurance, fortitude, steadfastness, perseverance </a:t>
            </a:r>
          </a:p>
          <a:p>
            <a:pPr marL="0" indent="0">
              <a:buNone/>
            </a:pPr>
            <a:r>
              <a:rPr lang="en-US" sz="4000" b="1" dirty="0"/>
              <a:t>To Perseverance, Godliness, a godly life (same word as in verse 3)</a:t>
            </a:r>
          </a:p>
          <a:p>
            <a:pPr marL="0" indent="0">
              <a:buNone/>
            </a:pPr>
            <a:r>
              <a:rPr lang="en-US" sz="4000" b="1" dirty="0"/>
              <a:t>To Godliness, Brotherly love (family love)</a:t>
            </a:r>
          </a:p>
          <a:p>
            <a:pPr marL="0" indent="0">
              <a:buNone/>
            </a:pPr>
            <a:r>
              <a:rPr lang="en-US" sz="4000" b="1" dirty="0"/>
              <a:t>To Brotherly love, Love (as described in Torah)</a:t>
            </a:r>
          </a:p>
        </p:txBody>
      </p:sp>
    </p:spTree>
    <p:extLst>
      <p:ext uri="{BB962C8B-B14F-4D97-AF65-F5344CB8AC3E}">
        <p14:creationId xmlns:p14="http://schemas.microsoft.com/office/powerpoint/2010/main" val="1692774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1:8-9 </a:t>
            </a:r>
            <a:r>
              <a:rPr lang="en-US" sz="4000" b="1" dirty="0">
                <a:solidFill>
                  <a:schemeClr val="tx1"/>
                </a:solidFill>
                <a:latin typeface="+mn-lt"/>
                <a:cs typeface="Times New Roman" pitchFamily="18" charset="0"/>
              </a:rPr>
              <a:t>– The Scriptures</a:t>
            </a:r>
          </a:p>
          <a:p>
            <a:pPr marL="0" indent="0">
              <a:buNone/>
            </a:pPr>
            <a:r>
              <a:rPr lang="en-US" sz="4000" b="1" dirty="0"/>
              <a:t>For if these are in you and increase, they cause you to be neither inactive nor without fruit in the knowledge of our Master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For he in whom these are not present is blind, being shortsighted, and has forgotten that he has been cleansed from his old sins.</a:t>
            </a:r>
          </a:p>
        </p:txBody>
      </p:sp>
    </p:spTree>
    <p:extLst>
      <p:ext uri="{BB962C8B-B14F-4D97-AF65-F5344CB8AC3E}">
        <p14:creationId xmlns:p14="http://schemas.microsoft.com/office/powerpoint/2010/main" val="216947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The Fruits of Righteousness and Repentance</a:t>
            </a:r>
            <a:endParaRPr lang="en-US" sz="4000" b="1" dirty="0">
              <a:solidFill>
                <a:schemeClr val="tx1"/>
              </a:solidFill>
              <a:latin typeface="+mn-lt"/>
              <a:cs typeface="Times New Roman" pitchFamily="18" charset="0"/>
            </a:endParaRPr>
          </a:p>
          <a:p>
            <a:pPr marL="0" indent="0">
              <a:buNone/>
            </a:pPr>
            <a:r>
              <a:rPr lang="en-US" sz="4000" b="1" dirty="0"/>
              <a:t>These good qualities are the outward expression of the inward condition of belonging to Elohim</a:t>
            </a:r>
          </a:p>
          <a:p>
            <a:pPr marL="0" indent="0">
              <a:buNone/>
            </a:pPr>
            <a:r>
              <a:rPr lang="en-US" sz="4000" b="1" dirty="0"/>
              <a:t>Produce fruit in keeping with repentance. Matthew 3:5</a:t>
            </a:r>
          </a:p>
          <a:p>
            <a:pPr marL="0" indent="0">
              <a:buNone/>
            </a:pPr>
            <a:r>
              <a:rPr lang="en-US" sz="4000" b="1" dirty="0"/>
              <a:t>The opposite is also true.  If you don’t have these qualities, you may want to examine yourself to see if you are in the faith!</a:t>
            </a:r>
          </a:p>
        </p:txBody>
      </p:sp>
    </p:spTree>
    <p:extLst>
      <p:ext uri="{BB962C8B-B14F-4D97-AF65-F5344CB8AC3E}">
        <p14:creationId xmlns:p14="http://schemas.microsoft.com/office/powerpoint/2010/main" val="962066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1:10-11 </a:t>
            </a:r>
            <a:r>
              <a:rPr lang="en-US" sz="4000" b="1" dirty="0">
                <a:solidFill>
                  <a:schemeClr val="tx1"/>
                </a:solidFill>
                <a:latin typeface="+mn-lt"/>
                <a:cs typeface="Times New Roman" pitchFamily="18" charset="0"/>
              </a:rPr>
              <a:t>– The Scriptures</a:t>
            </a:r>
          </a:p>
          <a:p>
            <a:pPr marL="0" indent="0">
              <a:buNone/>
            </a:pPr>
            <a:r>
              <a:rPr lang="en-US" sz="4000" b="1" dirty="0"/>
              <a:t>For this reason, brothers, all the more do your utmost to make firm your calling and choosing a, for if you are doing these matters you shall never stumble at all, for in this way an entrance into the everlasting reign of our Master and </a:t>
            </a:r>
            <a:r>
              <a:rPr lang="en-US" sz="4000" b="1" dirty="0" err="1"/>
              <a:t>Saviour</a:t>
            </a:r>
            <a:r>
              <a:rPr lang="en-US" sz="4000" b="1" dirty="0"/>
              <a:t>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shall be richly supplied to you.</a:t>
            </a:r>
          </a:p>
        </p:txBody>
      </p:sp>
    </p:spTree>
    <p:extLst>
      <p:ext uri="{BB962C8B-B14F-4D97-AF65-F5344CB8AC3E}">
        <p14:creationId xmlns:p14="http://schemas.microsoft.com/office/powerpoint/2010/main" val="17611883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Make Every Effort…</a:t>
            </a:r>
            <a:endParaRPr lang="en-US" sz="4000" b="1" dirty="0">
              <a:solidFill>
                <a:schemeClr val="tx1"/>
              </a:solidFill>
              <a:latin typeface="+mn-lt"/>
              <a:cs typeface="Times New Roman" pitchFamily="18" charset="0"/>
            </a:endParaRPr>
          </a:p>
          <a:p>
            <a:pPr marL="0" indent="0">
              <a:buNone/>
            </a:pPr>
            <a:r>
              <a:rPr lang="en-US" sz="4000" b="1" dirty="0"/>
              <a:t>For this reason, brothers, all the more do your utmost to make firm your calling and choosing…</a:t>
            </a:r>
          </a:p>
          <a:p>
            <a:pPr marL="0" indent="0">
              <a:buNone/>
            </a:pPr>
            <a:r>
              <a:rPr lang="en-US" sz="4000" b="1" dirty="0"/>
              <a:t>Same verb as earlier, apply all diligence to do these things</a:t>
            </a:r>
          </a:p>
          <a:p>
            <a:pPr marL="0" indent="0">
              <a:buNone/>
            </a:pPr>
            <a:r>
              <a:rPr lang="en-US" sz="4000" b="1" dirty="0"/>
              <a:t>Making firm – Work out your salvation with fear and trembling.  We must not stop at accepting the covenant offer of Elohim through Messiah.  Next, we MUST walk it out…</a:t>
            </a:r>
          </a:p>
        </p:txBody>
      </p:sp>
    </p:spTree>
    <p:extLst>
      <p:ext uri="{BB962C8B-B14F-4D97-AF65-F5344CB8AC3E}">
        <p14:creationId xmlns:p14="http://schemas.microsoft.com/office/powerpoint/2010/main" val="26288498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2 Peter 1:10-11 </a:t>
            </a:r>
            <a:r>
              <a:rPr lang="en-US" sz="4000" b="1" dirty="0">
                <a:solidFill>
                  <a:schemeClr val="tx1"/>
                </a:solidFill>
                <a:latin typeface="+mn-lt"/>
                <a:cs typeface="Times New Roman" pitchFamily="18" charset="0"/>
              </a:rPr>
              <a:t>– The Scriptures</a:t>
            </a:r>
          </a:p>
          <a:p>
            <a:pPr marL="0" indent="0">
              <a:buNone/>
            </a:pPr>
            <a:r>
              <a:rPr lang="en-US" sz="4000" b="1" dirty="0"/>
              <a:t>for if you are doing these matters you shall never </a:t>
            </a:r>
            <a:r>
              <a:rPr lang="en-US" sz="4000" b="1" u="sng" dirty="0"/>
              <a:t>stumble</a:t>
            </a:r>
            <a:r>
              <a:rPr lang="en-US" sz="4000" b="1" dirty="0"/>
              <a:t> at all, for in this way an entrance into the everlasting reign of our Master and </a:t>
            </a:r>
            <a:r>
              <a:rPr lang="en-US" sz="4000" b="1" dirty="0" err="1"/>
              <a:t>Saviour</a:t>
            </a:r>
            <a:r>
              <a:rPr lang="en-US" sz="4000" b="1" dirty="0"/>
              <a:t>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shall be richly supplied to you.</a:t>
            </a:r>
          </a:p>
          <a:p>
            <a:pPr marL="514350" indent="-514350">
              <a:buAutoNum type="arabicPeriod"/>
            </a:pPr>
            <a:r>
              <a:rPr lang="en-US" sz="4000" b="1" dirty="0"/>
              <a:t>to lose one’s footing, </a:t>
            </a:r>
            <a:r>
              <a:rPr lang="en-US" sz="4000" b="1" i="1" dirty="0"/>
              <a:t>stumble, trip </a:t>
            </a:r>
          </a:p>
          <a:p>
            <a:pPr marL="0" indent="0">
              <a:buNone/>
            </a:pPr>
            <a:r>
              <a:rPr lang="en-US" sz="4000" b="1" dirty="0"/>
              <a:t>2</a:t>
            </a:r>
            <a:r>
              <a:rPr lang="en-US" sz="4000" dirty="0"/>
              <a:t>. </a:t>
            </a:r>
            <a:r>
              <a:rPr lang="en-US" sz="4000" b="1" dirty="0"/>
              <a:t>to experience disaster, </a:t>
            </a:r>
            <a:r>
              <a:rPr lang="en-US" sz="4000" b="1" i="1" dirty="0"/>
              <a:t>be ruined, be lost </a:t>
            </a:r>
            <a:endParaRPr lang="en-US" sz="4000" b="1" dirty="0"/>
          </a:p>
        </p:txBody>
      </p:sp>
    </p:spTree>
    <p:extLst>
      <p:ext uri="{BB962C8B-B14F-4D97-AF65-F5344CB8AC3E}">
        <p14:creationId xmlns:p14="http://schemas.microsoft.com/office/powerpoint/2010/main" val="244620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Don’t Stumble – Enter the Kingdom!</a:t>
            </a:r>
            <a:endParaRPr lang="en-US" sz="4000" b="1" dirty="0">
              <a:solidFill>
                <a:schemeClr val="tx1"/>
              </a:solidFill>
              <a:latin typeface="+mn-lt"/>
              <a:cs typeface="Times New Roman" pitchFamily="18" charset="0"/>
            </a:endParaRPr>
          </a:p>
          <a:p>
            <a:pPr marL="0" indent="0">
              <a:buNone/>
            </a:pPr>
            <a:r>
              <a:rPr lang="en-US" sz="4000" b="1" dirty="0"/>
              <a:t>The conditional “if” – we can avoid stumbling when we exercise these qualities and behaviors in our life.</a:t>
            </a:r>
          </a:p>
          <a:p>
            <a:pPr marL="0" indent="0">
              <a:buNone/>
            </a:pPr>
            <a:r>
              <a:rPr lang="en-US" sz="4000" b="1" dirty="0"/>
              <a:t>Our entrance into the kingdom depends upon our response to the Gospel – we need to walk it out</a:t>
            </a:r>
          </a:p>
        </p:txBody>
      </p:sp>
    </p:spTree>
    <p:extLst>
      <p:ext uri="{BB962C8B-B14F-4D97-AF65-F5344CB8AC3E}">
        <p14:creationId xmlns:p14="http://schemas.microsoft.com/office/powerpoint/2010/main" val="722870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a:cs typeface="Times New Roman" pitchFamily="18" charset="0"/>
              </a:rPr>
              <a:t>2 Peter 1:12-15 </a:t>
            </a:r>
            <a:r>
              <a:rPr lang="en-US" sz="4000" b="1" dirty="0">
                <a:solidFill>
                  <a:schemeClr val="tx1"/>
                </a:solidFill>
                <a:latin typeface="+mn-lt"/>
                <a:cs typeface="Times New Roman" pitchFamily="18" charset="0"/>
              </a:rPr>
              <a:t>– The Scriptures</a:t>
            </a:r>
          </a:p>
          <a:p>
            <a:pPr marL="0" indent="0">
              <a:buNone/>
            </a:pPr>
            <a:r>
              <a:rPr lang="en-US" sz="4000" b="1" dirty="0"/>
              <a:t>And so I intend to </a:t>
            </a:r>
            <a:r>
              <a:rPr lang="en-US" sz="4000" b="1" u="sng" dirty="0"/>
              <a:t>remind</a:t>
            </a:r>
            <a:r>
              <a:rPr lang="en-US" sz="4000" b="1" dirty="0"/>
              <a:t> you of these matters again and again, though you know them and have been established in the present truth. But I think it is right, as long as I am in this tent, to stir you up by a </a:t>
            </a:r>
            <a:r>
              <a:rPr lang="en-US" sz="4000" b="1" u="sng" dirty="0"/>
              <a:t>reminder</a:t>
            </a:r>
            <a:r>
              <a:rPr lang="en-US" sz="4000" b="1" dirty="0"/>
              <a:t>, knowing that the putting off of my tent is soon, even as our Master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made clear to me. And I shall do my utmost also, to see to it that you always have a </a:t>
            </a:r>
            <a:r>
              <a:rPr lang="en-US" sz="4000" b="1" u="sng" dirty="0"/>
              <a:t>reminder</a:t>
            </a:r>
            <a:r>
              <a:rPr lang="en-US" sz="4000" b="1" dirty="0"/>
              <a:t> of these matters (to do them) after my departure. </a:t>
            </a:r>
          </a:p>
        </p:txBody>
      </p:sp>
    </p:spTree>
    <p:extLst>
      <p:ext uri="{BB962C8B-B14F-4D97-AF65-F5344CB8AC3E}">
        <p14:creationId xmlns:p14="http://schemas.microsoft.com/office/powerpoint/2010/main" val="2346761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The Importance of Reminders</a:t>
            </a:r>
            <a:endParaRPr lang="en-US" sz="4000" b="1" dirty="0">
              <a:solidFill>
                <a:schemeClr val="tx1"/>
              </a:solidFill>
              <a:latin typeface="+mn-lt"/>
              <a:cs typeface="Times New Roman" pitchFamily="18" charset="0"/>
            </a:endParaRPr>
          </a:p>
          <a:p>
            <a:pPr marL="0" indent="0">
              <a:buNone/>
            </a:pPr>
            <a:r>
              <a:rPr lang="en-US" sz="4000" b="1" dirty="0"/>
              <a:t>Remember the Sabbath day…</a:t>
            </a:r>
          </a:p>
          <a:p>
            <a:pPr marL="0" indent="0">
              <a:buNone/>
            </a:pPr>
            <a:r>
              <a:rPr lang="en-US" sz="4000" b="1" dirty="0"/>
              <a:t>Remember to guard the covenant</a:t>
            </a:r>
          </a:p>
          <a:p>
            <a:pPr marL="0" indent="0">
              <a:buNone/>
            </a:pPr>
            <a:r>
              <a:rPr lang="en-US" sz="4000" b="1" dirty="0"/>
              <a:t>Remember by repetition</a:t>
            </a:r>
          </a:p>
          <a:p>
            <a:pPr marL="0" indent="0">
              <a:buNone/>
            </a:pPr>
            <a:r>
              <a:rPr lang="en-US" sz="4000" b="1" dirty="0"/>
              <a:t>The Cycles of Righteousness</a:t>
            </a:r>
          </a:p>
        </p:txBody>
      </p:sp>
    </p:spTree>
    <p:extLst>
      <p:ext uri="{BB962C8B-B14F-4D97-AF65-F5344CB8AC3E}">
        <p14:creationId xmlns:p14="http://schemas.microsoft.com/office/powerpoint/2010/main" val="25810439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cs typeface="Times New Roman" pitchFamily="18" charset="0"/>
              </a:rPr>
              <a:t>The Present Truth</a:t>
            </a:r>
            <a:endParaRPr lang="en-US" sz="4000" b="1" dirty="0">
              <a:solidFill>
                <a:schemeClr val="tx1"/>
              </a:solidFill>
              <a:latin typeface="+mn-lt"/>
              <a:cs typeface="Times New Roman" pitchFamily="18" charset="0"/>
            </a:endParaRPr>
          </a:p>
          <a:p>
            <a:pPr marL="0" indent="0">
              <a:buNone/>
            </a:pPr>
            <a:r>
              <a:rPr lang="en-US" sz="4000" b="1" dirty="0"/>
              <a:t>The Truth that is here with us.</a:t>
            </a:r>
          </a:p>
          <a:p>
            <a:pPr marL="0" indent="0">
              <a:buNone/>
            </a:pPr>
            <a:r>
              <a:rPr lang="en-US" sz="4000" b="1" dirty="0"/>
              <a:t>The understanding of the revelation of Scripture that Elohim has a plan and a destiny for his people</a:t>
            </a:r>
          </a:p>
          <a:p>
            <a:pPr marL="0" indent="0">
              <a:buNone/>
            </a:pPr>
            <a:r>
              <a:rPr lang="en-US" sz="4000" b="1" dirty="0"/>
              <a:t>This reality is spiritual and is not therefore understood by the unregenerate.</a:t>
            </a:r>
          </a:p>
          <a:p>
            <a:pPr marL="0" indent="0">
              <a:buNone/>
            </a:pPr>
            <a:endParaRPr lang="en-US" sz="4000" b="1" dirty="0"/>
          </a:p>
        </p:txBody>
      </p:sp>
    </p:spTree>
    <p:extLst>
      <p:ext uri="{BB962C8B-B14F-4D97-AF65-F5344CB8AC3E}">
        <p14:creationId xmlns:p14="http://schemas.microsoft.com/office/powerpoint/2010/main" val="452849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816939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55546</TotalTime>
  <Words>1845</Words>
  <Application>Microsoft Macintosh PowerPoint</Application>
  <PresentationFormat>Widescreen</PresentationFormat>
  <Paragraphs>151</Paragraphs>
  <Slides>32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Bwgrkn</vt:lpstr>
      <vt:lpstr>Bwhebb</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364</cp:revision>
  <dcterms:created xsi:type="dcterms:W3CDTF">2018-11-07T08:55:54Z</dcterms:created>
  <dcterms:modified xsi:type="dcterms:W3CDTF">2019-10-26T15:53:02Z</dcterms:modified>
</cp:coreProperties>
</file>