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4" r:id="rId2"/>
    <p:sldId id="257" r:id="rId3"/>
    <p:sldId id="374" r:id="rId4"/>
    <p:sldId id="493" r:id="rId5"/>
    <p:sldId id="504" r:id="rId6"/>
    <p:sldId id="498" r:id="rId7"/>
    <p:sldId id="506" r:id="rId8"/>
    <p:sldId id="509" r:id="rId9"/>
    <p:sldId id="522" r:id="rId10"/>
    <p:sldId id="510" r:id="rId11"/>
    <p:sldId id="523" r:id="rId12"/>
    <p:sldId id="507" r:id="rId13"/>
    <p:sldId id="508" r:id="rId14"/>
    <p:sldId id="524" r:id="rId15"/>
    <p:sldId id="505" r:id="rId16"/>
    <p:sldId id="525" r:id="rId17"/>
    <p:sldId id="526" r:id="rId18"/>
    <p:sldId id="511" r:id="rId19"/>
    <p:sldId id="527" r:id="rId20"/>
    <p:sldId id="499" r:id="rId21"/>
    <p:sldId id="530" r:id="rId22"/>
    <p:sldId id="531" r:id="rId23"/>
    <p:sldId id="532" r:id="rId24"/>
    <p:sldId id="533" r:id="rId25"/>
    <p:sldId id="534" r:id="rId26"/>
    <p:sldId id="535" r:id="rId27"/>
    <p:sldId id="536" r:id="rId28"/>
    <p:sldId id="537" r:id="rId29"/>
    <p:sldId id="538" r:id="rId30"/>
    <p:sldId id="539" r:id="rId31"/>
    <p:sldId id="540" r:id="rId32"/>
    <p:sldId id="541" r:id="rId33"/>
    <p:sldId id="542" r:id="rId34"/>
    <p:sldId id="543" r:id="rId35"/>
    <p:sldId id="546" r:id="rId36"/>
    <p:sldId id="544" r:id="rId37"/>
    <p:sldId id="545" r:id="rId38"/>
    <p:sldId id="547" r:id="rId39"/>
    <p:sldId id="52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86379" autoAdjust="0"/>
  </p:normalViewPr>
  <p:slideViewPr>
    <p:cSldViewPr snapToGrid="0">
      <p:cViewPr varScale="1">
        <p:scale>
          <a:sx n="77" d="100"/>
          <a:sy n="77" d="100"/>
        </p:scale>
        <p:origin x="234" y="138"/>
      </p:cViewPr>
      <p:guideLst/>
    </p:cSldViewPr>
  </p:slideViewPr>
  <p:outlineViewPr>
    <p:cViewPr>
      <p:scale>
        <a:sx n="33" d="100"/>
        <a:sy n="33" d="100"/>
      </p:scale>
      <p:origin x="0" y="-414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0561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04405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69348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947681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89925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715448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76328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997772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29362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459860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065417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380063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101538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915255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68598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648476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911971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242867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85875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051177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543720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403870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819434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226744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4239840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592699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3710327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1297423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628210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3448730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856405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8481713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9859565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6946745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9969093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1947315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660798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November 2, </a:t>
            </a:r>
            <a:r>
              <a:rPr lang="en-US" sz="5333" b="1" dirty="0">
                <a:solidFill>
                  <a:schemeClr val="tx1">
                    <a:lumMod val="95000"/>
                    <a:lumOff val="5000"/>
                  </a:schemeClr>
                </a:solidFill>
                <a:latin typeface="Helvetica" pitchFamily="34" charset="0"/>
                <a:cs typeface="Helvetica" pitchFamily="34" charset="0"/>
              </a:rPr>
              <a:t>2019</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2 Peter </a:t>
            </a:r>
            <a:r>
              <a:rPr lang="en-US" sz="6600" b="1" dirty="0" smtClean="0">
                <a:solidFill>
                  <a:schemeClr val="accent2">
                    <a:lumMod val="50000"/>
                  </a:schemeClr>
                </a:solidFill>
                <a:latin typeface="Helvetica" pitchFamily="34" charset="0"/>
                <a:cs typeface="Helvetica" pitchFamily="34" charset="0"/>
              </a:rPr>
              <a:t>1:16-21 </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A Sure Word of Prophecy</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1:16-18 </a:t>
            </a:r>
            <a:r>
              <a:rPr lang="en-US" sz="4000" b="1" dirty="0">
                <a:solidFill>
                  <a:schemeClr val="tx1"/>
                </a:solidFill>
                <a:latin typeface="+mn-lt"/>
                <a:cs typeface="Times New Roman" pitchFamily="18" charset="0"/>
              </a:rPr>
              <a:t>– The Scriptures</a:t>
            </a:r>
          </a:p>
          <a:p>
            <a:pPr marL="0" indent="0">
              <a:buNone/>
            </a:pPr>
            <a:r>
              <a:rPr lang="en-US" sz="4000" b="1" dirty="0" smtClean="0"/>
              <a:t>For </a:t>
            </a:r>
            <a:r>
              <a:rPr lang="en-US" sz="4000" b="1" dirty="0"/>
              <a:t>we did not follow cleverly devised stories when we made known to you the power and coming of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but were eye-witnesses of His </a:t>
            </a:r>
            <a:r>
              <a:rPr lang="en-US" sz="4000" b="1" dirty="0" err="1"/>
              <a:t>superbness</a:t>
            </a:r>
            <a:r>
              <a:rPr lang="en-US" sz="4000" b="1" dirty="0"/>
              <a:t>. </a:t>
            </a:r>
            <a:r>
              <a:rPr lang="en-US" sz="4000" b="1" dirty="0" smtClean="0"/>
              <a:t>For </a:t>
            </a:r>
            <a:r>
              <a:rPr lang="en-US" sz="4000" b="1" dirty="0"/>
              <a:t>when He received respect and esteem from Elohim the Father, such a voice came to Him from the Excellent Esteem, “This is My Son, the Beloved in whom I did delight.” </a:t>
            </a:r>
            <a:r>
              <a:rPr lang="en-US" sz="4000" b="1" dirty="0" smtClean="0"/>
              <a:t>And </a:t>
            </a:r>
            <a:r>
              <a:rPr lang="en-US" sz="4000" b="1" dirty="0"/>
              <a:t>we heard this voice which came from heaven when we were with Him on the set-apart mountain. </a:t>
            </a:r>
          </a:p>
        </p:txBody>
      </p:sp>
    </p:spTree>
    <p:extLst>
      <p:ext uri="{BB962C8B-B14F-4D97-AF65-F5344CB8AC3E}">
        <p14:creationId xmlns:p14="http://schemas.microsoft.com/office/powerpoint/2010/main" val="2273081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1:19-21 </a:t>
            </a:r>
            <a:r>
              <a:rPr lang="en-US" sz="4000" b="1" dirty="0">
                <a:solidFill>
                  <a:schemeClr val="tx1"/>
                </a:solidFill>
                <a:latin typeface="+mn-lt"/>
                <a:cs typeface="Times New Roman" pitchFamily="18" charset="0"/>
              </a:rPr>
              <a:t>– The Scriptures</a:t>
            </a:r>
          </a:p>
          <a:p>
            <a:pPr marL="0" indent="0">
              <a:buNone/>
            </a:pPr>
            <a:r>
              <a:rPr lang="en-US" sz="4000" b="1" dirty="0" smtClean="0"/>
              <a:t>And </a:t>
            </a:r>
            <a:r>
              <a:rPr lang="en-US" sz="4000" b="1" dirty="0"/>
              <a:t>we have the prophetic word made more certain, which you do well to heed as a light that shines in a dark place, until the day dawns and the morning star rises in your hearts, </a:t>
            </a:r>
            <a:r>
              <a:rPr lang="en-US" sz="4000" b="1" dirty="0" smtClean="0"/>
              <a:t>knowing </a:t>
            </a:r>
            <a:r>
              <a:rPr lang="en-US" sz="4000" b="1" dirty="0"/>
              <a:t>this first, that no prophecy of Scripture came to be of one’s own interpretation, </a:t>
            </a:r>
            <a:r>
              <a:rPr lang="en-US" sz="4000" b="1" dirty="0" smtClean="0"/>
              <a:t>for </a:t>
            </a:r>
            <a:r>
              <a:rPr lang="en-US" sz="4000" b="1" dirty="0"/>
              <a:t>prophecy never came by the desire of man, but men of Elohim spoke, being moved by the Set-apart Spirit. </a:t>
            </a:r>
          </a:p>
        </p:txBody>
      </p:sp>
    </p:spTree>
    <p:extLst>
      <p:ext uri="{BB962C8B-B14F-4D97-AF65-F5344CB8AC3E}">
        <p14:creationId xmlns:p14="http://schemas.microsoft.com/office/powerpoint/2010/main" val="2845770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Agenda</a:t>
            </a:r>
            <a:endParaRPr lang="en-US" sz="4000" b="1" dirty="0">
              <a:solidFill>
                <a:schemeClr val="tx1"/>
              </a:solidFill>
              <a:latin typeface="+mn-lt"/>
              <a:cs typeface="Times New Roman" pitchFamily="18" charset="0"/>
            </a:endParaRPr>
          </a:p>
          <a:p>
            <a:pPr marL="0" indent="0">
              <a:buNone/>
            </a:pPr>
            <a:r>
              <a:rPr lang="en-US" sz="4000" b="1" dirty="0" smtClean="0"/>
              <a:t>Avoiding doctrines of myths</a:t>
            </a:r>
          </a:p>
          <a:p>
            <a:pPr marL="0" indent="0">
              <a:buNone/>
            </a:pPr>
            <a:r>
              <a:rPr lang="en-US" sz="4000" b="1" dirty="0" smtClean="0"/>
              <a:t>The eyewitness account of </a:t>
            </a:r>
            <a:r>
              <a:rPr lang="en-US" sz="4000" b="1" dirty="0" err="1" smtClean="0"/>
              <a:t>Kepha</a:t>
            </a:r>
            <a:endParaRPr lang="en-US" sz="4000" b="1" dirty="0" smtClean="0"/>
          </a:p>
          <a:p>
            <a:pPr marL="0" indent="0">
              <a:buNone/>
            </a:pPr>
            <a:r>
              <a:rPr lang="en-US" sz="4000" b="1" dirty="0" smtClean="0"/>
              <a:t>The Transfiguration</a:t>
            </a:r>
          </a:p>
          <a:p>
            <a:pPr marL="0" indent="0">
              <a:buNone/>
            </a:pPr>
            <a:r>
              <a:rPr lang="en-US" sz="4000" b="1" dirty="0" smtClean="0"/>
              <a:t>A Prophetic Word</a:t>
            </a:r>
          </a:p>
          <a:p>
            <a:pPr marL="0" indent="0">
              <a:buNone/>
            </a:pPr>
            <a:r>
              <a:rPr lang="en-US" sz="4000" b="1" dirty="0" smtClean="0"/>
              <a:t>All Biblical prophesies are from a moving of Elohim</a:t>
            </a:r>
          </a:p>
          <a:p>
            <a:pPr marL="0" indent="0">
              <a:buNone/>
            </a:pPr>
            <a:endParaRPr lang="en-US" sz="4000" b="1" dirty="0"/>
          </a:p>
        </p:txBody>
      </p:sp>
    </p:spTree>
    <p:extLst>
      <p:ext uri="{BB962C8B-B14F-4D97-AF65-F5344CB8AC3E}">
        <p14:creationId xmlns:p14="http://schemas.microsoft.com/office/powerpoint/2010/main" val="1988513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1:16 </a:t>
            </a:r>
            <a:r>
              <a:rPr lang="en-US" sz="4000" b="1" dirty="0">
                <a:solidFill>
                  <a:schemeClr val="tx1"/>
                </a:solidFill>
                <a:latin typeface="+mn-lt"/>
                <a:cs typeface="Times New Roman" pitchFamily="18" charset="0"/>
              </a:rPr>
              <a:t>– The Scriptures</a:t>
            </a:r>
          </a:p>
          <a:p>
            <a:pPr marL="0" indent="0">
              <a:buNone/>
            </a:pPr>
            <a:r>
              <a:rPr lang="en-US" sz="4000" b="1" dirty="0" smtClean="0"/>
              <a:t>For </a:t>
            </a:r>
            <a:r>
              <a:rPr lang="en-US" sz="4000" b="1" dirty="0"/>
              <a:t>we did not follow cleverly devised stories when we made known to you the power and coming of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but were eye-witnesses of His </a:t>
            </a:r>
            <a:r>
              <a:rPr lang="en-US" sz="4000" b="1" dirty="0" err="1"/>
              <a:t>superbness</a:t>
            </a:r>
            <a:r>
              <a:rPr lang="en-US" sz="4000" b="1" dirty="0"/>
              <a:t>. </a:t>
            </a:r>
          </a:p>
        </p:txBody>
      </p:sp>
    </p:spTree>
    <p:extLst>
      <p:ext uri="{BB962C8B-B14F-4D97-AF65-F5344CB8AC3E}">
        <p14:creationId xmlns:p14="http://schemas.microsoft.com/office/powerpoint/2010/main" val="2283707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u="sng" dirty="0" smtClean="0">
                <a:cs typeface="Times New Roman" pitchFamily="18" charset="0"/>
              </a:rPr>
              <a:t>Cleverly Devised</a:t>
            </a:r>
            <a:r>
              <a:rPr lang="en-US" sz="4000" b="1" dirty="0" smtClean="0">
                <a:cs typeface="Times New Roman" pitchFamily="18" charset="0"/>
              </a:rPr>
              <a:t> Stories</a:t>
            </a:r>
            <a:endParaRPr lang="en-US" sz="4000" b="1" dirty="0">
              <a:solidFill>
                <a:schemeClr val="tx1"/>
              </a:solidFill>
              <a:latin typeface="+mn-lt"/>
              <a:cs typeface="Times New Roman" pitchFamily="18" charset="0"/>
            </a:endParaRPr>
          </a:p>
          <a:p>
            <a:pPr marL="0" indent="0">
              <a:buNone/>
            </a:pPr>
            <a:r>
              <a:rPr lang="en-US" sz="4000" b="1" dirty="0" err="1" smtClean="0">
                <a:latin typeface="Bwgrkn" panose="00000400000000000000" pitchFamily="2" charset="0"/>
              </a:rPr>
              <a:t>sofi,zw</a:t>
            </a:r>
            <a:r>
              <a:rPr lang="en-US" sz="4000" b="1" dirty="0" smtClean="0"/>
              <a:t> (</a:t>
            </a:r>
            <a:r>
              <a:rPr lang="en-US" sz="4000" b="1" dirty="0" err="1" smtClean="0"/>
              <a:t>sofizo</a:t>
            </a:r>
            <a:r>
              <a:rPr lang="en-US" sz="4000" b="1" dirty="0" smtClean="0"/>
              <a:t>) - </a:t>
            </a:r>
            <a:r>
              <a:rPr lang="en-US" sz="4000" b="1" dirty="0"/>
              <a:t>1</a:t>
            </a:r>
            <a:r>
              <a:rPr lang="en-US" sz="4000" dirty="0"/>
              <a:t>. </a:t>
            </a:r>
            <a:r>
              <a:rPr lang="en-US" sz="4000" b="1" dirty="0"/>
              <a:t>to cause a pers. to develop understanding to a relatively sophisticated degree, </a:t>
            </a:r>
            <a:r>
              <a:rPr lang="en-US" sz="4000" b="1" i="1" dirty="0"/>
              <a:t>make wise, teach, instruct </a:t>
            </a:r>
            <a:r>
              <a:rPr lang="en-US" sz="4000" b="1" i="1" dirty="0" smtClean="0"/>
              <a:t>2. </a:t>
            </a:r>
            <a:r>
              <a:rPr lang="en-US" sz="4000" b="1" dirty="0" smtClean="0"/>
              <a:t>to </a:t>
            </a:r>
            <a:r>
              <a:rPr lang="en-US" sz="4000" b="1" dirty="0"/>
              <a:t>be skilled in formulating or creating </a:t>
            </a:r>
            <a:r>
              <a:rPr lang="en-US" sz="4000" b="1" dirty="0" err="1"/>
              <a:t>someth</a:t>
            </a:r>
            <a:r>
              <a:rPr lang="en-US" sz="4000" b="1" dirty="0"/>
              <a:t>. in an artful manner, </a:t>
            </a:r>
            <a:r>
              <a:rPr lang="en-US" sz="4000" dirty="0"/>
              <a:t>freq. w. implication of self-serving cleverness, </a:t>
            </a:r>
            <a:r>
              <a:rPr lang="en-US" sz="4000" b="1" i="1" dirty="0"/>
              <a:t>reason out, concoct ingeniously/slyly </a:t>
            </a:r>
            <a:r>
              <a:rPr lang="en-US" sz="4000" dirty="0"/>
              <a:t>or </a:t>
            </a:r>
            <a:r>
              <a:rPr lang="en-US" sz="4000" b="1" i="1" dirty="0"/>
              <a:t>devise </a:t>
            </a:r>
            <a:r>
              <a:rPr lang="en-US" sz="4000" b="1" i="1" dirty="0" smtClean="0"/>
              <a:t>craftily</a:t>
            </a:r>
          </a:p>
          <a:p>
            <a:pPr marL="0" indent="0">
              <a:buNone/>
            </a:pPr>
            <a:r>
              <a:rPr lang="en-US" sz="4000" b="1" dirty="0" smtClean="0"/>
              <a:t>Most “winds of doctrines” tend to be “cleverly devised”</a:t>
            </a:r>
          </a:p>
        </p:txBody>
      </p:sp>
    </p:spTree>
    <p:extLst>
      <p:ext uri="{BB962C8B-B14F-4D97-AF65-F5344CB8AC3E}">
        <p14:creationId xmlns:p14="http://schemas.microsoft.com/office/powerpoint/2010/main" val="2253676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Cleverly Devised </a:t>
            </a:r>
            <a:r>
              <a:rPr lang="en-US" sz="4000" b="1" u="sng" dirty="0" smtClean="0">
                <a:cs typeface="Times New Roman" pitchFamily="18" charset="0"/>
              </a:rPr>
              <a:t>Stories</a:t>
            </a:r>
            <a:endParaRPr lang="en-US" sz="4000" b="1" u="sng" dirty="0">
              <a:solidFill>
                <a:schemeClr val="tx1"/>
              </a:solidFill>
              <a:cs typeface="Times New Roman" pitchFamily="18" charset="0"/>
            </a:endParaRPr>
          </a:p>
          <a:p>
            <a:pPr marL="0" indent="0">
              <a:buNone/>
            </a:pPr>
            <a:r>
              <a:rPr lang="en-US" sz="4000" b="1" dirty="0" smtClean="0">
                <a:latin typeface="Bwgrkn" panose="00000400000000000000" pitchFamily="2" charset="0"/>
              </a:rPr>
              <a:t>mu/</a:t>
            </a:r>
            <a:r>
              <a:rPr lang="en-US" sz="4000" b="1" dirty="0" err="1" smtClean="0">
                <a:latin typeface="Bwgrkn" panose="00000400000000000000" pitchFamily="2" charset="0"/>
              </a:rPr>
              <a:t>qoj</a:t>
            </a:r>
            <a:r>
              <a:rPr lang="en-US" sz="4000" b="1" dirty="0" smtClean="0"/>
              <a:t> (</a:t>
            </a:r>
            <a:r>
              <a:rPr lang="en-US" sz="4000" b="1" dirty="0" err="1" smtClean="0"/>
              <a:t>muthos</a:t>
            </a:r>
            <a:r>
              <a:rPr lang="en-US" sz="4000" b="1" dirty="0" smtClean="0"/>
              <a:t>) - </a:t>
            </a:r>
            <a:r>
              <a:rPr lang="en-US" sz="4000" dirty="0"/>
              <a:t>prim. ‘speech, conversation,’ also of ‘narrative’ or ‘story’ without distinction of fact or fiction, then of fictional narrative (as opposed to </a:t>
            </a:r>
            <a:r>
              <a:rPr lang="en-US" sz="4000" dirty="0" err="1"/>
              <a:t>lo,goj</a:t>
            </a:r>
            <a:r>
              <a:rPr lang="en-US" sz="4000" dirty="0"/>
              <a:t>, the truth of history) such as </a:t>
            </a:r>
            <a:r>
              <a:rPr lang="en-US" sz="4000" b="1" i="1" dirty="0"/>
              <a:t>tale, story, legend, myth </a:t>
            </a:r>
            <a:endParaRPr lang="en-US" sz="4000" b="1" i="1" dirty="0" smtClean="0"/>
          </a:p>
        </p:txBody>
      </p:sp>
    </p:spTree>
    <p:extLst>
      <p:ext uri="{BB962C8B-B14F-4D97-AF65-F5344CB8AC3E}">
        <p14:creationId xmlns:p14="http://schemas.microsoft.com/office/powerpoint/2010/main" val="3206279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Cleverly Devised </a:t>
            </a:r>
            <a:r>
              <a:rPr lang="en-US" sz="4000" b="1" u="sng" dirty="0" smtClean="0">
                <a:cs typeface="Times New Roman" pitchFamily="18" charset="0"/>
              </a:rPr>
              <a:t>Stories</a:t>
            </a:r>
            <a:endParaRPr lang="en-US" sz="4000" b="1" u="sng" dirty="0">
              <a:solidFill>
                <a:schemeClr val="tx1"/>
              </a:solidFill>
              <a:cs typeface="Times New Roman" pitchFamily="18" charset="0"/>
            </a:endParaRPr>
          </a:p>
          <a:p>
            <a:pPr marL="0" indent="0">
              <a:buNone/>
            </a:pPr>
            <a:r>
              <a:rPr lang="en-US" sz="4000" b="1" dirty="0" smtClean="0"/>
              <a:t>As </a:t>
            </a:r>
            <a:r>
              <a:rPr lang="en-US" sz="4000" b="1" dirty="0"/>
              <a:t>I urged you when I went into Macedonia, stay there in Ephesus so that you may command certain men not to teach false doctrines any </a:t>
            </a:r>
            <a:r>
              <a:rPr lang="en-US" sz="4000" b="1" dirty="0" smtClean="0"/>
              <a:t>longer </a:t>
            </a:r>
            <a:r>
              <a:rPr lang="en-US" sz="4000" b="1" dirty="0"/>
              <a:t>nor to devote themselves to </a:t>
            </a:r>
            <a:r>
              <a:rPr lang="en-US" sz="4000" b="1" u="sng" dirty="0"/>
              <a:t>myths</a:t>
            </a:r>
            <a:r>
              <a:rPr lang="en-US" sz="4000" b="1" dirty="0"/>
              <a:t> and endless genealogies. These promote controversies rather than Elohim's work-- which is by </a:t>
            </a:r>
            <a:r>
              <a:rPr lang="en-US" sz="4000" b="1" dirty="0" smtClean="0"/>
              <a:t>faith.  1 Timothy 1:3-4</a:t>
            </a:r>
            <a:endParaRPr lang="en-US" sz="4000" b="1" dirty="0"/>
          </a:p>
        </p:txBody>
      </p:sp>
    </p:spTree>
    <p:extLst>
      <p:ext uri="{BB962C8B-B14F-4D97-AF65-F5344CB8AC3E}">
        <p14:creationId xmlns:p14="http://schemas.microsoft.com/office/powerpoint/2010/main" val="2216317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Cleverly Devised </a:t>
            </a:r>
            <a:r>
              <a:rPr lang="en-US" sz="4000" b="1" u="sng" dirty="0" smtClean="0">
                <a:cs typeface="Times New Roman" pitchFamily="18" charset="0"/>
              </a:rPr>
              <a:t>Stories</a:t>
            </a:r>
            <a:endParaRPr lang="en-US" sz="4000" b="1" u="sng" dirty="0">
              <a:solidFill>
                <a:schemeClr val="tx1"/>
              </a:solidFill>
              <a:cs typeface="Times New Roman" pitchFamily="18" charset="0"/>
            </a:endParaRPr>
          </a:p>
          <a:p>
            <a:pPr marL="0" indent="0">
              <a:buNone/>
            </a:pPr>
            <a:r>
              <a:rPr lang="en-US" sz="3600" b="1" dirty="0" smtClean="0"/>
              <a:t>1 Timothy 4:7  </a:t>
            </a:r>
            <a:r>
              <a:rPr lang="en-US" sz="4000" b="1" dirty="0"/>
              <a:t>Have nothing to do with godless </a:t>
            </a:r>
            <a:r>
              <a:rPr lang="en-US" sz="4000" b="1" u="sng" dirty="0"/>
              <a:t>myths</a:t>
            </a:r>
            <a:r>
              <a:rPr lang="en-US" sz="4000" b="1" dirty="0"/>
              <a:t> and old wives' tales; rather, train yourself to be godly</a:t>
            </a:r>
            <a:r>
              <a:rPr lang="en-US" sz="4000" b="1" dirty="0" smtClean="0"/>
              <a:t>.</a:t>
            </a:r>
          </a:p>
          <a:p>
            <a:pPr marL="0" indent="0">
              <a:buNone/>
            </a:pPr>
            <a:r>
              <a:rPr lang="en-US" sz="4000" b="1" dirty="0" smtClean="0"/>
              <a:t>They will turn their ears away from the truth and turn aside to </a:t>
            </a:r>
            <a:r>
              <a:rPr lang="en-US" sz="4000" b="1" u="sng" dirty="0" smtClean="0"/>
              <a:t>myths</a:t>
            </a:r>
            <a:r>
              <a:rPr lang="en-US" sz="4000" b="1" dirty="0" smtClean="0"/>
              <a:t>.  2 Tim 4:4</a:t>
            </a:r>
          </a:p>
          <a:p>
            <a:pPr marL="0" indent="0">
              <a:buNone/>
            </a:pPr>
            <a:r>
              <a:rPr lang="en-US" sz="4000" b="1" dirty="0" smtClean="0"/>
              <a:t>…and will pay no attention to Yehudi myths or to the commands of those who reject the truth. Titus 1:14</a:t>
            </a:r>
            <a:endParaRPr lang="en-US" sz="4000" b="1" dirty="0"/>
          </a:p>
        </p:txBody>
      </p:sp>
    </p:spTree>
    <p:extLst>
      <p:ext uri="{BB962C8B-B14F-4D97-AF65-F5344CB8AC3E}">
        <p14:creationId xmlns:p14="http://schemas.microsoft.com/office/powerpoint/2010/main" val="961421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Made Known</a:t>
            </a:r>
            <a:endParaRPr lang="en-US" sz="4000" b="1" u="sng" dirty="0">
              <a:solidFill>
                <a:schemeClr val="tx1"/>
              </a:solidFill>
              <a:cs typeface="Times New Roman" pitchFamily="18" charset="0"/>
            </a:endParaRPr>
          </a:p>
          <a:p>
            <a:pPr marL="0" indent="0">
              <a:buNone/>
            </a:pPr>
            <a:r>
              <a:rPr lang="en-US" sz="4000" b="1" dirty="0"/>
              <a:t>For we did not follow cleverly devised stories when we </a:t>
            </a:r>
            <a:r>
              <a:rPr lang="en-US" sz="4000" b="1" u="sng" dirty="0"/>
              <a:t>made known</a:t>
            </a:r>
            <a:r>
              <a:rPr lang="en-US" sz="4000" b="1" dirty="0"/>
              <a:t> to </a:t>
            </a:r>
            <a:r>
              <a:rPr lang="en-US" sz="4000" b="1" dirty="0" smtClean="0"/>
              <a:t>you…</a:t>
            </a:r>
          </a:p>
          <a:p>
            <a:pPr marL="0" indent="0">
              <a:buNone/>
            </a:pPr>
            <a:r>
              <a:rPr lang="en-US" sz="4000" b="1" dirty="0" smtClean="0"/>
              <a:t>Reveal, make known, to be told something</a:t>
            </a:r>
          </a:p>
          <a:p>
            <a:pPr marL="0" indent="0">
              <a:buNone/>
            </a:pPr>
            <a:r>
              <a:rPr lang="en-US" sz="4000" b="1" dirty="0"/>
              <a:t>I no longer call you servants, because a servant does not know his master's business. Instead, I have called you friends, for everything that I learned from my Father I have made known to you</a:t>
            </a:r>
            <a:r>
              <a:rPr lang="en-US" sz="4000" b="1" dirty="0" smtClean="0"/>
              <a:t>. 4</a:t>
            </a:r>
            <a:r>
              <a:rPr lang="en-US" sz="4000" b="1" baseline="30000" dirty="0" smtClean="0"/>
              <a:t>th</a:t>
            </a:r>
            <a:r>
              <a:rPr lang="en-US" sz="4000" b="1" dirty="0" smtClean="0"/>
              <a:t> Gospel 15:15</a:t>
            </a:r>
          </a:p>
          <a:p>
            <a:pPr marL="0" indent="0">
              <a:buNone/>
            </a:pPr>
            <a:r>
              <a:rPr lang="en-US" sz="4000" b="1" dirty="0" smtClean="0"/>
              <a:t>The mystery made known in Ephesians 1:9; 3:3,5,10; 6:19,21</a:t>
            </a:r>
          </a:p>
          <a:p>
            <a:pPr marL="0" indent="0">
              <a:buNone/>
            </a:pPr>
            <a:endParaRPr lang="en-US" sz="4000" b="1" dirty="0"/>
          </a:p>
        </p:txBody>
      </p:sp>
    </p:spTree>
    <p:extLst>
      <p:ext uri="{BB962C8B-B14F-4D97-AF65-F5344CB8AC3E}">
        <p14:creationId xmlns:p14="http://schemas.microsoft.com/office/powerpoint/2010/main" val="4060995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Power and Coming</a:t>
            </a:r>
            <a:endParaRPr lang="en-US" sz="4000" b="1" dirty="0">
              <a:solidFill>
                <a:schemeClr val="tx1"/>
              </a:solidFill>
              <a:latin typeface="+mn-lt"/>
              <a:cs typeface="Times New Roman" pitchFamily="18" charset="0"/>
            </a:endParaRPr>
          </a:p>
          <a:p>
            <a:pPr marL="0" indent="0">
              <a:buNone/>
            </a:pPr>
            <a:r>
              <a:rPr lang="en-US" sz="4000" b="1" dirty="0" smtClean="0"/>
              <a:t>For </a:t>
            </a:r>
            <a:r>
              <a:rPr lang="en-US" sz="4000" b="1" dirty="0"/>
              <a:t>we did not follow cleverly devised stories when we made known to you </a:t>
            </a:r>
            <a:r>
              <a:rPr lang="en-US" sz="4000" b="1" u="sng" dirty="0"/>
              <a:t>the power and coming of our Master </a:t>
            </a:r>
            <a:r>
              <a:rPr lang="en-US" sz="4800" b="1" u="sng" dirty="0">
                <a:latin typeface="Bwhebb" panose="00000400000000000000" pitchFamily="2" charset="0"/>
              </a:rPr>
              <a:t>[</a:t>
            </a:r>
            <a:r>
              <a:rPr lang="en-US" sz="4800" b="1" u="sng" dirty="0" err="1">
                <a:latin typeface="Bwhebb" panose="00000400000000000000" pitchFamily="2" charset="0"/>
              </a:rPr>
              <a:t>vwhy</a:t>
            </a:r>
            <a:r>
              <a:rPr lang="en-US" sz="4800" b="1" u="sng" dirty="0"/>
              <a:t> </a:t>
            </a:r>
            <a:r>
              <a:rPr lang="en-US" sz="4000" b="1" dirty="0"/>
              <a:t>(</a:t>
            </a:r>
            <a:r>
              <a:rPr lang="en-US" sz="4000" b="1" dirty="0" err="1"/>
              <a:t>Yahusha</a:t>
            </a:r>
            <a:r>
              <a:rPr lang="en-US" sz="4000" b="1" dirty="0"/>
              <a:t>)</a:t>
            </a:r>
            <a:r>
              <a:rPr lang="en-US" sz="4000" b="1" dirty="0" smtClean="0"/>
              <a:t> </a:t>
            </a:r>
            <a:r>
              <a:rPr lang="en-US" sz="4000" b="1" dirty="0"/>
              <a:t>Messiah, but were </a:t>
            </a:r>
            <a:r>
              <a:rPr lang="en-US" sz="4000" b="1" dirty="0" smtClean="0"/>
              <a:t>eye-witnesses </a:t>
            </a:r>
            <a:r>
              <a:rPr lang="en-US" sz="4000" b="1" dirty="0"/>
              <a:t>of His </a:t>
            </a:r>
            <a:r>
              <a:rPr lang="en-US" sz="4000" b="1" dirty="0" err="1"/>
              <a:t>superbness</a:t>
            </a:r>
            <a:r>
              <a:rPr lang="en-US" sz="4000" b="1" dirty="0"/>
              <a:t>. </a:t>
            </a:r>
            <a:endParaRPr lang="en-US" sz="4000" b="1" dirty="0" smtClean="0"/>
          </a:p>
          <a:p>
            <a:pPr marL="0" indent="0">
              <a:buNone/>
            </a:pPr>
            <a:r>
              <a:rPr lang="en-US" sz="4000" b="1" dirty="0" smtClean="0"/>
              <a:t>Coming is Gr Parousia, mostly used of someone's coming into the presence of.  Used of the 2</a:t>
            </a:r>
            <a:r>
              <a:rPr lang="en-US" sz="4000" b="1" baseline="30000" dirty="0" smtClean="0"/>
              <a:t>nd</a:t>
            </a:r>
            <a:r>
              <a:rPr lang="en-US" sz="4000" b="1" dirty="0" smtClean="0"/>
              <a:t> coming of Messiah.</a:t>
            </a:r>
            <a:endParaRPr lang="en-US" sz="4000" b="1" dirty="0"/>
          </a:p>
        </p:txBody>
      </p:sp>
    </p:spTree>
    <p:extLst>
      <p:ext uri="{BB962C8B-B14F-4D97-AF65-F5344CB8AC3E}">
        <p14:creationId xmlns:p14="http://schemas.microsoft.com/office/powerpoint/2010/main" val="1007333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Eye Witnesses</a:t>
            </a:r>
            <a:endParaRPr lang="en-US" sz="4000" b="1" dirty="0">
              <a:solidFill>
                <a:schemeClr val="tx1"/>
              </a:solidFill>
              <a:latin typeface="+mn-lt"/>
              <a:cs typeface="Times New Roman" pitchFamily="18" charset="0"/>
            </a:endParaRPr>
          </a:p>
          <a:p>
            <a:pPr marL="0" indent="0">
              <a:buNone/>
            </a:pPr>
            <a:r>
              <a:rPr lang="en-US" sz="4000" b="1" dirty="0" smtClean="0"/>
              <a:t>For </a:t>
            </a:r>
            <a:r>
              <a:rPr lang="en-US" sz="4000" b="1" dirty="0"/>
              <a:t>we did not follow cleverly devised stories when we made known to you the power and coming of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but were eye-witnesses of His </a:t>
            </a:r>
            <a:r>
              <a:rPr lang="en-US" sz="4000" b="1" dirty="0" err="1"/>
              <a:t>superbness</a:t>
            </a:r>
            <a:r>
              <a:rPr lang="en-US" sz="4000" b="1" dirty="0"/>
              <a:t>. </a:t>
            </a:r>
            <a:endParaRPr lang="en-US" sz="4000" b="1" dirty="0" smtClean="0"/>
          </a:p>
          <a:p>
            <a:pPr marL="0" indent="0">
              <a:buNone/>
            </a:pPr>
            <a:r>
              <a:rPr lang="en-US" sz="4000" b="1" dirty="0" smtClean="0"/>
              <a:t>Gr. Literally, epi-opt – “upon seeing” – like optometrist, a doctor of seeing (of the eyes) – thus, an eyewitness, one who sees the event</a:t>
            </a:r>
            <a:endParaRPr lang="en-US" sz="4000" b="1" dirty="0"/>
          </a:p>
        </p:txBody>
      </p:sp>
    </p:spTree>
    <p:extLst>
      <p:ext uri="{BB962C8B-B14F-4D97-AF65-F5344CB8AC3E}">
        <p14:creationId xmlns:p14="http://schemas.microsoft.com/office/powerpoint/2010/main" val="2581099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Eye Witnesses</a:t>
            </a:r>
            <a:endParaRPr lang="en-US" sz="4000" b="1" dirty="0">
              <a:solidFill>
                <a:schemeClr val="tx1"/>
              </a:solidFill>
              <a:latin typeface="+mn-lt"/>
              <a:cs typeface="Times New Roman" pitchFamily="18" charset="0"/>
            </a:endParaRPr>
          </a:p>
          <a:p>
            <a:pPr marL="0" indent="0">
              <a:buNone/>
            </a:pPr>
            <a:r>
              <a:rPr lang="en-US" sz="4000" b="1" dirty="0"/>
              <a:t>Live such good lives among the pagans that, though they accuse you of doing wrong, they may </a:t>
            </a:r>
            <a:r>
              <a:rPr lang="en-US" sz="4000" b="1" u="sng" dirty="0"/>
              <a:t>see</a:t>
            </a:r>
            <a:r>
              <a:rPr lang="en-US" sz="4000" b="1" dirty="0"/>
              <a:t> your good deeds and glorify Elohim on the day he visits us</a:t>
            </a:r>
            <a:r>
              <a:rPr lang="en-US" sz="4000" b="1" dirty="0" smtClean="0"/>
              <a:t>. 1 Peter 2:12</a:t>
            </a:r>
          </a:p>
          <a:p>
            <a:pPr marL="0" indent="0">
              <a:buNone/>
            </a:pPr>
            <a:r>
              <a:rPr lang="en-US" sz="4000" b="1" dirty="0"/>
              <a:t>Wives, in the same way be submissive to your husbands so that, if any of them do not believe the word, they may be won over without words by the behavior of their </a:t>
            </a:r>
            <a:r>
              <a:rPr lang="en-US" sz="4000" b="1" dirty="0" smtClean="0"/>
              <a:t>wives, </a:t>
            </a:r>
            <a:r>
              <a:rPr lang="en-US" sz="4000" b="1" dirty="0"/>
              <a:t>when they </a:t>
            </a:r>
            <a:r>
              <a:rPr lang="en-US" sz="4000" b="1" u="sng" dirty="0"/>
              <a:t>see</a:t>
            </a:r>
            <a:r>
              <a:rPr lang="en-US" sz="4000" b="1" dirty="0"/>
              <a:t> the purity and reverence of your lives</a:t>
            </a:r>
            <a:r>
              <a:rPr lang="en-US" sz="4000" b="1" dirty="0" smtClean="0"/>
              <a:t>.</a:t>
            </a:r>
            <a:r>
              <a:rPr lang="en-US" sz="4000" b="1" dirty="0"/>
              <a:t> </a:t>
            </a:r>
            <a:r>
              <a:rPr lang="en-US" sz="4000" b="1" dirty="0" smtClean="0"/>
              <a:t>1 Peter 3:1-2</a:t>
            </a:r>
            <a:endParaRPr lang="en-US" dirty="0"/>
          </a:p>
        </p:txBody>
      </p:sp>
    </p:spTree>
    <p:extLst>
      <p:ext uri="{BB962C8B-B14F-4D97-AF65-F5344CB8AC3E}">
        <p14:creationId xmlns:p14="http://schemas.microsoft.com/office/powerpoint/2010/main" val="3856662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1:17-18 </a:t>
            </a:r>
            <a:r>
              <a:rPr lang="en-US" sz="4000" b="1" dirty="0">
                <a:solidFill>
                  <a:schemeClr val="tx1"/>
                </a:solidFill>
                <a:latin typeface="+mn-lt"/>
                <a:cs typeface="Times New Roman" pitchFamily="18" charset="0"/>
              </a:rPr>
              <a:t>– The Scriptures</a:t>
            </a:r>
          </a:p>
          <a:p>
            <a:pPr marL="0" indent="0">
              <a:buNone/>
            </a:pPr>
            <a:r>
              <a:rPr lang="en-US" sz="4000" b="1" dirty="0" smtClean="0"/>
              <a:t>For </a:t>
            </a:r>
            <a:r>
              <a:rPr lang="en-US" sz="4000" b="1" dirty="0"/>
              <a:t>when He received respect and esteem from Elohim the Father, such a voice came to Him from the Excellent </a:t>
            </a:r>
            <a:r>
              <a:rPr lang="en-US" sz="4000" b="1" dirty="0" smtClean="0"/>
              <a:t>Esteem (Majestic Glory), </a:t>
            </a:r>
            <a:r>
              <a:rPr lang="en-US" sz="4000" b="1" dirty="0"/>
              <a:t>“This is My Son, the Beloved in whom I did delight.” </a:t>
            </a:r>
            <a:r>
              <a:rPr lang="en-US" sz="4000" b="1" dirty="0" smtClean="0"/>
              <a:t>And </a:t>
            </a:r>
            <a:r>
              <a:rPr lang="en-US" sz="4000" b="1" dirty="0"/>
              <a:t>we heard this voice which came from heaven when we were with Him on the set-apart mountain. </a:t>
            </a:r>
            <a:endParaRPr lang="en-US" sz="4000" b="1" dirty="0" smtClean="0"/>
          </a:p>
          <a:p>
            <a:pPr marL="0" indent="0">
              <a:buNone/>
            </a:pPr>
            <a:r>
              <a:rPr lang="en-US" sz="4000" b="1" dirty="0" smtClean="0"/>
              <a:t>This is what Peter is calling the power and coming of Messiah</a:t>
            </a:r>
          </a:p>
          <a:p>
            <a:pPr marL="0" indent="0">
              <a:buNone/>
            </a:pPr>
            <a:r>
              <a:rPr lang="en-US" sz="4000" b="1" dirty="0" smtClean="0"/>
              <a:t>The transfiguration is a vision of his Parousia!</a:t>
            </a:r>
            <a:endParaRPr lang="en-US" sz="4000" b="1" dirty="0"/>
          </a:p>
        </p:txBody>
      </p:sp>
    </p:spTree>
    <p:extLst>
      <p:ext uri="{BB962C8B-B14F-4D97-AF65-F5344CB8AC3E}">
        <p14:creationId xmlns:p14="http://schemas.microsoft.com/office/powerpoint/2010/main" val="3492596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Respect and Esteem</a:t>
            </a:r>
            <a:endParaRPr lang="en-US" sz="4000" b="1" dirty="0">
              <a:solidFill>
                <a:schemeClr val="tx1"/>
              </a:solidFill>
              <a:latin typeface="+mn-lt"/>
              <a:cs typeface="Times New Roman" pitchFamily="18" charset="0"/>
            </a:endParaRPr>
          </a:p>
          <a:p>
            <a:pPr marL="0" indent="0">
              <a:buNone/>
            </a:pPr>
            <a:r>
              <a:rPr lang="en-US" sz="4000" b="1" dirty="0" smtClean="0"/>
              <a:t>For </a:t>
            </a:r>
            <a:r>
              <a:rPr lang="en-US" sz="4000" b="1" dirty="0"/>
              <a:t>when He received respect and esteem from Elohim the </a:t>
            </a:r>
            <a:r>
              <a:rPr lang="en-US" sz="4000" b="1" dirty="0" smtClean="0"/>
              <a:t>Father…</a:t>
            </a:r>
          </a:p>
          <a:p>
            <a:pPr marL="0" indent="0">
              <a:buNone/>
            </a:pPr>
            <a:r>
              <a:rPr lang="en-US" sz="4000" b="1" dirty="0" smtClean="0"/>
              <a:t>Respect – honor – the exalted status implied by the declaration of </a:t>
            </a:r>
            <a:r>
              <a:rPr lang="en-US" sz="4000" b="1" dirty="0" err="1" smtClean="0"/>
              <a:t>Sonship</a:t>
            </a:r>
            <a:endParaRPr lang="en-US" sz="4000" b="1" dirty="0" smtClean="0"/>
          </a:p>
          <a:p>
            <a:pPr marL="0" indent="0">
              <a:buNone/>
            </a:pPr>
            <a:r>
              <a:rPr lang="en-US" sz="4000" b="1" dirty="0" smtClean="0"/>
              <a:t>Esteem – glory – the radiance of </a:t>
            </a:r>
            <a:r>
              <a:rPr lang="en-US" sz="4000" b="1" dirty="0" err="1" smtClean="0"/>
              <a:t>Yahusha</a:t>
            </a:r>
            <a:r>
              <a:rPr lang="en-US" sz="4000" b="1" dirty="0" smtClean="0"/>
              <a:t>, the splendor of light which belongs to Elohim</a:t>
            </a:r>
            <a:endParaRPr lang="en-US" sz="4000" b="1" dirty="0"/>
          </a:p>
        </p:txBody>
      </p:sp>
    </p:spTree>
    <p:extLst>
      <p:ext uri="{BB962C8B-B14F-4D97-AF65-F5344CB8AC3E}">
        <p14:creationId xmlns:p14="http://schemas.microsoft.com/office/powerpoint/2010/main" val="3388237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Voice</a:t>
            </a:r>
            <a:endParaRPr lang="en-US" sz="4000" b="1" dirty="0">
              <a:solidFill>
                <a:schemeClr val="tx1"/>
              </a:solidFill>
              <a:latin typeface="+mn-lt"/>
              <a:cs typeface="Times New Roman" pitchFamily="18" charset="0"/>
            </a:endParaRPr>
          </a:p>
          <a:p>
            <a:pPr marL="0" indent="0">
              <a:buNone/>
            </a:pPr>
            <a:r>
              <a:rPr lang="en-US" sz="4000" b="1" dirty="0"/>
              <a:t>such a voice came to Him from the Excellent </a:t>
            </a:r>
            <a:r>
              <a:rPr lang="en-US" sz="4000" b="1" dirty="0" smtClean="0"/>
              <a:t>Esteem</a:t>
            </a:r>
          </a:p>
          <a:p>
            <a:pPr marL="0" indent="0">
              <a:buNone/>
            </a:pPr>
            <a:r>
              <a:rPr lang="en-US" sz="4000" b="1" dirty="0" smtClean="0"/>
              <a:t>- </a:t>
            </a:r>
            <a:r>
              <a:rPr lang="en-US" sz="4000" b="1" dirty="0"/>
              <a:t>quality or state of being foremost in esteem, </a:t>
            </a:r>
            <a:r>
              <a:rPr lang="en-US" sz="4000" b="1" i="1" dirty="0"/>
              <a:t>grandeur, sublimity, majesty </a:t>
            </a:r>
            <a:endParaRPr lang="en-US" sz="4000" b="1" dirty="0" smtClean="0"/>
          </a:p>
          <a:p>
            <a:pPr marL="0" indent="0">
              <a:buNone/>
            </a:pPr>
            <a:r>
              <a:rPr lang="en-US" sz="4000" b="1" dirty="0" smtClean="0"/>
              <a:t>The Gospels say the voice came from the cloud</a:t>
            </a:r>
          </a:p>
          <a:p>
            <a:pPr marL="0" indent="0">
              <a:buNone/>
            </a:pPr>
            <a:r>
              <a:rPr lang="en-US" sz="4000" b="1" dirty="0" smtClean="0"/>
              <a:t>Thus Peter and others were eye witnesses and ear witnesses!</a:t>
            </a:r>
            <a:endParaRPr lang="en-US" sz="4000" b="1" dirty="0"/>
          </a:p>
        </p:txBody>
      </p:sp>
    </p:spTree>
    <p:extLst>
      <p:ext uri="{BB962C8B-B14F-4D97-AF65-F5344CB8AC3E}">
        <p14:creationId xmlns:p14="http://schemas.microsoft.com/office/powerpoint/2010/main" val="2714165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Transfiguration</a:t>
            </a:r>
            <a:endParaRPr lang="en-US" sz="4000" b="1" dirty="0">
              <a:solidFill>
                <a:schemeClr val="tx1"/>
              </a:solidFill>
              <a:latin typeface="+mn-lt"/>
              <a:cs typeface="Times New Roman" pitchFamily="18" charset="0"/>
            </a:endParaRPr>
          </a:p>
          <a:p>
            <a:pPr marL="0" indent="0">
              <a:buNone/>
            </a:pPr>
            <a:r>
              <a:rPr lang="en-US" sz="4000" b="1" dirty="0" smtClean="0"/>
              <a:t>Matthew 17:1-8</a:t>
            </a:r>
          </a:p>
          <a:p>
            <a:pPr marL="0" indent="0">
              <a:buNone/>
            </a:pPr>
            <a:r>
              <a:rPr lang="en-US" sz="4000" b="1" dirty="0" smtClean="0"/>
              <a:t>Mark 9:2-8</a:t>
            </a:r>
          </a:p>
          <a:p>
            <a:pPr marL="0" indent="0">
              <a:buNone/>
            </a:pPr>
            <a:r>
              <a:rPr lang="en-US" sz="4000" b="1" dirty="0" smtClean="0"/>
              <a:t>Luke 9:28-36</a:t>
            </a:r>
          </a:p>
          <a:p>
            <a:pPr marL="0" indent="0">
              <a:buNone/>
            </a:pPr>
            <a:r>
              <a:rPr lang="en-US" sz="4000" b="1" dirty="0" smtClean="0"/>
              <a:t>The disciples were sleeping and just coming awake – a common time when visions occur</a:t>
            </a:r>
            <a:endParaRPr lang="en-US" sz="4000" b="1" dirty="0"/>
          </a:p>
        </p:txBody>
      </p:sp>
    </p:spTree>
    <p:extLst>
      <p:ext uri="{BB962C8B-B14F-4D97-AF65-F5344CB8AC3E}">
        <p14:creationId xmlns:p14="http://schemas.microsoft.com/office/powerpoint/2010/main" val="4048263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The Hill</a:t>
            </a:r>
            <a:endParaRPr lang="en-US" sz="4000" b="1" dirty="0">
              <a:solidFill>
                <a:schemeClr val="tx1"/>
              </a:solidFill>
              <a:latin typeface="+mn-lt"/>
              <a:cs typeface="Times New Roman" pitchFamily="18" charset="0"/>
            </a:endParaRPr>
          </a:p>
          <a:p>
            <a:pPr marL="0" indent="0">
              <a:buNone/>
            </a:pPr>
            <a:r>
              <a:rPr lang="en-US" sz="4000" b="1" dirty="0"/>
              <a:t>we were with Him on the set-apart </a:t>
            </a:r>
            <a:r>
              <a:rPr lang="en-US" sz="4000" b="1" dirty="0" smtClean="0"/>
              <a:t>mountain…</a:t>
            </a:r>
          </a:p>
          <a:p>
            <a:pPr marL="0" indent="0">
              <a:buNone/>
            </a:pPr>
            <a:r>
              <a:rPr lang="en-US" sz="4000" b="1" dirty="0" smtClean="0"/>
              <a:t>After </a:t>
            </a:r>
            <a:r>
              <a:rPr lang="en-US" sz="4000" b="1" dirty="0"/>
              <a:t>six days </a:t>
            </a:r>
            <a:r>
              <a:rPr lang="en-US" sz="4000" b="1" dirty="0" err="1"/>
              <a:t>Yahusha</a:t>
            </a:r>
            <a:r>
              <a:rPr lang="en-US" sz="4000" b="1" dirty="0"/>
              <a:t> took with him </a:t>
            </a:r>
            <a:r>
              <a:rPr lang="en-US" sz="4000" b="1" dirty="0" err="1"/>
              <a:t>Kepha</a:t>
            </a:r>
            <a:r>
              <a:rPr lang="en-US" sz="4000" b="1" dirty="0"/>
              <a:t>, </a:t>
            </a:r>
            <a:r>
              <a:rPr lang="en-US" sz="4000" b="1" dirty="0" err="1"/>
              <a:t>Ya'acov</a:t>
            </a:r>
            <a:r>
              <a:rPr lang="en-US" sz="4000" b="1" dirty="0"/>
              <a:t> and </a:t>
            </a:r>
            <a:r>
              <a:rPr lang="en-US" sz="4000" b="1" dirty="0" err="1"/>
              <a:t>Yochanan</a:t>
            </a:r>
            <a:r>
              <a:rPr lang="en-US" sz="4000" b="1" dirty="0"/>
              <a:t> the brother of </a:t>
            </a:r>
            <a:r>
              <a:rPr lang="en-US" sz="4000" b="1" dirty="0" err="1"/>
              <a:t>Ya'acov</a:t>
            </a:r>
            <a:r>
              <a:rPr lang="en-US" sz="4000" b="1" dirty="0"/>
              <a:t>, and led them up a high mountain by themselves.</a:t>
            </a:r>
          </a:p>
          <a:p>
            <a:pPr marL="0" indent="0">
              <a:buNone/>
            </a:pPr>
            <a:r>
              <a:rPr lang="en-US" sz="4000" b="1" dirty="0" smtClean="0"/>
              <a:t>Matthew 17:1</a:t>
            </a:r>
          </a:p>
          <a:p>
            <a:pPr marL="0" indent="0">
              <a:buNone/>
            </a:pPr>
            <a:r>
              <a:rPr lang="en-US" sz="4000" b="1" dirty="0" smtClean="0"/>
              <a:t>Same in Mark</a:t>
            </a:r>
          </a:p>
          <a:p>
            <a:pPr marL="0" indent="0">
              <a:buNone/>
            </a:pPr>
            <a:r>
              <a:rPr lang="en-US" sz="4000" b="1" dirty="0" smtClean="0"/>
              <a:t>Luke says “mountain”</a:t>
            </a:r>
          </a:p>
          <a:p>
            <a:pPr marL="0" indent="0">
              <a:buNone/>
            </a:pPr>
            <a:r>
              <a:rPr lang="en-US" sz="4000" b="1" dirty="0" smtClean="0"/>
              <a:t>Reminiscent of Zion, the Hill or Mountain of Elohim, see Psalm 2:6ff</a:t>
            </a:r>
            <a:endParaRPr lang="en-US" sz="4000" b="1" dirty="0"/>
          </a:p>
        </p:txBody>
      </p:sp>
    </p:spTree>
    <p:extLst>
      <p:ext uri="{BB962C8B-B14F-4D97-AF65-F5344CB8AC3E}">
        <p14:creationId xmlns:p14="http://schemas.microsoft.com/office/powerpoint/2010/main" val="2164261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1:19-21 </a:t>
            </a:r>
            <a:r>
              <a:rPr lang="en-US" sz="4000" b="1" dirty="0">
                <a:solidFill>
                  <a:schemeClr val="tx1"/>
                </a:solidFill>
                <a:latin typeface="+mn-lt"/>
                <a:cs typeface="Times New Roman" pitchFamily="18" charset="0"/>
              </a:rPr>
              <a:t>– The Scriptures</a:t>
            </a:r>
          </a:p>
          <a:p>
            <a:pPr marL="0" indent="0">
              <a:buNone/>
            </a:pPr>
            <a:r>
              <a:rPr lang="en-US" sz="4000" b="1" dirty="0" smtClean="0"/>
              <a:t>And </a:t>
            </a:r>
            <a:r>
              <a:rPr lang="en-US" sz="4000" b="1" dirty="0"/>
              <a:t>we have the prophetic word made more certain, which you do well to heed as a light that shines in a dark place, until the day dawns and the morning star rises in your hearts, </a:t>
            </a:r>
            <a:r>
              <a:rPr lang="en-US" sz="4000" b="1" dirty="0" smtClean="0"/>
              <a:t>knowing </a:t>
            </a:r>
            <a:r>
              <a:rPr lang="en-US" sz="4000" b="1" dirty="0"/>
              <a:t>this first, that no prophecy of Scripture came to be of one’s own interpretation, </a:t>
            </a:r>
            <a:r>
              <a:rPr lang="en-US" sz="4000" b="1" dirty="0" smtClean="0"/>
              <a:t>for </a:t>
            </a:r>
            <a:r>
              <a:rPr lang="en-US" sz="4000" b="1" dirty="0"/>
              <a:t>prophecy never came by the desire of man, but men of Elohim spoke, being moved by the Set-apart Spirit. </a:t>
            </a:r>
          </a:p>
        </p:txBody>
      </p:sp>
    </p:spTree>
    <p:extLst>
      <p:ext uri="{BB962C8B-B14F-4D97-AF65-F5344CB8AC3E}">
        <p14:creationId xmlns:p14="http://schemas.microsoft.com/office/powerpoint/2010/main" val="3799641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The Prophetic Word</a:t>
            </a:r>
            <a:endParaRPr lang="en-US" sz="4000" b="1" dirty="0">
              <a:solidFill>
                <a:schemeClr val="tx1"/>
              </a:solidFill>
              <a:latin typeface="+mn-lt"/>
              <a:cs typeface="Times New Roman" pitchFamily="18" charset="0"/>
            </a:endParaRPr>
          </a:p>
          <a:p>
            <a:pPr marL="0" indent="0">
              <a:buNone/>
            </a:pPr>
            <a:r>
              <a:rPr lang="en-US" sz="4000" b="1" dirty="0" smtClean="0"/>
              <a:t>The Transfiguration is identified as a “prophetic word made more certain”</a:t>
            </a:r>
          </a:p>
          <a:p>
            <a:pPr marL="0" indent="0">
              <a:buNone/>
            </a:pPr>
            <a:r>
              <a:rPr lang="en-US" sz="4000" b="1" dirty="0" smtClean="0"/>
              <a:t>An event foreshadowing </a:t>
            </a:r>
            <a:r>
              <a:rPr lang="en-US" sz="4000" b="1" dirty="0" err="1" smtClean="0"/>
              <a:t>Yahusha’s</a:t>
            </a:r>
            <a:r>
              <a:rPr lang="en-US" sz="4000" b="1" dirty="0" smtClean="0"/>
              <a:t> glory in his kingdom</a:t>
            </a:r>
          </a:p>
          <a:p>
            <a:pPr marL="0" indent="0">
              <a:buNone/>
            </a:pPr>
            <a:r>
              <a:rPr lang="en-US" sz="4000" b="1" dirty="0" smtClean="0"/>
              <a:t>A vision, like what all the prophets received, of the coming kingdom of Elohim</a:t>
            </a:r>
          </a:p>
          <a:p>
            <a:pPr marL="0" indent="0">
              <a:buNone/>
            </a:pPr>
            <a:r>
              <a:rPr lang="en-US" sz="4000" b="1" dirty="0" smtClean="0"/>
              <a:t>Not to draw conclusions unwarranted by the vision – like “Moses and Elijah are alive in heaven” – as with parables, what are we to understand by this revelation?</a:t>
            </a:r>
            <a:endParaRPr lang="en-US" sz="4000" b="1" dirty="0"/>
          </a:p>
        </p:txBody>
      </p:sp>
    </p:spTree>
    <p:extLst>
      <p:ext uri="{BB962C8B-B14F-4D97-AF65-F5344CB8AC3E}">
        <p14:creationId xmlns:p14="http://schemas.microsoft.com/office/powerpoint/2010/main" val="3711411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Prophetic Word From the Majestic Glory</a:t>
            </a:r>
            <a:endParaRPr lang="en-US" sz="4000" b="1" dirty="0">
              <a:solidFill>
                <a:schemeClr val="tx1"/>
              </a:solidFill>
              <a:latin typeface="+mn-lt"/>
              <a:cs typeface="Times New Roman" pitchFamily="18" charset="0"/>
            </a:endParaRPr>
          </a:p>
          <a:p>
            <a:pPr marL="0" indent="0">
              <a:buNone/>
            </a:pPr>
            <a:r>
              <a:rPr lang="en-US" sz="4000" b="1" dirty="0" err="1" smtClean="0"/>
              <a:t>Devarim</a:t>
            </a:r>
            <a:r>
              <a:rPr lang="en-US" sz="4000" b="1" dirty="0" smtClean="0"/>
              <a:t> Deuteronomy 13:1-5</a:t>
            </a:r>
          </a:p>
          <a:p>
            <a:pPr marL="0" indent="0">
              <a:buNone/>
            </a:pPr>
            <a:r>
              <a:rPr lang="en-US" sz="4000" b="1" dirty="0" smtClean="0"/>
              <a:t>If </a:t>
            </a:r>
            <a:r>
              <a:rPr lang="en-US" sz="4000" b="1" dirty="0"/>
              <a:t>a prophet, or one who foretells by dreams, appears among you and announces to you a miraculous sign or wonder</a:t>
            </a:r>
            <a:r>
              <a:rPr lang="en-US" sz="4000" b="1" dirty="0" smtClean="0"/>
              <a:t>, </a:t>
            </a:r>
            <a:r>
              <a:rPr lang="en-US" sz="4000" b="1" dirty="0"/>
              <a:t>and if the sign or wonder of which he has spoken takes place, and he says, "Let us follow other gods" (gods you have not known) "and let us worship them</a:t>
            </a:r>
            <a:r>
              <a:rPr lang="en-US" sz="4000" b="1" dirty="0" smtClean="0"/>
              <a:t>," </a:t>
            </a:r>
            <a:r>
              <a:rPr lang="en-US" sz="4000" b="1" dirty="0"/>
              <a:t>you must not listen to the words of that prophet or dreamer. </a:t>
            </a:r>
            <a:endParaRPr lang="en-US" sz="5400" b="1" dirty="0"/>
          </a:p>
        </p:txBody>
      </p:sp>
    </p:spTree>
    <p:extLst>
      <p:ext uri="{BB962C8B-B14F-4D97-AF65-F5344CB8AC3E}">
        <p14:creationId xmlns:p14="http://schemas.microsoft.com/office/powerpoint/2010/main" val="3222913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Prophetic Word From the Majestic Glory</a:t>
            </a:r>
            <a:endParaRPr lang="en-US" sz="4000" b="1" dirty="0">
              <a:solidFill>
                <a:schemeClr val="tx1"/>
              </a:solidFill>
              <a:latin typeface="+mn-lt"/>
              <a:cs typeface="Times New Roman" pitchFamily="18" charset="0"/>
            </a:endParaRPr>
          </a:p>
          <a:p>
            <a:pPr marL="0" indent="0">
              <a:buNone/>
            </a:pPr>
            <a:r>
              <a:rPr lang="en-US" sz="4000" b="1" dirty="0" err="1" smtClean="0"/>
              <a:t>Devarim</a:t>
            </a:r>
            <a:r>
              <a:rPr lang="en-US" sz="4000" b="1" dirty="0" smtClean="0"/>
              <a:t> Deuteronomy 13:1-5</a:t>
            </a:r>
          </a:p>
          <a:p>
            <a:pPr marL="0" indent="0">
              <a:buNone/>
            </a:pPr>
            <a:r>
              <a:rPr lang="en-US" sz="4000" b="1" dirty="0" smtClean="0"/>
              <a:t>Yahuwah </a:t>
            </a:r>
            <a:r>
              <a:rPr lang="en-US" sz="4000" b="1" dirty="0"/>
              <a:t>your Elohim is testing you to find out whether you love him with all your heart and with all your </a:t>
            </a:r>
            <a:r>
              <a:rPr lang="en-US" sz="4000" b="1" dirty="0" smtClean="0"/>
              <a:t>soul. </a:t>
            </a:r>
            <a:r>
              <a:rPr lang="en-US" sz="4000" b="1" dirty="0"/>
              <a:t>It is Yahuwah your Elohim you must follow, and him you must revere. Keep his commands and obey him; serve him and hold fast to </a:t>
            </a:r>
            <a:r>
              <a:rPr lang="en-US" sz="4000" b="1" dirty="0" smtClean="0"/>
              <a:t>him. </a:t>
            </a:r>
            <a:endParaRPr lang="en-US" sz="4000" b="1" dirty="0"/>
          </a:p>
        </p:txBody>
      </p:sp>
    </p:spTree>
    <p:extLst>
      <p:ext uri="{BB962C8B-B14F-4D97-AF65-F5344CB8AC3E}">
        <p14:creationId xmlns:p14="http://schemas.microsoft.com/office/powerpoint/2010/main" val="2133864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Prophetic Word From the Majestic Glory</a:t>
            </a:r>
            <a:endParaRPr lang="en-US" sz="4000" b="1" dirty="0">
              <a:solidFill>
                <a:schemeClr val="tx1"/>
              </a:solidFill>
              <a:latin typeface="+mn-lt"/>
              <a:cs typeface="Times New Roman" pitchFamily="18" charset="0"/>
            </a:endParaRPr>
          </a:p>
          <a:p>
            <a:pPr marL="0" indent="0">
              <a:buNone/>
            </a:pPr>
            <a:r>
              <a:rPr lang="en-US" sz="4000" b="1" dirty="0" err="1" smtClean="0"/>
              <a:t>Devarim</a:t>
            </a:r>
            <a:r>
              <a:rPr lang="en-US" sz="4000" b="1" dirty="0" smtClean="0"/>
              <a:t> Deuteronomy 13:1-5</a:t>
            </a:r>
          </a:p>
          <a:p>
            <a:pPr marL="0" indent="0">
              <a:buNone/>
            </a:pPr>
            <a:r>
              <a:rPr lang="en-US" sz="4000" b="1" dirty="0" smtClean="0"/>
              <a:t>That </a:t>
            </a:r>
            <a:r>
              <a:rPr lang="en-US" sz="4000" b="1" dirty="0"/>
              <a:t>prophet or dreamer must be put to death, because he preached rebellion against Yahuwah your Elohim, who brought you out of </a:t>
            </a:r>
            <a:r>
              <a:rPr lang="en-US" sz="4000" b="1" dirty="0" err="1"/>
              <a:t>Mitzrayim</a:t>
            </a:r>
            <a:r>
              <a:rPr lang="en-US" sz="4000" b="1" dirty="0"/>
              <a:t> and redeemed you from the land of slavery; he has tried to turn you from the way Yahuwah your Elohim commanded you to follow. You must purge the evil from among you</a:t>
            </a:r>
            <a:r>
              <a:rPr lang="en-US" sz="4000" b="1" dirty="0" smtClean="0"/>
              <a:t>.</a:t>
            </a:r>
            <a:endParaRPr lang="en-US" sz="4000" b="1" dirty="0"/>
          </a:p>
        </p:txBody>
      </p:sp>
    </p:spTree>
    <p:extLst>
      <p:ext uri="{BB962C8B-B14F-4D97-AF65-F5344CB8AC3E}">
        <p14:creationId xmlns:p14="http://schemas.microsoft.com/office/powerpoint/2010/main" val="1083632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Prophetic Word From the Majestic Glory</a:t>
            </a:r>
            <a:endParaRPr lang="en-US" sz="4000" b="1" dirty="0">
              <a:solidFill>
                <a:schemeClr val="tx1"/>
              </a:solidFill>
              <a:latin typeface="+mn-lt"/>
              <a:cs typeface="Times New Roman" pitchFamily="18" charset="0"/>
            </a:endParaRPr>
          </a:p>
          <a:p>
            <a:pPr marL="0" indent="0">
              <a:buNone/>
            </a:pPr>
            <a:r>
              <a:rPr lang="en-US" sz="4000" b="1" dirty="0" err="1" smtClean="0"/>
              <a:t>Devarim</a:t>
            </a:r>
            <a:r>
              <a:rPr lang="en-US" sz="4000" b="1" dirty="0" smtClean="0"/>
              <a:t> Deuteronomy 18:15-18</a:t>
            </a:r>
          </a:p>
          <a:p>
            <a:pPr marL="0" indent="0">
              <a:buNone/>
            </a:pPr>
            <a:r>
              <a:rPr lang="en-US" sz="4000" b="1" dirty="0" smtClean="0"/>
              <a:t>Yahuwah </a:t>
            </a:r>
            <a:r>
              <a:rPr lang="en-US" sz="4000" b="1" dirty="0"/>
              <a:t>your Elohim will raise up for you a prophet like me from among your own brothers. You must listen to </a:t>
            </a:r>
            <a:r>
              <a:rPr lang="en-US" sz="4000" b="1" dirty="0" smtClean="0"/>
              <a:t>him. For </a:t>
            </a:r>
            <a:r>
              <a:rPr lang="en-US" sz="4000" b="1" dirty="0"/>
              <a:t>this is what you asked of Yahuwah your Elohim at </a:t>
            </a:r>
            <a:r>
              <a:rPr lang="en-US" sz="4000" b="1" dirty="0" err="1"/>
              <a:t>Horeb</a:t>
            </a:r>
            <a:r>
              <a:rPr lang="en-US" sz="4000" b="1" dirty="0"/>
              <a:t> on the day of the assembly when you said, "Let us not hear the voice of Yahuwah our Elohim nor see this great fire anymore, or we will die</a:t>
            </a:r>
            <a:r>
              <a:rPr lang="en-US" sz="4000" b="1" dirty="0" smtClean="0"/>
              <a:t>."</a:t>
            </a:r>
            <a:endParaRPr lang="en-US" sz="3600" b="1" dirty="0"/>
          </a:p>
        </p:txBody>
      </p:sp>
    </p:spTree>
    <p:extLst>
      <p:ext uri="{BB962C8B-B14F-4D97-AF65-F5344CB8AC3E}">
        <p14:creationId xmlns:p14="http://schemas.microsoft.com/office/powerpoint/2010/main" val="4105098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Prophetic Word From the Majestic Glory</a:t>
            </a:r>
            <a:endParaRPr lang="en-US" sz="4000" b="1" dirty="0">
              <a:solidFill>
                <a:schemeClr val="tx1"/>
              </a:solidFill>
              <a:latin typeface="+mn-lt"/>
              <a:cs typeface="Times New Roman" pitchFamily="18" charset="0"/>
            </a:endParaRPr>
          </a:p>
          <a:p>
            <a:pPr marL="0" indent="0">
              <a:buNone/>
            </a:pPr>
            <a:r>
              <a:rPr lang="en-US" sz="4000" b="1" dirty="0" err="1" smtClean="0"/>
              <a:t>Devarim</a:t>
            </a:r>
            <a:r>
              <a:rPr lang="en-US" sz="4000" b="1" dirty="0" smtClean="0"/>
              <a:t> Deuteronomy 18:15-18</a:t>
            </a:r>
          </a:p>
          <a:p>
            <a:pPr marL="0" indent="0">
              <a:buNone/>
            </a:pPr>
            <a:r>
              <a:rPr lang="en-US" sz="4000" b="1" dirty="0" smtClean="0"/>
              <a:t>Yahuwah </a:t>
            </a:r>
            <a:r>
              <a:rPr lang="en-US" sz="4000" b="1" dirty="0"/>
              <a:t>said to me: "What they say is </a:t>
            </a:r>
            <a:r>
              <a:rPr lang="en-US" sz="4000" b="1" dirty="0" smtClean="0"/>
              <a:t>good. </a:t>
            </a:r>
            <a:r>
              <a:rPr lang="en-US" sz="4000" b="1" dirty="0"/>
              <a:t>I will raise up for them a prophet like you from among their brothers; I will put my words in his mouth, and he will tell them everything I command him.</a:t>
            </a:r>
          </a:p>
          <a:p>
            <a:pPr marL="0" indent="0">
              <a:buNone/>
            </a:pPr>
            <a:endParaRPr lang="en-US" sz="3600" b="1" dirty="0"/>
          </a:p>
        </p:txBody>
      </p:sp>
    </p:spTree>
    <p:extLst>
      <p:ext uri="{BB962C8B-B14F-4D97-AF65-F5344CB8AC3E}">
        <p14:creationId xmlns:p14="http://schemas.microsoft.com/office/powerpoint/2010/main" val="1265334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Prophetic Word From the Majestic Glory</a:t>
            </a:r>
            <a:endParaRPr lang="en-US" sz="4000" b="1" dirty="0">
              <a:solidFill>
                <a:schemeClr val="tx1"/>
              </a:solidFill>
              <a:latin typeface="+mn-lt"/>
              <a:cs typeface="Times New Roman" pitchFamily="18" charset="0"/>
            </a:endParaRPr>
          </a:p>
          <a:p>
            <a:pPr marL="0" indent="0">
              <a:buNone/>
            </a:pPr>
            <a:r>
              <a:rPr lang="en-US" sz="4000" b="1" dirty="0" err="1" smtClean="0"/>
              <a:t>Devarim</a:t>
            </a:r>
            <a:r>
              <a:rPr lang="en-US" sz="4000" b="1" dirty="0" smtClean="0"/>
              <a:t> Deuteronomy 18:19-20</a:t>
            </a:r>
          </a:p>
          <a:p>
            <a:pPr marL="0" indent="0">
              <a:buNone/>
            </a:pPr>
            <a:r>
              <a:rPr lang="en-US" sz="4000" b="1" dirty="0" smtClean="0"/>
              <a:t>If </a:t>
            </a:r>
            <a:r>
              <a:rPr lang="en-US" sz="4000" b="1" dirty="0"/>
              <a:t>anyone does not listen to my words that the prophet speaks in my name, I myself will call him to account</a:t>
            </a:r>
            <a:r>
              <a:rPr lang="en-US" sz="4000" b="1" dirty="0" smtClean="0"/>
              <a:t>. </a:t>
            </a:r>
            <a:r>
              <a:rPr lang="en-US" sz="4000" b="1" dirty="0"/>
              <a:t>But a prophet who presumes to speak in my name anything I have not commanded him to say, or a prophet who speaks in the name of other gods, must be put to death."</a:t>
            </a:r>
          </a:p>
          <a:p>
            <a:pPr marL="0" indent="0">
              <a:buNone/>
            </a:pPr>
            <a:endParaRPr lang="en-US" sz="3600" b="1" dirty="0"/>
          </a:p>
        </p:txBody>
      </p:sp>
    </p:spTree>
    <p:extLst>
      <p:ext uri="{BB962C8B-B14F-4D97-AF65-F5344CB8AC3E}">
        <p14:creationId xmlns:p14="http://schemas.microsoft.com/office/powerpoint/2010/main" val="655877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Prophetic Word From the Majestic Glory</a:t>
            </a:r>
            <a:endParaRPr lang="en-US" sz="4000" b="1" dirty="0">
              <a:solidFill>
                <a:schemeClr val="tx1"/>
              </a:solidFill>
              <a:latin typeface="+mn-lt"/>
              <a:cs typeface="Times New Roman" pitchFamily="18" charset="0"/>
            </a:endParaRPr>
          </a:p>
          <a:p>
            <a:pPr marL="0" indent="0">
              <a:buNone/>
            </a:pPr>
            <a:r>
              <a:rPr lang="en-US" sz="4000" b="1" dirty="0" err="1" smtClean="0"/>
              <a:t>Devarim</a:t>
            </a:r>
            <a:r>
              <a:rPr lang="en-US" sz="4000" b="1" dirty="0" smtClean="0"/>
              <a:t> Deuteronomy 18:21-22</a:t>
            </a:r>
          </a:p>
          <a:p>
            <a:pPr marL="0" indent="0">
              <a:buNone/>
            </a:pPr>
            <a:r>
              <a:rPr lang="en-US" sz="4000" b="1" dirty="0" smtClean="0"/>
              <a:t>You </a:t>
            </a:r>
            <a:r>
              <a:rPr lang="en-US" sz="4000" b="1" dirty="0"/>
              <a:t>may say to yourselves, "How can we know when a message has not been spoken by Yahuwah</a:t>
            </a:r>
            <a:r>
              <a:rPr lang="en-US" sz="4000" b="1" dirty="0" smtClean="0"/>
              <a:t>?" </a:t>
            </a:r>
            <a:r>
              <a:rPr lang="en-US" sz="4000" b="1" dirty="0"/>
              <a:t>If what a prophet proclaims in the name of Yahuwah does not take place or come true, that is a message Yahuwah has not spoken. That prophet has spoken presumptuously. Do not be afraid of him.</a:t>
            </a:r>
          </a:p>
          <a:p>
            <a:pPr marL="0" indent="0">
              <a:buNone/>
            </a:pPr>
            <a:endParaRPr lang="en-US" sz="3600" b="1" dirty="0"/>
          </a:p>
        </p:txBody>
      </p:sp>
    </p:spTree>
    <p:extLst>
      <p:ext uri="{BB962C8B-B14F-4D97-AF65-F5344CB8AC3E}">
        <p14:creationId xmlns:p14="http://schemas.microsoft.com/office/powerpoint/2010/main" val="3762527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Prophetic Word Made More Certain</a:t>
            </a:r>
            <a:endParaRPr lang="en-US" sz="4000" b="1" dirty="0">
              <a:solidFill>
                <a:schemeClr val="tx1"/>
              </a:solidFill>
              <a:latin typeface="+mn-lt"/>
              <a:cs typeface="Times New Roman" pitchFamily="18" charset="0"/>
            </a:endParaRPr>
          </a:p>
          <a:p>
            <a:pPr marL="0" indent="0">
              <a:buNone/>
            </a:pPr>
            <a:r>
              <a:rPr lang="en-US" sz="4000" b="1" dirty="0" smtClean="0"/>
              <a:t>And </a:t>
            </a:r>
            <a:r>
              <a:rPr lang="en-US" sz="4000" b="1" dirty="0"/>
              <a:t>we have the prophetic word made more </a:t>
            </a:r>
            <a:r>
              <a:rPr lang="en-US" sz="4000" b="1" dirty="0" smtClean="0"/>
              <a:t>certain…</a:t>
            </a:r>
          </a:p>
          <a:p>
            <a:pPr marL="0" indent="0">
              <a:buNone/>
            </a:pPr>
            <a:r>
              <a:rPr lang="en-US" sz="4000" b="1" dirty="0" smtClean="0"/>
              <a:t>A confirmation of the message of the prophets</a:t>
            </a:r>
          </a:p>
          <a:p>
            <a:pPr marL="0" indent="0">
              <a:buNone/>
            </a:pPr>
            <a:r>
              <a:rPr lang="en-US" sz="4000" b="1" dirty="0" smtClean="0"/>
              <a:t>To the apostles, it is more certain because they saw the vision of his glory, also</a:t>
            </a:r>
          </a:p>
          <a:p>
            <a:pPr marL="0" indent="0">
              <a:buNone/>
            </a:pPr>
            <a:endParaRPr lang="en-US" sz="4000" b="1" dirty="0"/>
          </a:p>
        </p:txBody>
      </p:sp>
    </p:spTree>
    <p:extLst>
      <p:ext uri="{BB962C8B-B14F-4D97-AF65-F5344CB8AC3E}">
        <p14:creationId xmlns:p14="http://schemas.microsoft.com/office/powerpoint/2010/main" val="2551981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You Do Well to Pay Attention to It</a:t>
            </a:r>
            <a:endParaRPr lang="en-US" sz="4000" b="1" dirty="0">
              <a:solidFill>
                <a:schemeClr val="tx1"/>
              </a:solidFill>
              <a:latin typeface="+mn-lt"/>
              <a:cs typeface="Times New Roman" pitchFamily="18" charset="0"/>
            </a:endParaRPr>
          </a:p>
          <a:p>
            <a:pPr marL="0" indent="0">
              <a:buNone/>
            </a:pPr>
            <a:r>
              <a:rPr lang="en-US" sz="4000" b="1" dirty="0"/>
              <a:t>which you do well to heed as a light that shines in a dark place, until the day dawns and the morning star rises in your </a:t>
            </a:r>
            <a:r>
              <a:rPr lang="en-US" sz="4000" b="1" dirty="0" smtClean="0"/>
              <a:t>hearts…</a:t>
            </a:r>
          </a:p>
          <a:p>
            <a:pPr marL="0" indent="0">
              <a:buNone/>
            </a:pPr>
            <a:r>
              <a:rPr lang="en-US" sz="4000" b="1" dirty="0" smtClean="0"/>
              <a:t>Not just a fable or myth.  This vision is from Elohim</a:t>
            </a:r>
          </a:p>
          <a:p>
            <a:pPr marL="0" indent="0">
              <a:buNone/>
            </a:pPr>
            <a:r>
              <a:rPr lang="en-US" sz="4000" b="1" dirty="0" smtClean="0"/>
              <a:t>The Day is the Day of the LORD, </a:t>
            </a:r>
            <a:r>
              <a:rPr lang="en-US" sz="4000" b="1" dirty="0" err="1" smtClean="0"/>
              <a:t>Yahusha’s</a:t>
            </a:r>
            <a:r>
              <a:rPr lang="en-US" sz="4000" b="1" dirty="0" smtClean="0"/>
              <a:t> return</a:t>
            </a:r>
          </a:p>
          <a:p>
            <a:pPr marL="0" indent="0">
              <a:buNone/>
            </a:pPr>
            <a:endParaRPr lang="en-US" sz="4000" b="1" dirty="0"/>
          </a:p>
        </p:txBody>
      </p:sp>
    </p:spTree>
    <p:extLst>
      <p:ext uri="{BB962C8B-B14F-4D97-AF65-F5344CB8AC3E}">
        <p14:creationId xmlns:p14="http://schemas.microsoft.com/office/powerpoint/2010/main" val="1301508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Morning Star</a:t>
            </a:r>
            <a:endParaRPr lang="en-US" sz="4000" b="1" dirty="0">
              <a:solidFill>
                <a:schemeClr val="tx1"/>
              </a:solidFill>
              <a:latin typeface="+mn-lt"/>
              <a:cs typeface="Times New Roman" pitchFamily="18" charset="0"/>
            </a:endParaRPr>
          </a:p>
          <a:p>
            <a:pPr marL="0" indent="0">
              <a:buNone/>
            </a:pPr>
            <a:r>
              <a:rPr lang="en-US" sz="4000" b="1" dirty="0" smtClean="0"/>
              <a:t>I </a:t>
            </a:r>
            <a:r>
              <a:rPr lang="en-US" sz="4000" b="1" dirty="0"/>
              <a:t>see him, but not now; I behold him, but not near. </a:t>
            </a:r>
            <a:r>
              <a:rPr lang="en-US" sz="4000" b="1" u="sng" dirty="0"/>
              <a:t>A star will come out of </a:t>
            </a:r>
            <a:r>
              <a:rPr lang="en-US" sz="4000" b="1" u="sng" dirty="0" err="1"/>
              <a:t>Ya'acov</a:t>
            </a:r>
            <a:r>
              <a:rPr lang="en-US" sz="4000" b="1" dirty="0"/>
              <a:t>; a scepter will rise out of </a:t>
            </a:r>
            <a:r>
              <a:rPr lang="en-US" sz="4000" b="1" dirty="0" err="1"/>
              <a:t>Yisrael</a:t>
            </a:r>
            <a:r>
              <a:rPr lang="en-US" sz="4000" b="1" dirty="0"/>
              <a:t>. He will crush the foreheads of Moab, the skulls of all the sons of </a:t>
            </a:r>
            <a:r>
              <a:rPr lang="en-US" sz="4000" b="1" dirty="0" err="1"/>
              <a:t>Sheth</a:t>
            </a:r>
            <a:r>
              <a:rPr lang="en-US" sz="4000" b="1" dirty="0" smtClean="0"/>
              <a:t>.  Numbers 24:17</a:t>
            </a:r>
          </a:p>
          <a:p>
            <a:pPr marL="0" indent="0">
              <a:buNone/>
            </a:pPr>
            <a:r>
              <a:rPr lang="en-US" sz="4000" b="1" dirty="0"/>
              <a:t>I, </a:t>
            </a:r>
            <a:r>
              <a:rPr lang="en-US" sz="4000" b="1" dirty="0" err="1"/>
              <a:t>Yahusha</a:t>
            </a:r>
            <a:r>
              <a:rPr lang="en-US" sz="4000" b="1" dirty="0"/>
              <a:t>, have sent my angel to give you this testimony for the assemblies. I am the Root and the Offspring of David, </a:t>
            </a:r>
            <a:r>
              <a:rPr lang="en-US" sz="4000" b="1" u="sng" dirty="0"/>
              <a:t>and the bright Morning Star</a:t>
            </a:r>
            <a:r>
              <a:rPr lang="en-US" sz="4000" b="1" dirty="0" smtClean="0"/>
              <a:t>.  Revelation 22:16</a:t>
            </a:r>
            <a:endParaRPr lang="en-US" sz="4000" b="1" dirty="0"/>
          </a:p>
        </p:txBody>
      </p:sp>
    </p:spTree>
    <p:extLst>
      <p:ext uri="{BB962C8B-B14F-4D97-AF65-F5344CB8AC3E}">
        <p14:creationId xmlns:p14="http://schemas.microsoft.com/office/powerpoint/2010/main" val="628340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Morning Star Rising</a:t>
            </a:r>
            <a:endParaRPr lang="en-US" sz="4000" b="1" dirty="0">
              <a:solidFill>
                <a:schemeClr val="tx1"/>
              </a:solidFill>
              <a:latin typeface="+mn-lt"/>
              <a:cs typeface="Times New Roman" pitchFamily="18" charset="0"/>
            </a:endParaRPr>
          </a:p>
          <a:p>
            <a:pPr marL="0" indent="0">
              <a:buNone/>
            </a:pPr>
            <a:r>
              <a:rPr lang="en-US" sz="4000" b="1" dirty="0"/>
              <a:t>until the day dawns and the morning star rises in your hearts…</a:t>
            </a:r>
          </a:p>
          <a:p>
            <a:pPr marL="0" indent="0">
              <a:buNone/>
            </a:pPr>
            <a:r>
              <a:rPr lang="en-US" sz="4000" b="1" dirty="0" smtClean="0"/>
              <a:t>This expectation of the Parousia of </a:t>
            </a:r>
            <a:r>
              <a:rPr lang="en-US" sz="4000" b="1" dirty="0" err="1" smtClean="0"/>
              <a:t>Yahusha</a:t>
            </a:r>
            <a:r>
              <a:rPr lang="en-US" sz="4000" b="1" dirty="0" smtClean="0"/>
              <a:t> should be </a:t>
            </a:r>
            <a:r>
              <a:rPr lang="en-US" sz="4000" b="1" u="sng" dirty="0" smtClean="0"/>
              <a:t>personal</a:t>
            </a:r>
            <a:r>
              <a:rPr lang="en-US" sz="4000" b="1" dirty="0" smtClean="0"/>
              <a:t>.  This is the hope that “rises in your heart”</a:t>
            </a:r>
          </a:p>
          <a:p>
            <a:pPr marL="0" indent="0">
              <a:buNone/>
            </a:pPr>
            <a:r>
              <a:rPr lang="en-US" sz="4000" b="1" dirty="0" smtClean="0"/>
              <a:t>It should be having a transforming effect in your life.  It should motivate each of us to “put off” and “put on.”</a:t>
            </a:r>
          </a:p>
          <a:p>
            <a:pPr marL="0" indent="0">
              <a:buNone/>
            </a:pPr>
            <a:r>
              <a:rPr lang="en-US" sz="4000" b="1" dirty="0" smtClean="0"/>
              <a:t>A renewing of our minds…</a:t>
            </a:r>
            <a:endParaRPr lang="en-US" sz="4000" b="1" dirty="0"/>
          </a:p>
        </p:txBody>
      </p:sp>
    </p:spTree>
    <p:extLst>
      <p:ext uri="{BB962C8B-B14F-4D97-AF65-F5344CB8AC3E}">
        <p14:creationId xmlns:p14="http://schemas.microsoft.com/office/powerpoint/2010/main" val="2129533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1:20-21 </a:t>
            </a:r>
            <a:r>
              <a:rPr lang="en-US" sz="4000" b="1" dirty="0">
                <a:solidFill>
                  <a:schemeClr val="tx1"/>
                </a:solidFill>
                <a:latin typeface="+mn-lt"/>
                <a:cs typeface="Times New Roman" pitchFamily="18" charset="0"/>
              </a:rPr>
              <a:t>– The Scriptures</a:t>
            </a:r>
          </a:p>
          <a:p>
            <a:pPr marL="0" indent="0">
              <a:buNone/>
            </a:pPr>
            <a:r>
              <a:rPr lang="en-US" sz="4000" b="1" dirty="0" smtClean="0"/>
              <a:t>…</a:t>
            </a:r>
            <a:r>
              <a:rPr lang="en-US" sz="4000" b="1" u="sng" dirty="0" smtClean="0"/>
              <a:t>knowing </a:t>
            </a:r>
            <a:r>
              <a:rPr lang="en-US" sz="4000" b="1" u="sng" dirty="0"/>
              <a:t>this first</a:t>
            </a:r>
            <a:r>
              <a:rPr lang="en-US" sz="4000" b="1" dirty="0"/>
              <a:t>, that no prophecy of Scripture came to be of one’s own interpretation, </a:t>
            </a:r>
            <a:r>
              <a:rPr lang="en-US" sz="4000" b="1" dirty="0" smtClean="0"/>
              <a:t>for </a:t>
            </a:r>
            <a:r>
              <a:rPr lang="en-US" sz="4000" b="1" dirty="0"/>
              <a:t>prophecy never came by the desire of man, but men of Elohim spoke, being moved by the Set-apart Spirit. </a:t>
            </a:r>
            <a:endParaRPr lang="en-US" sz="4000" b="1" dirty="0" smtClean="0"/>
          </a:p>
          <a:p>
            <a:pPr marL="0" indent="0">
              <a:buNone/>
            </a:pPr>
            <a:r>
              <a:rPr lang="en-US" sz="4000" b="1" dirty="0" smtClean="0"/>
              <a:t>It is of utmost importance that we realize this fact about biblical prophesy</a:t>
            </a:r>
            <a:endParaRPr lang="en-US" sz="4000" b="1" dirty="0"/>
          </a:p>
        </p:txBody>
      </p:sp>
    </p:spTree>
    <p:extLst>
      <p:ext uri="{BB962C8B-B14F-4D97-AF65-F5344CB8AC3E}">
        <p14:creationId xmlns:p14="http://schemas.microsoft.com/office/powerpoint/2010/main" val="2287455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One’s Own Interpretation</a:t>
            </a:r>
            <a:endParaRPr lang="en-US" sz="4000" b="1" dirty="0" smtClean="0">
              <a:solidFill>
                <a:schemeClr val="tx1"/>
              </a:solidFill>
              <a:latin typeface="+mn-lt"/>
              <a:cs typeface="Times New Roman" pitchFamily="18" charset="0"/>
            </a:endParaRPr>
          </a:p>
          <a:p>
            <a:pPr marL="0" indent="0">
              <a:buNone/>
            </a:pPr>
            <a:r>
              <a:rPr lang="en-US" sz="4000" b="1" dirty="0" smtClean="0"/>
              <a:t>…no prophecy of Scripture came to be of one’s own interpretation, </a:t>
            </a:r>
          </a:p>
          <a:p>
            <a:pPr marL="0" indent="0">
              <a:buNone/>
            </a:pPr>
            <a:r>
              <a:rPr lang="en-US" sz="4000" b="1" dirty="0" err="1" smtClean="0"/>
              <a:t>Idios</a:t>
            </a:r>
            <a:r>
              <a:rPr lang="en-US" sz="4000" b="1" dirty="0" smtClean="0"/>
              <a:t> - pert</a:t>
            </a:r>
            <a:r>
              <a:rPr lang="en-US" sz="4000" b="1" dirty="0"/>
              <a:t>. to belonging or being related to oneself, </a:t>
            </a:r>
            <a:r>
              <a:rPr lang="en-US" sz="4000" b="1" i="1" dirty="0"/>
              <a:t>one’s </a:t>
            </a:r>
            <a:r>
              <a:rPr lang="en-US" sz="4000" b="1" i="1" dirty="0" smtClean="0"/>
              <a:t>own</a:t>
            </a:r>
          </a:p>
          <a:p>
            <a:pPr marL="0" indent="0">
              <a:buNone/>
            </a:pPr>
            <a:r>
              <a:rPr lang="en-US" sz="4000" b="1" dirty="0" smtClean="0"/>
              <a:t>Biblical prophecy is not about “me”</a:t>
            </a:r>
          </a:p>
          <a:p>
            <a:pPr marL="0" indent="0">
              <a:buNone/>
            </a:pPr>
            <a:r>
              <a:rPr lang="en-US" sz="4000" b="1" dirty="0" err="1">
                <a:latin typeface="Bwgrkn" panose="00000400000000000000" pitchFamily="2" charset="0"/>
              </a:rPr>
              <a:t>evpi,lusij</a:t>
            </a:r>
            <a:r>
              <a:rPr lang="en-US" sz="4000" b="1" dirty="0"/>
              <a:t> </a:t>
            </a:r>
            <a:r>
              <a:rPr lang="en-US" sz="4000" b="1" dirty="0" smtClean="0"/>
              <a:t>(</a:t>
            </a:r>
            <a:r>
              <a:rPr lang="en-US" sz="4000" b="1" dirty="0" err="1" smtClean="0"/>
              <a:t>epilusis</a:t>
            </a:r>
            <a:r>
              <a:rPr lang="en-US" sz="4000" b="1" dirty="0" smtClean="0"/>
              <a:t>) - </a:t>
            </a:r>
            <a:r>
              <a:rPr lang="en-US" sz="4000" b="1" dirty="0"/>
              <a:t>to clarify something, </a:t>
            </a:r>
            <a:r>
              <a:rPr lang="en-US" sz="4000" b="1" i="1" dirty="0"/>
              <a:t>explain, interpret </a:t>
            </a:r>
            <a:r>
              <a:rPr lang="en-US" sz="4000" b="1" i="1" dirty="0" smtClean="0"/>
              <a:t>; </a:t>
            </a:r>
            <a:r>
              <a:rPr lang="en-US" sz="4000" b="1" dirty="0"/>
              <a:t>to come to a conclusion about a difficult matter, </a:t>
            </a:r>
            <a:r>
              <a:rPr lang="en-US" sz="4000" b="1" i="1" dirty="0"/>
              <a:t>resolve, decide, settle </a:t>
            </a:r>
            <a:endParaRPr lang="en-US" sz="4000" b="1" i="1" dirty="0" smtClean="0"/>
          </a:p>
          <a:p>
            <a:pPr marL="0" indent="0">
              <a:buNone/>
            </a:pPr>
            <a:r>
              <a:rPr lang="en-US" sz="4000" b="1" dirty="0" smtClean="0"/>
              <a:t>The Prophets didn’t understand their own words</a:t>
            </a:r>
            <a:endParaRPr lang="en-US" sz="4000" dirty="0"/>
          </a:p>
          <a:p>
            <a:pPr marL="0" indent="0">
              <a:buNone/>
            </a:pPr>
            <a:endParaRPr lang="en-US" sz="4000" b="1" dirty="0"/>
          </a:p>
        </p:txBody>
      </p:sp>
    </p:spTree>
    <p:extLst>
      <p:ext uri="{BB962C8B-B14F-4D97-AF65-F5344CB8AC3E}">
        <p14:creationId xmlns:p14="http://schemas.microsoft.com/office/powerpoint/2010/main" val="2118544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From Man’s Mind</a:t>
            </a:r>
          </a:p>
          <a:p>
            <a:pPr marL="0" indent="0">
              <a:buNone/>
            </a:pPr>
            <a:r>
              <a:rPr lang="en-US" sz="4000" b="1" dirty="0" smtClean="0"/>
              <a:t>This is what Yahuwah Almighty says: "Do not listen to what the prophets are prophesying to you; they fill you with false hopes. </a:t>
            </a:r>
            <a:r>
              <a:rPr lang="en-US" sz="4000" b="1" u="sng" dirty="0" smtClean="0"/>
              <a:t>They speak visions from their own minds</a:t>
            </a:r>
            <a:r>
              <a:rPr lang="en-US" sz="4000" b="1" dirty="0" smtClean="0"/>
              <a:t>, not from the mouth of Yahuwah.  </a:t>
            </a:r>
            <a:r>
              <a:rPr lang="en-US" sz="4000" b="1" dirty="0" err="1" smtClean="0"/>
              <a:t>Yirmyahu</a:t>
            </a:r>
            <a:r>
              <a:rPr lang="en-US" sz="4000" b="1" dirty="0" smtClean="0"/>
              <a:t>/Jeremiah 23:16</a:t>
            </a:r>
          </a:p>
          <a:p>
            <a:pPr marL="0" indent="0">
              <a:buNone/>
            </a:pPr>
            <a:r>
              <a:rPr lang="en-US" sz="4000" b="1" dirty="0" smtClean="0"/>
              <a:t>This </a:t>
            </a:r>
            <a:r>
              <a:rPr lang="en-US" sz="4000" b="1" dirty="0"/>
              <a:t>is what Adonai Yahuwah says: Woe to the foolish </a:t>
            </a:r>
            <a:r>
              <a:rPr lang="en-US" sz="4000" b="1" u="sng" dirty="0"/>
              <a:t>prophets who follow their own spirit </a:t>
            </a:r>
            <a:r>
              <a:rPr lang="en-US" sz="4000" b="1" dirty="0"/>
              <a:t>and have seen nothing</a:t>
            </a:r>
            <a:r>
              <a:rPr lang="en-US" sz="4000" b="1" dirty="0" smtClean="0"/>
              <a:t>!  </a:t>
            </a:r>
            <a:r>
              <a:rPr lang="en-US" sz="4000" b="1" dirty="0" err="1" smtClean="0"/>
              <a:t>Yechezqel</a:t>
            </a:r>
            <a:r>
              <a:rPr lang="en-US" sz="4000" b="1" dirty="0" smtClean="0"/>
              <a:t>/Ezekiel 13:3</a:t>
            </a:r>
            <a:endParaRPr lang="en-US" sz="4000" b="1" dirty="0"/>
          </a:p>
        </p:txBody>
      </p:sp>
    </p:spTree>
    <p:extLst>
      <p:ext uri="{BB962C8B-B14F-4D97-AF65-F5344CB8AC3E}">
        <p14:creationId xmlns:p14="http://schemas.microsoft.com/office/powerpoint/2010/main" val="2742149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Prophecy Never Came by the Desire of Man</a:t>
            </a:r>
          </a:p>
          <a:p>
            <a:pPr marL="0" indent="0">
              <a:buNone/>
            </a:pPr>
            <a:r>
              <a:rPr lang="en-US" sz="4000" b="1" dirty="0" smtClean="0"/>
              <a:t>Will, desire</a:t>
            </a:r>
          </a:p>
          <a:p>
            <a:pPr marL="0" indent="0">
              <a:buNone/>
            </a:pPr>
            <a:r>
              <a:rPr lang="en-US" sz="4000" b="1" dirty="0"/>
              <a:t>Yet to all who received him, to those who believed in his name, he gave the right to become children of Elohim-</a:t>
            </a:r>
            <a:r>
              <a:rPr lang="en-US" sz="4000" b="1" dirty="0" smtClean="0"/>
              <a:t>- </a:t>
            </a:r>
            <a:r>
              <a:rPr lang="en-US" sz="4000" b="1" dirty="0"/>
              <a:t>children born not of natural descent, </a:t>
            </a:r>
            <a:r>
              <a:rPr lang="en-US" sz="4000" b="1" u="sng" dirty="0"/>
              <a:t>nor of </a:t>
            </a:r>
            <a:r>
              <a:rPr lang="en-US" sz="4000" b="1" u="sng" dirty="0" smtClean="0"/>
              <a:t>the will of the flesh </a:t>
            </a:r>
            <a:r>
              <a:rPr lang="en-US" sz="4000" b="1" u="sng" dirty="0"/>
              <a:t>or </a:t>
            </a:r>
            <a:r>
              <a:rPr lang="en-US" sz="4000" b="1" u="sng" dirty="0" smtClean="0"/>
              <a:t>the will of a man (husband)</a:t>
            </a:r>
            <a:r>
              <a:rPr lang="en-US" sz="4000" b="1" dirty="0" smtClean="0"/>
              <a:t>, </a:t>
            </a:r>
            <a:r>
              <a:rPr lang="en-US" sz="4000" b="1" dirty="0"/>
              <a:t>but born of Elohim</a:t>
            </a:r>
            <a:r>
              <a:rPr lang="en-US" sz="4000" b="1" dirty="0" smtClean="0"/>
              <a:t>.  </a:t>
            </a:r>
            <a:r>
              <a:rPr lang="en-US" sz="4000" b="1" dirty="0" smtClean="0"/>
              <a:t>4</a:t>
            </a:r>
            <a:r>
              <a:rPr lang="en-US" sz="4000" b="1" baseline="30000" dirty="0" smtClean="0"/>
              <a:t>th</a:t>
            </a:r>
            <a:r>
              <a:rPr lang="en-US" sz="4000" b="1" dirty="0" smtClean="0"/>
              <a:t> Gospel 1:12-13</a:t>
            </a:r>
          </a:p>
          <a:p>
            <a:pPr marL="0" indent="0">
              <a:buNone/>
            </a:pPr>
            <a:r>
              <a:rPr lang="en-US" sz="4000" b="1" dirty="0" smtClean="0"/>
              <a:t>Prophesy is of the Spirit, not of the flesh</a:t>
            </a:r>
            <a:endParaRPr lang="en-US" sz="4000" b="1" dirty="0"/>
          </a:p>
        </p:txBody>
      </p:sp>
    </p:spTree>
    <p:extLst>
      <p:ext uri="{BB962C8B-B14F-4D97-AF65-F5344CB8AC3E}">
        <p14:creationId xmlns:p14="http://schemas.microsoft.com/office/powerpoint/2010/main" val="24035668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“Inspiration”?</a:t>
            </a:r>
          </a:p>
          <a:p>
            <a:pPr marL="0" indent="0">
              <a:buNone/>
            </a:pPr>
            <a:r>
              <a:rPr lang="en-US" sz="4000" b="1" dirty="0" smtClean="0"/>
              <a:t>…but </a:t>
            </a:r>
            <a:r>
              <a:rPr lang="en-US" sz="4000" b="1" dirty="0"/>
              <a:t>men of Elohim spoke, being moved by the Set-apart Spirit. </a:t>
            </a:r>
            <a:endParaRPr lang="en-US" sz="4000" b="1" dirty="0" smtClean="0"/>
          </a:p>
          <a:p>
            <a:pPr marL="0" indent="0">
              <a:buNone/>
            </a:pPr>
            <a:r>
              <a:rPr lang="en-US" sz="4000" b="1" dirty="0" smtClean="0"/>
              <a:t>“born along” by the Spirit</a:t>
            </a:r>
          </a:p>
          <a:p>
            <a:pPr marL="0" indent="0">
              <a:buNone/>
            </a:pPr>
            <a:r>
              <a:rPr lang="en-US" sz="4000" b="1" dirty="0"/>
              <a:t>to bear or carry from one place to </a:t>
            </a:r>
            <a:r>
              <a:rPr lang="en-US" sz="4000" b="1" dirty="0" smtClean="0"/>
              <a:t>another</a:t>
            </a:r>
          </a:p>
          <a:p>
            <a:pPr marL="0" indent="0">
              <a:buNone/>
            </a:pPr>
            <a:r>
              <a:rPr lang="en-US" sz="4000" b="1" dirty="0" smtClean="0"/>
              <a:t>“God breathed”?</a:t>
            </a:r>
          </a:p>
          <a:p>
            <a:pPr marL="0" indent="0">
              <a:buNone/>
            </a:pPr>
            <a:r>
              <a:rPr lang="en-US" sz="4000" b="1" dirty="0" smtClean="0"/>
              <a:t>The doctrine of the Inspiration of Scripture</a:t>
            </a:r>
            <a:endParaRPr lang="en-US" sz="4000" b="1" dirty="0"/>
          </a:p>
        </p:txBody>
      </p:sp>
    </p:spTree>
    <p:extLst>
      <p:ext uri="{BB962C8B-B14F-4D97-AF65-F5344CB8AC3E}">
        <p14:creationId xmlns:p14="http://schemas.microsoft.com/office/powerpoint/2010/main" val="915552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Summary</a:t>
            </a:r>
          </a:p>
          <a:p>
            <a:pPr marL="0" indent="0">
              <a:buNone/>
            </a:pPr>
            <a:r>
              <a:rPr lang="en-US" sz="4000" b="1" dirty="0" smtClean="0"/>
              <a:t>Don’t listen to fables and myths</a:t>
            </a:r>
          </a:p>
          <a:p>
            <a:pPr marL="0" indent="0">
              <a:buNone/>
            </a:pPr>
            <a:r>
              <a:rPr lang="en-US" sz="4000" b="1" dirty="0" smtClean="0"/>
              <a:t>Elohim gives direct revelation of truth</a:t>
            </a:r>
          </a:p>
          <a:p>
            <a:pPr marL="0" indent="0">
              <a:buNone/>
            </a:pPr>
            <a:r>
              <a:rPr lang="en-US" sz="4000" b="1" dirty="0" smtClean="0"/>
              <a:t>Don’t say Elohim told you something if he didn’t</a:t>
            </a:r>
          </a:p>
          <a:p>
            <a:pPr marL="0" indent="0">
              <a:buNone/>
            </a:pPr>
            <a:r>
              <a:rPr lang="en-US" sz="4000" b="1" dirty="0" smtClean="0"/>
              <a:t>The vision of the Transfiguration was prophetic in nature, and makes certain the words of the Prophets</a:t>
            </a:r>
          </a:p>
          <a:p>
            <a:pPr marL="0" indent="0">
              <a:buNone/>
            </a:pPr>
            <a:r>
              <a:rPr lang="en-US" sz="4000" b="1" dirty="0" smtClean="0"/>
              <a:t>All true biblical prophesy comes from Elohim, man has no part in it, except </a:t>
            </a:r>
            <a:r>
              <a:rPr lang="en-US" sz="4000" b="1" smtClean="0"/>
              <a:t>to communicate it</a:t>
            </a:r>
            <a:endParaRPr lang="en-US" sz="4000" b="1" dirty="0" smtClean="0"/>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3213284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1051588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57694</TotalTime>
  <Words>2451</Words>
  <Application>Microsoft Office PowerPoint</Application>
  <PresentationFormat>Widescreen</PresentationFormat>
  <Paragraphs>190</Paragraphs>
  <Slides>39</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398</cp:revision>
  <dcterms:created xsi:type="dcterms:W3CDTF">2018-11-07T08:55:54Z</dcterms:created>
  <dcterms:modified xsi:type="dcterms:W3CDTF">2019-11-02T13:34:09Z</dcterms:modified>
</cp:coreProperties>
</file>