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4" r:id="rId2"/>
    <p:sldId id="1180" r:id="rId3"/>
    <p:sldId id="1134" r:id="rId4"/>
    <p:sldId id="913" r:id="rId5"/>
    <p:sldId id="1172" r:id="rId6"/>
    <p:sldId id="1162" r:id="rId7"/>
    <p:sldId id="1163" r:id="rId8"/>
    <p:sldId id="1148" r:id="rId9"/>
    <p:sldId id="1149" r:id="rId10"/>
    <p:sldId id="1166" r:id="rId11"/>
    <p:sldId id="1150" r:id="rId12"/>
    <p:sldId id="1164" r:id="rId13"/>
    <p:sldId id="1151" r:id="rId14"/>
    <p:sldId id="1165" r:id="rId15"/>
    <p:sldId id="1153" r:id="rId16"/>
    <p:sldId id="1167" r:id="rId17"/>
    <p:sldId id="1173" r:id="rId18"/>
    <p:sldId id="1174" r:id="rId19"/>
    <p:sldId id="1175" r:id="rId20"/>
    <p:sldId id="1176" r:id="rId21"/>
    <p:sldId id="1177" r:id="rId22"/>
    <p:sldId id="1178" r:id="rId23"/>
    <p:sldId id="1179" r:id="rId24"/>
    <p:sldId id="1152" r:id="rId25"/>
    <p:sldId id="1168" r:id="rId26"/>
    <p:sldId id="1169" r:id="rId27"/>
    <p:sldId id="1170" r:id="rId28"/>
    <p:sldId id="1147" r:id="rId29"/>
    <p:sldId id="628" r:id="rId30"/>
    <p:sldId id="77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0981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97084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43741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200771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19827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16114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509801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738542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455506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801689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48744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175426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07698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41194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648072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259571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567032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64524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10660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782368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194726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528046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17644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481533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071503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2291469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400" b="1" dirty="0" smtClean="0">
                <a:solidFill>
                  <a:schemeClr val="accent1">
                    <a:lumMod val="50000"/>
                  </a:schemeClr>
                </a:solidFill>
                <a:latin typeface="Helvetica" pitchFamily="34" charset="0"/>
                <a:cs typeface="Helvetica" pitchFamily="34" charset="0"/>
              </a:rPr>
              <a:t>Shabbat Shalom</a:t>
            </a:r>
            <a:endParaRPr lang="en-US" sz="5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smtClean="0">
                <a:solidFill>
                  <a:schemeClr val="tx1">
                    <a:lumMod val="95000"/>
                    <a:lumOff val="5000"/>
                  </a:schemeClr>
                </a:solidFill>
                <a:latin typeface="Helvetica" pitchFamily="34" charset="0"/>
                <a:cs typeface="Helvetica" pitchFamily="34" charset="0"/>
              </a:rPr>
              <a:t>And Welcome </a:t>
            </a:r>
            <a:r>
              <a:rPr lang="en-US" sz="3733" b="1" dirty="0">
                <a:solidFill>
                  <a:schemeClr val="tx1">
                    <a:lumMod val="95000"/>
                    <a:lumOff val="5000"/>
                  </a:schemeClr>
                </a:solidFill>
                <a:latin typeface="Helvetica" pitchFamily="34" charset="0"/>
                <a:cs typeface="Helvetica" pitchFamily="34" charset="0"/>
              </a:rPr>
              <a:t>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12,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lnSpcReduction="10000"/>
          </a:bodyPr>
          <a:lstStyle/>
          <a:p>
            <a:pPr algn="ctr">
              <a:buNone/>
            </a:pPr>
            <a:r>
              <a:rPr lang="en-US" sz="5200" b="1" dirty="0" smtClean="0">
                <a:solidFill>
                  <a:schemeClr val="accent1">
                    <a:lumMod val="50000"/>
                  </a:schemeClr>
                </a:solidFill>
                <a:latin typeface="Helvetica" pitchFamily="34" charset="0"/>
                <a:cs typeface="Helvetica" pitchFamily="34" charset="0"/>
              </a:rPr>
              <a:t>Next Friday, September 18</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smtClean="0">
                <a:solidFill>
                  <a:schemeClr val="tx1">
                    <a:lumMod val="95000"/>
                    <a:lumOff val="5000"/>
                  </a:schemeClr>
                </a:solidFill>
                <a:latin typeface="Helvetica" pitchFamily="34" charset="0"/>
                <a:cs typeface="Helvetica" pitchFamily="34" charset="0"/>
              </a:rPr>
              <a:t>We Will be Celebrating Yom </a:t>
            </a:r>
            <a:r>
              <a:rPr lang="en-US" sz="3733" b="1" dirty="0" err="1" smtClean="0">
                <a:solidFill>
                  <a:schemeClr val="tx1">
                    <a:lumMod val="95000"/>
                    <a:lumOff val="5000"/>
                  </a:schemeClr>
                </a:solidFill>
                <a:latin typeface="Helvetica" pitchFamily="34" charset="0"/>
                <a:cs typeface="Helvetica" pitchFamily="34" charset="0"/>
              </a:rPr>
              <a:t>Teruah</a:t>
            </a:r>
            <a:r>
              <a:rPr lang="en-US" sz="3733" b="1" dirty="0" smtClean="0">
                <a:solidFill>
                  <a:schemeClr val="tx1">
                    <a:lumMod val="95000"/>
                    <a:lumOff val="5000"/>
                  </a:schemeClr>
                </a:solidFill>
                <a:latin typeface="Helvetica" pitchFamily="34" charset="0"/>
                <a:cs typeface="Helvetica" pitchFamily="34" charset="0"/>
              </a:rPr>
              <a:t>, the Day of the Shout</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400" b="1" dirty="0" smtClean="0">
                <a:solidFill>
                  <a:schemeClr val="tx1">
                    <a:lumMod val="95000"/>
                    <a:lumOff val="5000"/>
                  </a:schemeClr>
                </a:solidFill>
                <a:latin typeface="Helvetica" pitchFamily="34" charset="0"/>
                <a:cs typeface="Helvetica" pitchFamily="34" charset="0"/>
              </a:rPr>
              <a:t>Will be Meeting at Noon for a </a:t>
            </a:r>
            <a:r>
              <a:rPr lang="en-US" sz="4400" b="1" dirty="0" err="1" smtClean="0">
                <a:solidFill>
                  <a:schemeClr val="tx1">
                    <a:lumMod val="95000"/>
                    <a:lumOff val="5000"/>
                  </a:schemeClr>
                </a:solidFill>
                <a:latin typeface="Helvetica" pitchFamily="34" charset="0"/>
                <a:cs typeface="Helvetica" pitchFamily="34" charset="0"/>
              </a:rPr>
              <a:t>Miqra</a:t>
            </a:r>
            <a:r>
              <a:rPr lang="en-US" sz="4400" b="1" dirty="0" smtClean="0">
                <a:solidFill>
                  <a:schemeClr val="tx1">
                    <a:lumMod val="95000"/>
                    <a:lumOff val="5000"/>
                  </a:schemeClr>
                </a:solidFill>
                <a:latin typeface="Helvetica" pitchFamily="34" charset="0"/>
                <a:cs typeface="Helvetica" pitchFamily="34" charset="0"/>
              </a:rPr>
              <a:t> </a:t>
            </a:r>
            <a:r>
              <a:rPr lang="en-US" sz="4400" b="1" dirty="0" err="1" smtClean="0">
                <a:solidFill>
                  <a:schemeClr val="tx1">
                    <a:lumMod val="95000"/>
                    <a:lumOff val="5000"/>
                  </a:schemeClr>
                </a:solidFill>
                <a:latin typeface="Helvetica" pitchFamily="34" charset="0"/>
                <a:cs typeface="Helvetica" pitchFamily="34" charset="0"/>
              </a:rPr>
              <a:t>Qodesh</a:t>
            </a:r>
            <a:r>
              <a:rPr lang="en-US" sz="4400" b="1" dirty="0" smtClean="0">
                <a:solidFill>
                  <a:schemeClr val="tx1">
                    <a:lumMod val="95000"/>
                    <a:lumOff val="5000"/>
                  </a:schemeClr>
                </a:solidFill>
                <a:latin typeface="Helvetica" pitchFamily="34" charset="0"/>
                <a:cs typeface="Helvetica" pitchFamily="34" charset="0"/>
              </a:rPr>
              <a:t>.  Please join us and bring your shofars!</a:t>
            </a:r>
            <a:endParaRPr lang="en-US" sz="4400"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19892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a:t>
            </a:r>
            <a:r>
              <a:rPr lang="en-US" sz="4800" b="1" dirty="0" smtClean="0"/>
              <a:t>Prophetic Utterances About Messiah</a:t>
            </a:r>
            <a:endParaRPr lang="en-US" sz="4800" b="1" dirty="0" smtClean="0"/>
          </a:p>
          <a:p>
            <a:pPr marL="0" indent="0">
              <a:buNone/>
            </a:pPr>
            <a:r>
              <a:rPr lang="en-US" sz="4000" b="1" dirty="0" smtClean="0"/>
              <a:t>As we approach Yom </a:t>
            </a:r>
            <a:r>
              <a:rPr lang="en-US" sz="4000" b="1" dirty="0" err="1" smtClean="0"/>
              <a:t>Teruah</a:t>
            </a:r>
            <a:r>
              <a:rPr lang="en-US" sz="4000" b="1" dirty="0" smtClean="0"/>
              <a:t> and the fulfillment of prophecies about Messiah’s second coming, we are entering into a 3 part series of prophetic messages to examine our expectations</a:t>
            </a:r>
          </a:p>
          <a:p>
            <a:pPr marL="0" indent="0">
              <a:buNone/>
            </a:pPr>
            <a:r>
              <a:rPr lang="en-US" sz="4000" b="1" dirty="0" smtClean="0"/>
              <a:t>Today we will examine the prevailing expectations of the 1</a:t>
            </a:r>
            <a:r>
              <a:rPr lang="en-US" sz="4000" b="1" baseline="30000" dirty="0" smtClean="0"/>
              <a:t>st</a:t>
            </a:r>
            <a:r>
              <a:rPr lang="en-US" sz="4000" b="1" dirty="0" smtClean="0"/>
              <a:t> century Jews in regard to Messiah’s first appearing to lay a foundation for avoiding the pitfalls and errors of our expectations for Messiah’s 2</a:t>
            </a:r>
            <a:r>
              <a:rPr lang="en-US" sz="4000" b="1" baseline="30000" dirty="0" smtClean="0"/>
              <a:t>nd</a:t>
            </a:r>
            <a:r>
              <a:rPr lang="en-US" sz="4000" b="1" dirty="0" smtClean="0"/>
              <a:t> coming</a:t>
            </a:r>
            <a:endParaRPr lang="en-US" sz="4000" b="1" dirty="0"/>
          </a:p>
        </p:txBody>
      </p:sp>
    </p:spTree>
    <p:extLst>
      <p:ext uri="{BB962C8B-B14F-4D97-AF65-F5344CB8AC3E}">
        <p14:creationId xmlns:p14="http://schemas.microsoft.com/office/powerpoint/2010/main" val="3508929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Prevailing Expectations of Messiah’s 1</a:t>
            </a:r>
            <a:r>
              <a:rPr lang="en-US" sz="6600" b="1" baseline="30000" dirty="0" smtClean="0">
                <a:solidFill>
                  <a:schemeClr val="accent2">
                    <a:lumMod val="50000"/>
                  </a:schemeClr>
                </a:solidFill>
                <a:latin typeface="Helvetica" pitchFamily="34" charset="0"/>
                <a:cs typeface="Helvetica" pitchFamily="34" charset="0"/>
              </a:rPr>
              <a:t>st</a:t>
            </a:r>
            <a:r>
              <a:rPr lang="en-US" sz="6600" b="1" dirty="0" smtClean="0">
                <a:solidFill>
                  <a:schemeClr val="accent2">
                    <a:lumMod val="50000"/>
                  </a:schemeClr>
                </a:solidFill>
                <a:latin typeface="Helvetica" pitchFamily="34" charset="0"/>
                <a:cs typeface="Helvetica" pitchFamily="34" charset="0"/>
              </a:rPr>
              <a:t> Coming</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Examples of How Wrong Understanding of Prophesy Can Set Us Up For </a:t>
            </a:r>
            <a:r>
              <a:rPr lang="en-US" sz="4400" b="1" dirty="0" smtClean="0"/>
              <a:t>Failure to Recognize the Messiah and His Coming</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Expectations of the Prophets</a:t>
            </a:r>
          </a:p>
          <a:p>
            <a:pPr marL="0" indent="0">
              <a:buNone/>
            </a:pPr>
            <a:r>
              <a:rPr lang="en-US" sz="4000" b="1" dirty="0"/>
              <a:t>1 Peter </a:t>
            </a:r>
            <a:r>
              <a:rPr lang="en-US" sz="4000" b="1" dirty="0" smtClean="0"/>
              <a:t>1:10-11</a:t>
            </a:r>
            <a:endParaRPr lang="en-US" sz="4000" b="1" dirty="0"/>
          </a:p>
          <a:p>
            <a:pPr marL="0" indent="0">
              <a:buNone/>
            </a:pPr>
            <a:r>
              <a:rPr lang="en-US" sz="4000" b="1" dirty="0" smtClean="0"/>
              <a:t>As </a:t>
            </a:r>
            <a:r>
              <a:rPr lang="en-US" sz="4000" b="1" dirty="0"/>
              <a:t>to this salvation, the prophets who prophesied of the grace that [would come] to you made careful searches and inquiries</a:t>
            </a:r>
            <a:r>
              <a:rPr lang="en-US" sz="4000" b="1" dirty="0" smtClean="0"/>
              <a:t>, </a:t>
            </a:r>
            <a:r>
              <a:rPr lang="en-US" sz="4000" b="1" dirty="0"/>
              <a:t>seeking to know what person or time the Spirit of Messiah within them was indicating as He predicted the sufferings of Messiah and the glories to </a:t>
            </a:r>
            <a:r>
              <a:rPr lang="en-US" sz="4000" b="1" dirty="0" smtClean="0"/>
              <a:t>follow. </a:t>
            </a:r>
          </a:p>
          <a:p>
            <a:pPr marL="0" indent="0">
              <a:buNone/>
            </a:pPr>
            <a:endParaRPr lang="en-US" dirty="0"/>
          </a:p>
        </p:txBody>
      </p:sp>
    </p:spTree>
    <p:extLst>
      <p:ext uri="{BB962C8B-B14F-4D97-AF65-F5344CB8AC3E}">
        <p14:creationId xmlns:p14="http://schemas.microsoft.com/office/powerpoint/2010/main" val="1995662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Expectations of the Prophets</a:t>
            </a:r>
          </a:p>
          <a:p>
            <a:pPr marL="0" indent="0">
              <a:buNone/>
            </a:pPr>
            <a:r>
              <a:rPr lang="en-US" sz="4000" b="1" dirty="0"/>
              <a:t>1 Peter </a:t>
            </a:r>
            <a:r>
              <a:rPr lang="en-US" sz="4000" b="1" dirty="0" smtClean="0"/>
              <a:t>1:12-13</a:t>
            </a:r>
            <a:endParaRPr lang="en-US" sz="4000" b="1" dirty="0"/>
          </a:p>
          <a:p>
            <a:pPr marL="0" indent="0">
              <a:buNone/>
            </a:pPr>
            <a:r>
              <a:rPr lang="en-US" sz="4000" b="1" dirty="0" smtClean="0"/>
              <a:t>It </a:t>
            </a:r>
            <a:r>
              <a:rPr lang="en-US" sz="4000" b="1" dirty="0"/>
              <a:t>was revealed to them that they were not serving themselves, but you, in these things which now have been announced to you through those who preached the gospel to you by the Holy Spirit sent from heaven-- things into which angels long to look</a:t>
            </a:r>
            <a:r>
              <a:rPr lang="en-US" sz="4000" b="1" dirty="0" smtClean="0"/>
              <a:t>. Therefore</a:t>
            </a:r>
            <a:r>
              <a:rPr lang="en-US" sz="4000" b="1" dirty="0"/>
              <a:t>, prepare your minds for action, keep sober [in spirit], fix your hope completely on the grace to be brought to you at the revelation of Yahusha Messiah</a:t>
            </a:r>
            <a:r>
              <a:rPr lang="en-US" sz="4000" b="1" dirty="0" smtClean="0"/>
              <a:t>.</a:t>
            </a:r>
          </a:p>
          <a:p>
            <a:pPr marL="0" indent="0">
              <a:buNone/>
            </a:pPr>
            <a:endParaRPr lang="en-US" dirty="0"/>
          </a:p>
        </p:txBody>
      </p:sp>
    </p:spTree>
    <p:extLst>
      <p:ext uri="{BB962C8B-B14F-4D97-AF65-F5344CB8AC3E}">
        <p14:creationId xmlns:p14="http://schemas.microsoft.com/office/powerpoint/2010/main" val="1546514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The Expectations of the Prophets</a:t>
            </a:r>
          </a:p>
          <a:p>
            <a:pPr marL="0" indent="0">
              <a:buNone/>
            </a:pPr>
            <a:r>
              <a:rPr lang="en-US" sz="4000" b="1" dirty="0" smtClean="0"/>
              <a:t>The prophets did not understand the things they were </a:t>
            </a:r>
            <a:r>
              <a:rPr lang="en-US" sz="4000" b="1" dirty="0" smtClean="0"/>
              <a:t>writing</a:t>
            </a:r>
          </a:p>
          <a:p>
            <a:pPr marL="0" indent="0">
              <a:buNone/>
            </a:pPr>
            <a:r>
              <a:rPr lang="en-US" sz="4000" b="1" dirty="0" smtClean="0"/>
              <a:t>The prophets present a hodge-podge of information about the Messiah and how to recognize him, his purpose for coming and how to recognize him – a suffering Messiah and a conquering Messiah</a:t>
            </a:r>
          </a:p>
          <a:p>
            <a:pPr marL="0" indent="0">
              <a:buNone/>
            </a:pPr>
            <a:r>
              <a:rPr lang="en-US" sz="4000" b="1" dirty="0" smtClean="0"/>
              <a:t>They did not know that Messiah would appear two different times to fulfill all that was revealed</a:t>
            </a:r>
          </a:p>
          <a:p>
            <a:pPr marL="0" indent="0">
              <a:buNone/>
            </a:pPr>
            <a:r>
              <a:rPr lang="en-US" sz="4000" b="1" dirty="0" smtClean="0"/>
              <a:t>With this in mind, we need to carefully handle the prophesies</a:t>
            </a:r>
            <a:endParaRPr lang="en-US" sz="4000" b="1" dirty="0"/>
          </a:p>
          <a:p>
            <a:pPr marL="0" indent="0">
              <a:buNone/>
            </a:pPr>
            <a:endParaRPr lang="en-US" dirty="0"/>
          </a:p>
        </p:txBody>
      </p:sp>
    </p:spTree>
    <p:extLst>
      <p:ext uri="{BB962C8B-B14F-4D97-AF65-F5344CB8AC3E}">
        <p14:creationId xmlns:p14="http://schemas.microsoft.com/office/powerpoint/2010/main" val="3750228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Prevailing Expectations of Israel in the First Century For Messiah’s Appearing</a:t>
            </a:r>
            <a:endParaRPr lang="en-US" sz="4800" b="1" dirty="0" smtClean="0"/>
          </a:p>
          <a:p>
            <a:pPr marL="0" indent="0">
              <a:buNone/>
            </a:pPr>
            <a:r>
              <a:rPr lang="en-US" sz="4000" b="1" dirty="0"/>
              <a:t>The Jews were expecting the Messiah to come </a:t>
            </a:r>
            <a:r>
              <a:rPr lang="en-US" sz="4000" b="1" u="sng" dirty="0"/>
              <a:t>from among their own</a:t>
            </a:r>
            <a:r>
              <a:rPr lang="en-US" sz="4000" b="1" dirty="0"/>
              <a:t>, i.e. a Pharisee or a Sadducee</a:t>
            </a:r>
          </a:p>
          <a:p>
            <a:pPr marL="0" indent="0">
              <a:buNone/>
            </a:pPr>
            <a:r>
              <a:rPr lang="en-US" sz="4000" b="1" dirty="0" smtClean="0"/>
              <a:t>The Jews of the first century C.E. time thought Messiah would come </a:t>
            </a:r>
            <a:r>
              <a:rPr lang="en-US" sz="4000" b="1" u="sng" dirty="0" smtClean="0"/>
              <a:t>as a conquering king</a:t>
            </a:r>
            <a:r>
              <a:rPr lang="en-US" sz="4000" b="1" dirty="0" smtClean="0"/>
              <a:t>, but didn’t understand his humiliation and distresses and the redemption that he would accomplish</a:t>
            </a:r>
          </a:p>
        </p:txBody>
      </p:sp>
    </p:spTree>
    <p:extLst>
      <p:ext uri="{BB962C8B-B14F-4D97-AF65-F5344CB8AC3E}">
        <p14:creationId xmlns:p14="http://schemas.microsoft.com/office/powerpoint/2010/main" val="4237964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Was the True Messiah Going to Emerge From Among the Leadership of Israel?</a:t>
            </a:r>
            <a:endParaRPr lang="en-US" sz="4800" b="1" dirty="0" smtClean="0"/>
          </a:p>
          <a:p>
            <a:pPr marL="0" indent="0">
              <a:buNone/>
            </a:pPr>
            <a:r>
              <a:rPr lang="en-US" sz="4000" b="1" dirty="0" smtClean="0"/>
              <a:t>4</a:t>
            </a:r>
            <a:r>
              <a:rPr lang="en-US" sz="4000" b="1" baseline="30000" dirty="0" smtClean="0"/>
              <a:t>th</a:t>
            </a:r>
            <a:r>
              <a:rPr lang="en-US" sz="4000" b="1" dirty="0" smtClean="0"/>
              <a:t> Gospel 7:14-16</a:t>
            </a:r>
            <a:endParaRPr lang="en-US" sz="4000" b="1" dirty="0" smtClean="0"/>
          </a:p>
          <a:p>
            <a:pPr marL="0" indent="0">
              <a:buNone/>
            </a:pPr>
            <a:r>
              <a:rPr lang="en-US" sz="4000" b="1" dirty="0" smtClean="0"/>
              <a:t>But </a:t>
            </a:r>
            <a:r>
              <a:rPr lang="en-US" sz="4000" b="1" dirty="0"/>
              <a:t>when it was now the midst of the feast Yahusha went up into the temple, and [began to] teach</a:t>
            </a:r>
            <a:r>
              <a:rPr lang="en-US" sz="4000" b="1" dirty="0" smtClean="0"/>
              <a:t>. </a:t>
            </a:r>
            <a:r>
              <a:rPr lang="en-US" sz="4000" b="1" dirty="0"/>
              <a:t>The </a:t>
            </a:r>
            <a:r>
              <a:rPr lang="en-US" sz="4000" b="1" dirty="0" err="1"/>
              <a:t>Yehudim</a:t>
            </a:r>
            <a:r>
              <a:rPr lang="en-US" sz="4000" b="1" dirty="0"/>
              <a:t> then were astonished, saying, "</a:t>
            </a:r>
            <a:r>
              <a:rPr lang="en-US" sz="4000" b="1" u="sng" dirty="0"/>
              <a:t>How has this man become learned, having never been educated</a:t>
            </a:r>
            <a:r>
              <a:rPr lang="en-US" sz="4000" b="1" dirty="0"/>
              <a:t>?"</a:t>
            </a:r>
          </a:p>
          <a:p>
            <a:pPr marL="0" indent="0">
              <a:buNone/>
            </a:pPr>
            <a:r>
              <a:rPr lang="en-US" sz="4000" b="1" dirty="0" smtClean="0"/>
              <a:t>So </a:t>
            </a:r>
            <a:r>
              <a:rPr lang="en-US" sz="4000" b="1" dirty="0"/>
              <a:t>Yahusha answered them and said, "My teaching is not Mine, but His who sent Me</a:t>
            </a:r>
            <a:r>
              <a:rPr lang="en-US" sz="4000" b="1" dirty="0" smtClean="0"/>
              <a:t>.”</a:t>
            </a:r>
            <a:endParaRPr lang="en-US" sz="4000" b="1" dirty="0"/>
          </a:p>
          <a:p>
            <a:pPr marL="0" indent="0">
              <a:buNone/>
            </a:pPr>
            <a:endParaRPr lang="en-US" dirty="0"/>
          </a:p>
        </p:txBody>
      </p:sp>
    </p:spTree>
    <p:extLst>
      <p:ext uri="{BB962C8B-B14F-4D97-AF65-F5344CB8AC3E}">
        <p14:creationId xmlns:p14="http://schemas.microsoft.com/office/powerpoint/2010/main" val="3380991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Was the True Messiah Going to Emerge From Among the Leadership of Israel?</a:t>
            </a:r>
            <a:endParaRPr lang="en-US" sz="4800" b="1" dirty="0" smtClean="0"/>
          </a:p>
          <a:p>
            <a:pPr marL="0" indent="0">
              <a:buNone/>
            </a:pPr>
            <a:r>
              <a:rPr lang="en-US" sz="4000" b="1" dirty="0" smtClean="0"/>
              <a:t>Matthew 21:23</a:t>
            </a:r>
          </a:p>
          <a:p>
            <a:pPr marL="0" indent="0">
              <a:buNone/>
            </a:pPr>
            <a:r>
              <a:rPr lang="en-US" sz="4000" b="1" dirty="0" smtClean="0"/>
              <a:t>When </a:t>
            </a:r>
            <a:r>
              <a:rPr lang="en-US" sz="4000" b="1" dirty="0"/>
              <a:t>He entered the temple, the chief priests and the elders of the people came to Him while He was teaching, and said, "</a:t>
            </a:r>
            <a:r>
              <a:rPr lang="en-US" sz="4000" b="1" u="sng" dirty="0"/>
              <a:t>By what authority are You doing these things, and who gave You this authority</a:t>
            </a:r>
            <a:r>
              <a:rPr lang="en-US" sz="4000" b="1" dirty="0"/>
              <a:t>?"</a:t>
            </a:r>
          </a:p>
          <a:p>
            <a:pPr marL="0" indent="0">
              <a:buNone/>
            </a:pPr>
            <a:endParaRPr lang="en-US" dirty="0"/>
          </a:p>
        </p:txBody>
      </p:sp>
    </p:spTree>
    <p:extLst>
      <p:ext uri="{BB962C8B-B14F-4D97-AF65-F5344CB8AC3E}">
        <p14:creationId xmlns:p14="http://schemas.microsoft.com/office/powerpoint/2010/main" val="2350735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John The Baptist’s Expectations of Messiah</a:t>
            </a:r>
            <a:endParaRPr lang="en-US" sz="4800" b="1" dirty="0" smtClean="0"/>
          </a:p>
          <a:p>
            <a:pPr marL="0" indent="0">
              <a:buNone/>
            </a:pPr>
            <a:r>
              <a:rPr lang="en-US" sz="4000" b="1" dirty="0"/>
              <a:t>M</a:t>
            </a:r>
            <a:r>
              <a:rPr lang="en-US" sz="4000" b="1" dirty="0" smtClean="0"/>
              <a:t>atthew 11:2-3</a:t>
            </a:r>
            <a:r>
              <a:rPr lang="en-US" sz="4000" b="1" dirty="0" smtClean="0"/>
              <a:t>  Now </a:t>
            </a:r>
            <a:r>
              <a:rPr lang="en-US" sz="4000" b="1" dirty="0"/>
              <a:t>when John, while imprisoned, heard of the works of Messiah, he sent [word] by his </a:t>
            </a:r>
            <a:r>
              <a:rPr lang="en-US" sz="4000" b="1" dirty="0" smtClean="0"/>
              <a:t>disciples </a:t>
            </a:r>
            <a:r>
              <a:rPr lang="en-US" sz="4000" b="1" dirty="0"/>
              <a:t>and said to Him, "Are You the Expected One, </a:t>
            </a:r>
            <a:r>
              <a:rPr lang="en-US" sz="4000" b="1" u="sng" dirty="0"/>
              <a:t>or shall we look for someone else</a:t>
            </a:r>
            <a:r>
              <a:rPr lang="en-US" sz="4000" b="1" u="sng" dirty="0" smtClean="0"/>
              <a:t>?</a:t>
            </a:r>
            <a:r>
              <a:rPr lang="en-US" sz="4000" b="1" dirty="0" smtClean="0"/>
              <a:t>"</a:t>
            </a:r>
            <a:endParaRPr lang="en-US" dirty="0"/>
          </a:p>
        </p:txBody>
      </p:sp>
    </p:spTree>
    <p:extLst>
      <p:ext uri="{BB962C8B-B14F-4D97-AF65-F5344CB8AC3E}">
        <p14:creationId xmlns:p14="http://schemas.microsoft.com/office/powerpoint/2010/main" val="3645657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Yahusha Sets the Record Straight</a:t>
            </a:r>
            <a:endParaRPr lang="en-US" sz="4800" b="1" dirty="0" smtClean="0"/>
          </a:p>
          <a:p>
            <a:pPr marL="0" indent="0">
              <a:buNone/>
            </a:pPr>
            <a:r>
              <a:rPr lang="en-US" sz="4000" b="1" dirty="0" smtClean="0"/>
              <a:t>Matthew 11:4-6</a:t>
            </a:r>
            <a:r>
              <a:rPr lang="en-US" sz="4000" b="1" dirty="0" smtClean="0"/>
              <a:t>  </a:t>
            </a:r>
            <a:r>
              <a:rPr lang="en-US" sz="4000" b="1" dirty="0"/>
              <a:t>Yahusha answered and said to them, "Go and report to John what you hear and see</a:t>
            </a:r>
            <a:r>
              <a:rPr lang="en-US" sz="4000" b="1" dirty="0" smtClean="0"/>
              <a:t>:  [the</a:t>
            </a:r>
            <a:r>
              <a:rPr lang="en-US" sz="4000" b="1" dirty="0"/>
              <a:t>] BLIND RECEIVE SIGHT and [the] </a:t>
            </a:r>
            <a:r>
              <a:rPr lang="en-US" sz="4000" b="1" u="sng" dirty="0"/>
              <a:t>lame walk</a:t>
            </a:r>
            <a:r>
              <a:rPr lang="en-US" sz="4000" b="1" dirty="0"/>
              <a:t>, [the] lepers are cleansed and [the] </a:t>
            </a:r>
            <a:r>
              <a:rPr lang="en-US" sz="4000" b="1" u="sng" dirty="0"/>
              <a:t>deaf hear</a:t>
            </a:r>
            <a:r>
              <a:rPr lang="en-US" sz="4000" b="1" dirty="0"/>
              <a:t>, [the] dead are raised up, and [the] POOR HAVE THE GOSPEL PREACHED TO </a:t>
            </a:r>
            <a:r>
              <a:rPr lang="en-US" sz="4000" b="1" dirty="0" smtClean="0"/>
              <a:t>THEM. And </a:t>
            </a:r>
            <a:r>
              <a:rPr lang="en-US" sz="4000" b="1" dirty="0"/>
              <a:t>blessed is he who does not take offense at Me."</a:t>
            </a:r>
          </a:p>
          <a:p>
            <a:pPr marL="0" indent="0">
              <a:buNone/>
            </a:pPr>
            <a:endParaRPr lang="en-US" sz="4000" b="1" dirty="0"/>
          </a:p>
          <a:p>
            <a:pPr marL="0" indent="0">
              <a:buNone/>
            </a:pPr>
            <a:endParaRPr lang="en-US" dirty="0"/>
          </a:p>
        </p:txBody>
      </p:sp>
    </p:spTree>
    <p:extLst>
      <p:ext uri="{BB962C8B-B14F-4D97-AF65-F5344CB8AC3E}">
        <p14:creationId xmlns:p14="http://schemas.microsoft.com/office/powerpoint/2010/main" val="2689455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The Coming </a:t>
            </a:r>
            <a:r>
              <a:rPr lang="en-US" sz="4800" b="1" dirty="0"/>
              <a:t>of Elohim According to the Prophets</a:t>
            </a:r>
            <a:endParaRPr lang="en-US" sz="4800" b="1" dirty="0" smtClean="0"/>
          </a:p>
          <a:p>
            <a:pPr marL="0" indent="0">
              <a:buNone/>
            </a:pPr>
            <a:r>
              <a:rPr lang="en-US" sz="4000" b="1" dirty="0" smtClean="0"/>
              <a:t>Isaiah 35:4-6</a:t>
            </a:r>
          </a:p>
          <a:p>
            <a:pPr marL="0" indent="0">
              <a:buNone/>
            </a:pPr>
            <a:r>
              <a:rPr lang="en-US" sz="4000" b="1" dirty="0" smtClean="0"/>
              <a:t>Say </a:t>
            </a:r>
            <a:r>
              <a:rPr lang="en-US" sz="4000" b="1" dirty="0"/>
              <a:t>to those with anxious heart, "Take courage, fear not. Behold, </a:t>
            </a:r>
            <a:r>
              <a:rPr lang="en-US" sz="4000" b="1" u="sng" dirty="0"/>
              <a:t>your Elohim will come </a:t>
            </a:r>
            <a:r>
              <a:rPr lang="en-US" sz="4000" b="1" dirty="0"/>
              <a:t>[with] vengeance; </a:t>
            </a:r>
            <a:r>
              <a:rPr lang="en-US" sz="4000" b="1" u="sng" dirty="0"/>
              <a:t>The recompense of Elohim will come</a:t>
            </a:r>
            <a:r>
              <a:rPr lang="en-US" sz="4000" b="1" dirty="0"/>
              <a:t>, But He will save you</a:t>
            </a:r>
            <a:r>
              <a:rPr lang="en-US" sz="4000" b="1" dirty="0" smtClean="0"/>
              <a:t>." </a:t>
            </a:r>
            <a:r>
              <a:rPr lang="en-US" sz="4000" b="1" u="sng" dirty="0"/>
              <a:t>Then the eyes of the blind will be opened And the ears of the deaf will be </a:t>
            </a:r>
            <a:r>
              <a:rPr lang="en-US" sz="4000" b="1" u="sng" dirty="0" smtClean="0"/>
              <a:t>unstopped</a:t>
            </a:r>
            <a:r>
              <a:rPr lang="en-US" sz="4000" b="1" dirty="0" smtClean="0"/>
              <a:t>. </a:t>
            </a:r>
            <a:r>
              <a:rPr lang="en-US" sz="4000" b="1" dirty="0"/>
              <a:t>Then </a:t>
            </a:r>
            <a:r>
              <a:rPr lang="en-US" sz="4000" b="1" u="sng" dirty="0"/>
              <a:t>the lame will leap like a deer</a:t>
            </a:r>
            <a:r>
              <a:rPr lang="en-US" sz="4000" b="1" dirty="0"/>
              <a:t>, And </a:t>
            </a:r>
            <a:r>
              <a:rPr lang="en-US" sz="4000" b="1" u="sng" dirty="0"/>
              <a:t>the tongue of the mute will shout for joy</a:t>
            </a:r>
            <a:r>
              <a:rPr lang="en-US" sz="4000" b="1" dirty="0"/>
              <a:t>. For waters will break forth in the wilderness And streams in the Arabah.</a:t>
            </a:r>
          </a:p>
          <a:p>
            <a:pPr marL="0" indent="0">
              <a:buNone/>
            </a:pPr>
            <a:endParaRPr lang="en-US" dirty="0"/>
          </a:p>
        </p:txBody>
      </p:sp>
    </p:spTree>
    <p:extLst>
      <p:ext uri="{BB962C8B-B14F-4D97-AF65-F5344CB8AC3E}">
        <p14:creationId xmlns:p14="http://schemas.microsoft.com/office/powerpoint/2010/main" val="18927428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Coming of Elohim According to the Prophets</a:t>
            </a:r>
            <a:endParaRPr lang="en-US" sz="4800" b="1" dirty="0" smtClean="0"/>
          </a:p>
          <a:p>
            <a:pPr marL="0" indent="0">
              <a:buNone/>
            </a:pPr>
            <a:r>
              <a:rPr lang="en-US" sz="4000" b="1" dirty="0" smtClean="0"/>
              <a:t>Isaiah 61:1-2</a:t>
            </a:r>
          </a:p>
          <a:p>
            <a:pPr marL="0" indent="0">
              <a:buNone/>
            </a:pPr>
            <a:r>
              <a:rPr lang="en-US" sz="4000" b="1" dirty="0"/>
              <a:t>The Spirit of the Master Yahuwah is upon me, Because Yahuwah has anointed me </a:t>
            </a:r>
            <a:r>
              <a:rPr lang="en-US" sz="4000" b="1" u="sng" dirty="0"/>
              <a:t>To bring good news to the afflicted</a:t>
            </a:r>
            <a:r>
              <a:rPr lang="en-US" sz="4000" b="1" dirty="0"/>
              <a:t>; He has sent me to bind up the brokenhearted, To proclaim liberty to captives And freedom to prisoners</a:t>
            </a:r>
            <a:r>
              <a:rPr lang="en-US" sz="4000" b="1" dirty="0" smtClean="0"/>
              <a:t>; </a:t>
            </a:r>
            <a:r>
              <a:rPr lang="en-US" sz="4000" b="1" u="sng" dirty="0"/>
              <a:t>To proclaim the favorable year of Yahuwah And the day of vengeance of our Elohim</a:t>
            </a:r>
            <a:r>
              <a:rPr lang="en-US" sz="4000" b="1" dirty="0"/>
              <a:t>; To comfort all who mourn,</a:t>
            </a:r>
          </a:p>
        </p:txBody>
      </p:sp>
    </p:spTree>
    <p:extLst>
      <p:ext uri="{BB962C8B-B14F-4D97-AF65-F5344CB8AC3E}">
        <p14:creationId xmlns:p14="http://schemas.microsoft.com/office/powerpoint/2010/main" val="16170822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John’s Faulty or Incomplete Expectations</a:t>
            </a:r>
            <a:endParaRPr lang="en-US" sz="4800" b="1" dirty="0" smtClean="0"/>
          </a:p>
          <a:p>
            <a:pPr marL="0" indent="0">
              <a:buNone/>
            </a:pPr>
            <a:r>
              <a:rPr lang="en-US" sz="4000" b="1" dirty="0" smtClean="0"/>
              <a:t>Though John himself had proclaimed that Yahusha is the Lamb of Elohim on account of His hearing the voice of Elohim, he still doubted because of his own circumstances</a:t>
            </a:r>
          </a:p>
          <a:p>
            <a:pPr marL="0" indent="0">
              <a:buNone/>
            </a:pPr>
            <a:r>
              <a:rPr lang="en-US" sz="4000" b="1" dirty="0" smtClean="0"/>
              <a:t>John was imprisoned when he expected the Messianic reign to manifest in </a:t>
            </a:r>
            <a:r>
              <a:rPr lang="en-US" sz="4000" b="1" dirty="0" err="1" smtClean="0"/>
              <a:t>Yahusha’s</a:t>
            </a:r>
            <a:r>
              <a:rPr lang="en-US" sz="4000" b="1" dirty="0" smtClean="0"/>
              <a:t> exaltation as king</a:t>
            </a:r>
            <a:endParaRPr lang="en-US" dirty="0"/>
          </a:p>
        </p:txBody>
      </p:sp>
    </p:spTree>
    <p:extLst>
      <p:ext uri="{BB962C8B-B14F-4D97-AF65-F5344CB8AC3E}">
        <p14:creationId xmlns:p14="http://schemas.microsoft.com/office/powerpoint/2010/main" val="107354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People Went Out to See a Prophet</a:t>
            </a:r>
            <a:endParaRPr lang="en-US" sz="4800" b="1" dirty="0" smtClean="0"/>
          </a:p>
          <a:p>
            <a:pPr marL="0" indent="0">
              <a:buNone/>
            </a:pPr>
            <a:r>
              <a:rPr lang="en-US" sz="4000" b="1" dirty="0" smtClean="0"/>
              <a:t>Matthew 11:7-9 </a:t>
            </a:r>
            <a:r>
              <a:rPr lang="en-US" dirty="0" smtClean="0"/>
              <a:t> </a:t>
            </a:r>
            <a:r>
              <a:rPr lang="en-US" sz="4000" b="1" dirty="0"/>
              <a:t>As these men were going [away], Yahusha began to speak to the crowds about John, "What did you go out into the wilderness to see? A reed shaken by the </a:t>
            </a:r>
            <a:r>
              <a:rPr lang="en-US" sz="4000" b="1" dirty="0" smtClean="0"/>
              <a:t>wind? </a:t>
            </a:r>
            <a:r>
              <a:rPr lang="en-US" sz="4000" b="1" dirty="0"/>
              <a:t>"But what did you go out to see? A man dressed in soft [clothing]? Those who wear soft [clothing] are in kings' </a:t>
            </a:r>
            <a:r>
              <a:rPr lang="en-US" sz="4000" b="1" dirty="0" smtClean="0"/>
              <a:t>palaces! </a:t>
            </a:r>
            <a:r>
              <a:rPr lang="en-US" sz="4000" b="1" dirty="0"/>
              <a:t>"But what did you go out to see? A prophet? Yes, I tell you, and one who is more than a prophet.</a:t>
            </a:r>
          </a:p>
          <a:p>
            <a:pPr marL="0" indent="0">
              <a:buNone/>
            </a:pPr>
            <a:r>
              <a:rPr lang="en-US" sz="4000" b="1" dirty="0" smtClean="0"/>
              <a:t> </a:t>
            </a:r>
            <a:endParaRPr lang="en-US" dirty="0"/>
          </a:p>
        </p:txBody>
      </p:sp>
    </p:spTree>
    <p:extLst>
      <p:ext uri="{BB962C8B-B14F-4D97-AF65-F5344CB8AC3E}">
        <p14:creationId xmlns:p14="http://schemas.microsoft.com/office/powerpoint/2010/main" val="2886758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John Was a Great Prophet</a:t>
            </a:r>
            <a:endParaRPr lang="en-US" sz="4800" b="1" dirty="0" smtClean="0"/>
          </a:p>
          <a:p>
            <a:pPr marL="0" indent="0">
              <a:buNone/>
            </a:pPr>
            <a:r>
              <a:rPr lang="en-US" sz="4000" b="1" dirty="0" smtClean="0"/>
              <a:t>Matthew 11:10-12  </a:t>
            </a:r>
            <a:r>
              <a:rPr lang="en-US" sz="4000" b="1" dirty="0"/>
              <a:t>"This is the one about whom it is written, 'BEHOLD, I SEND MY MESSENGER AHEAD OF YOU, WHO WILL PREPARE YOUR WAY BEFORE YOU</a:t>
            </a:r>
            <a:r>
              <a:rPr lang="en-US" sz="4000" b="1" dirty="0" smtClean="0"/>
              <a:t>.' </a:t>
            </a:r>
            <a:r>
              <a:rPr lang="en-US" sz="4000" b="1" dirty="0"/>
              <a:t>"Truly I say to you, among those born of women there has not arisen [anyone] greater than John the Baptist! Yet the one who is least in the kingdom of heaven is greater than he</a:t>
            </a:r>
            <a:r>
              <a:rPr lang="en-US" sz="4000" b="1" dirty="0" smtClean="0"/>
              <a:t>. </a:t>
            </a:r>
            <a:r>
              <a:rPr lang="en-US" sz="4000" b="1" dirty="0"/>
              <a:t>"From the days of John the Baptist until now the kingdom of heaven suffers violence, and violent men take it by force</a:t>
            </a:r>
            <a:r>
              <a:rPr lang="en-US" sz="4000" b="1" dirty="0" smtClean="0"/>
              <a:t>.</a:t>
            </a:r>
            <a:endParaRPr lang="en-US" dirty="0"/>
          </a:p>
        </p:txBody>
      </p:sp>
    </p:spTree>
    <p:extLst>
      <p:ext uri="{BB962C8B-B14F-4D97-AF65-F5344CB8AC3E}">
        <p14:creationId xmlns:p14="http://schemas.microsoft.com/office/powerpoint/2010/main" val="2246305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John is </a:t>
            </a:r>
            <a:r>
              <a:rPr lang="en-US" sz="4800" b="1" dirty="0" err="1" smtClean="0"/>
              <a:t>Eliyahu</a:t>
            </a:r>
            <a:endParaRPr lang="en-US" sz="4800" b="1" dirty="0" smtClean="0"/>
          </a:p>
          <a:p>
            <a:pPr marL="0" indent="0">
              <a:buNone/>
            </a:pPr>
            <a:r>
              <a:rPr lang="en-US" sz="4000" b="1" dirty="0" smtClean="0"/>
              <a:t>Matthew 11:13-15 </a:t>
            </a:r>
            <a:r>
              <a:rPr lang="en-US" dirty="0" smtClean="0"/>
              <a:t> </a:t>
            </a:r>
            <a:r>
              <a:rPr lang="en-US" sz="4000" b="1" dirty="0"/>
              <a:t>"For all the prophets and the Law prophesied until </a:t>
            </a:r>
            <a:r>
              <a:rPr lang="en-US" sz="4000" b="1" dirty="0" smtClean="0"/>
              <a:t>John. And </a:t>
            </a:r>
            <a:r>
              <a:rPr lang="en-US" sz="4000" b="1" dirty="0"/>
              <a:t>if you are willing to accept [it], John himself is </a:t>
            </a:r>
            <a:r>
              <a:rPr lang="en-US" sz="4000" b="1" dirty="0" err="1"/>
              <a:t>Eliyahu</a:t>
            </a:r>
            <a:r>
              <a:rPr lang="en-US" sz="4000" b="1" dirty="0"/>
              <a:t> who was to </a:t>
            </a:r>
            <a:r>
              <a:rPr lang="en-US" sz="4000" b="1" dirty="0" smtClean="0"/>
              <a:t>come. </a:t>
            </a:r>
            <a:r>
              <a:rPr lang="en-US" sz="4000" b="1" dirty="0"/>
              <a:t> </a:t>
            </a:r>
            <a:r>
              <a:rPr lang="en-US" sz="4000" b="1" dirty="0" smtClean="0"/>
              <a:t>He </a:t>
            </a:r>
            <a:r>
              <a:rPr lang="en-US" sz="4000" b="1" dirty="0"/>
              <a:t>who has ears to hear, let him hear.</a:t>
            </a:r>
          </a:p>
        </p:txBody>
      </p:sp>
    </p:spTree>
    <p:extLst>
      <p:ext uri="{BB962C8B-B14F-4D97-AF65-F5344CB8AC3E}">
        <p14:creationId xmlns:p14="http://schemas.microsoft.com/office/powerpoint/2010/main" val="2194276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Wisdom is Identified By Works</a:t>
            </a:r>
            <a:endParaRPr lang="en-US" sz="4800" b="1" dirty="0" smtClean="0"/>
          </a:p>
          <a:p>
            <a:pPr marL="0" indent="0">
              <a:buNone/>
            </a:pPr>
            <a:r>
              <a:rPr lang="en-US" sz="4000" b="1" dirty="0" smtClean="0"/>
              <a:t>Matthew 11:16-19 </a:t>
            </a:r>
            <a:r>
              <a:rPr lang="en-US" dirty="0" smtClean="0"/>
              <a:t> </a:t>
            </a:r>
            <a:r>
              <a:rPr lang="en-US" sz="4000" b="1" dirty="0"/>
              <a:t>"But to what shall I compare this generation? It is like children sitting in the market places, who call out to the other [children</a:t>
            </a:r>
            <a:r>
              <a:rPr lang="en-US" sz="4000" b="1" dirty="0" smtClean="0"/>
              <a:t>], </a:t>
            </a:r>
            <a:r>
              <a:rPr lang="en-US" sz="4000" b="1" dirty="0"/>
              <a:t>and say, 'We played the flute for you, and you did not dance; we sang a dirge, and you did not mourn</a:t>
            </a:r>
            <a:r>
              <a:rPr lang="en-US" sz="4000" b="1" dirty="0" smtClean="0"/>
              <a:t>.' </a:t>
            </a:r>
            <a:r>
              <a:rPr lang="en-US" sz="4000" b="1" dirty="0"/>
              <a:t>"For John came neither eating nor drinking, and they say, 'He has a demon</a:t>
            </a:r>
            <a:r>
              <a:rPr lang="en-US" sz="4000" b="1" dirty="0" smtClean="0"/>
              <a:t>!' </a:t>
            </a:r>
            <a:r>
              <a:rPr lang="en-US" sz="4000" b="1" dirty="0"/>
              <a:t>"The Son of Man came eating and drinking, and they say, 'Behold, a gluttonous man and a drunkard, a friend of tax collectors and sinners!' Yet wisdom is vindicated by her deeds</a:t>
            </a:r>
            <a:r>
              <a:rPr lang="en-US" sz="4000" b="1" dirty="0" smtClean="0"/>
              <a:t>."</a:t>
            </a:r>
            <a:endParaRPr lang="en-US" sz="4000" b="1" dirty="0"/>
          </a:p>
        </p:txBody>
      </p:sp>
    </p:spTree>
    <p:extLst>
      <p:ext uri="{BB962C8B-B14F-4D97-AF65-F5344CB8AC3E}">
        <p14:creationId xmlns:p14="http://schemas.microsoft.com/office/powerpoint/2010/main" val="2747679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Expectations and Works</a:t>
            </a:r>
            <a:endParaRPr lang="en-US" sz="4800" b="1" dirty="0" smtClean="0"/>
          </a:p>
          <a:p>
            <a:pPr marL="0" indent="0">
              <a:buNone/>
            </a:pPr>
            <a:r>
              <a:rPr lang="en-US" sz="4000" b="1" dirty="0"/>
              <a:t>John doubted because of his misconstrued expectations</a:t>
            </a:r>
          </a:p>
          <a:p>
            <a:pPr marL="0" indent="0">
              <a:buNone/>
            </a:pPr>
            <a:r>
              <a:rPr lang="en-US" sz="4000" b="1" dirty="0" smtClean="0"/>
              <a:t>Like children playing, who “don’t want to play that game”, we must know the game being played (i.e. understand what the Scripture is saying) so that we don’t miss who the Messiah is</a:t>
            </a:r>
          </a:p>
          <a:p>
            <a:pPr marL="0" indent="0">
              <a:buNone/>
            </a:pPr>
            <a:r>
              <a:rPr lang="en-US" sz="4000" b="1" dirty="0" smtClean="0"/>
              <a:t>The works of Messiah authenticates his Identity</a:t>
            </a:r>
            <a:endParaRPr lang="en-US" sz="4000" b="1" dirty="0"/>
          </a:p>
        </p:txBody>
      </p:sp>
    </p:spTree>
    <p:extLst>
      <p:ext uri="{BB962C8B-B14F-4D97-AF65-F5344CB8AC3E}">
        <p14:creationId xmlns:p14="http://schemas.microsoft.com/office/powerpoint/2010/main" val="5849440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Works of Messiah Not Understood</a:t>
            </a:r>
            <a:endParaRPr lang="en-US" sz="4800" b="1" dirty="0" smtClean="0"/>
          </a:p>
          <a:p>
            <a:pPr marL="0" indent="0">
              <a:buNone/>
            </a:pPr>
            <a:r>
              <a:rPr lang="en-US" sz="4000" b="1" dirty="0" smtClean="0"/>
              <a:t>Matthew 11:20-22  </a:t>
            </a:r>
            <a:r>
              <a:rPr lang="en-US" dirty="0" smtClean="0"/>
              <a:t> </a:t>
            </a:r>
            <a:r>
              <a:rPr lang="en-US" sz="4000" b="1" dirty="0"/>
              <a:t>Then He began to denounce the cities in which most of His miracles were done, because they did not repent</a:t>
            </a:r>
            <a:r>
              <a:rPr lang="en-US" sz="4000" b="1" dirty="0" smtClean="0"/>
              <a:t>. </a:t>
            </a:r>
            <a:r>
              <a:rPr lang="en-US" sz="4000" b="1" dirty="0"/>
              <a:t>"Woe to you, </a:t>
            </a:r>
            <a:r>
              <a:rPr lang="en-US" sz="4000" b="1" dirty="0" err="1"/>
              <a:t>Chorazin</a:t>
            </a:r>
            <a:r>
              <a:rPr lang="en-US" sz="4000" b="1" dirty="0"/>
              <a:t>! Woe to you, Bethsaida! For if the miracles had occurred in </a:t>
            </a:r>
            <a:r>
              <a:rPr lang="en-US" sz="4000" b="1" dirty="0" err="1"/>
              <a:t>Tyre</a:t>
            </a:r>
            <a:r>
              <a:rPr lang="en-US" sz="4000" b="1" dirty="0"/>
              <a:t> and Sidon which occurred in you, they would have repented long ago in sackcloth and </a:t>
            </a:r>
            <a:r>
              <a:rPr lang="en-US" sz="4000" b="1" dirty="0" smtClean="0"/>
              <a:t>ashes. </a:t>
            </a:r>
            <a:r>
              <a:rPr lang="en-US" sz="4000" b="1" dirty="0"/>
              <a:t>"Nevertheless I say to you, it will be more tolerable for </a:t>
            </a:r>
            <a:r>
              <a:rPr lang="en-US" sz="4000" b="1" dirty="0" err="1"/>
              <a:t>Tyre</a:t>
            </a:r>
            <a:r>
              <a:rPr lang="en-US" sz="4000" b="1" dirty="0"/>
              <a:t> and Sidon in [the] day of judgment than for you</a:t>
            </a:r>
            <a:r>
              <a:rPr lang="en-US" sz="4000" b="1" dirty="0" smtClean="0"/>
              <a:t>.</a:t>
            </a:r>
            <a:endParaRPr lang="en-US" sz="4000" b="1" dirty="0"/>
          </a:p>
        </p:txBody>
      </p:sp>
    </p:spTree>
    <p:extLst>
      <p:ext uri="{BB962C8B-B14F-4D97-AF65-F5344CB8AC3E}">
        <p14:creationId xmlns:p14="http://schemas.microsoft.com/office/powerpoint/2010/main" val="1043411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Works of Messiah Not Understood</a:t>
            </a:r>
            <a:endParaRPr lang="en-US" sz="4800" b="1" dirty="0" smtClean="0"/>
          </a:p>
          <a:p>
            <a:pPr marL="0" indent="0">
              <a:buNone/>
            </a:pPr>
            <a:r>
              <a:rPr lang="en-US" sz="4000" b="1" dirty="0" smtClean="0"/>
              <a:t>Matthew 11:23-24  </a:t>
            </a:r>
            <a:r>
              <a:rPr lang="en-US" sz="4000" b="1" dirty="0"/>
              <a:t>"And you, Capernaum, will not be exalted to heaven, will you? You will descend to Hades; for if the miracles had occurred in Sodom which occurred in you, it would have remained to this </a:t>
            </a:r>
            <a:r>
              <a:rPr lang="en-US" sz="4000" b="1" dirty="0" smtClean="0"/>
              <a:t>day. Nevertheless </a:t>
            </a:r>
            <a:r>
              <a:rPr lang="en-US" sz="4000" b="1" dirty="0"/>
              <a:t>I say to you that it will be more tolerable for the land of Sodom in [the] day of judgment, than for you</a:t>
            </a:r>
            <a:r>
              <a:rPr lang="en-US" sz="4000" b="1" dirty="0" smtClean="0"/>
              <a:t>.“</a:t>
            </a:r>
          </a:p>
          <a:p>
            <a:pPr marL="0" indent="0">
              <a:buNone/>
            </a:pPr>
            <a:r>
              <a:rPr lang="en-US" sz="4000" b="1" dirty="0" smtClean="0"/>
              <a:t>- This is due to false expectations.  The people did not recognize Messiah and failed to repent</a:t>
            </a:r>
            <a:endParaRPr lang="en-US" sz="4000" b="1" dirty="0"/>
          </a:p>
          <a:p>
            <a:pPr marL="0" indent="0">
              <a:buNone/>
            </a:pPr>
            <a:endParaRPr lang="en-US" sz="4000" b="1" dirty="0"/>
          </a:p>
        </p:txBody>
      </p:sp>
    </p:spTree>
    <p:extLst>
      <p:ext uri="{BB962C8B-B14F-4D97-AF65-F5344CB8AC3E}">
        <p14:creationId xmlns:p14="http://schemas.microsoft.com/office/powerpoint/2010/main" val="1665354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Correct Understanding of Scripture Needed – A Rebuke of Pharisees</a:t>
            </a:r>
          </a:p>
          <a:p>
            <a:pPr marL="0" indent="0">
              <a:buNone/>
            </a:pPr>
            <a:r>
              <a:rPr lang="en-US" sz="4000" b="1" dirty="0" smtClean="0"/>
              <a:t>Matthew 11:25-27   </a:t>
            </a:r>
            <a:r>
              <a:rPr lang="en-US" sz="4000" b="1" dirty="0"/>
              <a:t>At that time Yahusha said, "I praise You, Father, Lord of heaven and earth, that You have hidden these things from [the] wise and intelligent and have revealed them to </a:t>
            </a:r>
            <a:r>
              <a:rPr lang="en-US" sz="4000" b="1" dirty="0" smtClean="0"/>
              <a:t>infants. Yes</a:t>
            </a:r>
            <a:r>
              <a:rPr lang="en-US" sz="4000" b="1" dirty="0"/>
              <a:t>, Father, for this way was well-pleasing in Your </a:t>
            </a:r>
            <a:r>
              <a:rPr lang="en-US" sz="4000" b="1" dirty="0" smtClean="0"/>
              <a:t>sight. All </a:t>
            </a:r>
            <a:r>
              <a:rPr lang="en-US" sz="4000" b="1" dirty="0"/>
              <a:t>things have been handed over to Me by My Father; and no one knows the Son except the Father; nor does anyone know the Father except the Son, and anyone to whom the Son wills to reveal [Him].</a:t>
            </a:r>
          </a:p>
          <a:p>
            <a:pPr marL="0" indent="0">
              <a:buNone/>
            </a:pPr>
            <a:endParaRPr lang="en-US" sz="4000" b="1" dirty="0"/>
          </a:p>
        </p:txBody>
      </p:sp>
    </p:spTree>
    <p:extLst>
      <p:ext uri="{BB962C8B-B14F-4D97-AF65-F5344CB8AC3E}">
        <p14:creationId xmlns:p14="http://schemas.microsoft.com/office/powerpoint/2010/main" val="16070937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20000"/>
          </a:bodyPr>
          <a:lstStyle/>
          <a:p>
            <a:pPr marL="0" indent="0" algn="ctr">
              <a:buNone/>
            </a:pPr>
            <a:r>
              <a:rPr lang="en-US" sz="4800" b="1" dirty="0" smtClean="0"/>
              <a:t>The False Expectations of the Disciples of Messiah – By Peter</a:t>
            </a:r>
            <a:endParaRPr lang="en-US" sz="4800" b="1" dirty="0" smtClean="0"/>
          </a:p>
          <a:p>
            <a:pPr marL="0" indent="0">
              <a:buNone/>
            </a:pPr>
            <a:r>
              <a:rPr lang="en-US" sz="4000" b="1" dirty="0" smtClean="0"/>
              <a:t>Matthew </a:t>
            </a:r>
            <a:r>
              <a:rPr lang="en-US" sz="4300" b="1" dirty="0" smtClean="0"/>
              <a:t>16:21-23 </a:t>
            </a:r>
            <a:r>
              <a:rPr lang="en-US" sz="4300" b="1" dirty="0"/>
              <a:t>From that time Yahusha began to show His disciples that He must go to Jerusalem, and suffer many things from the elders and chief priests and scribes, and be killed, and be raised up on the third </a:t>
            </a:r>
            <a:r>
              <a:rPr lang="en-US" sz="4300" b="1" dirty="0" smtClean="0"/>
              <a:t>day. </a:t>
            </a:r>
            <a:r>
              <a:rPr lang="en-US" sz="4300" b="1" u="sng" dirty="0"/>
              <a:t>Peter took Him aside and began to rebuke Him, saying, "Elohim forbid [it], Lord! This shall never happen to You</a:t>
            </a:r>
            <a:r>
              <a:rPr lang="en-US" sz="4300" b="1" dirty="0" smtClean="0"/>
              <a:t>." </a:t>
            </a:r>
            <a:r>
              <a:rPr lang="en-US" sz="4300" b="1" dirty="0"/>
              <a:t>But He turned and said to Peter, "Get behind Me, Satan! You are a stumbling block to Me; for you are not setting your mind on Elohim's interests, but man's."</a:t>
            </a:r>
          </a:p>
          <a:p>
            <a:pPr marL="0" indent="0">
              <a:buNone/>
            </a:pPr>
            <a:endParaRPr lang="en-US" dirty="0"/>
          </a:p>
        </p:txBody>
      </p:sp>
    </p:spTree>
    <p:extLst>
      <p:ext uri="{BB962C8B-B14F-4D97-AF65-F5344CB8AC3E}">
        <p14:creationId xmlns:p14="http://schemas.microsoft.com/office/powerpoint/2010/main" val="3410874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False Expectations of the Disciples of Messiah</a:t>
            </a:r>
            <a:endParaRPr lang="en-US" sz="4800" b="1" dirty="0" smtClean="0"/>
          </a:p>
          <a:p>
            <a:pPr marL="0" indent="0">
              <a:buNone/>
            </a:pPr>
            <a:r>
              <a:rPr lang="en-US" sz="4000" b="1" dirty="0" smtClean="0"/>
              <a:t>Matthew </a:t>
            </a:r>
            <a:r>
              <a:rPr lang="en-US" sz="4300" b="1" dirty="0" smtClean="0"/>
              <a:t>17:22-23 </a:t>
            </a:r>
            <a:r>
              <a:rPr lang="en-US" dirty="0" smtClean="0"/>
              <a:t> </a:t>
            </a:r>
            <a:r>
              <a:rPr lang="en-US" sz="4000" b="1" dirty="0"/>
              <a:t>And while they were gathering together in Galilee, Yahusha said to them, "The Son of Man is going to be delivered into the hands of </a:t>
            </a:r>
            <a:r>
              <a:rPr lang="en-US" sz="4000" b="1" dirty="0" smtClean="0"/>
              <a:t>men; </a:t>
            </a:r>
            <a:r>
              <a:rPr lang="en-US" sz="4000" b="1" dirty="0"/>
              <a:t>and they will kill Him, and He will be raised on the third day." And they were deeply grieved.</a:t>
            </a:r>
          </a:p>
          <a:p>
            <a:pPr marL="0" indent="0">
              <a:buNone/>
            </a:pPr>
            <a:endParaRPr lang="en-US" dirty="0"/>
          </a:p>
        </p:txBody>
      </p:sp>
    </p:spTree>
    <p:extLst>
      <p:ext uri="{BB962C8B-B14F-4D97-AF65-F5344CB8AC3E}">
        <p14:creationId xmlns:p14="http://schemas.microsoft.com/office/powerpoint/2010/main" val="8174267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False Expectations of the Disciples Leads to Peter’s Denial</a:t>
            </a:r>
            <a:endParaRPr lang="en-US" sz="4800" b="1" dirty="0" smtClean="0"/>
          </a:p>
          <a:p>
            <a:pPr marL="0" indent="0">
              <a:buNone/>
            </a:pPr>
            <a:r>
              <a:rPr lang="en-US" sz="4000" b="1" dirty="0" smtClean="0"/>
              <a:t>Matthew </a:t>
            </a:r>
            <a:r>
              <a:rPr lang="en-US" sz="4300" b="1" dirty="0" smtClean="0"/>
              <a:t>26:30-32 </a:t>
            </a:r>
            <a:r>
              <a:rPr lang="en-US" dirty="0" smtClean="0"/>
              <a:t> </a:t>
            </a:r>
            <a:r>
              <a:rPr lang="en-US" sz="4000" b="1" dirty="0"/>
              <a:t>After singing a hymn, they went out to the Mount of </a:t>
            </a:r>
            <a:r>
              <a:rPr lang="en-US" sz="4000" b="1" dirty="0" smtClean="0"/>
              <a:t>Olives. </a:t>
            </a:r>
            <a:r>
              <a:rPr lang="en-US" sz="4000" b="1" dirty="0"/>
              <a:t>Then Yahusha said to them, "You will all fall away because of Me this night, for it is written, 'I WILL STRIKE DOWN THE SHEPHERD, AND THE SHEEP OF THE FLOCK SHALL BE SCATTERED</a:t>
            </a:r>
            <a:r>
              <a:rPr lang="en-US" sz="4000" b="1" dirty="0" smtClean="0"/>
              <a:t>.' </a:t>
            </a:r>
            <a:r>
              <a:rPr lang="en-US" sz="4000" b="1" dirty="0"/>
              <a:t>"But after I have been raised, I will go ahead of you to Galilee</a:t>
            </a:r>
            <a:r>
              <a:rPr lang="en-US" sz="4000" b="1" dirty="0" smtClean="0"/>
              <a:t>."</a:t>
            </a:r>
            <a:endParaRPr lang="en-US" sz="4000" b="1" dirty="0"/>
          </a:p>
        </p:txBody>
      </p:sp>
    </p:spTree>
    <p:extLst>
      <p:ext uri="{BB962C8B-B14F-4D97-AF65-F5344CB8AC3E}">
        <p14:creationId xmlns:p14="http://schemas.microsoft.com/office/powerpoint/2010/main" val="1737920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False Expectations of the Disciples Leads to Peter’s Denial</a:t>
            </a:r>
            <a:endParaRPr lang="en-US" sz="4800" b="1" dirty="0" smtClean="0"/>
          </a:p>
          <a:p>
            <a:pPr marL="0" indent="0">
              <a:buNone/>
            </a:pPr>
            <a:r>
              <a:rPr lang="en-US" sz="4000" b="1" dirty="0" smtClean="0"/>
              <a:t>Matthew </a:t>
            </a:r>
            <a:r>
              <a:rPr lang="en-US" sz="4300" b="1" dirty="0" smtClean="0"/>
              <a:t>26:33-35 </a:t>
            </a:r>
            <a:r>
              <a:rPr lang="en-US" sz="4000" b="1" dirty="0"/>
              <a:t>But Peter said to Him, "[even] though all may fall away because of You, I will never fall away</a:t>
            </a:r>
            <a:r>
              <a:rPr lang="en-US" sz="4000" b="1" dirty="0" smtClean="0"/>
              <a:t>." </a:t>
            </a:r>
            <a:r>
              <a:rPr lang="en-US" sz="4000" b="1" dirty="0"/>
              <a:t>Yahusha said to him, "Truly I say to you that this [very] night, before a rooster crows, you will deny Me three times</a:t>
            </a:r>
            <a:r>
              <a:rPr lang="en-US" sz="4000" b="1" dirty="0" smtClean="0"/>
              <a:t>." </a:t>
            </a:r>
            <a:r>
              <a:rPr lang="en-US" sz="4000" b="1" dirty="0"/>
              <a:t>Peter said to Him, "even if I have to die with You, I will not deny You." All the disciples said the same thing too</a:t>
            </a:r>
            <a:r>
              <a:rPr lang="en-US" sz="4000" b="1" dirty="0" smtClean="0"/>
              <a:t>.</a:t>
            </a:r>
            <a:endParaRPr lang="en-US" sz="4000" b="1" dirty="0"/>
          </a:p>
        </p:txBody>
      </p:sp>
    </p:spTree>
    <p:extLst>
      <p:ext uri="{BB962C8B-B14F-4D97-AF65-F5344CB8AC3E}">
        <p14:creationId xmlns:p14="http://schemas.microsoft.com/office/powerpoint/2010/main" val="16357558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a:cs typeface="Times New Roman" pitchFamily="18" charset="0"/>
              </a:rPr>
              <a:t>Conclusion</a:t>
            </a:r>
          </a:p>
          <a:p>
            <a:pPr>
              <a:buNone/>
            </a:pPr>
            <a:r>
              <a:rPr lang="en-US" sz="4000" b="1" dirty="0"/>
              <a:t>The prevailing misunderstanding and expectations about the Messiah led many to misunderstanding what the Messiah and his mission would look like </a:t>
            </a:r>
          </a:p>
          <a:p>
            <a:pPr>
              <a:buNone/>
            </a:pPr>
            <a:r>
              <a:rPr lang="en-US" sz="4000" b="1" dirty="0" smtClean="0"/>
              <a:t>We may have expectations that lead us to misunderstand Messiah’s coming due to:</a:t>
            </a:r>
          </a:p>
          <a:p>
            <a:pPr>
              <a:buNone/>
            </a:pPr>
            <a:r>
              <a:rPr lang="en-US" sz="4000" b="1" dirty="0" smtClean="0"/>
              <a:t>Faulty </a:t>
            </a:r>
            <a:r>
              <a:rPr lang="en-US" sz="4000" b="1" dirty="0"/>
              <a:t>or Incomplete </a:t>
            </a:r>
            <a:r>
              <a:rPr lang="en-US" sz="4000" b="1" dirty="0" smtClean="0"/>
              <a:t>Expectations</a:t>
            </a:r>
          </a:p>
          <a:p>
            <a:pPr>
              <a:buNone/>
            </a:pPr>
            <a:r>
              <a:rPr lang="en-US" sz="4000" b="1" dirty="0" smtClean="0"/>
              <a:t>Not knowing the Scriptures</a:t>
            </a:r>
          </a:p>
          <a:p>
            <a:pPr>
              <a:buNone/>
            </a:pPr>
            <a:endParaRPr lang="en-US" sz="4000" b="1" dirty="0"/>
          </a:p>
          <a:p>
            <a:pPr>
              <a:buNone/>
            </a:pP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338815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60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smtClean="0"/>
              <a:t>Testimonies</a:t>
            </a:r>
          </a:p>
          <a:p>
            <a:pPr marL="0" indent="0">
              <a:buNone/>
            </a:pPr>
            <a:r>
              <a:rPr lang="en-US" sz="4000" b="1" dirty="0" smtClean="0"/>
              <a:t>Memory Verses</a:t>
            </a:r>
            <a:endParaRPr lang="en-US" sz="4000" b="1" dirty="0"/>
          </a:p>
          <a:p>
            <a:pPr marL="0" indent="0">
              <a:buNone/>
            </a:pPr>
            <a:r>
              <a:rPr lang="en-US" sz="4000" b="1" dirty="0" smtClean="0"/>
              <a:t>Prophesies</a:t>
            </a:r>
          </a:p>
          <a:p>
            <a:pPr marL="0" indent="0">
              <a:buNone/>
            </a:pPr>
            <a:r>
              <a:rPr lang="en-US" sz="4400" b="1" dirty="0" smtClean="0"/>
              <a:t>What Has Father Put on Your Heart to Share?</a:t>
            </a:r>
            <a:endParaRPr lang="en-US" sz="44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131774</TotalTime>
  <Words>2162</Words>
  <Application>Microsoft Office PowerPoint</Application>
  <PresentationFormat>Widescreen</PresentationFormat>
  <Paragraphs>126</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1231</cp:revision>
  <dcterms:created xsi:type="dcterms:W3CDTF">2018-11-07T08:55:54Z</dcterms:created>
  <dcterms:modified xsi:type="dcterms:W3CDTF">2020-09-12T16:00:22Z</dcterms:modified>
</cp:coreProperties>
</file>