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64" r:id="rId2"/>
    <p:sldId id="257" r:id="rId3"/>
    <p:sldId id="374" r:id="rId4"/>
    <p:sldId id="506" r:id="rId5"/>
    <p:sldId id="494" r:id="rId6"/>
    <p:sldId id="495" r:id="rId7"/>
    <p:sldId id="496" r:id="rId8"/>
    <p:sldId id="497" r:id="rId9"/>
    <p:sldId id="442" r:id="rId10"/>
    <p:sldId id="507" r:id="rId11"/>
    <p:sldId id="514" r:id="rId12"/>
    <p:sldId id="516" r:id="rId13"/>
    <p:sldId id="517" r:id="rId14"/>
    <p:sldId id="518" r:id="rId15"/>
    <p:sldId id="513" r:id="rId16"/>
    <p:sldId id="519" r:id="rId17"/>
    <p:sldId id="520" r:id="rId18"/>
    <p:sldId id="515" r:id="rId19"/>
    <p:sldId id="521" r:id="rId20"/>
    <p:sldId id="522" r:id="rId21"/>
    <p:sldId id="508" r:id="rId22"/>
    <p:sldId id="523" r:id="rId23"/>
    <p:sldId id="525" r:id="rId24"/>
    <p:sldId id="524" r:id="rId25"/>
    <p:sldId id="526" r:id="rId26"/>
    <p:sldId id="509" r:id="rId27"/>
    <p:sldId id="528" r:id="rId28"/>
    <p:sldId id="529" r:id="rId29"/>
    <p:sldId id="530" r:id="rId30"/>
    <p:sldId id="531" r:id="rId31"/>
    <p:sldId id="527" r:id="rId32"/>
    <p:sldId id="532" r:id="rId33"/>
    <p:sldId id="533" r:id="rId34"/>
    <p:sldId id="510" r:id="rId35"/>
    <p:sldId id="511" r:id="rId36"/>
    <p:sldId id="512" r:id="rId37"/>
    <p:sldId id="4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4" autoAdjust="0"/>
    <p:restoredTop sz="86379" autoAdjust="0"/>
  </p:normalViewPr>
  <p:slideViewPr>
    <p:cSldViewPr snapToGrid="0">
      <p:cViewPr varScale="1">
        <p:scale>
          <a:sx n="77" d="100"/>
          <a:sy n="77" d="100"/>
        </p:scale>
        <p:origin x="234" y="96"/>
      </p:cViewPr>
      <p:guideLst/>
    </p:cSldViewPr>
  </p:slideViewPr>
  <p:outlineViewPr>
    <p:cViewPr>
      <p:scale>
        <a:sx n="33" d="100"/>
        <a:sy n="33" d="100"/>
      </p:scale>
      <p:origin x="0" y="-414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93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616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296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57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32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617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27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802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467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7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25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363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00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198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51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3702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7800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93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30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3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767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251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8915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9111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287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9031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5701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7567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7046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715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680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2504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4547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96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136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302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98715"/>
            <a:ext cx="11038115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</a:t>
            </a: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Shalom</a:t>
            </a:r>
            <a:r>
              <a:rPr lang="en-US" sz="5200" b="1" dirty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Saints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Our Biblical Roots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October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12,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2019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 smtClean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1 Peter 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5:1-14 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cs typeface="Helvetica" pitchFamily="34" charset="0"/>
              </a:rPr>
              <a:t>Enduring Hardship, Walking Humbly and Resisting the Devil</a:t>
            </a:r>
            <a:endParaRPr lang="en-US" sz="4400" b="1" dirty="0"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4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5:1-3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Therefore</a:t>
            </a:r>
            <a:r>
              <a:rPr lang="en-US" sz="4000" b="1" dirty="0"/>
              <a:t>, as a fellow elder and a witness of the sufferings of Messiah, and also a sharer of the esteem that is to be revealed, I appeal to the elders among you: </a:t>
            </a:r>
            <a:r>
              <a:rPr lang="en-US" sz="4000" b="1" dirty="0" smtClean="0"/>
              <a:t>Shepherd </a:t>
            </a:r>
            <a:r>
              <a:rPr lang="en-US" sz="4000" b="1" dirty="0"/>
              <a:t>the flock of Elohim which is among you, serving as overseers, not by compulsion but voluntarily, not out of greed for filthy gain, but eagerly, </a:t>
            </a:r>
            <a:r>
              <a:rPr lang="en-US" sz="4000" b="1" dirty="0" smtClean="0"/>
              <a:t>neither </a:t>
            </a:r>
            <a:r>
              <a:rPr lang="en-US" sz="4000" b="1" dirty="0"/>
              <a:t>as being masters over those entrusted to you, but being examples to the flock.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7308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cs typeface="Times New Roman" pitchFamily="18" charset="0"/>
              </a:rPr>
              <a:t>5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:4-5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And </a:t>
            </a:r>
            <a:r>
              <a:rPr lang="en-US" sz="4000" b="1" dirty="0"/>
              <a:t>when the Chief Shepherd </a:t>
            </a:r>
            <a:r>
              <a:rPr lang="en-US" sz="4000" b="1" dirty="0" smtClean="0"/>
              <a:t>appears</a:t>
            </a:r>
            <a:r>
              <a:rPr lang="en-US" sz="4000" b="1" dirty="0"/>
              <a:t>, you shall receive the never-fading crown of esteem. </a:t>
            </a:r>
            <a:r>
              <a:rPr lang="en-US" sz="4000" b="1" dirty="0" smtClean="0"/>
              <a:t>In </a:t>
            </a:r>
            <a:r>
              <a:rPr lang="en-US" sz="4000" b="1" dirty="0"/>
              <a:t>the same way, you younger ones, be subject to elders. And gird yourselves with humility toward one another, for “Elohim resists the proud, but gives </a:t>
            </a:r>
            <a:r>
              <a:rPr lang="en-US" sz="4000" b="1" dirty="0" err="1"/>
              <a:t>favour</a:t>
            </a:r>
            <a:r>
              <a:rPr lang="en-US" sz="4000" b="1" dirty="0"/>
              <a:t> to the humble.”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1249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5:6-8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Scriptures</a:t>
            </a:r>
          </a:p>
          <a:p>
            <a:pPr marL="0" indent="0">
              <a:buNone/>
            </a:pPr>
            <a:r>
              <a:rPr lang="en-US" sz="4000" b="1" dirty="0" smtClean="0"/>
              <a:t>Humble </a:t>
            </a:r>
            <a:r>
              <a:rPr lang="en-US" sz="4000" b="1" dirty="0"/>
              <a:t>yourselves, then, under the mighty hand of Elohim, so that He exalts you in due time, </a:t>
            </a:r>
            <a:r>
              <a:rPr lang="en-US" sz="4000" b="1" dirty="0" smtClean="0"/>
              <a:t>casting </a:t>
            </a:r>
            <a:r>
              <a:rPr lang="en-US" sz="4000" b="1" dirty="0"/>
              <a:t>all your worry upon Him, for He is concerned about you. </a:t>
            </a:r>
            <a:r>
              <a:rPr lang="en-US" sz="4000" b="1" dirty="0" smtClean="0"/>
              <a:t>Be </a:t>
            </a:r>
            <a:r>
              <a:rPr lang="en-US" sz="4000" b="1" dirty="0"/>
              <a:t>sober, watch, because your adversary the devil walks about like a roaring lion, seeking someone to devour.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478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5:9-10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Resist </a:t>
            </a:r>
            <a:r>
              <a:rPr lang="en-US" sz="4000" b="1" dirty="0"/>
              <a:t>him, firm in the belief, knowing that the same hardships are experienced by your brotherhood in the world. </a:t>
            </a:r>
            <a:r>
              <a:rPr lang="en-US" sz="4000" b="1" dirty="0" smtClean="0"/>
              <a:t>And </a:t>
            </a:r>
            <a:r>
              <a:rPr lang="en-US" sz="4000" b="1" dirty="0"/>
              <a:t>the Elohim of all </a:t>
            </a:r>
            <a:r>
              <a:rPr lang="en-US" sz="4000" b="1" dirty="0" err="1"/>
              <a:t>favour</a:t>
            </a:r>
            <a:r>
              <a:rPr lang="en-US" sz="4000" b="1" dirty="0"/>
              <a:t>, who called you to His everlasting esteem by Messiah </a:t>
            </a:r>
            <a:r>
              <a:rPr lang="en-US" sz="4800" b="1" dirty="0">
                <a:latin typeface="Bwhebb" panose="00000400000000000000" pitchFamily="2" charset="0"/>
              </a:rPr>
              <a:t>[</a:t>
            </a:r>
            <a:r>
              <a:rPr lang="en-US" sz="4800" b="1" dirty="0" err="1">
                <a:latin typeface="Bwhebb" panose="00000400000000000000" pitchFamily="2" charset="0"/>
              </a:rPr>
              <a:t>vwhy</a:t>
            </a:r>
            <a:r>
              <a:rPr lang="en-US" sz="4800" b="1" dirty="0"/>
              <a:t> </a:t>
            </a:r>
            <a:r>
              <a:rPr lang="en-US" sz="4000" b="1" dirty="0"/>
              <a:t>(</a:t>
            </a:r>
            <a:r>
              <a:rPr lang="en-US" sz="4000" b="1" dirty="0" err="1"/>
              <a:t>Yahusha</a:t>
            </a:r>
            <a:r>
              <a:rPr lang="en-US" sz="4000" b="1" dirty="0" smtClean="0"/>
              <a:t>), </a:t>
            </a:r>
            <a:r>
              <a:rPr lang="en-US" sz="4000" b="1" dirty="0"/>
              <a:t>after you have suffered a while, Himself perfect, establish, strengthen, and settle you.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3871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>
                <a:cs typeface="Times New Roman" pitchFamily="18" charset="0"/>
              </a:rPr>
              <a:t>5</a:t>
            </a:r>
            <a:r>
              <a:rPr lang="en-US" sz="4000" b="1" dirty="0" smtClean="0">
                <a:cs typeface="Times New Roman" pitchFamily="18" charset="0"/>
              </a:rPr>
              <a:t>:11-12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To </a:t>
            </a:r>
            <a:r>
              <a:rPr lang="en-US" sz="4000" b="1" dirty="0"/>
              <a:t>Him be the esteem and the might forever and ever. </a:t>
            </a:r>
            <a:r>
              <a:rPr lang="en-US" sz="4000" b="1" dirty="0" smtClean="0"/>
              <a:t>Amen. Through </a:t>
            </a:r>
            <a:r>
              <a:rPr lang="en-US" sz="4000" b="1" dirty="0" err="1"/>
              <a:t>Sila</a:t>
            </a:r>
            <a:r>
              <a:rPr lang="en-US" sz="4000" b="1" dirty="0"/>
              <a:t> the trustworthy brother, as I reckon, I have written to you briefly, encouraging and witnessing that this is the true </a:t>
            </a:r>
            <a:r>
              <a:rPr lang="en-US" sz="4000" b="1" dirty="0" err="1"/>
              <a:t>favour</a:t>
            </a:r>
            <a:r>
              <a:rPr lang="en-US" sz="4000" b="1" dirty="0"/>
              <a:t> of Elohim. In this stand fast.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507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5:13-14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She </a:t>
            </a:r>
            <a:r>
              <a:rPr lang="en-US" sz="4000" b="1" dirty="0"/>
              <a:t>who is in </a:t>
            </a:r>
            <a:r>
              <a:rPr lang="en-US" sz="4000" b="1" dirty="0" err="1" smtClean="0"/>
              <a:t>Bavel</a:t>
            </a:r>
            <a:r>
              <a:rPr lang="en-US" sz="4000" b="1" dirty="0"/>
              <a:t>, chosen together with you, greets you, also my son, Mark. </a:t>
            </a:r>
            <a:r>
              <a:rPr lang="en-US" sz="4000" b="1" dirty="0" smtClean="0"/>
              <a:t>Greet </a:t>
            </a:r>
            <a:r>
              <a:rPr lang="en-US" sz="4000" b="1" dirty="0"/>
              <a:t>one another with a kiss of love. Peace to all of you who are in Messiah </a:t>
            </a:r>
            <a:r>
              <a:rPr lang="en-US" sz="4800" b="1" dirty="0">
                <a:latin typeface="Bwhebb" panose="00000400000000000000" pitchFamily="2" charset="0"/>
              </a:rPr>
              <a:t>[</a:t>
            </a:r>
            <a:r>
              <a:rPr lang="en-US" sz="4800" b="1" dirty="0" err="1">
                <a:latin typeface="Bwhebb" panose="00000400000000000000" pitchFamily="2" charset="0"/>
              </a:rPr>
              <a:t>vwhy</a:t>
            </a:r>
            <a:r>
              <a:rPr lang="en-US" sz="4800" b="1" dirty="0"/>
              <a:t> </a:t>
            </a:r>
            <a:r>
              <a:rPr lang="en-US" sz="4000" b="1" dirty="0"/>
              <a:t>(</a:t>
            </a:r>
            <a:r>
              <a:rPr lang="en-US" sz="4000" b="1" dirty="0" err="1"/>
              <a:t>Yahusha</a:t>
            </a:r>
            <a:r>
              <a:rPr lang="en-US" sz="4000" b="1" dirty="0" smtClean="0"/>
              <a:t>). Amen</a:t>
            </a:r>
            <a:r>
              <a:rPr lang="en-US" sz="4000" b="1" dirty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4248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err="1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Kepha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 - the Eye Witness to Important Events</a:t>
            </a:r>
          </a:p>
          <a:p>
            <a:pPr marL="0" indent="0">
              <a:buNone/>
            </a:pPr>
            <a:r>
              <a:rPr lang="en-US" sz="4000" b="1" dirty="0" smtClean="0"/>
              <a:t>The Master suffered, we who follow him will also suffer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661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5:1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Therefore</a:t>
            </a:r>
            <a:r>
              <a:rPr lang="en-US" sz="4000" b="1" dirty="0"/>
              <a:t>, as a fellow elder and a witness of the sufferings of Messiah, and also a sharer of the esteem that is to be </a:t>
            </a:r>
            <a:r>
              <a:rPr lang="en-US" sz="4000" b="1" dirty="0" smtClean="0"/>
              <a:t>revealed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1419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Elder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presbu,teroj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presbuteros</a:t>
            </a:r>
            <a:r>
              <a:rPr lang="en-US" sz="4000" b="1" dirty="0" smtClean="0"/>
              <a:t>) </a:t>
            </a:r>
            <a:r>
              <a:rPr lang="en-US" sz="4000" b="1" dirty="0"/>
              <a:t>1.pert. to being relatively advanced in age, </a:t>
            </a:r>
            <a:r>
              <a:rPr lang="en-US" sz="4000" b="1" i="1" dirty="0"/>
              <a:t>older, old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2. an official (cp. Lat. senator), elder, </a:t>
            </a:r>
            <a:r>
              <a:rPr lang="en-US" sz="4000" b="1" dirty="0" smtClean="0"/>
              <a:t>presbyter</a:t>
            </a:r>
          </a:p>
          <a:p>
            <a:pPr marL="0" indent="0">
              <a:buNone/>
            </a:pPr>
            <a:r>
              <a:rPr lang="en-US" sz="4000" b="1" dirty="0" smtClean="0"/>
              <a:t>In Old Testament times, the elders in the gate, elders appointed by Moses, etc.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dirty="0"/>
              <a:t>"'Rise in the presence of the aged, show respect for the elderly and revere your Elohim. I am Yahuwah.</a:t>
            </a:r>
          </a:p>
          <a:p>
            <a:pPr marL="0" indent="0">
              <a:buNone/>
            </a:pPr>
            <a:r>
              <a:rPr lang="en-US" sz="4000" b="1" dirty="0" err="1" smtClean="0"/>
              <a:t>Vayiqra</a:t>
            </a:r>
            <a:r>
              <a:rPr lang="en-US" sz="4000" b="1" dirty="0" smtClean="0"/>
              <a:t> Leviticus 19:32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127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Usage of Elder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Why </a:t>
            </a:r>
            <a:r>
              <a:rPr lang="en-US" sz="4000" b="1" dirty="0"/>
              <a:t>do your disciples break the tradition of the elders? They don't wash their hands before they eat</a:t>
            </a:r>
            <a:r>
              <a:rPr lang="en-US" sz="4000" b="1" dirty="0" smtClean="0"/>
              <a:t>!“ Matthew 15:2</a:t>
            </a:r>
          </a:p>
          <a:p>
            <a:pPr marL="0" indent="0">
              <a:buNone/>
            </a:pPr>
            <a:r>
              <a:rPr lang="en-US" sz="4000" b="1" dirty="0"/>
              <a:t>Very early in the morning, the chief priests, with the elders, the teachers of the law and the whole Sanhedrin, reached a decision. They bound </a:t>
            </a:r>
            <a:r>
              <a:rPr lang="en-US" sz="4000" b="1" dirty="0" err="1"/>
              <a:t>Yahusha</a:t>
            </a:r>
            <a:r>
              <a:rPr lang="en-US" sz="4000" b="1" dirty="0"/>
              <a:t>, led him away and handed him over to </a:t>
            </a:r>
            <a:r>
              <a:rPr lang="en-US" sz="4000" b="1" dirty="0" smtClean="0"/>
              <a:t>Pilate.  Mark 15:1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6834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Usage of Elder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"</a:t>
            </a:r>
            <a:r>
              <a:rPr lang="en-US" sz="4000" b="1" dirty="0"/>
              <a:t>'In the last days, Elohim says, I will pour out my Spirit on all people. Your sons and daughters will prophesy, your young men will see visions, your old men will dream dreams</a:t>
            </a:r>
            <a:r>
              <a:rPr lang="en-US" sz="4000" b="1" dirty="0" smtClean="0"/>
              <a:t>.  Acts 2:17</a:t>
            </a:r>
          </a:p>
          <a:p>
            <a:pPr marL="0" indent="0">
              <a:buNone/>
            </a:pPr>
            <a:r>
              <a:rPr lang="en-US" sz="4000" b="1" dirty="0" smtClean="0"/>
              <a:t>This </a:t>
            </a:r>
            <a:r>
              <a:rPr lang="en-US" sz="4000" b="1" dirty="0"/>
              <a:t>brought Paul and Barnabas into sharp dispute and debate with them. So Paul and Barnabas were appointed, along with some other believers, to go up to </a:t>
            </a:r>
            <a:r>
              <a:rPr lang="en-US" sz="4000" b="1" dirty="0" err="1"/>
              <a:t>Yerushalayim</a:t>
            </a:r>
            <a:r>
              <a:rPr lang="en-US" sz="4000" b="1" dirty="0"/>
              <a:t> to see the apostles and elders about this question</a:t>
            </a:r>
            <a:r>
              <a:rPr lang="en-US" sz="4000" b="1" dirty="0" smtClean="0"/>
              <a:t>.  Acts 15:2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664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Overseer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sz="4000" b="1" dirty="0" err="1" smtClean="0">
                <a:latin typeface="Bwgrkn" panose="00000400000000000000" pitchFamily="2" charset="0"/>
              </a:rPr>
              <a:t>evpiskop</a:t>
            </a:r>
            <a:r>
              <a:rPr lang="en-US" sz="4000" b="1" dirty="0" err="1">
                <a:latin typeface="Bwgrkn" panose="00000400000000000000" pitchFamily="2" charset="0"/>
              </a:rPr>
              <a:t>oj</a:t>
            </a:r>
            <a:r>
              <a:rPr lang="en-US" sz="4000" b="1" dirty="0"/>
              <a:t> 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episkopos</a:t>
            </a:r>
            <a:r>
              <a:rPr lang="en-US" sz="4000" b="1" dirty="0" smtClean="0"/>
              <a:t>) </a:t>
            </a:r>
            <a:r>
              <a:rPr lang="en-US" sz="4000" b="1" dirty="0"/>
              <a:t>1</a:t>
            </a:r>
            <a:r>
              <a:rPr lang="en-US" sz="4000" dirty="0"/>
              <a:t>. </a:t>
            </a:r>
            <a:r>
              <a:rPr lang="en-US" sz="4000" b="1" dirty="0"/>
              <a:t>one who has the responsibility of safeguarding or seeing to it that </a:t>
            </a:r>
            <a:r>
              <a:rPr lang="en-US" sz="4000" b="1" dirty="0" err="1"/>
              <a:t>someth</a:t>
            </a:r>
            <a:r>
              <a:rPr lang="en-US" sz="4000" b="1" dirty="0"/>
              <a:t>. is done in the correct way, </a:t>
            </a:r>
            <a:r>
              <a:rPr lang="en-US" sz="4000" b="1" i="1" dirty="0" smtClean="0"/>
              <a:t>guardian</a:t>
            </a:r>
          </a:p>
          <a:p>
            <a:pPr marL="0" indent="0">
              <a:buNone/>
            </a:pPr>
            <a:r>
              <a:rPr lang="en-US" sz="4000" b="1" dirty="0" smtClean="0"/>
              <a:t>Not used here by Peter, but the leader among elders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3101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Witness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ma,rtuj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  (</a:t>
            </a:r>
            <a:r>
              <a:rPr lang="en-US" sz="4000" b="1" dirty="0" err="1" smtClean="0"/>
              <a:t>martus</a:t>
            </a:r>
            <a:r>
              <a:rPr lang="en-US" sz="4000" b="1" dirty="0" smtClean="0"/>
              <a:t>) </a:t>
            </a:r>
            <a:r>
              <a:rPr lang="en-US" sz="4000" b="1" dirty="0"/>
              <a:t>1. one who testifies in legal matters, </a:t>
            </a:r>
            <a:r>
              <a:rPr lang="en-US" sz="4000" b="1" i="1" dirty="0"/>
              <a:t>witness </a:t>
            </a:r>
            <a:r>
              <a:rPr lang="en-US" sz="4000" b="1" dirty="0"/>
              <a:t>2. one who affirms or attests, </a:t>
            </a:r>
            <a:r>
              <a:rPr lang="en-US" sz="4000" b="1" i="1" dirty="0"/>
              <a:t>testifier, witness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dirty="0"/>
              <a:t>On the testimony of two or three witnesses a man shall be put to death, but no one shall be put to death on the testimony of only one witness.</a:t>
            </a:r>
          </a:p>
          <a:p>
            <a:pPr marL="0" indent="0">
              <a:buNone/>
            </a:pPr>
            <a:r>
              <a:rPr lang="en-US" sz="4000" b="1" dirty="0" err="1" smtClean="0"/>
              <a:t>Devarim</a:t>
            </a:r>
            <a:r>
              <a:rPr lang="en-US" sz="4000" b="1" dirty="0" smtClean="0"/>
              <a:t> Deuteronomy 17:6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2930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Peter was a Witness of Messiah’s Sufferings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Sufferings at the hand of the Elders of Israel</a:t>
            </a:r>
          </a:p>
          <a:p>
            <a:pPr marL="0" indent="0">
              <a:buNone/>
            </a:pPr>
            <a:r>
              <a:rPr lang="en-US" sz="4000" b="1" dirty="0" smtClean="0"/>
              <a:t>Daily sufferings of deprivation</a:t>
            </a:r>
          </a:p>
          <a:p>
            <a:pPr marL="0" indent="0">
              <a:buNone/>
            </a:pPr>
            <a:r>
              <a:rPr lang="en-US" sz="4000" b="1" dirty="0" smtClean="0"/>
              <a:t>The lifestyle of having no place to lay his head</a:t>
            </a:r>
          </a:p>
          <a:p>
            <a:pPr marL="0" indent="0">
              <a:buNone/>
            </a:pPr>
            <a:r>
              <a:rPr lang="en-US" sz="4000" b="1" dirty="0" smtClean="0"/>
              <a:t>Rejection by the people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057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Peter was to be a Sharer in the Esteems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koinwno,j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kononos</a:t>
            </a:r>
            <a:r>
              <a:rPr lang="en-US" sz="4000" b="1" dirty="0" smtClean="0"/>
              <a:t>) </a:t>
            </a:r>
            <a:r>
              <a:rPr lang="en-US" sz="4000" b="1" dirty="0"/>
              <a:t>1</a:t>
            </a:r>
            <a:r>
              <a:rPr lang="en-US" sz="4000" dirty="0"/>
              <a:t>. </a:t>
            </a:r>
            <a:r>
              <a:rPr lang="en-US" sz="4000" b="1" dirty="0"/>
              <a:t>one who takes part in </a:t>
            </a:r>
            <a:r>
              <a:rPr lang="en-US" sz="4000" b="1" dirty="0" err="1"/>
              <a:t>someth</a:t>
            </a:r>
            <a:r>
              <a:rPr lang="en-US" sz="4000" b="1" dirty="0"/>
              <a:t>. with someone, </a:t>
            </a:r>
            <a:r>
              <a:rPr lang="en-US" sz="4000" b="1" i="1" dirty="0"/>
              <a:t>companion, partner, sharer.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 err="1" smtClean="0"/>
              <a:t>Koinonia</a:t>
            </a:r>
            <a:r>
              <a:rPr lang="en-US" sz="4000" b="1" dirty="0" smtClean="0"/>
              <a:t> - </a:t>
            </a:r>
            <a:r>
              <a:rPr lang="en-US" sz="4000" b="1" dirty="0"/>
              <a:t>1</a:t>
            </a:r>
            <a:r>
              <a:rPr lang="en-US" sz="4000" dirty="0"/>
              <a:t>. </a:t>
            </a:r>
            <a:r>
              <a:rPr lang="en-US" sz="4000" b="1" dirty="0"/>
              <a:t>close association involving mutual interests and sharing, </a:t>
            </a:r>
            <a:r>
              <a:rPr lang="en-US" sz="4000" b="1" i="1" dirty="0"/>
              <a:t>association, </a:t>
            </a:r>
            <a:r>
              <a:rPr lang="en-US" sz="4000" b="1" i="1" u="sng" dirty="0"/>
              <a:t>communion</a:t>
            </a:r>
            <a:r>
              <a:rPr lang="en-US" sz="4000" b="1" i="1" dirty="0"/>
              <a:t>, </a:t>
            </a:r>
            <a:r>
              <a:rPr lang="en-US" sz="4000" b="1" i="1" u="sng" dirty="0"/>
              <a:t>fellowship</a:t>
            </a:r>
            <a:r>
              <a:rPr lang="en-US" sz="4000" b="1" i="1" dirty="0"/>
              <a:t>, close relationship 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5403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5:1-3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Therefore</a:t>
            </a:r>
            <a:r>
              <a:rPr lang="en-US" sz="4000" b="1" dirty="0"/>
              <a:t>, as a fellow elder and a witness of the sufferings of Messiah, and also a sharer of the esteem that is to be revealed, I appeal to the elders among you: </a:t>
            </a:r>
            <a:r>
              <a:rPr lang="en-US" sz="4000" b="1" dirty="0" smtClean="0"/>
              <a:t>Shepherd </a:t>
            </a:r>
            <a:r>
              <a:rPr lang="en-US" sz="4000" b="1" dirty="0"/>
              <a:t>the flock of Elohim which is among you, serving as overseers, not by compulsion but voluntarily, not out of greed for filthy gain, but eagerly, </a:t>
            </a:r>
            <a:r>
              <a:rPr lang="en-US" sz="4000" b="1" dirty="0" smtClean="0"/>
              <a:t>neither </a:t>
            </a:r>
            <a:r>
              <a:rPr lang="en-US" sz="4000" b="1" dirty="0"/>
              <a:t>as being masters over those entrusted to you, but being examples to the flock.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3776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The Way of Service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necessity </a:t>
            </a:r>
            <a:r>
              <a:rPr lang="en-US" sz="4000" b="1" dirty="0"/>
              <a:t>or constraint as inherent in the nature of things, </a:t>
            </a:r>
            <a:r>
              <a:rPr lang="en-US" sz="4000" b="1" i="1" dirty="0"/>
              <a:t>necessity, pressure </a:t>
            </a:r>
            <a:r>
              <a:rPr lang="en-US" sz="4000" dirty="0"/>
              <a:t>of any kind, </a:t>
            </a:r>
            <a:r>
              <a:rPr lang="en-US" sz="4000" b="1" dirty="0"/>
              <a:t>2</a:t>
            </a:r>
            <a:r>
              <a:rPr lang="en-US" sz="4000" dirty="0"/>
              <a:t>. </a:t>
            </a:r>
            <a:r>
              <a:rPr lang="en-US" sz="4000" b="1" dirty="0"/>
              <a:t>a state of distress or trouble, </a:t>
            </a:r>
            <a:r>
              <a:rPr lang="en-US" sz="4000" b="1" i="1" dirty="0"/>
              <a:t>distress, calamity, pressure </a:t>
            </a:r>
            <a:r>
              <a:rPr lang="en-US" sz="4000" b="1" dirty="0"/>
              <a:t>3</a:t>
            </a:r>
            <a:r>
              <a:rPr lang="en-US" sz="4000" dirty="0"/>
              <a:t>. </a:t>
            </a:r>
            <a:r>
              <a:rPr lang="en-US" sz="4000" dirty="0" smtClean="0"/>
              <a:t> </a:t>
            </a:r>
            <a:r>
              <a:rPr lang="en-US" sz="4000" b="1" dirty="0"/>
              <a:t>compulsion by forcible means, </a:t>
            </a:r>
            <a:r>
              <a:rPr lang="en-US" sz="4000" b="1" i="1" dirty="0"/>
              <a:t>torture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i="1" dirty="0"/>
              <a:t>willingly </a:t>
            </a:r>
            <a:r>
              <a:rPr lang="en-US" sz="4000" b="1" dirty="0" err="1" smtClean="0">
                <a:latin typeface="Bwgrkn" panose="00000400000000000000" pitchFamily="2" charset="0"/>
              </a:rPr>
              <a:t>poimai,nein</a:t>
            </a:r>
            <a:r>
              <a:rPr lang="en-US" sz="4000" b="1" dirty="0" smtClean="0"/>
              <a:t>; </a:t>
            </a:r>
            <a:r>
              <a:rPr lang="en-US" sz="4000" b="1" i="1" dirty="0"/>
              <a:t>without compulsion, </a:t>
            </a:r>
            <a:r>
              <a:rPr lang="en-US" sz="4000" b="1" dirty="0"/>
              <a:t>i.e. </a:t>
            </a:r>
            <a:r>
              <a:rPr lang="en-US" sz="4000" b="1" i="1" dirty="0"/>
              <a:t>deliberately, intentionally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dirty="0" smtClean="0"/>
              <a:t>Not </a:t>
            </a:r>
            <a:r>
              <a:rPr lang="en-US" sz="4000" b="1" i="1" dirty="0"/>
              <a:t>in fondness for dishonest gain, greedily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i="1" dirty="0" smtClean="0"/>
              <a:t>But willingly, eagerly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861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The Way of Service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Not as Masters – ex. Telling others what to do and not doing it yourself</a:t>
            </a:r>
          </a:p>
          <a:p>
            <a:pPr marL="0" indent="0">
              <a:buNone/>
            </a:pPr>
            <a:r>
              <a:rPr lang="en-US" sz="4000" b="1" dirty="0" smtClean="0"/>
              <a:t>But as Examples to the flock – elders lead by example. Elders are on display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6472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cs typeface="Times New Roman" pitchFamily="18" charset="0"/>
              </a:rPr>
              <a:t>5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:4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And </a:t>
            </a:r>
            <a:r>
              <a:rPr lang="en-US" sz="4000" b="1" dirty="0"/>
              <a:t>when the Chief Shepherd </a:t>
            </a:r>
            <a:r>
              <a:rPr lang="en-US" sz="4000" b="1" dirty="0" smtClean="0"/>
              <a:t>appears</a:t>
            </a:r>
            <a:r>
              <a:rPr lang="en-US" sz="4000" b="1" dirty="0"/>
              <a:t>, you shall receive the never-fading crown of esteem.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The crown – </a:t>
            </a:r>
            <a:r>
              <a:rPr lang="en-US" sz="4000" b="1" dirty="0" err="1" smtClean="0"/>
              <a:t>stephanon</a:t>
            </a:r>
            <a:r>
              <a:rPr lang="en-US" sz="4000" b="1" dirty="0" smtClean="0"/>
              <a:t> – wreath worn by the victor in a sporting contest</a:t>
            </a:r>
          </a:p>
          <a:p>
            <a:pPr marL="0" indent="0">
              <a:buNone/>
            </a:pPr>
            <a:r>
              <a:rPr lang="en-US" sz="4000" b="1" dirty="0" smtClean="0"/>
              <a:t>The reward of the overcomers is esteem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5284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cs typeface="Times New Roman" pitchFamily="18" charset="0"/>
              </a:rPr>
              <a:t>5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:5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In </a:t>
            </a:r>
            <a:r>
              <a:rPr lang="en-US" sz="4000" b="1" dirty="0"/>
              <a:t>the same way, you younger ones, be subject to elders. And gird yourselves with humility toward one another, for “Elohim resists the proud, but gives </a:t>
            </a:r>
            <a:r>
              <a:rPr lang="en-US" sz="4000" b="1" dirty="0" err="1"/>
              <a:t>favour</a:t>
            </a:r>
            <a:r>
              <a:rPr lang="en-US" sz="4000" b="1" dirty="0"/>
              <a:t> to the humble</a:t>
            </a:r>
            <a:r>
              <a:rPr lang="en-US" sz="4000" b="1" dirty="0" smtClean="0"/>
              <a:t>.”</a:t>
            </a:r>
          </a:p>
          <a:p>
            <a:pPr marL="0" indent="0">
              <a:buNone/>
            </a:pPr>
            <a:r>
              <a:rPr lang="en-US" sz="4000" b="1" dirty="0" smtClean="0"/>
              <a:t>New, fresh, young</a:t>
            </a:r>
          </a:p>
          <a:p>
            <a:pPr marL="0" indent="0">
              <a:buNone/>
            </a:pPr>
            <a:r>
              <a:rPr lang="en-US" sz="4000" b="1" dirty="0" smtClean="0"/>
              <a:t>I </a:t>
            </a:r>
            <a:r>
              <a:rPr lang="en-US" sz="4000" b="1" dirty="0"/>
              <a:t>write to you, fathers, because you have known him who is from the beginning. I write to you, </a:t>
            </a:r>
            <a:r>
              <a:rPr lang="en-US" sz="4000" b="1" u="sng" dirty="0"/>
              <a:t>young men</a:t>
            </a:r>
            <a:r>
              <a:rPr lang="en-US" sz="4000" b="1" dirty="0"/>
              <a:t>, because you are strong, and the word of Elohim lives in you, and you have overcome the evil one</a:t>
            </a:r>
            <a:r>
              <a:rPr lang="en-US" sz="4000" b="1" dirty="0" smtClean="0"/>
              <a:t>. </a:t>
            </a:r>
            <a:r>
              <a:rPr lang="en-US" sz="4000" b="1" dirty="0" smtClean="0"/>
              <a:t>1 John 2:14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4161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Young Men Submitting to Elders!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It’s all in Elohim’s Structure</a:t>
            </a:r>
          </a:p>
          <a:p>
            <a:pPr marL="0" indent="0">
              <a:buNone/>
            </a:pPr>
            <a:r>
              <a:rPr lang="en-US" sz="4000" b="1" dirty="0" smtClean="0"/>
              <a:t>Everyone has to answer to someone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6949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Humility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From two words:</a:t>
            </a:r>
          </a:p>
          <a:p>
            <a:pPr marL="514350" indent="-514350">
              <a:buAutoNum type="arabicPeriod"/>
            </a:pPr>
            <a:r>
              <a:rPr lang="en-US" sz="4000" b="1" dirty="0" smtClean="0"/>
              <a:t>to </a:t>
            </a:r>
            <a:r>
              <a:rPr lang="en-US" sz="4000" b="1" dirty="0"/>
              <a:t>cause to be at a lower point, </a:t>
            </a:r>
            <a:r>
              <a:rPr lang="en-US" sz="4000" b="1" i="1" dirty="0"/>
              <a:t>lower </a:t>
            </a:r>
            <a:r>
              <a:rPr lang="en-US" sz="4000" b="1" dirty="0"/>
              <a:t>2</a:t>
            </a:r>
            <a:r>
              <a:rPr lang="en-US" sz="4000" dirty="0"/>
              <a:t>. </a:t>
            </a:r>
            <a:r>
              <a:rPr lang="en-US" sz="4000" b="1" dirty="0"/>
              <a:t>to cause someone to lose prestige or status, </a:t>
            </a:r>
            <a:r>
              <a:rPr lang="en-US" sz="4000" b="1" i="1" dirty="0"/>
              <a:t>humble, humiliate, abase</a:t>
            </a:r>
            <a:r>
              <a:rPr lang="en-US" sz="4000" b="1" i="1" dirty="0" smtClean="0"/>
              <a:t>,</a:t>
            </a:r>
          </a:p>
          <a:p>
            <a:pPr marL="742950" indent="-742950">
              <a:buAutoNum type="arabicPeriod" startAt="2"/>
            </a:pPr>
            <a:r>
              <a:rPr lang="en-US" sz="4000" b="1" dirty="0" smtClean="0"/>
              <a:t>to </a:t>
            </a:r>
            <a:r>
              <a:rPr lang="en-US" sz="4000" b="1" dirty="0"/>
              <a:t>have an opinion with regard to </a:t>
            </a:r>
            <a:r>
              <a:rPr lang="en-US" sz="4000" b="1" dirty="0" err="1"/>
              <a:t>someth</a:t>
            </a:r>
            <a:r>
              <a:rPr lang="en-US" sz="4000" b="1" dirty="0"/>
              <a:t>., </a:t>
            </a:r>
            <a:r>
              <a:rPr lang="en-US" sz="4000" b="1" i="1" dirty="0"/>
              <a:t>think, form/hold an opinion, judge </a:t>
            </a:r>
            <a:r>
              <a:rPr lang="en-US" sz="4000" b="1" dirty="0"/>
              <a:t>2</a:t>
            </a:r>
            <a:r>
              <a:rPr lang="en-US" sz="4000" dirty="0"/>
              <a:t>. </a:t>
            </a:r>
            <a:r>
              <a:rPr lang="en-US" sz="4000" b="1" dirty="0"/>
              <a:t>to give careful consideration to </a:t>
            </a:r>
            <a:r>
              <a:rPr lang="en-US" sz="4000" b="1" dirty="0" err="1"/>
              <a:t>someth</a:t>
            </a:r>
            <a:r>
              <a:rPr lang="en-US" sz="4000" b="1" dirty="0"/>
              <a:t>., </a:t>
            </a:r>
            <a:r>
              <a:rPr lang="en-US" sz="4000" b="1" i="1" dirty="0"/>
              <a:t>set one’s mind on, be intent </a:t>
            </a:r>
            <a:r>
              <a:rPr lang="en-US" sz="4000" b="1" i="1" dirty="0" smtClean="0"/>
              <a:t>on</a:t>
            </a:r>
          </a:p>
          <a:p>
            <a:pPr marL="0" indent="0">
              <a:buNone/>
            </a:pPr>
            <a:r>
              <a:rPr lang="en-US" sz="4000" b="1" i="1" dirty="0" smtClean="0"/>
              <a:t>Thus, a mind set of submission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50566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The Quote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Proverbs 3:34 </a:t>
            </a:r>
            <a:r>
              <a:rPr lang="en-US" sz="4000" b="1" dirty="0"/>
              <a:t> He mocks proud mockers but gives grace to the humble.</a:t>
            </a:r>
          </a:p>
          <a:p>
            <a:pPr marL="0" indent="0">
              <a:buNone/>
            </a:pPr>
            <a:r>
              <a:rPr lang="en-US" sz="4000" b="1" dirty="0" smtClean="0"/>
              <a:t>LXX </a:t>
            </a:r>
            <a:r>
              <a:rPr lang="en-US" sz="4000" b="1" dirty="0"/>
              <a:t>The Lord resists the proud; but he gives grace to the humble.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2287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5:6-7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Scriptures</a:t>
            </a:r>
          </a:p>
          <a:p>
            <a:pPr marL="0" indent="0">
              <a:buNone/>
            </a:pPr>
            <a:r>
              <a:rPr lang="en-US" sz="4000" b="1" dirty="0" smtClean="0"/>
              <a:t>Humble </a:t>
            </a:r>
            <a:r>
              <a:rPr lang="en-US" sz="4000" b="1" dirty="0"/>
              <a:t>yourselves, then, under the mighty hand of Elohim, so that He exalts you in due time, </a:t>
            </a:r>
            <a:r>
              <a:rPr lang="en-US" sz="4000" b="1" dirty="0" smtClean="0"/>
              <a:t>casting </a:t>
            </a:r>
            <a:r>
              <a:rPr lang="en-US" sz="4000" b="1" dirty="0"/>
              <a:t>all your worry upon Him, for He is concerned about you.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7402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What! Me Worry!</a:t>
            </a:r>
          </a:p>
          <a:p>
            <a:pPr marL="0" indent="0">
              <a:buNone/>
            </a:pPr>
            <a:r>
              <a:rPr lang="en-US" sz="4000" b="1" dirty="0" smtClean="0"/>
              <a:t>The </a:t>
            </a:r>
            <a:r>
              <a:rPr lang="en-US" sz="4000" b="1" dirty="0"/>
              <a:t>one who received the seed that fell among the thorns is the man who hears the word, but the </a:t>
            </a:r>
            <a:r>
              <a:rPr lang="en-US" sz="4000" b="1" u="sng" dirty="0"/>
              <a:t>worries</a:t>
            </a:r>
            <a:r>
              <a:rPr lang="en-US" sz="4000" b="1" dirty="0"/>
              <a:t> of this life and the deceitfulness of wealth choke it, making it unfruitful</a:t>
            </a:r>
            <a:r>
              <a:rPr lang="en-US" sz="4000" b="1" dirty="0" smtClean="0"/>
              <a:t>.</a:t>
            </a:r>
            <a:r>
              <a:rPr lang="en-US" sz="4000" b="1" dirty="0"/>
              <a:t> </a:t>
            </a:r>
            <a:r>
              <a:rPr lang="en-US" sz="4000" b="1" dirty="0" smtClean="0"/>
              <a:t>Matthew 13:22</a:t>
            </a:r>
          </a:p>
          <a:p>
            <a:pPr marL="0" indent="0">
              <a:buNone/>
            </a:pPr>
            <a:r>
              <a:rPr lang="en-US" sz="4000" b="1" dirty="0" smtClean="0"/>
              <a:t>Anxiety, worry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The Master on Worrying</a:t>
            </a:r>
          </a:p>
          <a:p>
            <a:pPr marL="0" indent="0">
              <a:buNone/>
            </a:pPr>
            <a:r>
              <a:rPr lang="en-US" sz="4000" b="1" dirty="0"/>
              <a:t>Therefore I tell you, do not worry about your life, what you will eat or drink; or about your body, what you will wear. Is not life more important than food, and the body more important than </a:t>
            </a:r>
            <a:r>
              <a:rPr lang="en-US" sz="4000" b="1" dirty="0" smtClean="0"/>
              <a:t>clothes?  Look </a:t>
            </a:r>
            <a:r>
              <a:rPr lang="en-US" sz="4000" b="1" dirty="0"/>
              <a:t>at the birds of the air; they do not sow or reap or store away in barns, and yet your heavenly Father feeds them. Are you not much more valuable than they</a:t>
            </a:r>
            <a:r>
              <a:rPr lang="en-US" sz="4000" b="1" dirty="0" smtClean="0"/>
              <a:t>?  Who </a:t>
            </a:r>
            <a:r>
              <a:rPr lang="en-US" sz="4000" b="1" dirty="0"/>
              <a:t>of you by worrying can add a single hour to his life</a:t>
            </a:r>
            <a:r>
              <a:rPr lang="en-US" sz="4000" b="1" dirty="0" smtClean="0"/>
              <a:t>?</a:t>
            </a:r>
            <a:r>
              <a:rPr lang="en-US" sz="4000" b="1" dirty="0"/>
              <a:t> </a:t>
            </a:r>
            <a:r>
              <a:rPr lang="en-US" sz="4000" b="1" dirty="0" smtClean="0"/>
              <a:t>Matthew 6:25-27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1282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The Master on Worrying</a:t>
            </a:r>
          </a:p>
          <a:p>
            <a:pPr marL="0" indent="0">
              <a:buNone/>
            </a:pPr>
            <a:r>
              <a:rPr lang="en-US" sz="4000" b="1" dirty="0"/>
              <a:t>"And why do you worry about clothes? See how the lilies of the field grow. They do not labor or </a:t>
            </a:r>
            <a:r>
              <a:rPr lang="en-US" sz="4000" b="1" dirty="0" smtClean="0"/>
              <a:t>spin.  Yet </a:t>
            </a:r>
            <a:r>
              <a:rPr lang="en-US" sz="4000" b="1" dirty="0"/>
              <a:t>I tell you that not even </a:t>
            </a:r>
            <a:r>
              <a:rPr lang="en-US" sz="4000" b="1" dirty="0" err="1"/>
              <a:t>Shlomoh</a:t>
            </a:r>
            <a:r>
              <a:rPr lang="en-US" sz="4000" b="1" dirty="0"/>
              <a:t> in all his splendor was dressed like one of these</a:t>
            </a:r>
            <a:r>
              <a:rPr lang="en-US" sz="4000" b="1" dirty="0" smtClean="0"/>
              <a:t>.  If </a:t>
            </a:r>
            <a:r>
              <a:rPr lang="en-US" sz="4000" b="1" dirty="0"/>
              <a:t>that is how Elohim clothes the grass of the field, which is here today and tomorrow is thrown into the fire, will he not much more clothe you, O you of little faith?</a:t>
            </a:r>
          </a:p>
          <a:p>
            <a:pPr marL="0" indent="0">
              <a:buNone/>
            </a:pPr>
            <a:r>
              <a:rPr lang="en-US" sz="4000" b="1" dirty="0" smtClean="0"/>
              <a:t>Matthew 6:28-30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6530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The Master on Worrying</a:t>
            </a:r>
          </a:p>
          <a:p>
            <a:pPr marL="0" indent="0">
              <a:buNone/>
            </a:pPr>
            <a:r>
              <a:rPr lang="en-US" sz="4000" b="1" dirty="0"/>
              <a:t>So do not worry, saying, 'What shall we eat?' or 'What shall we drink?' or 'What shall we wear</a:t>
            </a:r>
            <a:r>
              <a:rPr lang="en-US" sz="4000" b="1" dirty="0" smtClean="0"/>
              <a:t>?' </a:t>
            </a:r>
            <a:r>
              <a:rPr lang="en-US" sz="4000" b="1" dirty="0"/>
              <a:t>For the pagans run after all these things, and your heavenly Father knows that you need </a:t>
            </a:r>
            <a:r>
              <a:rPr lang="en-US" sz="4000" b="1" dirty="0" smtClean="0"/>
              <a:t>them. </a:t>
            </a:r>
            <a:r>
              <a:rPr lang="en-US" sz="4000" b="1" dirty="0"/>
              <a:t>But seek first his kingdom and his righteousness, and all these things will be given to you as </a:t>
            </a:r>
            <a:r>
              <a:rPr lang="en-US" sz="4000" b="1" dirty="0" smtClean="0"/>
              <a:t>well. </a:t>
            </a:r>
            <a:r>
              <a:rPr lang="en-US" sz="4000" b="1" dirty="0"/>
              <a:t>Therefore do not worry about tomorrow, for tomorrow will worry about itself. Each day has enough trouble of its </a:t>
            </a:r>
            <a:r>
              <a:rPr lang="en-US" sz="4000" b="1" dirty="0" smtClean="0"/>
              <a:t>own.  Matthew 6:31-34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4627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5:8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Scriptures</a:t>
            </a:r>
          </a:p>
          <a:p>
            <a:pPr marL="0" indent="0">
              <a:buNone/>
            </a:pPr>
            <a:r>
              <a:rPr lang="en-US" sz="4000" b="1" dirty="0" smtClean="0"/>
              <a:t>Be </a:t>
            </a:r>
            <a:r>
              <a:rPr lang="en-US" sz="4000" b="1" dirty="0"/>
              <a:t>sober, watch, because your adversary the devil walks about like a roaring lion, seeking someone to devour. Resist him, firm in the belief, knowing that the same hardships are experienced by your brotherhood in the world.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Pay attention, be aware of the warfare going on around you</a:t>
            </a:r>
          </a:p>
          <a:p>
            <a:pPr marL="0" indent="0">
              <a:buNone/>
            </a:pPr>
            <a:r>
              <a:rPr lang="en-US" sz="4000" b="1" dirty="0" smtClean="0"/>
              <a:t>Like a lion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934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Resist Firmly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avnqi,sthmi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1</a:t>
            </a:r>
            <a:r>
              <a:rPr lang="en-US" sz="4000" dirty="0"/>
              <a:t>. </a:t>
            </a:r>
            <a:r>
              <a:rPr lang="en-US" sz="4000" b="1" dirty="0"/>
              <a:t>be in opposition to, </a:t>
            </a:r>
            <a:r>
              <a:rPr lang="en-US" sz="4000" b="1" i="1" dirty="0"/>
              <a:t>set oneself against, </a:t>
            </a:r>
            <a:r>
              <a:rPr lang="en-US" sz="4000" b="1" i="1" dirty="0" smtClean="0"/>
              <a:t>oppose </a:t>
            </a:r>
            <a:r>
              <a:rPr lang="en-US" sz="4000" b="1" dirty="0"/>
              <a:t>2</a:t>
            </a:r>
            <a:r>
              <a:rPr lang="en-US" sz="4000" dirty="0"/>
              <a:t>. </a:t>
            </a:r>
            <a:r>
              <a:rPr lang="en-US" sz="4000" b="1" dirty="0"/>
              <a:t>to be resistant to power, </a:t>
            </a:r>
            <a:r>
              <a:rPr lang="en-US" sz="4000" b="1" i="1" dirty="0"/>
              <a:t>resist, 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stereo,j</a:t>
            </a:r>
            <a:r>
              <a:rPr lang="en-US" sz="4000" b="1" dirty="0"/>
              <a:t> </a:t>
            </a:r>
            <a:r>
              <a:rPr lang="en-US" sz="4000" b="1" dirty="0"/>
              <a:t> </a:t>
            </a:r>
            <a:r>
              <a:rPr lang="en-US" sz="4000" b="1" dirty="0" smtClean="0"/>
              <a:t>(stereos) </a:t>
            </a:r>
            <a:r>
              <a:rPr lang="en-US" sz="4000" b="1" dirty="0"/>
              <a:t>1</a:t>
            </a:r>
            <a:r>
              <a:rPr lang="en-US" sz="4000" dirty="0"/>
              <a:t>. </a:t>
            </a:r>
            <a:r>
              <a:rPr lang="en-US" sz="4000" b="1" dirty="0"/>
              <a:t>pert. to being firm or solid in contrast to being soft or viscous, </a:t>
            </a:r>
            <a:r>
              <a:rPr lang="en-US" sz="4000" b="1" i="1" dirty="0"/>
              <a:t>firm, hard, solid, strong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3866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The Brotherhood Suffering Too</a:t>
            </a:r>
            <a:endParaRPr lang="en-US" sz="4000" b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You are not alone in your sufferings and afflictions</a:t>
            </a:r>
          </a:p>
          <a:p>
            <a:pPr marL="0" indent="0">
              <a:buNone/>
            </a:pPr>
            <a:r>
              <a:rPr lang="en-US" sz="4000" b="1" dirty="0" smtClean="0"/>
              <a:t>Others are experiencing the same difficulties</a:t>
            </a:r>
          </a:p>
          <a:p>
            <a:pPr marL="0" indent="0">
              <a:buNone/>
            </a:pPr>
            <a:r>
              <a:rPr lang="en-US" sz="4000" b="1" dirty="0" smtClean="0"/>
              <a:t>We are called to “fill up in our flesh the sufferings of Messiah”</a:t>
            </a:r>
          </a:p>
          <a:p>
            <a:pPr marL="0" indent="0">
              <a:buNone/>
            </a:pPr>
            <a:r>
              <a:rPr lang="en-US" sz="4000" b="1" dirty="0"/>
              <a:t>Now I rejoice in what was suffered for you, and I </a:t>
            </a:r>
            <a:r>
              <a:rPr lang="en-US" sz="4000" b="1" u="sng" dirty="0"/>
              <a:t>fill up in my flesh</a:t>
            </a:r>
            <a:r>
              <a:rPr lang="en-US" sz="4000" b="1" dirty="0"/>
              <a:t> what is still lacking in regard to Messiah's afflictions, for the sake of his body, which is the assembly</a:t>
            </a:r>
            <a:r>
              <a:rPr lang="en-US" sz="4000" b="1" dirty="0" smtClean="0"/>
              <a:t>. Colossians 1:24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395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5:10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And </a:t>
            </a:r>
            <a:r>
              <a:rPr lang="en-US" sz="4000" b="1" dirty="0"/>
              <a:t>the Elohim of all </a:t>
            </a:r>
            <a:r>
              <a:rPr lang="en-US" sz="4000" b="1" dirty="0" err="1"/>
              <a:t>favour</a:t>
            </a:r>
            <a:r>
              <a:rPr lang="en-US" sz="4000" b="1" dirty="0"/>
              <a:t>, who called you to His everlasting esteem by Messiah </a:t>
            </a:r>
            <a:r>
              <a:rPr lang="en-US" sz="4800" b="1" dirty="0">
                <a:latin typeface="Bwhebb" panose="00000400000000000000" pitchFamily="2" charset="0"/>
              </a:rPr>
              <a:t>[</a:t>
            </a:r>
            <a:r>
              <a:rPr lang="en-US" sz="4800" b="1" dirty="0" err="1">
                <a:latin typeface="Bwhebb" panose="00000400000000000000" pitchFamily="2" charset="0"/>
              </a:rPr>
              <a:t>vwhy</a:t>
            </a:r>
            <a:r>
              <a:rPr lang="en-US" sz="4800" b="1" dirty="0"/>
              <a:t> </a:t>
            </a:r>
            <a:r>
              <a:rPr lang="en-US" sz="4000" b="1" dirty="0"/>
              <a:t>(</a:t>
            </a:r>
            <a:r>
              <a:rPr lang="en-US" sz="4000" b="1" dirty="0" err="1"/>
              <a:t>Yahusha</a:t>
            </a:r>
            <a:r>
              <a:rPr lang="en-US" sz="4000" b="1" dirty="0" smtClean="0"/>
              <a:t>), </a:t>
            </a:r>
            <a:r>
              <a:rPr lang="en-US" sz="4000" b="1" dirty="0"/>
              <a:t>after you have suffered a while, Himself perfect, establish, strengthen, and settle you.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How long is “a while”?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83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>
                <a:cs typeface="Times New Roman" pitchFamily="18" charset="0"/>
              </a:rPr>
              <a:t>5</a:t>
            </a:r>
            <a:r>
              <a:rPr lang="en-US" sz="4000" b="1" dirty="0" smtClean="0">
                <a:cs typeface="Times New Roman" pitchFamily="18" charset="0"/>
              </a:rPr>
              <a:t>:11-12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To </a:t>
            </a:r>
            <a:r>
              <a:rPr lang="en-US" sz="4000" b="1" dirty="0"/>
              <a:t>Him be the esteem and the might forever and ever. </a:t>
            </a:r>
            <a:r>
              <a:rPr lang="en-US" sz="4000" b="1" dirty="0" smtClean="0"/>
              <a:t>Amen. Through </a:t>
            </a:r>
            <a:r>
              <a:rPr lang="en-US" sz="4000" b="1" dirty="0" err="1"/>
              <a:t>Sila</a:t>
            </a:r>
            <a:r>
              <a:rPr lang="en-US" sz="4000" b="1" dirty="0"/>
              <a:t> the trustworthy brother, as I reckon, I have written to you briefly, encouraging and witnessing that this is the true </a:t>
            </a:r>
            <a:r>
              <a:rPr lang="en-US" sz="4000" b="1" dirty="0" err="1"/>
              <a:t>favour</a:t>
            </a:r>
            <a:r>
              <a:rPr lang="en-US" sz="4000" b="1" dirty="0"/>
              <a:t> of Elohim. In this stand fast.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9927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1 Peter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5:13-14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– The Scriptures</a:t>
            </a:r>
          </a:p>
          <a:p>
            <a:pPr marL="0" indent="0">
              <a:buNone/>
            </a:pPr>
            <a:r>
              <a:rPr lang="en-US" sz="4000" b="1" dirty="0" smtClean="0"/>
              <a:t>She </a:t>
            </a:r>
            <a:r>
              <a:rPr lang="en-US" sz="4000" b="1" dirty="0"/>
              <a:t>who is in </a:t>
            </a:r>
            <a:r>
              <a:rPr lang="en-US" sz="4000" b="1" dirty="0" err="1" smtClean="0"/>
              <a:t>Bavel</a:t>
            </a:r>
            <a:r>
              <a:rPr lang="en-US" sz="4000" b="1" dirty="0"/>
              <a:t>, chosen together with you, greets you, also my son, Mark. </a:t>
            </a:r>
            <a:r>
              <a:rPr lang="en-US" sz="4000" b="1" dirty="0" smtClean="0"/>
              <a:t>Greet </a:t>
            </a:r>
            <a:r>
              <a:rPr lang="en-US" sz="4000" b="1" dirty="0"/>
              <a:t>one another with a kiss of love. Peace to all of you who are in Messiah </a:t>
            </a:r>
            <a:r>
              <a:rPr lang="en-US" sz="4800" b="1" dirty="0">
                <a:latin typeface="Bwhebb" panose="00000400000000000000" pitchFamily="2" charset="0"/>
              </a:rPr>
              <a:t>[</a:t>
            </a:r>
            <a:r>
              <a:rPr lang="en-US" sz="4800" b="1" dirty="0" err="1">
                <a:latin typeface="Bwhebb" panose="00000400000000000000" pitchFamily="2" charset="0"/>
              </a:rPr>
              <a:t>vwhy</a:t>
            </a:r>
            <a:r>
              <a:rPr lang="en-US" sz="4800" b="1" dirty="0"/>
              <a:t> </a:t>
            </a:r>
            <a:r>
              <a:rPr lang="en-US" sz="4000" b="1" dirty="0"/>
              <a:t>(</a:t>
            </a:r>
            <a:r>
              <a:rPr lang="en-US" sz="4000" b="1" dirty="0" err="1"/>
              <a:t>Yahusha</a:t>
            </a:r>
            <a:r>
              <a:rPr lang="en-US" sz="4000" b="1" dirty="0" smtClean="0"/>
              <a:t>). Amen</a:t>
            </a:r>
            <a:r>
              <a:rPr lang="en-US" sz="4000" b="1" dirty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5223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</a:t>
            </a:r>
            <a:r>
              <a:rPr lang="en-US" sz="48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Turn to Respond to the Teaching </a:t>
            </a:r>
          </a:p>
          <a:p>
            <a:pPr marL="0" indent="0">
              <a:buNone/>
            </a:pPr>
            <a:r>
              <a:rPr lang="en-US" sz="4000" b="1" dirty="0" smtClean="0"/>
              <a:t>Questions</a:t>
            </a:r>
          </a:p>
          <a:p>
            <a:pPr marL="0" indent="0">
              <a:buNone/>
            </a:pPr>
            <a:r>
              <a:rPr lang="en-US" sz="4000" b="1" dirty="0" smtClean="0"/>
              <a:t>Comments</a:t>
            </a:r>
          </a:p>
          <a:p>
            <a:pPr marL="0" indent="0">
              <a:buNone/>
            </a:pPr>
            <a:r>
              <a:rPr lang="en-US" sz="4000" b="1" dirty="0" smtClean="0"/>
              <a:t>Testimonies</a:t>
            </a:r>
          </a:p>
          <a:p>
            <a:pPr marL="0" indent="0">
              <a:buNone/>
            </a:pPr>
            <a:r>
              <a:rPr lang="en-US" sz="4000" b="1" dirty="0" smtClean="0"/>
              <a:t>Prophesies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169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51001</TotalTime>
  <Words>2114</Words>
  <Application>Microsoft Office PowerPoint</Application>
  <PresentationFormat>Widescreen</PresentationFormat>
  <Paragraphs>161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Bwgrkn</vt:lpstr>
      <vt:lpstr>Bwhebb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337</cp:revision>
  <dcterms:created xsi:type="dcterms:W3CDTF">2018-11-07T08:55:54Z</dcterms:created>
  <dcterms:modified xsi:type="dcterms:W3CDTF">2019-10-12T14:36:53Z</dcterms:modified>
</cp:coreProperties>
</file>