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64" r:id="rId2"/>
    <p:sldId id="257" r:id="rId3"/>
    <p:sldId id="374" r:id="rId4"/>
    <p:sldId id="506" r:id="rId5"/>
    <p:sldId id="494" r:id="rId6"/>
    <p:sldId id="495" r:id="rId7"/>
    <p:sldId id="496" r:id="rId8"/>
    <p:sldId id="497" r:id="rId9"/>
    <p:sldId id="498" r:id="rId10"/>
    <p:sldId id="519" r:id="rId11"/>
    <p:sldId id="442" r:id="rId12"/>
    <p:sldId id="547" r:id="rId13"/>
    <p:sldId id="555" r:id="rId14"/>
    <p:sldId id="556" r:id="rId15"/>
    <p:sldId id="557" r:id="rId16"/>
    <p:sldId id="562" r:id="rId17"/>
    <p:sldId id="563" r:id="rId18"/>
    <p:sldId id="564" r:id="rId19"/>
    <p:sldId id="565" r:id="rId20"/>
    <p:sldId id="548" r:id="rId21"/>
    <p:sldId id="566" r:id="rId22"/>
    <p:sldId id="569" r:id="rId23"/>
    <p:sldId id="568" r:id="rId24"/>
    <p:sldId id="567" r:id="rId25"/>
    <p:sldId id="570" r:id="rId26"/>
    <p:sldId id="571" r:id="rId27"/>
    <p:sldId id="572" r:id="rId28"/>
    <p:sldId id="549" r:id="rId29"/>
    <p:sldId id="573" r:id="rId30"/>
    <p:sldId id="550" r:id="rId31"/>
    <p:sldId id="577" r:id="rId32"/>
    <p:sldId id="551" r:id="rId33"/>
    <p:sldId id="574" r:id="rId34"/>
    <p:sldId id="552" r:id="rId35"/>
    <p:sldId id="575" r:id="rId36"/>
    <p:sldId id="576" r:id="rId37"/>
    <p:sldId id="553" r:id="rId38"/>
    <p:sldId id="578" r:id="rId39"/>
    <p:sldId id="554" r:id="rId40"/>
    <p:sldId id="580" r:id="rId41"/>
    <p:sldId id="579" r:id="rId42"/>
    <p:sldId id="492"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4" autoAdjust="0"/>
    <p:restoredTop sz="86379" autoAdjust="0"/>
  </p:normalViewPr>
  <p:slideViewPr>
    <p:cSldViewPr snapToGrid="0">
      <p:cViewPr varScale="1">
        <p:scale>
          <a:sx n="77" d="100"/>
          <a:sy n="77" d="100"/>
        </p:scale>
        <p:origin x="234" y="96"/>
      </p:cViewPr>
      <p:guideLst/>
    </p:cSldViewPr>
  </p:slideViewPr>
  <p:outlineViewPr>
    <p:cViewPr>
      <p:scale>
        <a:sx n="33" d="100"/>
        <a:sy n="33" d="100"/>
      </p:scale>
      <p:origin x="0" y="-4141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10/2/2019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5056163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5562963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33623572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37352329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4476178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6982279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32593851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5833815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17118029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7789952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13853419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37311912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1782217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11624274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1504011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41111060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21297853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1560499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39894758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8760347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34159606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5651292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5116002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10446143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39602700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24021825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29904804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19686546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37122251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36892914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595581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4240713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14102773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29565210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15337224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3151973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2279771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423394641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386442430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7663029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10/2/2019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10/2/2019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10/2/2019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10/2/2019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10/2/2019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10/2/2019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10/2/2019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10/2/2019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10/2/2019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10/2/2019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10/2/2019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10/2/2019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a:bodyPr>
          <a:lstStyle/>
          <a:p>
            <a:pPr algn="ctr">
              <a:buNone/>
            </a:pPr>
            <a:r>
              <a:rPr lang="en-US" sz="5200" b="1" dirty="0">
                <a:solidFill>
                  <a:schemeClr val="accent1">
                    <a:lumMod val="50000"/>
                  </a:schemeClr>
                </a:solidFill>
                <a:latin typeface="Helvetica" pitchFamily="34" charset="0"/>
                <a:cs typeface="Helvetica" pitchFamily="34" charset="0"/>
              </a:rPr>
              <a:t>Shabbat </a:t>
            </a:r>
            <a:r>
              <a:rPr lang="en-US" sz="5200" b="1" dirty="0" smtClean="0">
                <a:solidFill>
                  <a:schemeClr val="accent1">
                    <a:lumMod val="50000"/>
                  </a:schemeClr>
                </a:solidFill>
                <a:latin typeface="Helvetica" pitchFamily="34" charset="0"/>
                <a:cs typeface="Helvetica" pitchFamily="34" charset="0"/>
              </a:rPr>
              <a:t>Shalom</a:t>
            </a:r>
            <a:r>
              <a:rPr lang="en-US" sz="5200" b="1" dirty="0">
                <a:solidFill>
                  <a:schemeClr val="accent1">
                    <a:lumMod val="50000"/>
                  </a:schemeClr>
                </a:solidFill>
                <a:latin typeface="Helvetica" pitchFamily="34" charset="0"/>
                <a:cs typeface="Helvetica" pitchFamily="34" charset="0"/>
              </a:rPr>
              <a:t> </a:t>
            </a:r>
            <a:r>
              <a:rPr lang="en-US" sz="5200" b="1" dirty="0" smtClean="0">
                <a:solidFill>
                  <a:schemeClr val="accent1">
                    <a:lumMod val="50000"/>
                  </a:schemeClr>
                </a:solidFill>
                <a:latin typeface="Helvetica" pitchFamily="34" charset="0"/>
                <a:cs typeface="Helvetica" pitchFamily="34" charset="0"/>
              </a:rPr>
              <a:t>Saints</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Proclaiming the </a:t>
            </a:r>
            <a:r>
              <a:rPr lang="en-US" sz="5333" b="1" dirty="0" smtClean="0">
                <a:solidFill>
                  <a:schemeClr val="tx1">
                    <a:lumMod val="95000"/>
                    <a:lumOff val="5000"/>
                  </a:schemeClr>
                </a:solidFill>
                <a:latin typeface="Helvetica" pitchFamily="34" charset="0"/>
                <a:cs typeface="Helvetica" pitchFamily="34" charset="0"/>
              </a:rPr>
              <a:t>Ancient Paths of the Faith </a:t>
            </a:r>
            <a:r>
              <a:rPr lang="en-US" sz="5333" b="1" smtClean="0">
                <a:solidFill>
                  <a:schemeClr val="tx1">
                    <a:lumMod val="95000"/>
                    <a:lumOff val="5000"/>
                  </a:schemeClr>
                </a:solidFill>
                <a:latin typeface="Helvetica" pitchFamily="34" charset="0"/>
                <a:cs typeface="Helvetica" pitchFamily="34" charset="0"/>
              </a:rPr>
              <a:t>Once Delivered</a:t>
            </a: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October 5, </a:t>
            </a:r>
            <a:r>
              <a:rPr lang="en-US" sz="5333" b="1" dirty="0" smtClean="0">
                <a:solidFill>
                  <a:schemeClr val="tx1">
                    <a:lumMod val="95000"/>
                    <a:lumOff val="5000"/>
                  </a:schemeClr>
                </a:solidFill>
                <a:latin typeface="Helvetica" pitchFamily="34" charset="0"/>
                <a:cs typeface="Helvetica" pitchFamily="34" charset="0"/>
              </a:rPr>
              <a:t>2019</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smtClean="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1 Peter </a:t>
            </a:r>
            <a:r>
              <a:rPr lang="en-US" sz="6600" b="1" dirty="0" smtClean="0">
                <a:solidFill>
                  <a:schemeClr val="accent2">
                    <a:lumMod val="50000"/>
                  </a:schemeClr>
                </a:solidFill>
                <a:latin typeface="Helvetica" pitchFamily="34" charset="0"/>
                <a:cs typeface="Helvetica" pitchFamily="34" charset="0"/>
              </a:rPr>
              <a:t>4:1-19 </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cs typeface="Helvetica" pitchFamily="34" charset="0"/>
              </a:rPr>
              <a:t>Suffering as a Messianic</a:t>
            </a:r>
            <a:endParaRPr lang="en-US" sz="4400" b="1" dirty="0">
              <a:cs typeface="Helvetica" pitchFamily="34" charset="0"/>
            </a:endParaRPr>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a:t>
            </a:r>
            <a:r>
              <a:rPr lang="en-US" sz="4000" b="1" dirty="0" smtClean="0">
                <a:solidFill>
                  <a:schemeClr val="tx1"/>
                </a:solidFill>
                <a:latin typeface="+mn-lt"/>
                <a:cs typeface="Times New Roman" pitchFamily="18" charset="0"/>
              </a:rPr>
              <a:t>4:1-2 </a:t>
            </a:r>
            <a:r>
              <a:rPr lang="en-US" sz="4000" b="1" dirty="0" smtClean="0">
                <a:solidFill>
                  <a:schemeClr val="tx1"/>
                </a:solidFill>
                <a:latin typeface="+mn-lt"/>
                <a:cs typeface="Times New Roman" pitchFamily="18" charset="0"/>
              </a:rPr>
              <a:t>– The Scriptures</a:t>
            </a:r>
          </a:p>
          <a:p>
            <a:pPr marL="0" indent="0">
              <a:buNone/>
            </a:pPr>
            <a:r>
              <a:rPr lang="en-US" sz="4000" b="1" dirty="0" smtClean="0"/>
              <a:t>Therefore</a:t>
            </a:r>
            <a:r>
              <a:rPr lang="en-US" sz="4000" b="1" dirty="0"/>
              <a:t>, since Messiah suffered in the flesh, arm yourselves also with the same mind, because he who has suffered in the flesh has ceased from sin, </a:t>
            </a:r>
            <a:r>
              <a:rPr lang="en-US" sz="4000" b="1" dirty="0" smtClean="0"/>
              <a:t>so </a:t>
            </a:r>
            <a:r>
              <a:rPr lang="en-US" sz="4000" b="1" dirty="0"/>
              <a:t>that he no longer lives the rest of his time in the flesh for the lusts of men, but according to the desire of Elohim. </a:t>
            </a:r>
            <a:endParaRPr lang="en-US" sz="4000" b="1" dirty="0"/>
          </a:p>
        </p:txBody>
      </p:sp>
    </p:spTree>
    <p:extLst>
      <p:ext uri="{BB962C8B-B14F-4D97-AF65-F5344CB8AC3E}">
        <p14:creationId xmlns:p14="http://schemas.microsoft.com/office/powerpoint/2010/main" val="22730818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a:t>
            </a:r>
            <a:r>
              <a:rPr lang="en-US" sz="4000" b="1" dirty="0">
                <a:cs typeface="Times New Roman" pitchFamily="18" charset="0"/>
              </a:rPr>
              <a:t>4</a:t>
            </a:r>
            <a:r>
              <a:rPr lang="en-US" sz="4000" b="1" dirty="0" smtClean="0">
                <a:solidFill>
                  <a:schemeClr val="tx1"/>
                </a:solidFill>
                <a:latin typeface="+mn-lt"/>
                <a:cs typeface="Times New Roman" pitchFamily="18" charset="0"/>
              </a:rPr>
              <a:t>:3-5 </a:t>
            </a:r>
            <a:r>
              <a:rPr lang="en-US" sz="4000" b="1" dirty="0" smtClean="0">
                <a:solidFill>
                  <a:schemeClr val="tx1"/>
                </a:solidFill>
                <a:latin typeface="+mn-lt"/>
                <a:cs typeface="Times New Roman" pitchFamily="18" charset="0"/>
              </a:rPr>
              <a:t>– The Scriptures</a:t>
            </a:r>
          </a:p>
          <a:p>
            <a:pPr marL="0" indent="0">
              <a:buNone/>
            </a:pPr>
            <a:r>
              <a:rPr lang="en-US" sz="4000" b="1" dirty="0" smtClean="0"/>
              <a:t>For </a:t>
            </a:r>
            <a:r>
              <a:rPr lang="en-US" sz="4000" b="1" dirty="0"/>
              <a:t>we have spent enough of our past lifetime in doing the desire of the gentiles, having walked in indecencies, lusts, drunkenness, orgies, wild parties, and abominable idolatries, </a:t>
            </a:r>
            <a:r>
              <a:rPr lang="en-US" sz="4000" b="1" dirty="0" smtClean="0"/>
              <a:t>in </a:t>
            </a:r>
            <a:r>
              <a:rPr lang="en-US" sz="4000" b="1" dirty="0"/>
              <a:t>which they are surprised that you do not run with them in the same flood of loose </a:t>
            </a:r>
            <a:r>
              <a:rPr lang="en-US" sz="4000" b="1" dirty="0" err="1"/>
              <a:t>behaviour</a:t>
            </a:r>
            <a:r>
              <a:rPr lang="en-US" sz="4000" b="1" dirty="0"/>
              <a:t>, blaspheming, </a:t>
            </a:r>
            <a:r>
              <a:rPr lang="en-US" sz="4000" b="1" dirty="0" smtClean="0"/>
              <a:t>who </a:t>
            </a:r>
            <a:r>
              <a:rPr lang="en-US" sz="4000" b="1" dirty="0"/>
              <a:t>shall give an account to Him who is ready to judge the living and the dead.</a:t>
            </a:r>
            <a:endParaRPr lang="en-US" sz="4000" b="1" dirty="0"/>
          </a:p>
        </p:txBody>
      </p:sp>
    </p:spTree>
    <p:extLst>
      <p:ext uri="{BB962C8B-B14F-4D97-AF65-F5344CB8AC3E}">
        <p14:creationId xmlns:p14="http://schemas.microsoft.com/office/powerpoint/2010/main" val="3124984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a:t>
            </a:r>
            <a:r>
              <a:rPr lang="en-US" sz="4000" b="1" dirty="0" smtClean="0">
                <a:solidFill>
                  <a:schemeClr val="tx1"/>
                </a:solidFill>
                <a:latin typeface="+mn-lt"/>
                <a:cs typeface="Times New Roman" pitchFamily="18" charset="0"/>
              </a:rPr>
              <a:t>4:6-7 </a:t>
            </a:r>
            <a:r>
              <a:rPr lang="en-US" sz="4000" b="1" dirty="0" smtClean="0">
                <a:solidFill>
                  <a:schemeClr val="tx1"/>
                </a:solidFill>
                <a:latin typeface="+mn-lt"/>
                <a:cs typeface="Times New Roman" pitchFamily="18" charset="0"/>
              </a:rPr>
              <a:t>– The Scriptures</a:t>
            </a:r>
          </a:p>
          <a:p>
            <a:pPr marL="0" indent="0">
              <a:buNone/>
            </a:pPr>
            <a:r>
              <a:rPr lang="en-US" sz="4000" b="1" dirty="0" smtClean="0"/>
              <a:t>For </a:t>
            </a:r>
            <a:r>
              <a:rPr lang="en-US" sz="4000" b="1" dirty="0"/>
              <a:t>this reason the Good News was also brought to those who are dead, so that, whereas they are judged according to men in the flesh, they might live according to Elohim in the spirit. </a:t>
            </a:r>
            <a:r>
              <a:rPr lang="en-US" sz="4000" b="1" dirty="0" smtClean="0"/>
              <a:t>But </a:t>
            </a:r>
            <a:r>
              <a:rPr lang="en-US" sz="4000" b="1" dirty="0"/>
              <a:t>the end of all has drawn near. Therefore be sober-minded, and be attentive in the prayers.</a:t>
            </a:r>
            <a:endParaRPr lang="en-US" sz="4000" b="1" dirty="0"/>
          </a:p>
        </p:txBody>
      </p:sp>
    </p:spTree>
    <p:extLst>
      <p:ext uri="{BB962C8B-B14F-4D97-AF65-F5344CB8AC3E}">
        <p14:creationId xmlns:p14="http://schemas.microsoft.com/office/powerpoint/2010/main" val="3347845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a:t>
            </a:r>
            <a:r>
              <a:rPr lang="en-US" sz="4000" b="1" dirty="0" smtClean="0">
                <a:solidFill>
                  <a:schemeClr val="tx1"/>
                </a:solidFill>
                <a:latin typeface="+mn-lt"/>
                <a:cs typeface="Times New Roman" pitchFamily="18" charset="0"/>
              </a:rPr>
              <a:t>4:8-10 </a:t>
            </a:r>
            <a:r>
              <a:rPr lang="en-US" sz="4000" b="1" dirty="0" smtClean="0">
                <a:solidFill>
                  <a:schemeClr val="tx1"/>
                </a:solidFill>
                <a:latin typeface="+mn-lt"/>
                <a:cs typeface="Times New Roman" pitchFamily="18" charset="0"/>
              </a:rPr>
              <a:t>– The Scriptures</a:t>
            </a:r>
          </a:p>
          <a:p>
            <a:pPr marL="0" indent="0">
              <a:buNone/>
            </a:pPr>
            <a:r>
              <a:rPr lang="en-US" sz="4000" b="1" dirty="0"/>
              <a:t>And above all have fervent love for one another, because love covers a great number of sins. </a:t>
            </a:r>
            <a:r>
              <a:rPr lang="en-US" sz="4000" b="1" dirty="0" smtClean="0"/>
              <a:t>Welcome </a:t>
            </a:r>
            <a:r>
              <a:rPr lang="en-US" sz="4000" b="1" dirty="0"/>
              <a:t>one another without grumbling. </a:t>
            </a:r>
            <a:r>
              <a:rPr lang="en-US" sz="4000" b="1" dirty="0" smtClean="0"/>
              <a:t>As </a:t>
            </a:r>
            <a:r>
              <a:rPr lang="en-US" sz="4000" b="1" dirty="0"/>
              <a:t>each one has received a gift, serve one another, as good trustees of the manifold </a:t>
            </a:r>
            <a:r>
              <a:rPr lang="en-US" sz="4000" b="1" dirty="0" err="1"/>
              <a:t>favour</a:t>
            </a:r>
            <a:r>
              <a:rPr lang="en-US" sz="4000" b="1" dirty="0"/>
              <a:t> of Elohim. </a:t>
            </a:r>
            <a:endParaRPr lang="en-US" sz="4000" b="1" dirty="0"/>
          </a:p>
        </p:txBody>
      </p:sp>
    </p:spTree>
    <p:extLst>
      <p:ext uri="{BB962C8B-B14F-4D97-AF65-F5344CB8AC3E}">
        <p14:creationId xmlns:p14="http://schemas.microsoft.com/office/powerpoint/2010/main" val="13387100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a:t>
            </a:r>
            <a:r>
              <a:rPr lang="en-US" sz="4000" b="1" dirty="0" smtClean="0">
                <a:cs typeface="Times New Roman" pitchFamily="18" charset="0"/>
              </a:rPr>
              <a:t>4:11-12</a:t>
            </a:r>
            <a:r>
              <a:rPr lang="en-US" sz="4000" b="1" dirty="0" smtClean="0">
                <a:solidFill>
                  <a:schemeClr val="tx1"/>
                </a:solidFill>
                <a:latin typeface="+mn-lt"/>
                <a:cs typeface="Times New Roman" pitchFamily="18" charset="0"/>
              </a:rPr>
              <a:t> </a:t>
            </a:r>
            <a:r>
              <a:rPr lang="en-US" sz="4000" b="1" dirty="0" smtClean="0">
                <a:solidFill>
                  <a:schemeClr val="tx1"/>
                </a:solidFill>
                <a:latin typeface="+mn-lt"/>
                <a:cs typeface="Times New Roman" pitchFamily="18" charset="0"/>
              </a:rPr>
              <a:t>– The Scriptures</a:t>
            </a:r>
          </a:p>
          <a:p>
            <a:pPr marL="0" indent="0">
              <a:buNone/>
            </a:pPr>
            <a:r>
              <a:rPr lang="en-US" sz="4000" b="1" dirty="0" smtClean="0"/>
              <a:t>If </a:t>
            </a:r>
            <a:r>
              <a:rPr lang="en-US" sz="4000" b="1" dirty="0"/>
              <a:t>anyone speaks, let it be as the Words of Elohim. If anyone serves, let it be as with the strength which Elohim provides, so that Elohim might be praised in it all through </a:t>
            </a:r>
            <a:r>
              <a:rPr lang="en-US" sz="4800" b="1" dirty="0">
                <a:latin typeface="Bwhebb" panose="00000400000000000000" pitchFamily="2" charset="0"/>
              </a:rPr>
              <a:t>[</a:t>
            </a:r>
            <a:r>
              <a:rPr lang="en-US" sz="4800" b="1" dirty="0" err="1">
                <a:latin typeface="Bwhebb" panose="00000400000000000000" pitchFamily="2" charset="0"/>
              </a:rPr>
              <a:t>vwhy</a:t>
            </a:r>
            <a:r>
              <a:rPr lang="en-US" sz="4800" b="1" dirty="0"/>
              <a:t> </a:t>
            </a:r>
            <a:r>
              <a:rPr lang="en-US" sz="4000" b="1" dirty="0"/>
              <a:t>(</a:t>
            </a:r>
            <a:r>
              <a:rPr lang="en-US" sz="4000" b="1" dirty="0" err="1"/>
              <a:t>Yahusha</a:t>
            </a:r>
            <a:r>
              <a:rPr lang="en-US" sz="4000" b="1" dirty="0"/>
              <a:t>)</a:t>
            </a:r>
            <a:r>
              <a:rPr lang="en-US" sz="4000" b="1" dirty="0" smtClean="0"/>
              <a:t> </a:t>
            </a:r>
            <a:r>
              <a:rPr lang="en-US" sz="4000" b="1" dirty="0"/>
              <a:t>Messiah, to whom belong the esteem and the rule forever and ever. </a:t>
            </a:r>
            <a:r>
              <a:rPr lang="en-US" sz="4000" b="1" dirty="0" smtClean="0"/>
              <a:t>Amen. Beloved </a:t>
            </a:r>
            <a:r>
              <a:rPr lang="en-US" sz="4000" b="1" dirty="0"/>
              <a:t>ones, do not be surprised at the fiery trial that is coming upon you, to try you, as though some unusual matter has befallen you, </a:t>
            </a:r>
            <a:endParaRPr lang="en-US" sz="4000" b="1" dirty="0"/>
          </a:p>
        </p:txBody>
      </p:sp>
    </p:spTree>
    <p:extLst>
      <p:ext uri="{BB962C8B-B14F-4D97-AF65-F5344CB8AC3E}">
        <p14:creationId xmlns:p14="http://schemas.microsoft.com/office/powerpoint/2010/main" val="36507432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a:t>
            </a:r>
            <a:r>
              <a:rPr lang="en-US" sz="4000" b="1" dirty="0" smtClean="0">
                <a:solidFill>
                  <a:schemeClr val="tx1"/>
                </a:solidFill>
                <a:latin typeface="+mn-lt"/>
                <a:cs typeface="Times New Roman" pitchFamily="18" charset="0"/>
              </a:rPr>
              <a:t>4:13-14 </a:t>
            </a:r>
            <a:r>
              <a:rPr lang="en-US" sz="4000" b="1" dirty="0" smtClean="0">
                <a:solidFill>
                  <a:schemeClr val="tx1"/>
                </a:solidFill>
                <a:latin typeface="+mn-lt"/>
                <a:cs typeface="Times New Roman" pitchFamily="18" charset="0"/>
              </a:rPr>
              <a:t>– The Scriptures</a:t>
            </a:r>
          </a:p>
          <a:p>
            <a:pPr marL="0" indent="0">
              <a:buNone/>
            </a:pPr>
            <a:r>
              <a:rPr lang="en-US" sz="4000" b="1" dirty="0" smtClean="0"/>
              <a:t>but </a:t>
            </a:r>
            <a:r>
              <a:rPr lang="en-US" sz="4000" b="1" dirty="0"/>
              <a:t>as you share Messiah’s sufferings</a:t>
            </a:r>
            <a:r>
              <a:rPr lang="en-US" sz="4000" b="1" dirty="0" smtClean="0"/>
              <a:t>, </a:t>
            </a:r>
            <a:r>
              <a:rPr lang="en-US" sz="4000" b="1" dirty="0"/>
              <a:t>rejoice, in order that you might rejoice exultingly at the revelation of His esteem. </a:t>
            </a:r>
            <a:r>
              <a:rPr lang="en-US" sz="4000" b="1" dirty="0" smtClean="0"/>
              <a:t>If </a:t>
            </a:r>
            <a:r>
              <a:rPr lang="en-US" sz="4000" b="1" dirty="0"/>
              <a:t>you are reproached for the Name of Messiah, you are blessed, because the Spirit of esteem and of Elohim rests upon you. On their part He is blasphemed, but on your part He is praised.</a:t>
            </a:r>
            <a:endParaRPr lang="en-US" sz="4000" b="1" dirty="0"/>
          </a:p>
        </p:txBody>
      </p:sp>
    </p:spTree>
    <p:extLst>
      <p:ext uri="{BB962C8B-B14F-4D97-AF65-F5344CB8AC3E}">
        <p14:creationId xmlns:p14="http://schemas.microsoft.com/office/powerpoint/2010/main" val="29424885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a:t>
            </a:r>
            <a:r>
              <a:rPr lang="en-US" sz="4000" b="1" dirty="0" smtClean="0">
                <a:solidFill>
                  <a:schemeClr val="tx1"/>
                </a:solidFill>
                <a:latin typeface="+mn-lt"/>
                <a:cs typeface="Times New Roman" pitchFamily="18" charset="0"/>
              </a:rPr>
              <a:t>4:15-16 </a:t>
            </a:r>
            <a:r>
              <a:rPr lang="en-US" sz="4000" b="1" dirty="0" smtClean="0">
                <a:solidFill>
                  <a:schemeClr val="tx1"/>
                </a:solidFill>
                <a:latin typeface="+mn-lt"/>
                <a:cs typeface="Times New Roman" pitchFamily="18" charset="0"/>
              </a:rPr>
              <a:t>– The Scriptures</a:t>
            </a:r>
          </a:p>
          <a:p>
            <a:pPr marL="0" indent="0">
              <a:buNone/>
            </a:pPr>
            <a:r>
              <a:rPr lang="en-US" sz="4000" b="1" dirty="0" smtClean="0"/>
              <a:t>For </a:t>
            </a:r>
            <a:r>
              <a:rPr lang="en-US" sz="4000" b="1" dirty="0"/>
              <a:t>do not let any of you suffer as a murderer, or thief, or doer of evil, or as a meddler. </a:t>
            </a:r>
            <a:r>
              <a:rPr lang="en-US" sz="4000" b="1" dirty="0" smtClean="0"/>
              <a:t>But </a:t>
            </a:r>
            <a:r>
              <a:rPr lang="en-US" sz="4000" b="1" dirty="0"/>
              <a:t>if one suffers being Messianic, let him not be ashamed, but let him esteem Elohim in this matter.</a:t>
            </a:r>
            <a:endParaRPr lang="en-US" sz="4000" b="1" dirty="0"/>
          </a:p>
        </p:txBody>
      </p:sp>
    </p:spTree>
    <p:extLst>
      <p:ext uri="{BB962C8B-B14F-4D97-AF65-F5344CB8AC3E}">
        <p14:creationId xmlns:p14="http://schemas.microsoft.com/office/powerpoint/2010/main" val="18031284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a:t>
            </a:r>
            <a:r>
              <a:rPr lang="en-US" sz="4000" b="1" dirty="0" smtClean="0">
                <a:solidFill>
                  <a:schemeClr val="tx1"/>
                </a:solidFill>
                <a:latin typeface="+mn-lt"/>
                <a:cs typeface="Times New Roman" pitchFamily="18" charset="0"/>
              </a:rPr>
              <a:t>4:17-19 </a:t>
            </a:r>
            <a:r>
              <a:rPr lang="en-US" sz="4000" b="1" dirty="0" smtClean="0">
                <a:solidFill>
                  <a:schemeClr val="tx1"/>
                </a:solidFill>
                <a:latin typeface="+mn-lt"/>
                <a:cs typeface="Times New Roman" pitchFamily="18" charset="0"/>
              </a:rPr>
              <a:t>– The Scriptures</a:t>
            </a:r>
          </a:p>
          <a:p>
            <a:pPr marL="0" indent="0">
              <a:buNone/>
            </a:pPr>
            <a:r>
              <a:rPr lang="en-US" sz="4000" b="1" dirty="0" smtClean="0"/>
              <a:t>Because </a:t>
            </a:r>
            <a:r>
              <a:rPr lang="en-US" sz="4000" b="1" dirty="0"/>
              <a:t>it is time for judgment to begin from the House of Elohim. And if firstly from us, what is the end of those who do not obey the Good News of Elohim? </a:t>
            </a:r>
            <a:r>
              <a:rPr lang="en-US" sz="4000" b="1" dirty="0" smtClean="0"/>
              <a:t>And </a:t>
            </a:r>
            <a:r>
              <a:rPr lang="en-US" sz="4000" b="1" dirty="0"/>
              <a:t>if the righteous one is scarcely saved, where shall the wicked and the sinner appear? </a:t>
            </a:r>
            <a:r>
              <a:rPr lang="en-US" sz="4000" b="1" dirty="0" smtClean="0"/>
              <a:t>So </a:t>
            </a:r>
            <a:r>
              <a:rPr lang="en-US" sz="4000" b="1" dirty="0"/>
              <a:t>then, those who suffer according to the desire of Elohim should commit their lives to a trustworthy Creator, in doing </a:t>
            </a:r>
            <a:r>
              <a:rPr lang="en-US" sz="4000" b="1" dirty="0" smtClean="0"/>
              <a:t>good.</a:t>
            </a:r>
            <a:endParaRPr lang="en-US" sz="4000" b="1" dirty="0"/>
          </a:p>
        </p:txBody>
      </p:sp>
    </p:spTree>
    <p:extLst>
      <p:ext uri="{BB962C8B-B14F-4D97-AF65-F5344CB8AC3E}">
        <p14:creationId xmlns:p14="http://schemas.microsoft.com/office/powerpoint/2010/main" val="3241201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err="1" smtClean="0">
                <a:solidFill>
                  <a:schemeClr val="tx1"/>
                </a:solidFill>
                <a:latin typeface="+mn-lt"/>
                <a:cs typeface="Times New Roman" pitchFamily="18" charset="0"/>
              </a:rPr>
              <a:t>Kepha</a:t>
            </a:r>
            <a:r>
              <a:rPr lang="en-US" sz="4000" b="1" dirty="0" smtClean="0">
                <a:solidFill>
                  <a:schemeClr val="tx1"/>
                </a:solidFill>
                <a:latin typeface="+mn-lt"/>
                <a:cs typeface="Times New Roman" pitchFamily="18" charset="0"/>
              </a:rPr>
              <a:t> - the Eye Witness to Important Events</a:t>
            </a:r>
          </a:p>
          <a:p>
            <a:pPr marL="0" indent="0">
              <a:buNone/>
            </a:pPr>
            <a:r>
              <a:rPr lang="en-US" sz="4000" b="1" dirty="0" smtClean="0"/>
              <a:t>The Master suffered, we who follow him will also suffer</a:t>
            </a:r>
          </a:p>
          <a:p>
            <a:pPr marL="0" indent="0">
              <a:buNone/>
            </a:pPr>
            <a:r>
              <a:rPr lang="en-US" sz="4000" b="1" dirty="0" smtClean="0"/>
              <a:t>Being done with sin</a:t>
            </a:r>
          </a:p>
          <a:p>
            <a:pPr marL="0" indent="0">
              <a:buNone/>
            </a:pPr>
            <a:r>
              <a:rPr lang="en-US" sz="4000" b="1" dirty="0" smtClean="0"/>
              <a:t>Loving one another</a:t>
            </a:r>
          </a:p>
          <a:p>
            <a:pPr marL="0" indent="0">
              <a:buNone/>
            </a:pPr>
            <a:r>
              <a:rPr lang="en-US" sz="4000" b="1" dirty="0" smtClean="0"/>
              <a:t>Serving one another</a:t>
            </a:r>
          </a:p>
          <a:p>
            <a:pPr marL="0" indent="0">
              <a:buNone/>
            </a:pPr>
            <a:r>
              <a:rPr lang="en-US" sz="4000" b="1" dirty="0" smtClean="0"/>
              <a:t>Suffering as a Believer</a:t>
            </a:r>
          </a:p>
          <a:p>
            <a:pPr marL="0" indent="0">
              <a:buNone/>
            </a:pPr>
            <a:r>
              <a:rPr lang="en-US" sz="4000" b="1" dirty="0" smtClean="0"/>
              <a:t>Standing before Him unashamed</a:t>
            </a:r>
          </a:p>
          <a:p>
            <a:pPr marL="0" indent="0">
              <a:buNone/>
            </a:pPr>
            <a:endParaRPr lang="en-US" sz="4000" b="1" dirty="0" smtClean="0"/>
          </a:p>
          <a:p>
            <a:pPr marL="0" indent="0">
              <a:buNone/>
            </a:pPr>
            <a:endParaRPr lang="en-US" sz="4000" b="1" dirty="0" smtClean="0"/>
          </a:p>
          <a:p>
            <a:pPr marL="0" indent="0">
              <a:buNone/>
            </a:pPr>
            <a:endParaRPr lang="en-US" sz="4000" b="1" dirty="0" smtClean="0"/>
          </a:p>
          <a:p>
            <a:pPr marL="0" indent="0">
              <a:buNone/>
            </a:pPr>
            <a:endParaRPr lang="en-US" sz="4000" b="1" dirty="0" smtClean="0"/>
          </a:p>
          <a:p>
            <a:pPr marL="0" indent="0">
              <a:buNone/>
            </a:pPr>
            <a:endParaRPr lang="en-US" sz="4000" b="1" dirty="0" smtClean="0"/>
          </a:p>
          <a:p>
            <a:pPr marL="0" indent="0">
              <a:buNone/>
            </a:pPr>
            <a:endParaRPr lang="en-US" sz="4000" b="1" dirty="0" smtClean="0"/>
          </a:p>
          <a:p>
            <a:pPr marL="0" indent="0">
              <a:buNone/>
            </a:pPr>
            <a:endParaRPr lang="en-US" sz="4000" b="1" dirty="0"/>
          </a:p>
        </p:txBody>
      </p:sp>
    </p:spTree>
    <p:extLst>
      <p:ext uri="{BB962C8B-B14F-4D97-AF65-F5344CB8AC3E}">
        <p14:creationId xmlns:p14="http://schemas.microsoft.com/office/powerpoint/2010/main" val="24661477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a:t>
            </a:r>
            <a:r>
              <a:rPr lang="en-US" sz="4000" b="1" dirty="0" smtClean="0">
                <a:solidFill>
                  <a:schemeClr val="tx1"/>
                </a:solidFill>
                <a:latin typeface="+mn-lt"/>
                <a:cs typeface="Times New Roman" pitchFamily="18" charset="0"/>
              </a:rPr>
              <a:t>4:1-2 </a:t>
            </a:r>
            <a:r>
              <a:rPr lang="en-US" sz="4000" b="1" dirty="0" smtClean="0">
                <a:solidFill>
                  <a:schemeClr val="tx1"/>
                </a:solidFill>
                <a:latin typeface="+mn-lt"/>
                <a:cs typeface="Times New Roman" pitchFamily="18" charset="0"/>
              </a:rPr>
              <a:t>– The Scriptures</a:t>
            </a:r>
          </a:p>
          <a:p>
            <a:pPr marL="0" indent="0">
              <a:buNone/>
            </a:pPr>
            <a:r>
              <a:rPr lang="en-US" sz="4000" b="1" dirty="0" smtClean="0"/>
              <a:t>Therefore</a:t>
            </a:r>
            <a:r>
              <a:rPr lang="en-US" sz="4000" b="1" dirty="0"/>
              <a:t>, since Messiah suffered in the flesh, arm yourselves also with the same mind, because he who has suffered in the flesh has ceased from sin, </a:t>
            </a:r>
            <a:r>
              <a:rPr lang="en-US" sz="4000" b="1" dirty="0" smtClean="0"/>
              <a:t>so </a:t>
            </a:r>
            <a:r>
              <a:rPr lang="en-US" sz="4000" b="1" dirty="0"/>
              <a:t>that he no longer lives the rest of his time in the flesh for the lusts of men, but according to the desire of Elohim. </a:t>
            </a:r>
            <a:endParaRPr lang="en-US" sz="4000" b="1" dirty="0"/>
          </a:p>
        </p:txBody>
      </p:sp>
    </p:spTree>
    <p:extLst>
      <p:ext uri="{BB962C8B-B14F-4D97-AF65-F5344CB8AC3E}">
        <p14:creationId xmlns:p14="http://schemas.microsoft.com/office/powerpoint/2010/main" val="21080177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Arm Yourselves</a:t>
            </a:r>
            <a:endParaRPr lang="en-US" sz="4000" b="1" dirty="0" smtClean="0">
              <a:solidFill>
                <a:schemeClr val="tx1"/>
              </a:solidFill>
              <a:latin typeface="+mn-lt"/>
              <a:cs typeface="Times New Roman" pitchFamily="18" charset="0"/>
            </a:endParaRPr>
          </a:p>
          <a:p>
            <a:pPr marL="0" indent="0">
              <a:buNone/>
            </a:pPr>
            <a:r>
              <a:rPr lang="en-US" sz="4000" b="1" dirty="0" smtClean="0"/>
              <a:t>Therefore</a:t>
            </a:r>
            <a:r>
              <a:rPr lang="en-US" sz="4000" b="1" dirty="0"/>
              <a:t>, since Messiah suffered in the flesh, arm yourselves also with the same </a:t>
            </a:r>
            <a:r>
              <a:rPr lang="en-US" sz="4000" b="1" dirty="0" smtClean="0"/>
              <a:t>mind</a:t>
            </a:r>
            <a:endParaRPr lang="en-US" sz="4000" b="1" dirty="0"/>
          </a:p>
          <a:p>
            <a:pPr marL="0" indent="0">
              <a:buNone/>
            </a:pPr>
            <a:r>
              <a:rPr lang="en-US" sz="4000" b="1" dirty="0" err="1" smtClean="0">
                <a:latin typeface="Bwgrkn" panose="00000400000000000000" pitchFamily="2" charset="0"/>
              </a:rPr>
              <a:t>o`pli,zw</a:t>
            </a:r>
            <a:r>
              <a:rPr lang="en-US" sz="4000" b="1" dirty="0" smtClean="0"/>
              <a:t> (hop-</a:t>
            </a:r>
            <a:r>
              <a:rPr lang="en-US" sz="4000" b="1" dirty="0" err="1" smtClean="0"/>
              <a:t>lizo</a:t>
            </a:r>
            <a:r>
              <a:rPr lang="en-US" sz="4000" b="1" dirty="0" smtClean="0"/>
              <a:t>) </a:t>
            </a:r>
            <a:r>
              <a:rPr lang="en-US" sz="4000" b="1" dirty="0"/>
              <a:t>from a basic meaning </a:t>
            </a:r>
            <a:r>
              <a:rPr lang="en-US" sz="4000" b="1" i="1" dirty="0" smtClean="0"/>
              <a:t>prepare, equip</a:t>
            </a:r>
            <a:r>
              <a:rPr lang="en-US" sz="4000" b="1" i="1" dirty="0"/>
              <a:t>, arm</a:t>
            </a:r>
            <a:r>
              <a:rPr lang="en-US" sz="4000" b="1" dirty="0"/>
              <a:t>; </a:t>
            </a:r>
            <a:r>
              <a:rPr lang="en-US" sz="4000" b="1" i="1" dirty="0" smtClean="0"/>
              <a:t>arm </a:t>
            </a:r>
            <a:r>
              <a:rPr lang="en-US" sz="4000" b="1" dirty="0"/>
              <a:t>or </a:t>
            </a:r>
            <a:r>
              <a:rPr lang="en-US" sz="4000" b="1" i="1" dirty="0"/>
              <a:t>equip oneself with </a:t>
            </a:r>
            <a:r>
              <a:rPr lang="en-US" sz="4000" b="1" dirty="0"/>
              <a:t>something; figuratively </a:t>
            </a:r>
            <a:r>
              <a:rPr lang="en-US" sz="4000" b="1" i="1" dirty="0"/>
              <a:t>prepare, get ready </a:t>
            </a:r>
            <a:endParaRPr lang="en-US" sz="4000" b="1" i="1" dirty="0" smtClean="0"/>
          </a:p>
          <a:p>
            <a:pPr marL="0" indent="0">
              <a:buNone/>
            </a:pPr>
            <a:r>
              <a:rPr lang="en-US" sz="4000" b="1" dirty="0" err="1">
                <a:latin typeface="Bwgrkn" panose="00000400000000000000" pitchFamily="2" charset="0"/>
              </a:rPr>
              <a:t>e;nnoia</a:t>
            </a:r>
            <a:r>
              <a:rPr lang="en-US" sz="4000" b="1" dirty="0">
                <a:latin typeface="Bwgrkn" panose="00000400000000000000" pitchFamily="2" charset="0"/>
              </a:rPr>
              <a:t>, </a:t>
            </a:r>
            <a:r>
              <a:rPr lang="en-US" sz="4000" b="1" dirty="0" smtClean="0"/>
              <a:t>(</a:t>
            </a:r>
            <a:r>
              <a:rPr lang="en-US" sz="4000" b="1" dirty="0" err="1" smtClean="0"/>
              <a:t>ennoi</a:t>
            </a:r>
            <a:r>
              <a:rPr lang="en-US" sz="4000" b="1" dirty="0" smtClean="0"/>
              <a:t>-a) </a:t>
            </a:r>
            <a:r>
              <a:rPr lang="en-US" sz="4000" b="1" dirty="0"/>
              <a:t>the mental conception that follows consideration or deliberation </a:t>
            </a:r>
            <a:r>
              <a:rPr lang="en-US" sz="4000" b="1" i="1" dirty="0"/>
              <a:t>way of thinking, insight, </a:t>
            </a:r>
            <a:r>
              <a:rPr lang="en-US" sz="4000" b="1" i="1" dirty="0" smtClean="0"/>
              <a:t>idea</a:t>
            </a:r>
            <a:r>
              <a:rPr lang="en-US" sz="4000" b="1" dirty="0" smtClean="0"/>
              <a:t>; </a:t>
            </a:r>
            <a:r>
              <a:rPr lang="en-US" sz="4000" b="1" dirty="0"/>
              <a:t>in relation to behavior </a:t>
            </a:r>
            <a:r>
              <a:rPr lang="en-US" sz="4000" b="1" i="1" dirty="0"/>
              <a:t>intent, resolution </a:t>
            </a:r>
            <a:endParaRPr lang="en-US" sz="7200" b="1" dirty="0"/>
          </a:p>
        </p:txBody>
      </p:sp>
    </p:spTree>
    <p:extLst>
      <p:ext uri="{BB962C8B-B14F-4D97-AF65-F5344CB8AC3E}">
        <p14:creationId xmlns:p14="http://schemas.microsoft.com/office/powerpoint/2010/main" val="90112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smtClean="0">
                <a:cs typeface="Times New Roman" pitchFamily="18" charset="0"/>
              </a:rPr>
              <a:t>Ceasing from Sin</a:t>
            </a:r>
            <a:endParaRPr lang="en-US" sz="4000" b="1" dirty="0" smtClean="0">
              <a:solidFill>
                <a:schemeClr val="tx1"/>
              </a:solidFill>
              <a:latin typeface="+mn-lt"/>
              <a:cs typeface="Times New Roman" pitchFamily="18" charset="0"/>
            </a:endParaRPr>
          </a:p>
          <a:p>
            <a:pPr marL="0" indent="0">
              <a:buNone/>
            </a:pPr>
            <a:r>
              <a:rPr lang="en-US" sz="4000" b="1" dirty="0"/>
              <a:t>because he who has suffered in the flesh has ceased from </a:t>
            </a:r>
            <a:r>
              <a:rPr lang="en-US" sz="4000" b="1" dirty="0" smtClean="0"/>
              <a:t>sin</a:t>
            </a:r>
            <a:endParaRPr lang="en-US" sz="7200" b="1" dirty="0"/>
          </a:p>
          <a:p>
            <a:pPr marL="0" indent="0">
              <a:buNone/>
            </a:pPr>
            <a:r>
              <a:rPr lang="en-US" sz="4000" b="1" dirty="0"/>
              <a:t>Everyone who sins breaks the law; in fact, sin is </a:t>
            </a:r>
            <a:r>
              <a:rPr lang="en-US" sz="4000" b="1" dirty="0" smtClean="0"/>
              <a:t>lawlessness.  But </a:t>
            </a:r>
            <a:r>
              <a:rPr lang="en-US" sz="4000" b="1" dirty="0"/>
              <a:t>you know that he appeared so that he might take away our sins. And in him is no </a:t>
            </a:r>
            <a:r>
              <a:rPr lang="en-US" sz="4000" b="1" dirty="0" smtClean="0"/>
              <a:t>sin. </a:t>
            </a:r>
            <a:r>
              <a:rPr lang="en-US" sz="4000" b="1" u="sng" dirty="0"/>
              <a:t>No one who lives in him keeps on sinning. No one who continues to sin has either seen him or known him</a:t>
            </a:r>
            <a:r>
              <a:rPr lang="en-US" sz="4000" b="1" dirty="0" smtClean="0"/>
              <a:t>.  </a:t>
            </a:r>
            <a:r>
              <a:rPr lang="en-US" sz="4000" b="1" dirty="0"/>
              <a:t>Dear children, do not let anyone lead you astray. He who does what is right is righteous, just as he is righteous</a:t>
            </a:r>
            <a:r>
              <a:rPr lang="en-US" sz="4000" b="1" dirty="0" smtClean="0"/>
              <a:t>.  1 John 3:4-7</a:t>
            </a:r>
          </a:p>
        </p:txBody>
      </p:sp>
    </p:spTree>
    <p:extLst>
      <p:ext uri="{BB962C8B-B14F-4D97-AF65-F5344CB8AC3E}">
        <p14:creationId xmlns:p14="http://schemas.microsoft.com/office/powerpoint/2010/main" val="31260141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Messiah Commands </a:t>
            </a:r>
            <a:r>
              <a:rPr lang="en-US" sz="4000" b="1" dirty="0" err="1" smtClean="0">
                <a:cs typeface="Times New Roman" pitchFamily="18" charset="0"/>
              </a:rPr>
              <a:t>Sinlessness</a:t>
            </a:r>
            <a:endParaRPr lang="en-US" sz="4000" b="1" dirty="0" smtClean="0">
              <a:solidFill>
                <a:schemeClr val="tx1"/>
              </a:solidFill>
              <a:latin typeface="+mn-lt"/>
              <a:cs typeface="Times New Roman" pitchFamily="18" charset="0"/>
            </a:endParaRPr>
          </a:p>
          <a:p>
            <a:pPr marL="0" indent="0">
              <a:buNone/>
            </a:pPr>
            <a:r>
              <a:rPr lang="en-US" sz="4000" b="1" dirty="0"/>
              <a:t>Later </a:t>
            </a:r>
            <a:r>
              <a:rPr lang="en-US" sz="4000" b="1" dirty="0" err="1"/>
              <a:t>Yahusha</a:t>
            </a:r>
            <a:r>
              <a:rPr lang="en-US" sz="4000" b="1" dirty="0"/>
              <a:t> found him at the temple and said to him, "See, you are well again. Stop sinning or something worse may happen to you."</a:t>
            </a:r>
            <a:endParaRPr lang="en-US" b="1" dirty="0"/>
          </a:p>
          <a:p>
            <a:pPr marL="0" indent="0">
              <a:buNone/>
            </a:pPr>
            <a:r>
              <a:rPr lang="en-US" sz="4000" b="1" dirty="0" smtClean="0"/>
              <a:t>4</a:t>
            </a:r>
            <a:r>
              <a:rPr lang="en-US" sz="4000" b="1" baseline="30000" dirty="0" smtClean="0"/>
              <a:t>th</a:t>
            </a:r>
            <a:r>
              <a:rPr lang="en-US" sz="4000" b="1" dirty="0" smtClean="0"/>
              <a:t> Gospel 5:14</a:t>
            </a:r>
          </a:p>
          <a:p>
            <a:pPr marL="0" indent="0">
              <a:buNone/>
            </a:pPr>
            <a:r>
              <a:rPr lang="en-US" sz="4000" b="1" dirty="0"/>
              <a:t>"No one, sir," she said. "Then neither do I condemn you," </a:t>
            </a:r>
            <a:r>
              <a:rPr lang="en-US" sz="4000" b="1" dirty="0" err="1"/>
              <a:t>Yahusha</a:t>
            </a:r>
            <a:r>
              <a:rPr lang="en-US" sz="4000" b="1" dirty="0"/>
              <a:t> declared. "Go now and leave your life of sin</a:t>
            </a:r>
            <a:r>
              <a:rPr lang="en-US" sz="4000" b="1" dirty="0" smtClean="0"/>
              <a:t>.” (from now on sin no more) 4</a:t>
            </a:r>
            <a:r>
              <a:rPr lang="en-US" sz="4000" b="1" baseline="30000" dirty="0" smtClean="0"/>
              <a:t>th</a:t>
            </a:r>
            <a:r>
              <a:rPr lang="en-US" sz="4000" b="1" dirty="0" smtClean="0"/>
              <a:t> Gospel 8:11</a:t>
            </a:r>
            <a:endParaRPr lang="en-US" sz="5400" b="1" dirty="0" smtClean="0"/>
          </a:p>
        </p:txBody>
      </p:sp>
    </p:spTree>
    <p:extLst>
      <p:ext uri="{BB962C8B-B14F-4D97-AF65-F5344CB8AC3E}">
        <p14:creationId xmlns:p14="http://schemas.microsoft.com/office/powerpoint/2010/main" val="1353610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1999" y="478972"/>
            <a:ext cx="10711543" cy="6052456"/>
          </a:xfrm>
        </p:spPr>
        <p:txBody>
          <a:bodyPr>
            <a:normAutofit/>
          </a:bodyPr>
          <a:lstStyle/>
          <a:p>
            <a:pPr algn="ctr">
              <a:buNone/>
            </a:pPr>
            <a:r>
              <a:rPr lang="en-US" sz="4000" b="1" dirty="0"/>
              <a:t>What Does David Write About Affliction in Psalm 119?</a:t>
            </a:r>
          </a:p>
          <a:p>
            <a:pPr>
              <a:buNone/>
            </a:pPr>
            <a:r>
              <a:rPr lang="en-US" sz="4000" b="1" baseline="30000" dirty="0"/>
              <a:t>67</a:t>
            </a:r>
            <a:r>
              <a:rPr lang="en-US" sz="4000" b="1" dirty="0"/>
              <a:t> </a:t>
            </a:r>
            <a:r>
              <a:rPr lang="en-US" sz="4000" b="1" dirty="0"/>
              <a:t>Before I was afflicted I went astray, but now I </a:t>
            </a:r>
            <a:r>
              <a:rPr lang="en-US" sz="4000" b="1" dirty="0"/>
              <a:t>guard </a:t>
            </a:r>
            <a:r>
              <a:rPr lang="en-US" sz="4000" b="1" dirty="0"/>
              <a:t>your word</a:t>
            </a:r>
            <a:r>
              <a:rPr lang="en-US" sz="4000" b="1" dirty="0"/>
              <a:t>.</a:t>
            </a:r>
          </a:p>
          <a:p>
            <a:pPr>
              <a:buNone/>
            </a:pPr>
            <a:r>
              <a:rPr lang="en-US" sz="4000" b="1" baseline="30000" dirty="0"/>
              <a:t>71</a:t>
            </a:r>
            <a:r>
              <a:rPr lang="en-US" sz="4000" b="1" dirty="0"/>
              <a:t> </a:t>
            </a:r>
            <a:r>
              <a:rPr lang="en-US" sz="4000" b="1" dirty="0"/>
              <a:t>It was good for me to be afflicted so that I might learn your decrees.</a:t>
            </a:r>
          </a:p>
          <a:p>
            <a:pPr>
              <a:buNone/>
            </a:pPr>
            <a:r>
              <a:rPr lang="en-US" sz="4000" b="1" baseline="30000" dirty="0"/>
              <a:t>75</a:t>
            </a:r>
            <a:r>
              <a:rPr lang="en-US" sz="4000" b="1" dirty="0"/>
              <a:t> I know, Yahuwah, that your </a:t>
            </a:r>
            <a:r>
              <a:rPr lang="en-US" sz="4000" b="1" dirty="0"/>
              <a:t>judgments are </a:t>
            </a:r>
            <a:r>
              <a:rPr lang="en-US" sz="4000" b="1" dirty="0"/>
              <a:t>righteous, and in faithfulness you have afflicted me</a:t>
            </a:r>
            <a:r>
              <a:rPr lang="en-US" sz="4000" b="1" dirty="0"/>
              <a:t>.</a:t>
            </a:r>
            <a:endParaRPr lang="en-US" sz="4000" b="1" dirty="0"/>
          </a:p>
          <a:p>
            <a:pPr>
              <a:buNone/>
            </a:pPr>
            <a:endParaRPr lang="en-US" sz="4800" dirty="0">
              <a:solidFill>
                <a:schemeClr val="bg1"/>
              </a:solidFill>
            </a:endParaRPr>
          </a:p>
        </p:txBody>
      </p:sp>
    </p:spTree>
    <p:extLst>
      <p:ext uri="{BB962C8B-B14F-4D97-AF65-F5344CB8AC3E}">
        <p14:creationId xmlns:p14="http://schemas.microsoft.com/office/powerpoint/2010/main" val="25465290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1999" y="478972"/>
            <a:ext cx="10711543" cy="6052456"/>
          </a:xfrm>
        </p:spPr>
        <p:txBody>
          <a:bodyPr>
            <a:normAutofit/>
          </a:bodyPr>
          <a:lstStyle/>
          <a:p>
            <a:pPr algn="ctr">
              <a:buNone/>
            </a:pPr>
            <a:r>
              <a:rPr lang="en-US" sz="4000" b="1" dirty="0"/>
              <a:t>What Does David Write About Affliction in Psalm 119?</a:t>
            </a:r>
          </a:p>
          <a:p>
            <a:pPr marL="0" indent="0">
              <a:buNone/>
            </a:pPr>
            <a:r>
              <a:rPr lang="en-US" sz="4000" b="1" baseline="30000" dirty="0"/>
              <a:t>92</a:t>
            </a:r>
            <a:r>
              <a:rPr lang="en-US" sz="4000" b="1" dirty="0"/>
              <a:t> </a:t>
            </a:r>
            <a:r>
              <a:rPr lang="en-US" sz="4000" b="1" dirty="0"/>
              <a:t>If your law had not been my delight, I would have perished in my affliction.</a:t>
            </a:r>
          </a:p>
          <a:p>
            <a:pPr marL="0" indent="0">
              <a:buNone/>
            </a:pPr>
            <a:r>
              <a:rPr lang="en-US" sz="4000" b="1" baseline="30000" dirty="0"/>
              <a:t>93</a:t>
            </a:r>
            <a:r>
              <a:rPr lang="en-US" sz="4000" b="1" dirty="0"/>
              <a:t> </a:t>
            </a:r>
            <a:r>
              <a:rPr lang="en-US" sz="4000" b="1" dirty="0"/>
              <a:t>I will never forget your precepts, for by them you have preserved my life.</a:t>
            </a:r>
          </a:p>
          <a:p>
            <a:pPr marL="0" indent="0">
              <a:buNone/>
            </a:pPr>
            <a:r>
              <a:rPr lang="en-US" sz="4000" b="1" baseline="30000" dirty="0"/>
              <a:t>94</a:t>
            </a:r>
            <a:r>
              <a:rPr lang="en-US" sz="4000" b="1" dirty="0"/>
              <a:t> </a:t>
            </a:r>
            <a:r>
              <a:rPr lang="en-US" sz="4000" b="1" dirty="0"/>
              <a:t>Save me, for I am yours; I have sought out your precepts.</a:t>
            </a:r>
          </a:p>
          <a:p>
            <a:pPr>
              <a:buNone/>
            </a:pPr>
            <a:endParaRPr lang="en-US" sz="4800" dirty="0">
              <a:solidFill>
                <a:schemeClr val="bg1"/>
              </a:solidFill>
            </a:endParaRPr>
          </a:p>
        </p:txBody>
      </p:sp>
    </p:spTree>
    <p:extLst>
      <p:ext uri="{BB962C8B-B14F-4D97-AF65-F5344CB8AC3E}">
        <p14:creationId xmlns:p14="http://schemas.microsoft.com/office/powerpoint/2010/main" val="21294954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1999" y="478972"/>
            <a:ext cx="10711543" cy="6052456"/>
          </a:xfrm>
        </p:spPr>
        <p:txBody>
          <a:bodyPr>
            <a:normAutofit/>
          </a:bodyPr>
          <a:lstStyle/>
          <a:p>
            <a:pPr algn="ctr">
              <a:buNone/>
            </a:pPr>
            <a:r>
              <a:rPr lang="en-US" sz="4000" b="1" dirty="0"/>
              <a:t>What Does This Suggest About the Purpose of </a:t>
            </a:r>
            <a:r>
              <a:rPr lang="en-US" sz="4000" b="1" dirty="0" smtClean="0"/>
              <a:t>Affliction (Suffering)?</a:t>
            </a:r>
            <a:endParaRPr lang="en-US" sz="4000" b="1" dirty="0"/>
          </a:p>
          <a:p>
            <a:pPr>
              <a:buNone/>
            </a:pPr>
            <a:r>
              <a:rPr lang="en-US" sz="4000" b="1" dirty="0"/>
              <a:t>Affliction may come because of the need for discipline for sin</a:t>
            </a:r>
          </a:p>
          <a:p>
            <a:pPr>
              <a:buNone/>
            </a:pPr>
            <a:r>
              <a:rPr lang="en-US" sz="4000" b="1" dirty="0"/>
              <a:t>Yahuwah uses affliction to draw us nearer to himself</a:t>
            </a:r>
          </a:p>
          <a:p>
            <a:pPr>
              <a:buNone/>
            </a:pPr>
            <a:r>
              <a:rPr lang="en-US" sz="4000" b="1" dirty="0"/>
              <a:t>Yahuwah’s faithfulness compels him to afflict us</a:t>
            </a:r>
          </a:p>
          <a:p>
            <a:pPr>
              <a:buNone/>
            </a:pPr>
            <a:r>
              <a:rPr lang="en-US" sz="4000" b="1" dirty="0"/>
              <a:t>Our afflictions are not meant to destroy </a:t>
            </a:r>
            <a:r>
              <a:rPr lang="en-US" sz="4000" b="1" dirty="0" smtClean="0"/>
              <a:t>us</a:t>
            </a:r>
          </a:p>
          <a:p>
            <a:pPr>
              <a:buNone/>
            </a:pPr>
            <a:r>
              <a:rPr lang="en-US" sz="4000" b="1" dirty="0" smtClean="0"/>
              <a:t>Affliction drives out sin</a:t>
            </a:r>
            <a:endParaRPr lang="en-US" sz="4800" b="1" dirty="0"/>
          </a:p>
          <a:p>
            <a:pPr>
              <a:buNone/>
            </a:pPr>
            <a:endParaRPr lang="en-US" sz="4800" dirty="0">
              <a:solidFill>
                <a:schemeClr val="bg1"/>
              </a:solidFill>
            </a:endParaRPr>
          </a:p>
        </p:txBody>
      </p:sp>
    </p:spTree>
    <p:extLst>
      <p:ext uri="{BB962C8B-B14F-4D97-AF65-F5344CB8AC3E}">
        <p14:creationId xmlns:p14="http://schemas.microsoft.com/office/powerpoint/2010/main" val="26368423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a:t>
            </a:r>
            <a:r>
              <a:rPr lang="en-US" sz="4000" b="1" dirty="0" smtClean="0">
                <a:solidFill>
                  <a:schemeClr val="tx1"/>
                </a:solidFill>
                <a:latin typeface="+mn-lt"/>
                <a:cs typeface="Times New Roman" pitchFamily="18" charset="0"/>
              </a:rPr>
              <a:t>4:1-2 </a:t>
            </a:r>
            <a:r>
              <a:rPr lang="en-US" sz="4000" b="1" dirty="0" smtClean="0">
                <a:solidFill>
                  <a:schemeClr val="tx1"/>
                </a:solidFill>
                <a:latin typeface="+mn-lt"/>
                <a:cs typeface="Times New Roman" pitchFamily="18" charset="0"/>
              </a:rPr>
              <a:t>– The Scriptures</a:t>
            </a:r>
          </a:p>
          <a:p>
            <a:pPr marL="0" indent="0">
              <a:buNone/>
            </a:pPr>
            <a:r>
              <a:rPr lang="en-US" sz="4000" b="1" dirty="0" smtClean="0"/>
              <a:t>Therefore</a:t>
            </a:r>
            <a:r>
              <a:rPr lang="en-US" sz="4000" b="1" dirty="0"/>
              <a:t>, since Messiah suffered in the flesh, arm yourselves also with the same mind, because he who has suffered in the flesh has ceased from sin, </a:t>
            </a:r>
            <a:r>
              <a:rPr lang="en-US" sz="4000" b="1" dirty="0" smtClean="0"/>
              <a:t>so </a:t>
            </a:r>
            <a:r>
              <a:rPr lang="en-US" sz="4000" b="1" dirty="0"/>
              <a:t>that he no longer lives the rest of his time in the flesh for the lusts of men, but according to the desire of Elohim. </a:t>
            </a:r>
            <a:endParaRPr lang="en-US" sz="4000" b="1" dirty="0"/>
          </a:p>
        </p:txBody>
      </p:sp>
    </p:spTree>
    <p:extLst>
      <p:ext uri="{BB962C8B-B14F-4D97-AF65-F5344CB8AC3E}">
        <p14:creationId xmlns:p14="http://schemas.microsoft.com/office/powerpoint/2010/main" val="20592531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a:t>
            </a:r>
            <a:r>
              <a:rPr lang="en-US" sz="4000" b="1" dirty="0">
                <a:cs typeface="Times New Roman" pitchFamily="18" charset="0"/>
              </a:rPr>
              <a:t>4</a:t>
            </a:r>
            <a:r>
              <a:rPr lang="en-US" sz="4000" b="1" dirty="0" smtClean="0">
                <a:solidFill>
                  <a:schemeClr val="tx1"/>
                </a:solidFill>
                <a:latin typeface="+mn-lt"/>
                <a:cs typeface="Times New Roman" pitchFamily="18" charset="0"/>
              </a:rPr>
              <a:t>:3-5 </a:t>
            </a:r>
            <a:r>
              <a:rPr lang="en-US" sz="4000" b="1" dirty="0" smtClean="0">
                <a:solidFill>
                  <a:schemeClr val="tx1"/>
                </a:solidFill>
                <a:latin typeface="+mn-lt"/>
                <a:cs typeface="Times New Roman" pitchFamily="18" charset="0"/>
              </a:rPr>
              <a:t>– The Scriptures</a:t>
            </a:r>
          </a:p>
          <a:p>
            <a:pPr marL="0" indent="0">
              <a:buNone/>
            </a:pPr>
            <a:r>
              <a:rPr lang="en-US" sz="4000" b="1" dirty="0" smtClean="0"/>
              <a:t>For </a:t>
            </a:r>
            <a:r>
              <a:rPr lang="en-US" sz="4000" b="1" dirty="0"/>
              <a:t>we have spent enough of our past lifetime in doing the desire of the gentiles, having walked in indecencies, lusts, drunkenness, orgies, wild parties, and abominable idolatries, </a:t>
            </a:r>
            <a:r>
              <a:rPr lang="en-US" sz="4000" b="1" dirty="0" smtClean="0"/>
              <a:t>in </a:t>
            </a:r>
            <a:r>
              <a:rPr lang="en-US" sz="4000" b="1" dirty="0"/>
              <a:t>which they are surprised that you do not run with them in the same flood of loose </a:t>
            </a:r>
            <a:r>
              <a:rPr lang="en-US" sz="4000" b="1" dirty="0" err="1"/>
              <a:t>behaviour</a:t>
            </a:r>
            <a:r>
              <a:rPr lang="en-US" sz="4000" b="1" dirty="0"/>
              <a:t>, blaspheming, </a:t>
            </a:r>
            <a:r>
              <a:rPr lang="en-US" sz="4000" b="1" dirty="0" smtClean="0"/>
              <a:t>who </a:t>
            </a:r>
            <a:r>
              <a:rPr lang="en-US" sz="4000" b="1" dirty="0"/>
              <a:t>shall give an account to Him who is ready to judge the living and the dead.</a:t>
            </a:r>
            <a:endParaRPr lang="en-US" sz="4000" b="1" dirty="0"/>
          </a:p>
        </p:txBody>
      </p:sp>
    </p:spTree>
    <p:extLst>
      <p:ext uri="{BB962C8B-B14F-4D97-AF65-F5344CB8AC3E}">
        <p14:creationId xmlns:p14="http://schemas.microsoft.com/office/powerpoint/2010/main" val="30693662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Passing the Time</a:t>
            </a:r>
            <a:endParaRPr lang="en-US" sz="4000" b="1" dirty="0" smtClean="0">
              <a:solidFill>
                <a:schemeClr val="tx1"/>
              </a:solidFill>
              <a:latin typeface="+mn-lt"/>
              <a:cs typeface="Times New Roman" pitchFamily="18" charset="0"/>
            </a:endParaRPr>
          </a:p>
          <a:p>
            <a:pPr marL="0" indent="0">
              <a:buNone/>
            </a:pPr>
            <a:r>
              <a:rPr lang="en-US" b="1" dirty="0" smtClean="0"/>
              <a:t> </a:t>
            </a:r>
            <a:r>
              <a:rPr lang="en-US" sz="4000" b="1" dirty="0" err="1">
                <a:latin typeface="Bwgrkn" panose="00000400000000000000" pitchFamily="2" charset="0"/>
              </a:rPr>
              <a:t>pare,rcomai</a:t>
            </a:r>
            <a:r>
              <a:rPr lang="en-US" sz="4000" b="1" dirty="0">
                <a:latin typeface="Bwgrkn" panose="00000400000000000000" pitchFamily="2" charset="0"/>
              </a:rPr>
              <a:t> </a:t>
            </a:r>
            <a:r>
              <a:rPr lang="en-US" sz="4000" b="1" dirty="0" smtClean="0"/>
              <a:t>(par-</a:t>
            </a:r>
            <a:r>
              <a:rPr lang="en-US" sz="4000" b="1" dirty="0" err="1" smtClean="0"/>
              <a:t>erkomai</a:t>
            </a:r>
            <a:r>
              <a:rPr lang="en-US" sz="4000" b="1" dirty="0" smtClean="0"/>
              <a:t>) from </a:t>
            </a:r>
            <a:r>
              <a:rPr lang="en-US" sz="4000" b="1" dirty="0"/>
              <a:t>a basic meaning </a:t>
            </a:r>
            <a:r>
              <a:rPr lang="en-US" sz="4000" b="1" i="1" dirty="0"/>
              <a:t>go </a:t>
            </a:r>
            <a:r>
              <a:rPr lang="en-US" sz="4000" b="1" dirty="0"/>
              <a:t>or </a:t>
            </a:r>
            <a:r>
              <a:rPr lang="en-US" sz="4000" b="1" i="1" dirty="0"/>
              <a:t>pass by</a:t>
            </a:r>
            <a:r>
              <a:rPr lang="en-US" sz="4000" b="1" dirty="0"/>
              <a:t>; (1) locally, of persons </a:t>
            </a:r>
            <a:r>
              <a:rPr lang="en-US" sz="4000" b="1" i="1" dirty="0"/>
              <a:t>go </a:t>
            </a:r>
            <a:r>
              <a:rPr lang="en-US" sz="4000" b="1" dirty="0"/>
              <a:t>or </a:t>
            </a:r>
            <a:r>
              <a:rPr lang="en-US" sz="4000" b="1" i="1" dirty="0"/>
              <a:t>pass by </a:t>
            </a:r>
            <a:r>
              <a:rPr lang="en-US" sz="4000" b="1" dirty="0"/>
              <a:t>(LU 18.37); </a:t>
            </a:r>
            <a:r>
              <a:rPr lang="en-US" sz="4000" b="1" i="1" dirty="0"/>
              <a:t>come near, arrive </a:t>
            </a:r>
            <a:r>
              <a:rPr lang="en-US" sz="4000" b="1" dirty="0"/>
              <a:t>(LU 12.37); (2) of time </a:t>
            </a:r>
            <a:r>
              <a:rPr lang="en-US" sz="4000" b="1" i="1" dirty="0"/>
              <a:t>pass </a:t>
            </a:r>
            <a:r>
              <a:rPr lang="en-US" sz="4000" b="1" dirty="0"/>
              <a:t>(1P 4.3); (3) figuratively; (a) of what is coming to an end </a:t>
            </a:r>
            <a:r>
              <a:rPr lang="en-US" sz="4000" b="1" i="1" dirty="0"/>
              <a:t>pass away, perish, disappear </a:t>
            </a:r>
            <a:r>
              <a:rPr lang="en-US" sz="4000" b="1" dirty="0"/>
              <a:t>(MK 13.31); (b) of what is losing force </a:t>
            </a:r>
            <a:r>
              <a:rPr lang="en-US" sz="4000" b="1" i="1" dirty="0"/>
              <a:t>pass away, become invalid, be left unfulfilled </a:t>
            </a:r>
            <a:r>
              <a:rPr lang="en-US" sz="4000" b="1" dirty="0"/>
              <a:t>(MT 24.35b); (c) of disregarding and acting contrary to law or custom </a:t>
            </a:r>
            <a:r>
              <a:rPr lang="en-US" sz="4000" b="1" i="1" dirty="0"/>
              <a:t>neglect, transgress, overlook </a:t>
            </a:r>
            <a:r>
              <a:rPr lang="en-US" sz="4000" b="1" dirty="0"/>
              <a:t>(LU 11.42) </a:t>
            </a:r>
          </a:p>
          <a:p>
            <a:pPr marL="0" indent="0">
              <a:buNone/>
            </a:pPr>
            <a:endParaRPr lang="en-US" sz="4000" b="1" dirty="0"/>
          </a:p>
          <a:p>
            <a:pPr marL="0" indent="0">
              <a:buNone/>
            </a:pPr>
            <a:endParaRPr lang="en-US" sz="4000" b="1" dirty="0" smtClean="0"/>
          </a:p>
          <a:p>
            <a:pPr marL="0" indent="0">
              <a:buNone/>
            </a:pPr>
            <a:endParaRPr lang="en-US" sz="4000" b="1" dirty="0" smtClean="0"/>
          </a:p>
          <a:p>
            <a:pPr marL="0" indent="0">
              <a:buNone/>
            </a:pPr>
            <a:endParaRPr lang="en-US" sz="4000" b="1" dirty="0"/>
          </a:p>
        </p:txBody>
      </p:sp>
    </p:spTree>
    <p:extLst>
      <p:ext uri="{BB962C8B-B14F-4D97-AF65-F5344CB8AC3E}">
        <p14:creationId xmlns:p14="http://schemas.microsoft.com/office/powerpoint/2010/main" val="743279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lnSpcReduction="20000"/>
          </a:bodyPr>
          <a:lstStyle/>
          <a:p>
            <a:pPr algn="ctr">
              <a:buNone/>
            </a:pPr>
            <a:r>
              <a:rPr lang="en-US" sz="4000" b="1" dirty="0" smtClean="0">
                <a:solidFill>
                  <a:schemeClr val="tx1"/>
                </a:solidFill>
                <a:latin typeface="+mn-lt"/>
                <a:cs typeface="Times New Roman" pitchFamily="18" charset="0"/>
              </a:rPr>
              <a:t>Work Out</a:t>
            </a:r>
            <a:endParaRPr lang="en-US" sz="4000" b="1" dirty="0" smtClean="0">
              <a:solidFill>
                <a:schemeClr val="tx1"/>
              </a:solidFill>
              <a:latin typeface="+mn-lt"/>
              <a:cs typeface="Times New Roman" pitchFamily="18" charset="0"/>
            </a:endParaRPr>
          </a:p>
          <a:p>
            <a:pPr marL="0" indent="0">
              <a:buNone/>
            </a:pPr>
            <a:r>
              <a:rPr lang="en-US" b="1" dirty="0" smtClean="0"/>
              <a:t> </a:t>
            </a:r>
            <a:r>
              <a:rPr lang="en-US" sz="4000" b="1" dirty="0" err="1">
                <a:latin typeface="Bwgrkn" panose="00000400000000000000" pitchFamily="2" charset="0"/>
              </a:rPr>
              <a:t>katerga,zomai</a:t>
            </a:r>
            <a:r>
              <a:rPr lang="en-US" sz="4000" b="1" dirty="0"/>
              <a:t> </a:t>
            </a:r>
            <a:r>
              <a:rPr lang="en-US" sz="4000" b="1" dirty="0" smtClean="0"/>
              <a:t>(</a:t>
            </a:r>
            <a:r>
              <a:rPr lang="en-US" sz="4000" b="1" dirty="0"/>
              <a:t>1) as thoroughly working at something whether in a good sense (2C 12.12) or bad sense (RO 1.27) </a:t>
            </a:r>
            <a:r>
              <a:rPr lang="en-US" sz="4000" b="1" i="1" dirty="0"/>
              <a:t>do, accomplish, commit </a:t>
            </a:r>
            <a:r>
              <a:rPr lang="en-US" sz="4000" b="1" dirty="0"/>
              <a:t>(possibly EP 6.13); (2) as achieving an effect whether in a good sense (JA 1.3) or bad sense (RO 7.8) </a:t>
            </a:r>
            <a:r>
              <a:rPr lang="en-US" sz="4000" b="1" i="1" dirty="0"/>
              <a:t>produce, make, bring about</a:t>
            </a:r>
            <a:r>
              <a:rPr lang="en-US" sz="4000" b="1" dirty="0"/>
              <a:t>; (3) as working toward an effect </a:t>
            </a:r>
            <a:r>
              <a:rPr lang="en-US" sz="4000" b="1" i="1" dirty="0"/>
              <a:t>prepare, carefully fashion, make completely ready </a:t>
            </a:r>
            <a:r>
              <a:rPr lang="en-US" sz="4000" b="1" dirty="0"/>
              <a:t>(2C 5.5); (4) </a:t>
            </a:r>
            <a:r>
              <a:rPr lang="en-US" sz="4000" b="1" i="1" dirty="0"/>
              <a:t>prevail, overcome </a:t>
            </a:r>
            <a:r>
              <a:rPr lang="en-US" sz="4000" b="1" dirty="0"/>
              <a:t>(possibly EP 6.13) </a:t>
            </a:r>
          </a:p>
          <a:p>
            <a:pPr marL="0" indent="0">
              <a:buNone/>
            </a:pPr>
            <a:r>
              <a:rPr lang="en-US" sz="4300" b="1" dirty="0" smtClean="0"/>
              <a:t>Here in Peter “working out the will of the Gentiles”</a:t>
            </a:r>
          </a:p>
          <a:p>
            <a:pPr marL="0" indent="0">
              <a:buNone/>
            </a:pPr>
            <a:r>
              <a:rPr lang="en-US" sz="4300" b="1" dirty="0"/>
              <a:t>continue to </a:t>
            </a:r>
            <a:r>
              <a:rPr lang="en-US" sz="4300" b="1" u="sng" dirty="0"/>
              <a:t>work out your salvation</a:t>
            </a:r>
            <a:r>
              <a:rPr lang="en-US" sz="4300" b="1" dirty="0"/>
              <a:t> with fear and trembling</a:t>
            </a:r>
            <a:r>
              <a:rPr lang="en-US" sz="4300" b="1" dirty="0" smtClean="0"/>
              <a:t>, Philippians 2:12</a:t>
            </a:r>
            <a:endParaRPr lang="en-US" sz="4000" b="1" dirty="0"/>
          </a:p>
        </p:txBody>
      </p:sp>
    </p:spTree>
    <p:extLst>
      <p:ext uri="{BB962C8B-B14F-4D97-AF65-F5344CB8AC3E}">
        <p14:creationId xmlns:p14="http://schemas.microsoft.com/office/powerpoint/2010/main" val="15605983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Lists of Our Past Activities</a:t>
            </a:r>
            <a:endParaRPr lang="en-US" sz="4000" b="1" dirty="0" smtClean="0">
              <a:solidFill>
                <a:schemeClr val="tx1"/>
              </a:solidFill>
              <a:latin typeface="+mn-lt"/>
              <a:cs typeface="Times New Roman" pitchFamily="18" charset="0"/>
            </a:endParaRPr>
          </a:p>
          <a:p>
            <a:pPr marL="0" indent="0">
              <a:buNone/>
            </a:pPr>
            <a:r>
              <a:rPr lang="en-US" sz="4000" b="1" dirty="0" smtClean="0"/>
              <a:t>1:14  </a:t>
            </a:r>
            <a:r>
              <a:rPr lang="en-US" sz="4000" b="1" dirty="0"/>
              <a:t>As obedient children, do not conform to the evil desires you had when you lived in ignorance</a:t>
            </a:r>
            <a:r>
              <a:rPr lang="en-US" sz="4000" b="1" dirty="0" smtClean="0"/>
              <a:t>.</a:t>
            </a:r>
            <a:endParaRPr lang="en-US" sz="4000" b="1" dirty="0" smtClean="0"/>
          </a:p>
          <a:p>
            <a:pPr marL="0" indent="0">
              <a:buNone/>
            </a:pPr>
            <a:r>
              <a:rPr lang="en-US" sz="4000" b="1" dirty="0" smtClean="0"/>
              <a:t>2:1  </a:t>
            </a:r>
            <a:r>
              <a:rPr lang="en-US" sz="4000" b="1" dirty="0"/>
              <a:t>Therefore, rid yourselves of all malice and all deceit, hypocrisy, envy, and slander of every kind.</a:t>
            </a:r>
            <a:endParaRPr lang="en-US" sz="4000" b="1" dirty="0" smtClean="0"/>
          </a:p>
          <a:p>
            <a:pPr marL="0" indent="0">
              <a:buNone/>
            </a:pPr>
            <a:r>
              <a:rPr lang="en-US" sz="4000" b="1" dirty="0" smtClean="0"/>
              <a:t>2:11  </a:t>
            </a:r>
            <a:r>
              <a:rPr lang="en-US" sz="4000" b="1" dirty="0"/>
              <a:t>Dear friends, I urge you, as aliens and strangers in the world, to abstain from sinful desires, which war against your soul.</a:t>
            </a:r>
          </a:p>
          <a:p>
            <a:pPr marL="0" indent="0">
              <a:buNone/>
            </a:pPr>
            <a:endParaRPr lang="en-US" sz="4000" b="1" dirty="0" smtClean="0"/>
          </a:p>
          <a:p>
            <a:pPr marL="0" indent="0">
              <a:buNone/>
            </a:pPr>
            <a:endParaRPr lang="en-US" sz="4000" b="1" dirty="0" smtClean="0"/>
          </a:p>
          <a:p>
            <a:pPr marL="0" indent="0">
              <a:buNone/>
            </a:pPr>
            <a:endParaRPr lang="en-US" sz="4000" b="1" dirty="0"/>
          </a:p>
        </p:txBody>
      </p:sp>
    </p:spTree>
    <p:extLst>
      <p:ext uri="{BB962C8B-B14F-4D97-AF65-F5344CB8AC3E}">
        <p14:creationId xmlns:p14="http://schemas.microsoft.com/office/powerpoint/2010/main" val="233320098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lnSpcReduction="10000"/>
          </a:bodyPr>
          <a:lstStyle/>
          <a:p>
            <a:pPr algn="ctr">
              <a:buNone/>
            </a:pPr>
            <a:r>
              <a:rPr lang="en-US" sz="4000" b="1" dirty="0" smtClean="0">
                <a:solidFill>
                  <a:schemeClr val="tx1"/>
                </a:solidFill>
                <a:latin typeface="+mn-lt"/>
                <a:cs typeface="Times New Roman" pitchFamily="18" charset="0"/>
              </a:rPr>
              <a:t>The Lists of Our Past Activities</a:t>
            </a:r>
            <a:endParaRPr lang="en-US" sz="4000" b="1" dirty="0" smtClean="0">
              <a:solidFill>
                <a:schemeClr val="tx1"/>
              </a:solidFill>
              <a:latin typeface="+mn-lt"/>
              <a:cs typeface="Times New Roman" pitchFamily="18" charset="0"/>
            </a:endParaRPr>
          </a:p>
          <a:p>
            <a:pPr marL="0" indent="0">
              <a:buNone/>
            </a:pPr>
            <a:r>
              <a:rPr lang="en-US" sz="4000" b="1" dirty="0" smtClean="0"/>
              <a:t>4:3  </a:t>
            </a:r>
            <a:r>
              <a:rPr lang="en-US" sz="4000" b="1" dirty="0"/>
              <a:t>indecencies, lusts, drunkenness, orgies, wild parties, and abominable idolatries</a:t>
            </a:r>
            <a:endParaRPr lang="en-US" sz="4000" b="1" dirty="0" smtClean="0"/>
          </a:p>
          <a:p>
            <a:pPr marL="0" indent="0">
              <a:buNone/>
            </a:pPr>
            <a:r>
              <a:rPr lang="en-US" sz="4000" b="1" dirty="0" err="1">
                <a:latin typeface="Bwgrkn" panose="00000400000000000000" pitchFamily="2" charset="0"/>
              </a:rPr>
              <a:t>avse,lgeia</a:t>
            </a:r>
            <a:r>
              <a:rPr lang="en-US" sz="4000" b="1" dirty="0" smtClean="0"/>
              <a:t>, </a:t>
            </a:r>
            <a:r>
              <a:rPr lang="en-US" sz="4000" b="1" dirty="0"/>
              <a:t>as living without any moral restraint </a:t>
            </a:r>
            <a:r>
              <a:rPr lang="en-US" sz="4000" b="1" i="1" dirty="0"/>
              <a:t>licentiousness, sensuality, lustful indulgence </a:t>
            </a:r>
            <a:r>
              <a:rPr lang="en-US" sz="4000" b="1" dirty="0"/>
              <a:t>(2C 12.21); especially as indecent and outrageous sexual behavior </a:t>
            </a:r>
            <a:r>
              <a:rPr lang="en-US" sz="4000" b="1" i="1" dirty="0"/>
              <a:t>debauchery, indecency, flagrant immorality</a:t>
            </a:r>
            <a:endParaRPr lang="en-US" sz="4000" b="1" dirty="0" smtClean="0"/>
          </a:p>
          <a:p>
            <a:pPr marL="0" indent="0">
              <a:buNone/>
            </a:pPr>
            <a:r>
              <a:rPr lang="en-US" sz="3900" b="1" dirty="0" err="1">
                <a:latin typeface="Bwgrkn" panose="00000400000000000000" pitchFamily="2" charset="0"/>
              </a:rPr>
              <a:t>evpiqumi,a</a:t>
            </a:r>
            <a:r>
              <a:rPr lang="en-US" sz="3900" b="1" dirty="0" smtClean="0"/>
              <a:t>, </a:t>
            </a:r>
            <a:r>
              <a:rPr lang="en-US" sz="3900" b="1" dirty="0"/>
              <a:t>(1) in a neutral sense </a:t>
            </a:r>
            <a:r>
              <a:rPr lang="en-US" sz="3900" b="1" i="1" dirty="0"/>
              <a:t>strong impulse </a:t>
            </a:r>
            <a:r>
              <a:rPr lang="en-US" sz="3900" b="1" dirty="0"/>
              <a:t>or </a:t>
            </a:r>
            <a:r>
              <a:rPr lang="en-US" sz="3900" b="1" i="1" dirty="0"/>
              <a:t>desire </a:t>
            </a:r>
            <a:r>
              <a:rPr lang="en-US" sz="3900" b="1" dirty="0"/>
              <a:t>(MK 4.19); (2) in a good sense of natural and legitimate desire </a:t>
            </a:r>
            <a:r>
              <a:rPr lang="en-US" sz="3900" b="1" i="1" dirty="0"/>
              <a:t>(eager) longing, (earnest) desire </a:t>
            </a:r>
            <a:r>
              <a:rPr lang="en-US" sz="3900" b="1" dirty="0"/>
              <a:t>(1TH 2.17); (3) in a bad sense of unrestrained desire for something forbidden </a:t>
            </a:r>
            <a:r>
              <a:rPr lang="en-US" sz="3900" b="1" i="1" dirty="0"/>
              <a:t>lust, craving, evil desire</a:t>
            </a:r>
            <a:endParaRPr lang="en-US" sz="5200" b="1" dirty="0"/>
          </a:p>
        </p:txBody>
      </p:sp>
    </p:spTree>
    <p:extLst>
      <p:ext uri="{BB962C8B-B14F-4D97-AF65-F5344CB8AC3E}">
        <p14:creationId xmlns:p14="http://schemas.microsoft.com/office/powerpoint/2010/main" val="417957246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Lists of Our Past Activities</a:t>
            </a:r>
            <a:endParaRPr lang="en-US" sz="4000" b="1" dirty="0" smtClean="0">
              <a:solidFill>
                <a:schemeClr val="tx1"/>
              </a:solidFill>
              <a:latin typeface="+mn-lt"/>
              <a:cs typeface="Times New Roman" pitchFamily="18" charset="0"/>
            </a:endParaRPr>
          </a:p>
          <a:p>
            <a:pPr marL="0" indent="0">
              <a:buNone/>
            </a:pPr>
            <a:r>
              <a:rPr lang="en-US" sz="4000" b="1" dirty="0" smtClean="0"/>
              <a:t>4:3  </a:t>
            </a:r>
            <a:r>
              <a:rPr lang="en-US" sz="4000" b="1" dirty="0"/>
              <a:t>indecencies, lusts, drunkenness, orgies, wild parties, and abominable </a:t>
            </a:r>
            <a:r>
              <a:rPr lang="en-US" sz="4000" b="1" dirty="0" smtClean="0"/>
              <a:t>idolatries</a:t>
            </a:r>
          </a:p>
          <a:p>
            <a:pPr marL="0" indent="0">
              <a:buNone/>
            </a:pPr>
            <a:r>
              <a:rPr lang="en-US" b="1" dirty="0" err="1">
                <a:latin typeface="Bwgrkn" panose="00000400000000000000" pitchFamily="2" charset="0"/>
              </a:rPr>
              <a:t>oivnoflugi,a</a:t>
            </a:r>
            <a:r>
              <a:rPr lang="en-US" dirty="0"/>
              <a:t>, </a:t>
            </a:r>
            <a:r>
              <a:rPr lang="en-US" dirty="0" smtClean="0"/>
              <a:t> </a:t>
            </a:r>
            <a:r>
              <a:rPr lang="en-US" dirty="0"/>
              <a:t>strictly </a:t>
            </a:r>
            <a:r>
              <a:rPr lang="en-US" i="1" dirty="0"/>
              <a:t>bubbling over with wine</a:t>
            </a:r>
            <a:r>
              <a:rPr lang="en-US" dirty="0"/>
              <a:t>; hence </a:t>
            </a:r>
            <a:r>
              <a:rPr lang="en-US" i="1" dirty="0"/>
              <a:t>drunkenness, debauchery, drunken </a:t>
            </a:r>
            <a:r>
              <a:rPr lang="en-US" i="1" dirty="0" smtClean="0"/>
              <a:t>orgy</a:t>
            </a:r>
          </a:p>
          <a:p>
            <a:pPr marL="0" indent="0">
              <a:buNone/>
            </a:pPr>
            <a:r>
              <a:rPr lang="en-US" b="1" dirty="0">
                <a:latin typeface="Bwgrkn" panose="00000400000000000000" pitchFamily="2" charset="0"/>
              </a:rPr>
              <a:t>kw/</a:t>
            </a:r>
            <a:r>
              <a:rPr lang="en-US" b="1" dirty="0" err="1">
                <a:latin typeface="Bwgrkn" panose="00000400000000000000" pitchFamily="2" charset="0"/>
              </a:rPr>
              <a:t>moj</a:t>
            </a:r>
            <a:r>
              <a:rPr lang="en-US" dirty="0">
                <a:latin typeface="Bwgrkn" panose="00000400000000000000" pitchFamily="2" charset="0"/>
              </a:rPr>
              <a:t>,</a:t>
            </a:r>
            <a:r>
              <a:rPr lang="en-US" dirty="0"/>
              <a:t> </a:t>
            </a:r>
            <a:r>
              <a:rPr lang="en-US" dirty="0" smtClean="0"/>
              <a:t> </a:t>
            </a:r>
            <a:r>
              <a:rPr lang="en-US" dirty="0"/>
              <a:t>originally </a:t>
            </a:r>
            <a:r>
              <a:rPr lang="en-US" i="1" dirty="0"/>
              <a:t>festive procession </a:t>
            </a:r>
            <a:r>
              <a:rPr lang="en-US" dirty="0"/>
              <a:t>in honor of the wine god, </a:t>
            </a:r>
            <a:r>
              <a:rPr lang="en-US" i="1" dirty="0"/>
              <a:t>merrymaking</a:t>
            </a:r>
            <a:r>
              <a:rPr lang="en-US" dirty="0"/>
              <a:t>; in the NT always in a bad sense </a:t>
            </a:r>
            <a:r>
              <a:rPr lang="en-US" i="1" dirty="0"/>
              <a:t>carousing, revelry, excessive </a:t>
            </a:r>
            <a:r>
              <a:rPr lang="en-US" i="1" dirty="0" smtClean="0"/>
              <a:t>feasting</a:t>
            </a:r>
          </a:p>
          <a:p>
            <a:pPr marL="0" indent="0">
              <a:buNone/>
            </a:pPr>
            <a:r>
              <a:rPr lang="en-US" b="1" dirty="0" err="1" smtClean="0">
                <a:latin typeface="Bwgrkn" panose="00000400000000000000" pitchFamily="2" charset="0"/>
              </a:rPr>
              <a:t>po,toj</a:t>
            </a:r>
            <a:r>
              <a:rPr lang="en-US" dirty="0"/>
              <a:t>, </a:t>
            </a:r>
            <a:r>
              <a:rPr lang="en-US" dirty="0" smtClean="0"/>
              <a:t> </a:t>
            </a:r>
            <a:r>
              <a:rPr lang="en-US" dirty="0"/>
              <a:t>drinking; especially </a:t>
            </a:r>
            <a:r>
              <a:rPr lang="en-US" i="1" dirty="0"/>
              <a:t>drinking bout, carousal, drinking </a:t>
            </a:r>
            <a:r>
              <a:rPr lang="en-US" i="1" dirty="0" smtClean="0"/>
              <a:t>party</a:t>
            </a:r>
          </a:p>
          <a:p>
            <a:pPr marL="0" indent="0">
              <a:buNone/>
            </a:pPr>
            <a:r>
              <a:rPr lang="en-US" b="1" dirty="0" err="1">
                <a:latin typeface="Bwgrkn" panose="00000400000000000000" pitchFamily="2" charset="0"/>
              </a:rPr>
              <a:t>avqe,mitoj</a:t>
            </a:r>
            <a:r>
              <a:rPr lang="en-US" dirty="0" smtClean="0"/>
              <a:t>, </a:t>
            </a:r>
            <a:r>
              <a:rPr lang="en-US" dirty="0"/>
              <a:t>of what is contrary to (higher) law </a:t>
            </a:r>
            <a:r>
              <a:rPr lang="en-US" i="1" dirty="0"/>
              <a:t>unlawful, illegal</a:t>
            </a:r>
            <a:r>
              <a:rPr lang="en-US" dirty="0"/>
              <a:t>; (1) of pagan idolatry </a:t>
            </a:r>
            <a:r>
              <a:rPr lang="en-US" i="1" dirty="0"/>
              <a:t>forbidden, </a:t>
            </a:r>
            <a:r>
              <a:rPr lang="en-US" i="1" dirty="0" smtClean="0"/>
              <a:t>disgusting</a:t>
            </a:r>
          </a:p>
          <a:p>
            <a:pPr marL="0" indent="0">
              <a:buNone/>
            </a:pPr>
            <a:r>
              <a:rPr lang="en-US" b="1" dirty="0" err="1">
                <a:latin typeface="Bwgrkn" panose="00000400000000000000" pitchFamily="2" charset="0"/>
              </a:rPr>
              <a:t>eivdwlolatri,a</a:t>
            </a:r>
            <a:r>
              <a:rPr lang="en-US" dirty="0"/>
              <a:t>, </a:t>
            </a:r>
            <a:r>
              <a:rPr lang="en-US" dirty="0" smtClean="0"/>
              <a:t> </a:t>
            </a:r>
            <a:r>
              <a:rPr lang="en-US" dirty="0"/>
              <a:t>idolatry, worship of idols</a:t>
            </a:r>
            <a:endParaRPr lang="en-US" sz="4000" b="1" dirty="0"/>
          </a:p>
        </p:txBody>
      </p:sp>
    </p:spTree>
    <p:extLst>
      <p:ext uri="{BB962C8B-B14F-4D97-AF65-F5344CB8AC3E}">
        <p14:creationId xmlns:p14="http://schemas.microsoft.com/office/powerpoint/2010/main" val="35191627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a:t>
            </a:r>
            <a:r>
              <a:rPr lang="en-US" sz="4000" b="1" dirty="0">
                <a:cs typeface="Times New Roman" pitchFamily="18" charset="0"/>
              </a:rPr>
              <a:t>4</a:t>
            </a:r>
            <a:r>
              <a:rPr lang="en-US" sz="4000" b="1" dirty="0" smtClean="0">
                <a:solidFill>
                  <a:schemeClr val="tx1"/>
                </a:solidFill>
                <a:latin typeface="+mn-lt"/>
                <a:cs typeface="Times New Roman" pitchFamily="18" charset="0"/>
              </a:rPr>
              <a:t>:3-5 </a:t>
            </a:r>
            <a:r>
              <a:rPr lang="en-US" sz="4000" b="1" dirty="0" smtClean="0">
                <a:solidFill>
                  <a:schemeClr val="tx1"/>
                </a:solidFill>
                <a:latin typeface="+mn-lt"/>
                <a:cs typeface="Times New Roman" pitchFamily="18" charset="0"/>
              </a:rPr>
              <a:t>– The Scriptures</a:t>
            </a:r>
          </a:p>
          <a:p>
            <a:pPr marL="0" indent="0">
              <a:buNone/>
            </a:pPr>
            <a:r>
              <a:rPr lang="en-US" sz="4000" b="1" dirty="0" smtClean="0"/>
              <a:t>For </a:t>
            </a:r>
            <a:r>
              <a:rPr lang="en-US" sz="4000" b="1" dirty="0"/>
              <a:t>we have spent enough of our past lifetime in doing the desire of the gentiles, having walked in indecencies, lusts, drunkenness, orgies, wild parties, and abominable idolatries, </a:t>
            </a:r>
            <a:r>
              <a:rPr lang="en-US" sz="4000" b="1" dirty="0" smtClean="0"/>
              <a:t>in </a:t>
            </a:r>
            <a:r>
              <a:rPr lang="en-US" sz="4000" b="1" dirty="0"/>
              <a:t>which they are surprised that you do not run with them in the same flood of loose </a:t>
            </a:r>
            <a:r>
              <a:rPr lang="en-US" sz="4000" b="1" dirty="0" err="1"/>
              <a:t>behaviour</a:t>
            </a:r>
            <a:r>
              <a:rPr lang="en-US" sz="4000" b="1" dirty="0"/>
              <a:t>, blaspheming, </a:t>
            </a:r>
            <a:r>
              <a:rPr lang="en-US" sz="4000" b="1" dirty="0" smtClean="0"/>
              <a:t>who </a:t>
            </a:r>
            <a:r>
              <a:rPr lang="en-US" sz="4000" b="1" dirty="0"/>
              <a:t>shall give an account to Him who is ready to judge the living and the dead.</a:t>
            </a:r>
            <a:endParaRPr lang="en-US" sz="4000" b="1" dirty="0"/>
          </a:p>
        </p:txBody>
      </p:sp>
    </p:spTree>
    <p:extLst>
      <p:ext uri="{BB962C8B-B14F-4D97-AF65-F5344CB8AC3E}">
        <p14:creationId xmlns:p14="http://schemas.microsoft.com/office/powerpoint/2010/main" val="112920708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Flood of Loose Behavior</a:t>
            </a:r>
            <a:endParaRPr lang="en-US" sz="4000" b="1" dirty="0" smtClean="0">
              <a:solidFill>
                <a:schemeClr val="tx1"/>
              </a:solidFill>
              <a:latin typeface="+mn-lt"/>
              <a:cs typeface="Times New Roman" pitchFamily="18" charset="0"/>
            </a:endParaRPr>
          </a:p>
          <a:p>
            <a:pPr marL="0" indent="0">
              <a:buNone/>
            </a:pPr>
            <a:r>
              <a:rPr lang="en-US" b="1" dirty="0"/>
              <a:t> </a:t>
            </a:r>
            <a:r>
              <a:rPr lang="en-US" sz="4000" b="1" dirty="0" err="1">
                <a:latin typeface="Bwgrkn" panose="00000400000000000000" pitchFamily="2" charset="0"/>
              </a:rPr>
              <a:t>avna,cusij</a:t>
            </a:r>
            <a:r>
              <a:rPr lang="en-US" sz="4000" b="1" dirty="0" smtClean="0">
                <a:latin typeface="Bwgrkn" panose="00000400000000000000" pitchFamily="2" charset="0"/>
              </a:rPr>
              <a:t>,</a:t>
            </a:r>
            <a:r>
              <a:rPr lang="en-US" sz="4000" b="1" dirty="0" smtClean="0"/>
              <a:t> </a:t>
            </a:r>
            <a:r>
              <a:rPr lang="en-US" sz="4000" b="1" dirty="0"/>
              <a:t>pouring out, flooding as in a wide stream; figuratively and in a negative sense, of moral dissipation and reckless living </a:t>
            </a:r>
            <a:r>
              <a:rPr lang="en-US" sz="4000" b="1" i="1" dirty="0"/>
              <a:t>excess, extreme degree </a:t>
            </a:r>
            <a:endParaRPr lang="en-US" sz="4000" b="1" i="1" dirty="0" smtClean="0"/>
          </a:p>
          <a:p>
            <a:pPr marL="0" indent="0">
              <a:buNone/>
            </a:pPr>
            <a:r>
              <a:rPr lang="en-US" sz="4000" b="1" dirty="0"/>
              <a:t> </a:t>
            </a:r>
            <a:r>
              <a:rPr lang="en-US" sz="4000" b="1" dirty="0" err="1">
                <a:latin typeface="Bwgrkn" panose="00000400000000000000" pitchFamily="2" charset="0"/>
              </a:rPr>
              <a:t>avswti,a</a:t>
            </a:r>
            <a:r>
              <a:rPr lang="en-US" sz="4000" b="1" dirty="0" smtClean="0">
                <a:latin typeface="Bwgrkn" panose="00000400000000000000" pitchFamily="2" charset="0"/>
              </a:rPr>
              <a:t>, </a:t>
            </a:r>
            <a:r>
              <a:rPr lang="en-US" sz="4000" b="1" dirty="0"/>
              <a:t>strictly, the disposition of an </a:t>
            </a:r>
            <a:r>
              <a:rPr lang="en-US" sz="4000" b="1" dirty="0" err="1">
                <a:latin typeface="Bwgrkn" panose="00000400000000000000" pitchFamily="2" charset="0"/>
              </a:rPr>
              <a:t>a;swtoj</a:t>
            </a:r>
            <a:r>
              <a:rPr lang="en-US" sz="4000" b="1" dirty="0"/>
              <a:t> (</a:t>
            </a:r>
            <a:r>
              <a:rPr lang="en-US" sz="4000" b="1" i="1" dirty="0"/>
              <a:t>having no hope of safety</a:t>
            </a:r>
            <a:r>
              <a:rPr lang="en-US" sz="4000" b="1" dirty="0"/>
              <a:t>); the act of one who has abandoned himself to reckless immoral behavior </a:t>
            </a:r>
            <a:r>
              <a:rPr lang="en-US" sz="4000" b="1" i="1" dirty="0"/>
              <a:t>debauchery, dissipation, incorrigibility </a:t>
            </a:r>
            <a:endParaRPr lang="en-US" sz="4000" b="1" dirty="0"/>
          </a:p>
        </p:txBody>
      </p:sp>
    </p:spTree>
    <p:extLst>
      <p:ext uri="{BB962C8B-B14F-4D97-AF65-F5344CB8AC3E}">
        <p14:creationId xmlns:p14="http://schemas.microsoft.com/office/powerpoint/2010/main" val="54320221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a:t>
            </a:r>
            <a:r>
              <a:rPr lang="en-US" sz="4000" b="1" dirty="0" smtClean="0">
                <a:solidFill>
                  <a:schemeClr val="tx1"/>
                </a:solidFill>
                <a:latin typeface="+mn-lt"/>
                <a:cs typeface="Times New Roman" pitchFamily="18" charset="0"/>
              </a:rPr>
              <a:t>4:6 </a:t>
            </a:r>
            <a:r>
              <a:rPr lang="en-US" sz="4000" b="1" dirty="0" smtClean="0">
                <a:solidFill>
                  <a:schemeClr val="tx1"/>
                </a:solidFill>
                <a:latin typeface="+mn-lt"/>
                <a:cs typeface="Times New Roman" pitchFamily="18" charset="0"/>
              </a:rPr>
              <a:t>– The Scriptures</a:t>
            </a:r>
          </a:p>
          <a:p>
            <a:pPr marL="0" indent="0">
              <a:buNone/>
            </a:pPr>
            <a:r>
              <a:rPr lang="en-US" sz="4000" b="1" dirty="0" smtClean="0"/>
              <a:t>For </a:t>
            </a:r>
            <a:r>
              <a:rPr lang="en-US" sz="4000" b="1" dirty="0"/>
              <a:t>this reason the Good News was also brought to those who are dead, so that, whereas they are judged according to men in the flesh, they might live according to Elohim in the </a:t>
            </a:r>
            <a:r>
              <a:rPr lang="en-US" sz="4000" b="1" dirty="0" smtClean="0"/>
              <a:t>spirit.</a:t>
            </a:r>
          </a:p>
          <a:p>
            <a:pPr marL="0" indent="0">
              <a:buNone/>
            </a:pPr>
            <a:r>
              <a:rPr lang="en-US" sz="4000" b="1" dirty="0" smtClean="0"/>
              <a:t>Every generation of people have heard of their choices in life.  Everyone is accountable for their actions.</a:t>
            </a:r>
            <a:endParaRPr lang="en-US" sz="4000" b="1" dirty="0"/>
          </a:p>
        </p:txBody>
      </p:sp>
    </p:spTree>
    <p:extLst>
      <p:ext uri="{BB962C8B-B14F-4D97-AF65-F5344CB8AC3E}">
        <p14:creationId xmlns:p14="http://schemas.microsoft.com/office/powerpoint/2010/main" val="100399224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a:t>
            </a:r>
            <a:r>
              <a:rPr lang="en-US" sz="4000" b="1" dirty="0" smtClean="0">
                <a:solidFill>
                  <a:schemeClr val="tx1"/>
                </a:solidFill>
                <a:latin typeface="+mn-lt"/>
                <a:cs typeface="Times New Roman" pitchFamily="18" charset="0"/>
              </a:rPr>
              <a:t>4:7 </a:t>
            </a:r>
            <a:r>
              <a:rPr lang="en-US" sz="4000" b="1" dirty="0" smtClean="0">
                <a:solidFill>
                  <a:schemeClr val="tx1"/>
                </a:solidFill>
                <a:latin typeface="+mn-lt"/>
                <a:cs typeface="Times New Roman" pitchFamily="18" charset="0"/>
              </a:rPr>
              <a:t>– The Scriptures</a:t>
            </a:r>
          </a:p>
          <a:p>
            <a:pPr marL="0" indent="0">
              <a:buNone/>
            </a:pPr>
            <a:r>
              <a:rPr lang="en-US" sz="4000" b="1" dirty="0" smtClean="0"/>
              <a:t>But </a:t>
            </a:r>
            <a:r>
              <a:rPr lang="en-US" sz="4000" b="1" dirty="0"/>
              <a:t>the end of all has drawn near. Therefore be sober-minded, and be attentive in the prayers</a:t>
            </a:r>
            <a:r>
              <a:rPr lang="en-US" sz="4000" b="1" dirty="0" smtClean="0"/>
              <a:t>.</a:t>
            </a:r>
          </a:p>
          <a:p>
            <a:pPr marL="0" indent="0">
              <a:buNone/>
            </a:pPr>
            <a:r>
              <a:rPr lang="en-US" sz="4000" b="1" dirty="0" smtClean="0"/>
              <a:t>Literally, be in your right mind.  Be sober for prayers.</a:t>
            </a:r>
            <a:endParaRPr lang="en-US" sz="4000" b="1" dirty="0"/>
          </a:p>
        </p:txBody>
      </p:sp>
    </p:spTree>
    <p:extLst>
      <p:ext uri="{BB962C8B-B14F-4D97-AF65-F5344CB8AC3E}">
        <p14:creationId xmlns:p14="http://schemas.microsoft.com/office/powerpoint/2010/main" val="237854962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a:t>
            </a:r>
            <a:r>
              <a:rPr lang="en-US" sz="4000" b="1" dirty="0" smtClean="0">
                <a:solidFill>
                  <a:schemeClr val="tx1"/>
                </a:solidFill>
                <a:latin typeface="+mn-lt"/>
                <a:cs typeface="Times New Roman" pitchFamily="18" charset="0"/>
              </a:rPr>
              <a:t>4:8 </a:t>
            </a:r>
            <a:r>
              <a:rPr lang="en-US" sz="4000" b="1" dirty="0" smtClean="0">
                <a:solidFill>
                  <a:schemeClr val="tx1"/>
                </a:solidFill>
                <a:latin typeface="+mn-lt"/>
                <a:cs typeface="Times New Roman" pitchFamily="18" charset="0"/>
              </a:rPr>
              <a:t>– The Scriptures</a:t>
            </a:r>
          </a:p>
          <a:p>
            <a:pPr marL="0" indent="0">
              <a:buNone/>
            </a:pPr>
            <a:r>
              <a:rPr lang="en-US" sz="4000" b="1" dirty="0"/>
              <a:t>And above all have fervent love for one another, because love covers a great number of sins. </a:t>
            </a:r>
            <a:endParaRPr lang="en-US" sz="4000" b="1" dirty="0" smtClean="0"/>
          </a:p>
          <a:p>
            <a:pPr marL="0" indent="0">
              <a:buNone/>
            </a:pPr>
            <a:r>
              <a:rPr lang="en-US" sz="4000" b="1" dirty="0"/>
              <a:t>Hatred stirs up dissension, but love covers over all wrongs</a:t>
            </a:r>
            <a:r>
              <a:rPr lang="en-US" sz="4000" b="1" dirty="0" smtClean="0"/>
              <a:t>.  </a:t>
            </a:r>
            <a:r>
              <a:rPr lang="en-US" sz="4000" b="1" dirty="0" smtClean="0"/>
              <a:t>Proverbs 10:12</a:t>
            </a:r>
            <a:endParaRPr lang="en-US" sz="4000" b="1" dirty="0"/>
          </a:p>
        </p:txBody>
      </p:sp>
    </p:spTree>
    <p:extLst>
      <p:ext uri="{BB962C8B-B14F-4D97-AF65-F5344CB8AC3E}">
        <p14:creationId xmlns:p14="http://schemas.microsoft.com/office/powerpoint/2010/main" val="124749542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a:t>
            </a:r>
            <a:r>
              <a:rPr lang="en-US" sz="4000" b="1" dirty="0" smtClean="0">
                <a:solidFill>
                  <a:schemeClr val="tx1"/>
                </a:solidFill>
                <a:latin typeface="+mn-lt"/>
                <a:cs typeface="Times New Roman" pitchFamily="18" charset="0"/>
              </a:rPr>
              <a:t>4:9-10 </a:t>
            </a:r>
            <a:r>
              <a:rPr lang="en-US" sz="4000" b="1" dirty="0" smtClean="0">
                <a:solidFill>
                  <a:schemeClr val="tx1"/>
                </a:solidFill>
                <a:latin typeface="+mn-lt"/>
                <a:cs typeface="Times New Roman" pitchFamily="18" charset="0"/>
              </a:rPr>
              <a:t>– The Scriptures</a:t>
            </a:r>
          </a:p>
          <a:p>
            <a:pPr marL="0" indent="0">
              <a:buNone/>
            </a:pPr>
            <a:r>
              <a:rPr lang="en-US" sz="4000" b="1" dirty="0" smtClean="0"/>
              <a:t>Welcome </a:t>
            </a:r>
            <a:r>
              <a:rPr lang="en-US" sz="4000" b="1" dirty="0"/>
              <a:t>one another without grumbling. </a:t>
            </a:r>
            <a:r>
              <a:rPr lang="en-US" sz="4000" b="1" dirty="0" smtClean="0"/>
              <a:t>As </a:t>
            </a:r>
            <a:r>
              <a:rPr lang="en-US" sz="4000" b="1" dirty="0"/>
              <a:t>each one has received a gift, serve one another, as good trustees of the manifold </a:t>
            </a:r>
            <a:r>
              <a:rPr lang="en-US" sz="4000" b="1" dirty="0" err="1"/>
              <a:t>favour</a:t>
            </a:r>
            <a:r>
              <a:rPr lang="en-US" sz="4000" b="1" dirty="0"/>
              <a:t> of Elohim. </a:t>
            </a:r>
            <a:endParaRPr lang="en-US" sz="4000" b="1" dirty="0" smtClean="0"/>
          </a:p>
          <a:p>
            <a:pPr marL="0" indent="0">
              <a:buNone/>
            </a:pPr>
            <a:r>
              <a:rPr lang="en-US" sz="4000" b="1" dirty="0" err="1" smtClean="0">
                <a:latin typeface="Bwgrkn" panose="00000400000000000000" pitchFamily="2" charset="0"/>
              </a:rPr>
              <a:t>filo,xenoj</a:t>
            </a:r>
            <a:r>
              <a:rPr lang="en-US" sz="4000" b="1" dirty="0" smtClean="0"/>
              <a:t> (</a:t>
            </a:r>
            <a:r>
              <a:rPr lang="en-US" sz="4000" b="1" dirty="0" err="1" smtClean="0"/>
              <a:t>philo-zenos</a:t>
            </a:r>
            <a:r>
              <a:rPr lang="en-US" sz="4000" b="1" dirty="0" smtClean="0"/>
              <a:t>) strictly </a:t>
            </a:r>
            <a:r>
              <a:rPr lang="en-US" sz="4000" b="1" i="1" dirty="0"/>
              <a:t>stranger-loving</a:t>
            </a:r>
            <a:r>
              <a:rPr lang="en-US" sz="4000" b="1" dirty="0"/>
              <a:t>; hence </a:t>
            </a:r>
            <a:r>
              <a:rPr lang="en-US" sz="4000" b="1" i="1" dirty="0" smtClean="0"/>
              <a:t>hospitable</a:t>
            </a:r>
            <a:r>
              <a:rPr lang="en-US" sz="4000" b="1" i="1" dirty="0"/>
              <a:t>, kind to strangers </a:t>
            </a:r>
            <a:endParaRPr lang="en-US" sz="4000" b="1" i="1" dirty="0" smtClean="0"/>
          </a:p>
          <a:p>
            <a:pPr marL="0" indent="0">
              <a:buNone/>
            </a:pPr>
            <a:r>
              <a:rPr lang="en-US" sz="4000" b="1" dirty="0" smtClean="0"/>
              <a:t>Grumbling like in the wilderness…</a:t>
            </a:r>
          </a:p>
          <a:p>
            <a:pPr marL="0" indent="0">
              <a:buNone/>
            </a:pPr>
            <a:r>
              <a:rPr lang="en-US" sz="4000" b="1" dirty="0" smtClean="0"/>
              <a:t>As good managers (trustees) – see parable of the minas (Luke 19)</a:t>
            </a:r>
            <a:endParaRPr lang="en-US" sz="4000" b="1" dirty="0"/>
          </a:p>
        </p:txBody>
      </p:sp>
    </p:spTree>
    <p:extLst>
      <p:ext uri="{BB962C8B-B14F-4D97-AF65-F5344CB8AC3E}">
        <p14:creationId xmlns:p14="http://schemas.microsoft.com/office/powerpoint/2010/main" val="84022709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a:t>
            </a:r>
            <a:r>
              <a:rPr lang="en-US" sz="4000" b="1" dirty="0" smtClean="0">
                <a:cs typeface="Times New Roman" pitchFamily="18" charset="0"/>
              </a:rPr>
              <a:t>4:11</a:t>
            </a:r>
            <a:r>
              <a:rPr lang="en-US" sz="4000" b="1" dirty="0" smtClean="0">
                <a:solidFill>
                  <a:schemeClr val="tx1"/>
                </a:solidFill>
                <a:latin typeface="+mn-lt"/>
                <a:cs typeface="Times New Roman" pitchFamily="18" charset="0"/>
              </a:rPr>
              <a:t> </a:t>
            </a:r>
            <a:r>
              <a:rPr lang="en-US" sz="4000" b="1" dirty="0" smtClean="0">
                <a:solidFill>
                  <a:schemeClr val="tx1"/>
                </a:solidFill>
                <a:latin typeface="+mn-lt"/>
                <a:cs typeface="Times New Roman" pitchFamily="18" charset="0"/>
              </a:rPr>
              <a:t>– The Scriptures</a:t>
            </a:r>
          </a:p>
          <a:p>
            <a:pPr marL="0" indent="0">
              <a:buNone/>
            </a:pPr>
            <a:r>
              <a:rPr lang="en-US" sz="4000" b="1" dirty="0" smtClean="0"/>
              <a:t>If </a:t>
            </a:r>
            <a:r>
              <a:rPr lang="en-US" sz="4000" b="1" dirty="0"/>
              <a:t>anyone speaks, let it be as the Words of Elohim. If anyone serves, let it be as with the strength which Elohim provides, so that Elohim might be praised in it all through </a:t>
            </a:r>
            <a:r>
              <a:rPr lang="en-US" sz="4800" b="1" dirty="0">
                <a:latin typeface="Bwhebb" panose="00000400000000000000" pitchFamily="2" charset="0"/>
              </a:rPr>
              <a:t>[</a:t>
            </a:r>
            <a:r>
              <a:rPr lang="en-US" sz="4800" b="1" dirty="0" err="1">
                <a:latin typeface="Bwhebb" panose="00000400000000000000" pitchFamily="2" charset="0"/>
              </a:rPr>
              <a:t>vwhy</a:t>
            </a:r>
            <a:r>
              <a:rPr lang="en-US" sz="4800" b="1" dirty="0"/>
              <a:t> </a:t>
            </a:r>
            <a:r>
              <a:rPr lang="en-US" sz="4000" b="1" dirty="0"/>
              <a:t>(</a:t>
            </a:r>
            <a:r>
              <a:rPr lang="en-US" sz="4000" b="1" dirty="0" err="1"/>
              <a:t>Yahusha</a:t>
            </a:r>
            <a:r>
              <a:rPr lang="en-US" sz="4000" b="1" dirty="0"/>
              <a:t>)</a:t>
            </a:r>
            <a:r>
              <a:rPr lang="en-US" sz="4000" b="1" dirty="0" smtClean="0"/>
              <a:t> </a:t>
            </a:r>
            <a:r>
              <a:rPr lang="en-US" sz="4000" b="1" dirty="0"/>
              <a:t>Messiah, to whom belong the esteem and the rule forever and ever. </a:t>
            </a:r>
            <a:r>
              <a:rPr lang="en-US" sz="4000" b="1" dirty="0" smtClean="0"/>
              <a:t>Amen. </a:t>
            </a:r>
          </a:p>
          <a:p>
            <a:pPr marL="0" indent="0">
              <a:buNone/>
            </a:pPr>
            <a:r>
              <a:rPr lang="en-US" sz="4000" b="1" dirty="0" smtClean="0"/>
              <a:t>A short list of the gifts the body is to exercise on behalf of the Body</a:t>
            </a:r>
            <a:endParaRPr lang="en-US" sz="4000" b="1" dirty="0"/>
          </a:p>
        </p:txBody>
      </p:sp>
    </p:spTree>
    <p:extLst>
      <p:ext uri="{BB962C8B-B14F-4D97-AF65-F5344CB8AC3E}">
        <p14:creationId xmlns:p14="http://schemas.microsoft.com/office/powerpoint/2010/main" val="85245439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a:t>
            </a:r>
            <a:r>
              <a:rPr lang="en-US" sz="4000" b="1" dirty="0" smtClean="0">
                <a:cs typeface="Times New Roman" pitchFamily="18" charset="0"/>
              </a:rPr>
              <a:t>4:12</a:t>
            </a:r>
            <a:r>
              <a:rPr lang="en-US" sz="4000" b="1" dirty="0" smtClean="0">
                <a:solidFill>
                  <a:schemeClr val="tx1"/>
                </a:solidFill>
                <a:latin typeface="+mn-lt"/>
                <a:cs typeface="Times New Roman" pitchFamily="18" charset="0"/>
              </a:rPr>
              <a:t> </a:t>
            </a:r>
            <a:r>
              <a:rPr lang="en-US" sz="4000" b="1" dirty="0" smtClean="0">
                <a:solidFill>
                  <a:schemeClr val="tx1"/>
                </a:solidFill>
                <a:latin typeface="+mn-lt"/>
                <a:cs typeface="Times New Roman" pitchFamily="18" charset="0"/>
              </a:rPr>
              <a:t>– The Scriptures</a:t>
            </a:r>
          </a:p>
          <a:p>
            <a:pPr marL="0" indent="0">
              <a:buNone/>
            </a:pPr>
            <a:r>
              <a:rPr lang="en-US" sz="4000" b="1" dirty="0" smtClean="0"/>
              <a:t>Beloved </a:t>
            </a:r>
            <a:r>
              <a:rPr lang="en-US" sz="4000" b="1" dirty="0"/>
              <a:t>ones, do not be surprised at the fiery trial that is coming upon you, to try you, as though some unusual matter has befallen you</a:t>
            </a:r>
            <a:r>
              <a:rPr lang="en-US" sz="4000" b="1" dirty="0" smtClean="0"/>
              <a:t>,</a:t>
            </a:r>
          </a:p>
          <a:p>
            <a:pPr marL="0" indent="0">
              <a:buNone/>
            </a:pPr>
            <a:r>
              <a:rPr lang="en-US" sz="4000" b="1" dirty="0" smtClean="0"/>
              <a:t>Literally, do not entertain as a stranger the fiery testing coming on you as a stranger among you!</a:t>
            </a:r>
          </a:p>
          <a:p>
            <a:pPr marL="0" indent="0">
              <a:buNone/>
            </a:pPr>
            <a:r>
              <a:rPr lang="en-US" sz="4000" b="1" dirty="0" smtClean="0"/>
              <a:t>A play on words with the previous “welcome” or “be stranger loving” </a:t>
            </a:r>
            <a:endParaRPr lang="en-US" sz="4000" b="1" dirty="0"/>
          </a:p>
        </p:txBody>
      </p:sp>
    </p:spTree>
    <p:extLst>
      <p:ext uri="{BB962C8B-B14F-4D97-AF65-F5344CB8AC3E}">
        <p14:creationId xmlns:p14="http://schemas.microsoft.com/office/powerpoint/2010/main" val="105888484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a:t>
            </a:r>
            <a:r>
              <a:rPr lang="en-US" sz="4000" b="1" dirty="0" smtClean="0">
                <a:solidFill>
                  <a:schemeClr val="tx1"/>
                </a:solidFill>
                <a:latin typeface="+mn-lt"/>
                <a:cs typeface="Times New Roman" pitchFamily="18" charset="0"/>
              </a:rPr>
              <a:t>4:13 </a:t>
            </a:r>
            <a:r>
              <a:rPr lang="en-US" sz="4000" b="1" dirty="0" smtClean="0">
                <a:solidFill>
                  <a:schemeClr val="tx1"/>
                </a:solidFill>
                <a:latin typeface="+mn-lt"/>
                <a:cs typeface="Times New Roman" pitchFamily="18" charset="0"/>
              </a:rPr>
              <a:t>– The Scriptures</a:t>
            </a:r>
          </a:p>
          <a:p>
            <a:pPr marL="0" indent="0">
              <a:buNone/>
            </a:pPr>
            <a:r>
              <a:rPr lang="en-US" sz="4000" b="1" dirty="0" smtClean="0"/>
              <a:t>but </a:t>
            </a:r>
            <a:r>
              <a:rPr lang="en-US" sz="4000" b="1" dirty="0"/>
              <a:t>as you share Messiah’s sufferings, </a:t>
            </a:r>
            <a:r>
              <a:rPr lang="en-US" sz="4000" b="1" dirty="0" smtClean="0"/>
              <a:t>rejoice</a:t>
            </a:r>
            <a:r>
              <a:rPr lang="en-US" sz="4000" b="1" dirty="0"/>
              <a:t>, in order that you might rejoice exultingly at the revelation of His </a:t>
            </a:r>
            <a:r>
              <a:rPr lang="en-US" sz="4000" b="1" dirty="0" smtClean="0"/>
              <a:t>esteem</a:t>
            </a:r>
          </a:p>
          <a:p>
            <a:pPr marL="0" indent="0">
              <a:buNone/>
            </a:pPr>
            <a:endParaRPr lang="en-US" sz="4000" b="1" dirty="0" smtClean="0"/>
          </a:p>
          <a:p>
            <a:pPr marL="0" indent="0">
              <a:buNone/>
            </a:pPr>
            <a:r>
              <a:rPr lang="en-US" sz="4000" b="1" dirty="0" smtClean="0"/>
              <a:t>A theme repeated in Peter.  Also one which the Master no doubt taught his disciples</a:t>
            </a:r>
            <a:endParaRPr lang="en-US" sz="4000" b="1" dirty="0"/>
          </a:p>
        </p:txBody>
      </p:sp>
    </p:spTree>
    <p:extLst>
      <p:ext uri="{BB962C8B-B14F-4D97-AF65-F5344CB8AC3E}">
        <p14:creationId xmlns:p14="http://schemas.microsoft.com/office/powerpoint/2010/main" val="107280448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Rejoicing in Sufferings</a:t>
            </a:r>
            <a:endParaRPr lang="en-US" sz="4000" b="1" dirty="0" smtClean="0">
              <a:solidFill>
                <a:schemeClr val="tx1"/>
              </a:solidFill>
              <a:latin typeface="+mn-lt"/>
              <a:cs typeface="Times New Roman" pitchFamily="18" charset="0"/>
            </a:endParaRPr>
          </a:p>
          <a:p>
            <a:pPr marL="0" indent="0">
              <a:buNone/>
            </a:pPr>
            <a:r>
              <a:rPr lang="en-US" sz="4000" b="1" dirty="0" smtClean="0"/>
              <a:t>Consider </a:t>
            </a:r>
            <a:r>
              <a:rPr lang="en-US" sz="4000" b="1" dirty="0"/>
              <a:t>it pure joy, my brothers, whenever you face trials of many </a:t>
            </a:r>
            <a:r>
              <a:rPr lang="en-US" sz="4000" b="1" dirty="0" smtClean="0"/>
              <a:t>kinds, because </a:t>
            </a:r>
            <a:r>
              <a:rPr lang="en-US" sz="4000" b="1" dirty="0"/>
              <a:t>you know that the testing of your faith develops perseverance.</a:t>
            </a:r>
          </a:p>
          <a:p>
            <a:pPr marL="0" indent="0">
              <a:buNone/>
            </a:pPr>
            <a:r>
              <a:rPr lang="en-US" sz="4000" b="1" dirty="0" smtClean="0"/>
              <a:t>James 1:2-3</a:t>
            </a:r>
          </a:p>
          <a:p>
            <a:pPr marL="0" indent="0">
              <a:buNone/>
            </a:pPr>
            <a:r>
              <a:rPr lang="en-US" sz="4000" b="1" dirty="0" smtClean="0"/>
              <a:t>Both Peter and James were close to the Master and eye witnesses to his teachings</a:t>
            </a:r>
            <a:endParaRPr lang="en-US" sz="4000" b="1" dirty="0"/>
          </a:p>
        </p:txBody>
      </p:sp>
    </p:spTree>
    <p:extLst>
      <p:ext uri="{BB962C8B-B14F-4D97-AF65-F5344CB8AC3E}">
        <p14:creationId xmlns:p14="http://schemas.microsoft.com/office/powerpoint/2010/main" val="221403539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a:t>
            </a:r>
            <a:r>
              <a:rPr lang="en-US" sz="4000" b="1" dirty="0" smtClean="0">
                <a:solidFill>
                  <a:schemeClr val="tx1"/>
                </a:solidFill>
                <a:latin typeface="+mn-lt"/>
                <a:cs typeface="Times New Roman" pitchFamily="18" charset="0"/>
              </a:rPr>
              <a:t>4:14 </a:t>
            </a:r>
            <a:r>
              <a:rPr lang="en-US" sz="4000" b="1" dirty="0" smtClean="0">
                <a:solidFill>
                  <a:schemeClr val="tx1"/>
                </a:solidFill>
                <a:latin typeface="+mn-lt"/>
                <a:cs typeface="Times New Roman" pitchFamily="18" charset="0"/>
              </a:rPr>
              <a:t>– The Scriptures</a:t>
            </a:r>
          </a:p>
          <a:p>
            <a:pPr marL="0" indent="0">
              <a:buNone/>
            </a:pPr>
            <a:r>
              <a:rPr lang="en-US" sz="4000" b="1" dirty="0" smtClean="0"/>
              <a:t>If </a:t>
            </a:r>
            <a:r>
              <a:rPr lang="en-US" sz="4000" b="1" dirty="0"/>
              <a:t>you are reproached for the Name of Messiah, you are blessed, because the Spirit of esteem and of Elohim rests upon you. On their part He is blasphemed, but on your part He is praised</a:t>
            </a:r>
            <a:r>
              <a:rPr lang="en-US" sz="4000" b="1" dirty="0" smtClean="0"/>
              <a:t>.</a:t>
            </a:r>
          </a:p>
          <a:p>
            <a:pPr marL="0" indent="0">
              <a:buNone/>
            </a:pPr>
            <a:endParaRPr lang="en-US" sz="4000" b="1" dirty="0"/>
          </a:p>
          <a:p>
            <a:pPr marL="0" indent="0">
              <a:buNone/>
            </a:pPr>
            <a:r>
              <a:rPr lang="en-US" sz="4000" b="1" dirty="0" smtClean="0"/>
              <a:t>Again, see Sermon on the Mount</a:t>
            </a:r>
          </a:p>
          <a:p>
            <a:pPr marL="0" indent="0">
              <a:buNone/>
            </a:pPr>
            <a:r>
              <a:rPr lang="en-US" sz="4000" b="1" dirty="0" smtClean="0"/>
              <a:t>They blaspheme, but you praise him by manifesting his character when you don’t react badly</a:t>
            </a:r>
            <a:endParaRPr lang="en-US" sz="4000" b="1" dirty="0"/>
          </a:p>
        </p:txBody>
      </p:sp>
    </p:spTree>
    <p:extLst>
      <p:ext uri="{BB962C8B-B14F-4D97-AF65-F5344CB8AC3E}">
        <p14:creationId xmlns:p14="http://schemas.microsoft.com/office/powerpoint/2010/main" val="124609143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a:t>
            </a:r>
            <a:r>
              <a:rPr lang="en-US" sz="4000" b="1" dirty="0" smtClean="0">
                <a:solidFill>
                  <a:schemeClr val="tx1"/>
                </a:solidFill>
                <a:latin typeface="+mn-lt"/>
                <a:cs typeface="Times New Roman" pitchFamily="18" charset="0"/>
              </a:rPr>
              <a:t>4:15-16 </a:t>
            </a:r>
            <a:r>
              <a:rPr lang="en-US" sz="4000" b="1" dirty="0" smtClean="0">
                <a:solidFill>
                  <a:schemeClr val="tx1"/>
                </a:solidFill>
                <a:latin typeface="+mn-lt"/>
                <a:cs typeface="Times New Roman" pitchFamily="18" charset="0"/>
              </a:rPr>
              <a:t>– The Scriptures</a:t>
            </a:r>
          </a:p>
          <a:p>
            <a:pPr marL="0" indent="0">
              <a:buNone/>
            </a:pPr>
            <a:r>
              <a:rPr lang="en-US" sz="4000" b="1" dirty="0" smtClean="0"/>
              <a:t>For </a:t>
            </a:r>
            <a:r>
              <a:rPr lang="en-US" sz="4000" b="1" dirty="0"/>
              <a:t>do not let any of you suffer as a murderer, or thief, or doer of evil, or as a meddler. </a:t>
            </a:r>
            <a:r>
              <a:rPr lang="en-US" sz="4000" b="1" dirty="0" smtClean="0"/>
              <a:t>But </a:t>
            </a:r>
            <a:r>
              <a:rPr lang="en-US" sz="4000" b="1" dirty="0"/>
              <a:t>if one suffers being Messianic, let him not be ashamed, but let him esteem Elohim in this matter.</a:t>
            </a:r>
            <a:endParaRPr lang="en-US" sz="4000" b="1" dirty="0"/>
          </a:p>
        </p:txBody>
      </p:sp>
    </p:spTree>
    <p:extLst>
      <p:ext uri="{BB962C8B-B14F-4D97-AF65-F5344CB8AC3E}">
        <p14:creationId xmlns:p14="http://schemas.microsoft.com/office/powerpoint/2010/main" val="114998424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Who Will Be Ashamed Before Him?</a:t>
            </a:r>
            <a:endParaRPr lang="en-US" sz="4000" b="1" dirty="0" smtClean="0">
              <a:solidFill>
                <a:schemeClr val="tx1"/>
              </a:solidFill>
              <a:latin typeface="+mn-lt"/>
              <a:cs typeface="Times New Roman" pitchFamily="18" charset="0"/>
            </a:endParaRPr>
          </a:p>
          <a:p>
            <a:pPr marL="0" indent="0">
              <a:buNone/>
            </a:pPr>
            <a:r>
              <a:rPr lang="en-US" sz="4000" b="1" dirty="0" smtClean="0"/>
              <a:t>If </a:t>
            </a:r>
            <a:r>
              <a:rPr lang="en-US" sz="4000" b="1" dirty="0"/>
              <a:t>anyone is ashamed of me and my words in this adulterous and sinful generation, the Son of Man will be ashamed of him when he comes in his Father's glory with the holy angels."</a:t>
            </a:r>
          </a:p>
          <a:p>
            <a:pPr marL="0" indent="0">
              <a:buNone/>
            </a:pPr>
            <a:r>
              <a:rPr lang="en-US" sz="4000" b="1" dirty="0" smtClean="0"/>
              <a:t>Mark 8:38, see also Luke 9:26</a:t>
            </a:r>
            <a:endParaRPr lang="en-US" sz="4000" b="1" dirty="0"/>
          </a:p>
        </p:txBody>
      </p:sp>
    </p:spTree>
    <p:extLst>
      <p:ext uri="{BB962C8B-B14F-4D97-AF65-F5344CB8AC3E}">
        <p14:creationId xmlns:p14="http://schemas.microsoft.com/office/powerpoint/2010/main" val="316253344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a:t>
            </a:r>
            <a:r>
              <a:rPr lang="en-US" sz="4000" b="1" dirty="0" smtClean="0">
                <a:solidFill>
                  <a:schemeClr val="tx1"/>
                </a:solidFill>
                <a:latin typeface="+mn-lt"/>
                <a:cs typeface="Times New Roman" pitchFamily="18" charset="0"/>
              </a:rPr>
              <a:t>4:17-19 </a:t>
            </a:r>
            <a:r>
              <a:rPr lang="en-US" sz="4000" b="1" dirty="0" smtClean="0">
                <a:solidFill>
                  <a:schemeClr val="tx1"/>
                </a:solidFill>
                <a:latin typeface="+mn-lt"/>
                <a:cs typeface="Times New Roman" pitchFamily="18" charset="0"/>
              </a:rPr>
              <a:t>– The Scriptures</a:t>
            </a:r>
          </a:p>
          <a:p>
            <a:pPr marL="0" indent="0">
              <a:buNone/>
            </a:pPr>
            <a:r>
              <a:rPr lang="en-US" sz="4000" b="1" dirty="0" smtClean="0"/>
              <a:t>Because </a:t>
            </a:r>
            <a:r>
              <a:rPr lang="en-US" sz="4000" b="1" dirty="0"/>
              <a:t>it is time for judgment to begin from the House of Elohim. And if firstly from us, what is the end of those who do not obey the Good News of Elohim? </a:t>
            </a:r>
            <a:r>
              <a:rPr lang="en-US" sz="4000" b="1" dirty="0" smtClean="0"/>
              <a:t>And </a:t>
            </a:r>
            <a:r>
              <a:rPr lang="en-US" sz="4000" b="1" dirty="0"/>
              <a:t>if the righteous one is scarcely saved, where shall the wicked and the sinner appear? </a:t>
            </a:r>
            <a:endParaRPr lang="en-US" sz="4000" b="1" dirty="0"/>
          </a:p>
        </p:txBody>
      </p:sp>
    </p:spTree>
    <p:extLst>
      <p:ext uri="{BB962C8B-B14F-4D97-AF65-F5344CB8AC3E}">
        <p14:creationId xmlns:p14="http://schemas.microsoft.com/office/powerpoint/2010/main" val="314100329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A Fair Judgment</a:t>
            </a:r>
            <a:endParaRPr lang="en-US" sz="4000" b="1" dirty="0" smtClean="0">
              <a:solidFill>
                <a:schemeClr val="tx1"/>
              </a:solidFill>
              <a:latin typeface="+mn-lt"/>
              <a:cs typeface="Times New Roman" pitchFamily="18" charset="0"/>
            </a:endParaRPr>
          </a:p>
          <a:p>
            <a:pPr marL="0" indent="0">
              <a:buNone/>
            </a:pPr>
            <a:r>
              <a:rPr lang="en-US" sz="4000" b="1" dirty="0" smtClean="0"/>
              <a:t>If </a:t>
            </a:r>
            <a:r>
              <a:rPr lang="en-US" sz="4000" b="1" dirty="0"/>
              <a:t>the righteous receive their due on earth, how much more the ungodly and the </a:t>
            </a:r>
            <a:r>
              <a:rPr lang="en-US" sz="4000" b="1" dirty="0" smtClean="0"/>
              <a:t>sinner!  Proverbs 11:31</a:t>
            </a:r>
          </a:p>
          <a:p>
            <a:pPr marL="0" indent="0">
              <a:buNone/>
            </a:pPr>
            <a:r>
              <a:rPr lang="en-US" sz="4000" b="1" dirty="0" smtClean="0"/>
              <a:t>Actually Peter quotes directly from the Septuagint (the Greek is exact):</a:t>
            </a:r>
          </a:p>
          <a:p>
            <a:pPr marL="0" indent="0">
              <a:buNone/>
            </a:pPr>
            <a:r>
              <a:rPr lang="en-US" dirty="0"/>
              <a:t> </a:t>
            </a:r>
            <a:r>
              <a:rPr lang="en-US" sz="4000" b="1" dirty="0"/>
              <a:t>If the righteous scarcely be saved, where shall the ungodly and the sinner appear?</a:t>
            </a:r>
          </a:p>
          <a:p>
            <a:pPr marL="0" indent="0">
              <a:buNone/>
            </a:pPr>
            <a:endParaRPr lang="en-US" sz="4000" b="1" dirty="0"/>
          </a:p>
        </p:txBody>
      </p:sp>
    </p:spTree>
    <p:extLst>
      <p:ext uri="{BB962C8B-B14F-4D97-AF65-F5344CB8AC3E}">
        <p14:creationId xmlns:p14="http://schemas.microsoft.com/office/powerpoint/2010/main" val="332229055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smtClean="0">
                <a:solidFill>
                  <a:schemeClr val="tx1"/>
                </a:solidFill>
                <a:latin typeface="+mn-lt"/>
                <a:cs typeface="Times New Roman" pitchFamily="18" charset="0"/>
              </a:rPr>
              <a:t>1 Peter </a:t>
            </a:r>
            <a:r>
              <a:rPr lang="en-US" sz="4000" b="1" dirty="0" smtClean="0">
                <a:solidFill>
                  <a:schemeClr val="tx1"/>
                </a:solidFill>
                <a:latin typeface="+mn-lt"/>
                <a:cs typeface="Times New Roman" pitchFamily="18" charset="0"/>
              </a:rPr>
              <a:t>4:19 </a:t>
            </a:r>
            <a:r>
              <a:rPr lang="en-US" sz="4000" b="1" dirty="0" smtClean="0">
                <a:solidFill>
                  <a:schemeClr val="tx1"/>
                </a:solidFill>
                <a:latin typeface="+mn-lt"/>
                <a:cs typeface="Times New Roman" pitchFamily="18" charset="0"/>
              </a:rPr>
              <a:t>– The Scriptures</a:t>
            </a:r>
          </a:p>
          <a:p>
            <a:pPr marL="0" indent="0">
              <a:buNone/>
            </a:pPr>
            <a:r>
              <a:rPr lang="en-US" sz="4000" b="1" dirty="0" smtClean="0"/>
              <a:t>So </a:t>
            </a:r>
            <a:r>
              <a:rPr lang="en-US" sz="4000" b="1" dirty="0"/>
              <a:t>then, those who suffer according to the desire of Elohim should commit their lives to a trustworthy Creator, in doing </a:t>
            </a:r>
            <a:r>
              <a:rPr lang="en-US" sz="4000" b="1" dirty="0" smtClean="0"/>
              <a:t>good.</a:t>
            </a:r>
          </a:p>
          <a:p>
            <a:pPr marL="0" indent="0">
              <a:buNone/>
            </a:pPr>
            <a:r>
              <a:rPr lang="en-US" sz="4000" b="1" dirty="0"/>
              <a:t>from a basic meaning </a:t>
            </a:r>
            <a:r>
              <a:rPr lang="en-US" sz="4000" b="1" i="1" dirty="0"/>
              <a:t>place beside, place before</a:t>
            </a:r>
            <a:r>
              <a:rPr lang="en-US" sz="4000" b="1" dirty="0"/>
              <a:t>; (1) active and literally, of food </a:t>
            </a:r>
            <a:r>
              <a:rPr lang="en-US" sz="4000" b="1" i="1" dirty="0"/>
              <a:t>place </a:t>
            </a:r>
            <a:r>
              <a:rPr lang="en-US" sz="4000" b="1" dirty="0"/>
              <a:t>or </a:t>
            </a:r>
            <a:r>
              <a:rPr lang="en-US" sz="4000" b="1" i="1" dirty="0"/>
              <a:t>set before </a:t>
            </a:r>
            <a:r>
              <a:rPr lang="en-US" sz="4000" b="1" dirty="0"/>
              <a:t>someone (MK 6.41); figuratively, of teaching </a:t>
            </a:r>
            <a:r>
              <a:rPr lang="en-US" sz="4000" b="1" i="1" dirty="0"/>
              <a:t>expound, point out, tell </a:t>
            </a:r>
            <a:r>
              <a:rPr lang="en-US" sz="4000" b="1" dirty="0"/>
              <a:t>(MT 13.24); (2) middle; (a) </a:t>
            </a:r>
            <a:r>
              <a:rPr lang="en-US" sz="4000" b="1" u="sng" dirty="0"/>
              <a:t>as a commercial technical term for giving something to someone in trust for safekeeping </a:t>
            </a:r>
            <a:r>
              <a:rPr lang="en-US" sz="4000" b="1" i="1" u="sng" dirty="0"/>
              <a:t>commit, deposit, entrust</a:t>
            </a:r>
            <a:r>
              <a:rPr lang="en-US" sz="4000" b="1" dirty="0"/>
              <a:t>; figuratively in the NT </a:t>
            </a:r>
            <a:endParaRPr lang="en-US" sz="4000" b="1" dirty="0"/>
          </a:p>
        </p:txBody>
      </p:sp>
    </p:spTree>
    <p:extLst>
      <p:ext uri="{BB962C8B-B14F-4D97-AF65-F5344CB8AC3E}">
        <p14:creationId xmlns:p14="http://schemas.microsoft.com/office/powerpoint/2010/main" val="411507505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Your Turn to Respond to the Teaching </a:t>
            </a:r>
          </a:p>
          <a:p>
            <a:pPr marL="0" indent="0">
              <a:buNone/>
            </a:pPr>
            <a:r>
              <a:rPr lang="en-US" sz="4000" b="1" dirty="0" smtClean="0"/>
              <a:t>Questions</a:t>
            </a:r>
          </a:p>
          <a:p>
            <a:pPr marL="0" indent="0">
              <a:buNone/>
            </a:pPr>
            <a:r>
              <a:rPr lang="en-US" sz="4000" b="1" dirty="0" smtClean="0"/>
              <a:t>Comments</a:t>
            </a:r>
          </a:p>
          <a:p>
            <a:pPr marL="0" indent="0">
              <a:buNone/>
            </a:pPr>
            <a:r>
              <a:rPr lang="en-US" sz="4000" b="1" dirty="0" smtClean="0"/>
              <a:t>Testimonies</a:t>
            </a:r>
          </a:p>
          <a:p>
            <a:pPr marL="0" indent="0">
              <a:buNone/>
            </a:pPr>
            <a:r>
              <a:rPr lang="en-US" sz="4000" b="1" dirty="0" smtClean="0"/>
              <a:t>Prophesies</a:t>
            </a:r>
            <a:endParaRPr lang="en-US" sz="4000" b="1" dirty="0"/>
          </a:p>
        </p:txBody>
      </p:sp>
    </p:spTree>
    <p:extLst>
      <p:ext uri="{BB962C8B-B14F-4D97-AF65-F5344CB8AC3E}">
        <p14:creationId xmlns:p14="http://schemas.microsoft.com/office/powerpoint/2010/main" val="81693919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49489</TotalTime>
  <Words>2854</Words>
  <Application>Microsoft Office PowerPoint</Application>
  <PresentationFormat>Widescreen</PresentationFormat>
  <Paragraphs>193</Paragraphs>
  <Slides>42</Slides>
  <Notes>42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42</vt:i4>
      </vt:variant>
    </vt:vector>
  </HeadingPairs>
  <TitlesOfParts>
    <vt:vector size="50" baseType="lpstr">
      <vt:lpstr>Arial</vt:lpstr>
      <vt:lpstr>Bwgrkn</vt:lpstr>
      <vt:lpstr>Bwhebb</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317</cp:revision>
  <dcterms:created xsi:type="dcterms:W3CDTF">2018-11-07T08:55:54Z</dcterms:created>
  <dcterms:modified xsi:type="dcterms:W3CDTF">2019-10-05T12:56:20Z</dcterms:modified>
</cp:coreProperties>
</file>