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64" r:id="rId2"/>
    <p:sldId id="257" r:id="rId3"/>
    <p:sldId id="374" r:id="rId4"/>
    <p:sldId id="506" r:id="rId5"/>
    <p:sldId id="494" r:id="rId6"/>
    <p:sldId id="495" r:id="rId7"/>
    <p:sldId id="496" r:id="rId8"/>
    <p:sldId id="497" r:id="rId9"/>
    <p:sldId id="498" r:id="rId10"/>
    <p:sldId id="519" r:id="rId11"/>
    <p:sldId id="442" r:id="rId12"/>
    <p:sldId id="507" r:id="rId13"/>
    <p:sldId id="528" r:id="rId14"/>
    <p:sldId id="527" r:id="rId15"/>
    <p:sldId id="529" r:id="rId16"/>
    <p:sldId id="525" r:id="rId17"/>
    <p:sldId id="532" r:id="rId18"/>
    <p:sldId id="539" r:id="rId19"/>
    <p:sldId id="533" r:id="rId20"/>
    <p:sldId id="522" r:id="rId21"/>
    <p:sldId id="526" r:id="rId22"/>
    <p:sldId id="514" r:id="rId23"/>
    <p:sldId id="518" r:id="rId24"/>
    <p:sldId id="508" r:id="rId25"/>
    <p:sldId id="523" r:id="rId26"/>
    <p:sldId id="515" r:id="rId27"/>
    <p:sldId id="517" r:id="rId28"/>
    <p:sldId id="534" r:id="rId29"/>
    <p:sldId id="509" r:id="rId30"/>
    <p:sldId id="530" r:id="rId31"/>
    <p:sldId id="535" r:id="rId32"/>
    <p:sldId id="531" r:id="rId33"/>
    <p:sldId id="536" r:id="rId34"/>
    <p:sldId id="537" r:id="rId35"/>
    <p:sldId id="540" r:id="rId36"/>
    <p:sldId id="510" r:id="rId37"/>
    <p:sldId id="538" r:id="rId38"/>
    <p:sldId id="511" r:id="rId39"/>
    <p:sldId id="541" r:id="rId40"/>
    <p:sldId id="512" r:id="rId41"/>
    <p:sldId id="542" r:id="rId42"/>
    <p:sldId id="513" r:id="rId43"/>
    <p:sldId id="544" r:id="rId44"/>
    <p:sldId id="543" r:id="rId45"/>
    <p:sldId id="545" r:id="rId46"/>
    <p:sldId id="546" r:id="rId47"/>
    <p:sldId id="492"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4" autoAdjust="0"/>
    <p:restoredTop sz="86379" autoAdjust="0"/>
  </p:normalViewPr>
  <p:slideViewPr>
    <p:cSldViewPr snapToGrid="0">
      <p:cViewPr varScale="1">
        <p:scale>
          <a:sx n="77" d="100"/>
          <a:sy n="77" d="100"/>
        </p:scale>
        <p:origin x="234" y="96"/>
      </p:cViewPr>
      <p:guideLst/>
    </p:cSldViewPr>
  </p:slideViewPr>
  <p:outlineViewPr>
    <p:cViewPr>
      <p:scale>
        <a:sx n="33" d="100"/>
        <a:sy n="33" d="100"/>
      </p:scale>
      <p:origin x="0" y="-414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9/21/2019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505616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556296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362357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735232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447617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698227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259385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583381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711802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958559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124680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73401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638456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605828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109530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289074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544989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4259924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8611912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5879363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115513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41664386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0121517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2946917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4945573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6178227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8410537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3756298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8539068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0910599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2524325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393342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7407827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4885488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4352036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5494810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8587722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4650930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766302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9/21/2019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9/21/2019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9/21/2019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9/21/2019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9/21/2019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9/21/2019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9/21/2019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9/21/2019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9/21/2019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9/21/2019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a:t>
            </a:r>
            <a:r>
              <a:rPr lang="en-US" sz="5200" b="1" dirty="0" smtClean="0">
                <a:solidFill>
                  <a:schemeClr val="accent1">
                    <a:lumMod val="50000"/>
                  </a:schemeClr>
                </a:solidFill>
                <a:latin typeface="Helvetica" pitchFamily="34" charset="0"/>
                <a:cs typeface="Helvetica" pitchFamily="34" charset="0"/>
              </a:rPr>
              <a:t>Shalom, Faithful Ones</a:t>
            </a:r>
            <a:endParaRPr lang="en-US" sz="5200" b="1" dirty="0">
              <a:solidFill>
                <a:schemeClr val="accent1">
                  <a:lumMod val="50000"/>
                </a:schemeClr>
              </a:solidFill>
              <a:latin typeface="Helvetica" pitchFamily="34" charset="0"/>
              <a:cs typeface="Helvetica" pitchFamily="34" charset="0"/>
            </a:endParaRP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Proclaiming the Foundations of the Faith and the Ancient Paths</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September 21,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1 Peter 3:1-22 </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Instructions for Family and Facing </a:t>
            </a:r>
            <a:r>
              <a:rPr lang="en-US" sz="4400" b="1" dirty="0">
                <a:cs typeface="Helvetica" pitchFamily="34" charset="0"/>
              </a:rPr>
              <a:t>I</a:t>
            </a:r>
            <a:r>
              <a:rPr lang="en-US" sz="4400" b="1" dirty="0" smtClean="0">
                <a:cs typeface="Helvetica" pitchFamily="34" charset="0"/>
              </a:rPr>
              <a:t>ll-Treatment</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3:1-3 – The Scriptures</a:t>
            </a:r>
          </a:p>
          <a:p>
            <a:pPr marL="0" indent="0">
              <a:buNone/>
            </a:pPr>
            <a:r>
              <a:rPr lang="en-US" sz="4000" b="1" dirty="0" smtClean="0"/>
              <a:t>In </a:t>
            </a:r>
            <a:r>
              <a:rPr lang="en-US" sz="4000" b="1" dirty="0"/>
              <a:t>the same way, wives, be subject to your own husbands, so that if any are disobedient to the Word, they, without a word, might be won by the </a:t>
            </a:r>
            <a:r>
              <a:rPr lang="en-US" sz="4000" b="1" dirty="0" err="1"/>
              <a:t>behaviour</a:t>
            </a:r>
            <a:r>
              <a:rPr lang="en-US" sz="4000" b="1" dirty="0"/>
              <a:t> of their wives, </a:t>
            </a:r>
            <a:r>
              <a:rPr lang="en-US" sz="4000" b="1" dirty="0" smtClean="0"/>
              <a:t>having </a:t>
            </a:r>
            <a:r>
              <a:rPr lang="en-US" sz="4000" b="1" dirty="0"/>
              <a:t>seen your blameless </a:t>
            </a:r>
            <a:r>
              <a:rPr lang="en-US" sz="4000" b="1" dirty="0" err="1"/>
              <a:t>behaviour</a:t>
            </a:r>
            <a:r>
              <a:rPr lang="en-US" sz="4000" b="1" dirty="0"/>
              <a:t> in fear. </a:t>
            </a:r>
            <a:r>
              <a:rPr lang="en-US" sz="4000" b="1" dirty="0" smtClean="0"/>
              <a:t>Your </a:t>
            </a:r>
            <a:r>
              <a:rPr lang="en-US" sz="4000" b="1" dirty="0"/>
              <a:t>adornment should not be outward – arranging the hair, wearing gold, or putting on dresses – </a:t>
            </a:r>
            <a:r>
              <a:rPr lang="en-US" sz="4000" b="1" dirty="0" smtClean="0"/>
              <a:t> </a:t>
            </a:r>
            <a:endParaRPr lang="en-US" sz="4000" b="1" dirty="0"/>
          </a:p>
        </p:txBody>
      </p:sp>
    </p:spTree>
    <p:extLst>
      <p:ext uri="{BB962C8B-B14F-4D97-AF65-F5344CB8AC3E}">
        <p14:creationId xmlns:p14="http://schemas.microsoft.com/office/powerpoint/2010/main" val="22730818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3:4-6 – The Scriptures</a:t>
            </a:r>
          </a:p>
          <a:p>
            <a:pPr marL="0" indent="0">
              <a:buNone/>
            </a:pPr>
            <a:r>
              <a:rPr lang="en-US" sz="4000" b="1" dirty="0" smtClean="0"/>
              <a:t>but </a:t>
            </a:r>
            <a:r>
              <a:rPr lang="en-US" sz="4000" b="1" dirty="0"/>
              <a:t>the hidden Man of the heart, with the incorruptible ornament of a meek and peaceable spirit, which is of great value before Elohim. </a:t>
            </a:r>
            <a:r>
              <a:rPr lang="en-US" sz="4000" b="1" dirty="0" smtClean="0"/>
              <a:t>For </a:t>
            </a:r>
            <a:r>
              <a:rPr lang="en-US" sz="4000" b="1" dirty="0"/>
              <a:t>in this way, in former times, the </a:t>
            </a:r>
            <a:r>
              <a:rPr lang="en-US" sz="4000" b="1" dirty="0" err="1"/>
              <a:t>setapart</a:t>
            </a:r>
            <a:r>
              <a:rPr lang="en-US" sz="4000" b="1" dirty="0"/>
              <a:t> women who trusted in Elohim also adorned themselves, being subject to their own husbands, </a:t>
            </a:r>
            <a:r>
              <a:rPr lang="en-US" sz="4000" b="1" dirty="0" smtClean="0"/>
              <a:t>as </a:t>
            </a:r>
            <a:r>
              <a:rPr lang="en-US" sz="4000" b="1" dirty="0"/>
              <a:t>Sarah obeyed </a:t>
            </a:r>
            <a:r>
              <a:rPr lang="en-US" sz="4000" b="1" dirty="0" smtClean="0"/>
              <a:t>Abraham</a:t>
            </a:r>
            <a:r>
              <a:rPr lang="en-US" sz="4000" b="1" dirty="0"/>
              <a:t>, calling him master, of whom you became children, doing good, and not frightened by any fear. </a:t>
            </a:r>
          </a:p>
        </p:txBody>
      </p:sp>
    </p:spTree>
    <p:extLst>
      <p:ext uri="{BB962C8B-B14F-4D97-AF65-F5344CB8AC3E}">
        <p14:creationId xmlns:p14="http://schemas.microsoft.com/office/powerpoint/2010/main" val="3124984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cs typeface="Times New Roman" pitchFamily="18" charset="0"/>
              </a:rPr>
              <a:t>3:7-9</a:t>
            </a:r>
            <a:r>
              <a:rPr lang="en-US" sz="4000" b="1" dirty="0" smtClean="0">
                <a:solidFill>
                  <a:schemeClr val="tx1"/>
                </a:solidFill>
                <a:latin typeface="+mn-lt"/>
                <a:cs typeface="Times New Roman" pitchFamily="18" charset="0"/>
              </a:rPr>
              <a:t> – The Scriptures</a:t>
            </a:r>
          </a:p>
          <a:p>
            <a:pPr marL="0" indent="0">
              <a:buNone/>
            </a:pPr>
            <a:r>
              <a:rPr lang="en-US" sz="4000" b="1" dirty="0" smtClean="0"/>
              <a:t>In </a:t>
            </a:r>
            <a:r>
              <a:rPr lang="en-US" sz="4000" b="1" dirty="0"/>
              <a:t>the same way, husbands, live understandingly together, giving respect to the wife, as to the weaker vessel, and as being heirs together of the </a:t>
            </a:r>
            <a:r>
              <a:rPr lang="en-US" sz="4000" b="1" dirty="0" err="1"/>
              <a:t>favour</a:t>
            </a:r>
            <a:r>
              <a:rPr lang="en-US" sz="4000" b="1" dirty="0"/>
              <a:t> of life, so that your prayers are not hindered. </a:t>
            </a:r>
            <a:r>
              <a:rPr lang="en-US" sz="4000" b="1" dirty="0" smtClean="0"/>
              <a:t>To </a:t>
            </a:r>
            <a:r>
              <a:rPr lang="en-US" sz="4000" b="1" dirty="0"/>
              <a:t>sum up, let all of you be likeminded, sympathetic, loving as brothers, tenderhearted, humble-minded, </a:t>
            </a:r>
            <a:r>
              <a:rPr lang="en-US" sz="4000" b="1" dirty="0" smtClean="0"/>
              <a:t>not </a:t>
            </a:r>
            <a:r>
              <a:rPr lang="en-US" sz="4000" b="1" dirty="0"/>
              <a:t>returning evil for evil or reviling for reviling, but on the contrary blessing, knowing that you were called to this, in order to inherit a </a:t>
            </a:r>
            <a:r>
              <a:rPr lang="en-US" sz="4000" b="1" dirty="0" smtClean="0"/>
              <a:t>blessing.</a:t>
            </a:r>
            <a:endParaRPr lang="en-US" sz="4000" b="1" dirty="0"/>
          </a:p>
        </p:txBody>
      </p:sp>
    </p:spTree>
    <p:extLst>
      <p:ext uri="{BB962C8B-B14F-4D97-AF65-F5344CB8AC3E}">
        <p14:creationId xmlns:p14="http://schemas.microsoft.com/office/powerpoint/2010/main" val="3347845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3:10-12 – The Scriptures</a:t>
            </a:r>
          </a:p>
          <a:p>
            <a:pPr marL="0" indent="0">
              <a:buNone/>
            </a:pPr>
            <a:r>
              <a:rPr lang="en-US" sz="4000" b="1" dirty="0" smtClean="0"/>
              <a:t>For </a:t>
            </a:r>
            <a:r>
              <a:rPr lang="en-US" sz="4000" b="1" dirty="0"/>
              <a:t>“He who wishes to love life and see good days, let him keep his tongue from evil, and his lips from speaking deceit, </a:t>
            </a:r>
            <a:r>
              <a:rPr lang="en-US" sz="4000" b="1" dirty="0" smtClean="0"/>
              <a:t>let </a:t>
            </a:r>
            <a:r>
              <a:rPr lang="en-US" sz="4000" b="1" dirty="0"/>
              <a:t>him turn away from evil and do good, let him seek peace and pursue it. </a:t>
            </a:r>
            <a:r>
              <a:rPr lang="en-US" sz="4000" b="1" dirty="0" smtClean="0"/>
              <a:t>Because </a:t>
            </a:r>
            <a:r>
              <a:rPr lang="en-US" sz="4000" b="1" dirty="0"/>
              <a:t>the eyes of </a:t>
            </a:r>
            <a:r>
              <a:rPr lang="en-US" sz="4400" b="1" dirty="0" err="1" smtClean="0">
                <a:latin typeface="Bwhebb" panose="00000400000000000000" pitchFamily="2" charset="0"/>
              </a:rPr>
              <a:t>hwhy</a:t>
            </a:r>
            <a:r>
              <a:rPr lang="en-US" sz="4000" b="1" dirty="0" smtClean="0"/>
              <a:t> </a:t>
            </a:r>
            <a:r>
              <a:rPr lang="en-US" sz="4000" b="1" dirty="0"/>
              <a:t>are on the righteous, and his ears are open to their prayers, but the face of </a:t>
            </a:r>
            <a:r>
              <a:rPr lang="en-US" sz="4400" b="1" dirty="0" err="1" smtClean="0">
                <a:latin typeface="Bwhebb" panose="00000400000000000000" pitchFamily="2" charset="0"/>
              </a:rPr>
              <a:t>hwhy</a:t>
            </a:r>
            <a:r>
              <a:rPr lang="en-US" sz="4000" b="1" dirty="0" smtClean="0"/>
              <a:t> </a:t>
            </a:r>
            <a:r>
              <a:rPr lang="en-US" sz="4000" b="1" dirty="0"/>
              <a:t>is against those who do evil</a:t>
            </a:r>
            <a:r>
              <a:rPr lang="en-US" sz="4000" b="1" dirty="0" smtClean="0"/>
              <a:t>.”</a:t>
            </a:r>
            <a:endParaRPr lang="en-US" sz="4000" b="1" dirty="0"/>
          </a:p>
        </p:txBody>
      </p:sp>
    </p:spTree>
    <p:extLst>
      <p:ext uri="{BB962C8B-B14F-4D97-AF65-F5344CB8AC3E}">
        <p14:creationId xmlns:p14="http://schemas.microsoft.com/office/powerpoint/2010/main" val="13387100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3:13-15 – The Scriptures</a:t>
            </a:r>
          </a:p>
          <a:p>
            <a:pPr marL="0" indent="0">
              <a:buNone/>
            </a:pPr>
            <a:r>
              <a:rPr lang="en-US" sz="4000" b="1" dirty="0" smtClean="0"/>
              <a:t>And </a:t>
            </a:r>
            <a:r>
              <a:rPr lang="en-US" sz="4000" b="1" dirty="0"/>
              <a:t>who is the one doing evil to you, if you become imitators of the good? </a:t>
            </a:r>
            <a:r>
              <a:rPr lang="en-US" sz="4000" b="1" dirty="0" smtClean="0"/>
              <a:t>But </a:t>
            </a:r>
            <a:r>
              <a:rPr lang="en-US" sz="4000" b="1" dirty="0"/>
              <a:t>even if you suffer for righteousness’ sake, you are blessed</a:t>
            </a:r>
            <a:r>
              <a:rPr lang="en-US" sz="4000" b="1" dirty="0" smtClean="0"/>
              <a:t>. </a:t>
            </a:r>
            <a:r>
              <a:rPr lang="en-US" sz="4000" b="1" dirty="0"/>
              <a:t>“And do not fear their threats, neither be troubled.” </a:t>
            </a:r>
            <a:r>
              <a:rPr lang="en-US" sz="4000" b="1" dirty="0" smtClean="0"/>
              <a:t>But </a:t>
            </a:r>
            <a:r>
              <a:rPr lang="en-US" sz="4000" b="1" dirty="0"/>
              <a:t>set apart </a:t>
            </a:r>
            <a:r>
              <a:rPr lang="en-US" sz="4400" b="1" dirty="0" err="1">
                <a:latin typeface="Bwhebb" panose="00000400000000000000" pitchFamily="2" charset="0"/>
              </a:rPr>
              <a:t>hwhy</a:t>
            </a:r>
            <a:r>
              <a:rPr lang="en-US" sz="4000" b="1" dirty="0">
                <a:latin typeface="Bwhebb" panose="00000400000000000000" pitchFamily="2" charset="0"/>
              </a:rPr>
              <a:t> </a:t>
            </a:r>
            <a:r>
              <a:rPr lang="en-US" sz="4000" b="1" dirty="0" smtClean="0"/>
              <a:t>Elohim </a:t>
            </a:r>
            <a:r>
              <a:rPr lang="en-US" sz="4000" b="1" dirty="0"/>
              <a:t>in your hearts, and always be ready to give an answer to everyone asking you a reason concerning the expectation that is in you, with meekness and fear, </a:t>
            </a:r>
          </a:p>
        </p:txBody>
      </p:sp>
    </p:spTree>
    <p:extLst>
      <p:ext uri="{BB962C8B-B14F-4D97-AF65-F5344CB8AC3E}">
        <p14:creationId xmlns:p14="http://schemas.microsoft.com/office/powerpoint/2010/main" val="36507432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3:16-18 – The Scriptures</a:t>
            </a:r>
          </a:p>
          <a:p>
            <a:pPr marL="0" indent="0">
              <a:buNone/>
            </a:pPr>
            <a:r>
              <a:rPr lang="en-US" sz="4000" b="1" dirty="0" smtClean="0"/>
              <a:t>having </a:t>
            </a:r>
            <a:r>
              <a:rPr lang="en-US" sz="4000" b="1" dirty="0"/>
              <a:t>a good conscience, so that when they speak against you as doers of evil, those who falsely accuse your good </a:t>
            </a:r>
            <a:r>
              <a:rPr lang="en-US" sz="4000" b="1" dirty="0" err="1"/>
              <a:t>behaviour</a:t>
            </a:r>
            <a:r>
              <a:rPr lang="en-US" sz="4000" b="1" dirty="0"/>
              <a:t> in Messiah, shall be ashamed. </a:t>
            </a:r>
            <a:r>
              <a:rPr lang="en-US" sz="4000" b="1" dirty="0" smtClean="0"/>
              <a:t>For </a:t>
            </a:r>
            <a:r>
              <a:rPr lang="en-US" sz="4000" b="1" dirty="0"/>
              <a:t>it is better, if it is the desire of Elohim, to suffer for doing good than for doing evil. </a:t>
            </a:r>
            <a:r>
              <a:rPr lang="en-US" sz="4000" b="1" dirty="0" smtClean="0"/>
              <a:t>Because </a:t>
            </a:r>
            <a:r>
              <a:rPr lang="en-US" sz="4000" b="1" dirty="0"/>
              <a:t>even Messiah once suffered for sins, the righteous for the unrighteous, to bring you to Elohim</a:t>
            </a:r>
            <a:r>
              <a:rPr lang="en-US" sz="4000" b="1" dirty="0" smtClean="0"/>
              <a:t>, </a:t>
            </a:r>
            <a:r>
              <a:rPr lang="en-US" sz="4000" b="1" dirty="0"/>
              <a:t>having been put to death indeed in flesh but made alive in the Spirit, </a:t>
            </a:r>
          </a:p>
        </p:txBody>
      </p:sp>
    </p:spTree>
    <p:extLst>
      <p:ext uri="{BB962C8B-B14F-4D97-AF65-F5344CB8AC3E}">
        <p14:creationId xmlns:p14="http://schemas.microsoft.com/office/powerpoint/2010/main" val="29424885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3:19-22 – The Scriptures</a:t>
            </a:r>
          </a:p>
          <a:p>
            <a:pPr marL="0" indent="0">
              <a:buNone/>
            </a:pPr>
            <a:r>
              <a:rPr lang="en-US" sz="4000" b="1" dirty="0" smtClean="0"/>
              <a:t>in </a:t>
            </a:r>
            <a:r>
              <a:rPr lang="en-US" sz="4000" b="1" dirty="0"/>
              <a:t>which also He went and proclaimed unto the spirits in prison, </a:t>
            </a:r>
            <a:r>
              <a:rPr lang="en-US" sz="4000" b="1" dirty="0" smtClean="0"/>
              <a:t>who </a:t>
            </a:r>
            <a:r>
              <a:rPr lang="en-US" sz="4000" b="1" dirty="0"/>
              <a:t>were disobedient at one time when the patience of Elohim waited in the days of </a:t>
            </a:r>
            <a:r>
              <a:rPr lang="en-US" sz="4000" b="1" dirty="0" smtClean="0"/>
              <a:t>Noah, </a:t>
            </a:r>
            <a:r>
              <a:rPr lang="en-US" sz="4000" b="1" dirty="0"/>
              <a:t>while the ark was being prepared, in which a few, that is, eight beings, were saved through water, </a:t>
            </a:r>
            <a:r>
              <a:rPr lang="en-US" sz="4000" b="1" dirty="0" smtClean="0"/>
              <a:t>which </a:t>
            </a:r>
            <a:r>
              <a:rPr lang="en-US" sz="4000" b="1" dirty="0"/>
              <a:t>figure now also saves us</a:t>
            </a:r>
            <a:r>
              <a:rPr lang="en-US" sz="4000" b="1" dirty="0" smtClean="0"/>
              <a:t>:</a:t>
            </a:r>
            <a:endParaRPr lang="en-US" sz="4000" b="1" dirty="0"/>
          </a:p>
        </p:txBody>
      </p:sp>
    </p:spTree>
    <p:extLst>
      <p:ext uri="{BB962C8B-B14F-4D97-AF65-F5344CB8AC3E}">
        <p14:creationId xmlns:p14="http://schemas.microsoft.com/office/powerpoint/2010/main" val="18031284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3:19-22 – The Scriptures</a:t>
            </a:r>
          </a:p>
          <a:p>
            <a:pPr marL="0" indent="0">
              <a:buNone/>
            </a:pPr>
            <a:r>
              <a:rPr lang="en-US" sz="4000" b="1" dirty="0" smtClean="0"/>
              <a:t>immersion </a:t>
            </a:r>
            <a:r>
              <a:rPr lang="en-US" sz="4000" b="1" dirty="0"/>
              <a:t>– not a putting away of the filth of the flesh, but the answer of a good conscience toward Elohim – through the resurrection </a:t>
            </a:r>
            <a:r>
              <a:rPr lang="en-US" sz="4000" b="1" dirty="0" smtClean="0"/>
              <a:t>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a:t>
            </a:r>
            <a:r>
              <a:rPr lang="en-US" sz="4000" b="1" dirty="0" smtClean="0"/>
              <a:t>Messiah</a:t>
            </a:r>
            <a:r>
              <a:rPr lang="en-US" sz="4000" b="1" dirty="0"/>
              <a:t>, </a:t>
            </a:r>
            <a:r>
              <a:rPr lang="en-US" sz="4000" b="1" dirty="0" smtClean="0"/>
              <a:t>who</a:t>
            </a:r>
            <a:r>
              <a:rPr lang="en-US" sz="4000" b="1" dirty="0"/>
              <a:t>, having gone into heaven, is at the right hand of Elohim, messengers and authorities and powers having been subjected to Him. </a:t>
            </a:r>
          </a:p>
        </p:txBody>
      </p:sp>
    </p:spTree>
    <p:extLst>
      <p:ext uri="{BB962C8B-B14F-4D97-AF65-F5344CB8AC3E}">
        <p14:creationId xmlns:p14="http://schemas.microsoft.com/office/powerpoint/2010/main" val="3241201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err="1" smtClean="0">
                <a:solidFill>
                  <a:schemeClr val="tx1"/>
                </a:solidFill>
                <a:latin typeface="+mn-lt"/>
                <a:cs typeface="Times New Roman" pitchFamily="18" charset="0"/>
              </a:rPr>
              <a:t>Kepha</a:t>
            </a:r>
            <a:r>
              <a:rPr lang="en-US" sz="4000" b="1" dirty="0" smtClean="0">
                <a:solidFill>
                  <a:schemeClr val="tx1"/>
                </a:solidFill>
                <a:latin typeface="+mn-lt"/>
                <a:cs typeface="Times New Roman" pitchFamily="18" charset="0"/>
              </a:rPr>
              <a:t> - the Eye Witness to Important Events</a:t>
            </a:r>
          </a:p>
          <a:p>
            <a:pPr marL="0" indent="0">
              <a:buNone/>
            </a:pPr>
            <a:r>
              <a:rPr lang="en-US" sz="4000" b="1" dirty="0" smtClean="0"/>
              <a:t>The Teaching of the Master on the roles </a:t>
            </a:r>
            <a:r>
              <a:rPr lang="en-US" sz="4000" b="1" dirty="0"/>
              <a:t>of women and men </a:t>
            </a:r>
            <a:r>
              <a:rPr lang="en-US" sz="4000" b="1" dirty="0" smtClean="0"/>
              <a:t>in marriage relationship</a:t>
            </a:r>
          </a:p>
          <a:p>
            <a:pPr marL="0" indent="0">
              <a:buNone/>
            </a:pPr>
            <a:r>
              <a:rPr lang="en-US" sz="4000" b="1" dirty="0" smtClean="0"/>
              <a:t>General rules about personal conduct</a:t>
            </a:r>
          </a:p>
          <a:p>
            <a:pPr marL="0" indent="0">
              <a:buNone/>
            </a:pPr>
            <a:r>
              <a:rPr lang="en-US" sz="4000" b="1" dirty="0" smtClean="0"/>
              <a:t>How to handle persecution for righteousness sake</a:t>
            </a:r>
          </a:p>
          <a:p>
            <a:pPr marL="0" indent="0">
              <a:buNone/>
            </a:pPr>
            <a:r>
              <a:rPr lang="en-US" sz="4000" b="1" dirty="0" smtClean="0"/>
              <a:t>How Messiah handled persecution</a:t>
            </a:r>
          </a:p>
          <a:p>
            <a:pPr marL="0" indent="0">
              <a:buNone/>
            </a:pPr>
            <a:endParaRPr lang="en-US" sz="4000" b="1" dirty="0" smtClean="0"/>
          </a:p>
          <a:p>
            <a:pPr marL="0" indent="0">
              <a:buNone/>
            </a:pPr>
            <a:endParaRPr lang="en-US" sz="4000" b="1" dirty="0" smtClean="0"/>
          </a:p>
          <a:p>
            <a:pPr marL="0" indent="0">
              <a:buNone/>
            </a:pPr>
            <a:endParaRPr lang="en-US" sz="4000" b="1" dirty="0" smtClean="0"/>
          </a:p>
          <a:p>
            <a:pPr marL="0" indent="0">
              <a:buNone/>
            </a:pPr>
            <a:endParaRPr lang="en-US" sz="4000" b="1" dirty="0"/>
          </a:p>
        </p:txBody>
      </p:sp>
    </p:spTree>
    <p:extLst>
      <p:ext uri="{BB962C8B-B14F-4D97-AF65-F5344CB8AC3E}">
        <p14:creationId xmlns:p14="http://schemas.microsoft.com/office/powerpoint/2010/main" val="24661477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3:1-2 – The Scriptures</a:t>
            </a:r>
          </a:p>
          <a:p>
            <a:pPr marL="0" indent="0">
              <a:buNone/>
            </a:pPr>
            <a:r>
              <a:rPr lang="en-US" sz="4000" b="1" dirty="0" smtClean="0"/>
              <a:t>In </a:t>
            </a:r>
            <a:r>
              <a:rPr lang="en-US" sz="4000" b="1" dirty="0"/>
              <a:t>the same way, wives, </a:t>
            </a:r>
            <a:r>
              <a:rPr lang="en-US" sz="4000" b="1" u="sng" dirty="0"/>
              <a:t>be subject</a:t>
            </a:r>
            <a:r>
              <a:rPr lang="en-US" sz="4000" b="1" dirty="0"/>
              <a:t> to your own husbands, so that if any are disobedient to the Word, they, without a word, might be won by the </a:t>
            </a:r>
            <a:r>
              <a:rPr lang="en-US" sz="4000" b="1" dirty="0" err="1"/>
              <a:t>behaviour</a:t>
            </a:r>
            <a:r>
              <a:rPr lang="en-US" sz="4000" b="1" dirty="0"/>
              <a:t> of their wives, </a:t>
            </a:r>
            <a:r>
              <a:rPr lang="en-US" sz="4000" b="1" dirty="0" smtClean="0"/>
              <a:t>having </a:t>
            </a:r>
            <a:r>
              <a:rPr lang="en-US" sz="4000" b="1" dirty="0"/>
              <a:t>seen your blameless </a:t>
            </a:r>
            <a:r>
              <a:rPr lang="en-US" sz="4000" b="1" dirty="0" err="1"/>
              <a:t>behaviour</a:t>
            </a:r>
            <a:r>
              <a:rPr lang="en-US" sz="4000" b="1" dirty="0"/>
              <a:t> in fear. </a:t>
            </a:r>
            <a:endParaRPr lang="en-US" sz="4000" b="1" dirty="0" smtClean="0"/>
          </a:p>
          <a:p>
            <a:pPr marL="0" indent="0">
              <a:buNone/>
            </a:pPr>
            <a:r>
              <a:rPr lang="en-US" sz="4000" b="1" dirty="0" smtClean="0"/>
              <a:t>Better – “when they see your ‘in fear’ pure behavior” – meaning your behavior under the influence of your fear of Yahuwah</a:t>
            </a:r>
            <a:endParaRPr lang="en-US" sz="4000" b="1" dirty="0"/>
          </a:p>
        </p:txBody>
      </p:sp>
    </p:spTree>
    <p:extLst>
      <p:ext uri="{BB962C8B-B14F-4D97-AF65-F5344CB8AC3E}">
        <p14:creationId xmlns:p14="http://schemas.microsoft.com/office/powerpoint/2010/main" val="36138450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Be Subject</a:t>
            </a:r>
            <a:endParaRPr lang="en-US" sz="4000" b="1" dirty="0" smtClean="0">
              <a:solidFill>
                <a:schemeClr val="tx1"/>
              </a:solidFill>
              <a:latin typeface="+mn-lt"/>
              <a:cs typeface="Times New Roman" pitchFamily="18" charset="0"/>
            </a:endParaRPr>
          </a:p>
          <a:p>
            <a:pPr marL="0" indent="0">
              <a:buNone/>
            </a:pPr>
            <a:r>
              <a:rPr lang="en-US" sz="4400" b="1" dirty="0" err="1">
                <a:latin typeface="Bwgrkn" panose="00000400000000000000" pitchFamily="2" charset="0"/>
              </a:rPr>
              <a:t>u`pota,ssw</a:t>
            </a:r>
            <a:r>
              <a:rPr lang="en-US" sz="5400" b="1" dirty="0">
                <a:latin typeface="Bwgrkn" panose="00000400000000000000" pitchFamily="2" charset="0"/>
              </a:rPr>
              <a:t> </a:t>
            </a:r>
            <a:r>
              <a:rPr lang="en-US" sz="4000" b="1" dirty="0"/>
              <a:t>to cause to be in a submissive relationship, </a:t>
            </a:r>
            <a:r>
              <a:rPr lang="en-US" sz="4000" b="1" i="1" dirty="0"/>
              <a:t>to subject, to </a:t>
            </a:r>
            <a:r>
              <a:rPr lang="en-US" sz="4000" b="1" i="1" dirty="0" smtClean="0"/>
              <a:t>subordinate</a:t>
            </a:r>
          </a:p>
          <a:p>
            <a:pPr marL="0" indent="0">
              <a:buNone/>
            </a:pPr>
            <a:r>
              <a:rPr lang="en-US" sz="4000" b="1" dirty="0" smtClean="0"/>
              <a:t>Who said this first – Paul or Peter?</a:t>
            </a:r>
          </a:p>
          <a:p>
            <a:pPr marL="0" indent="0">
              <a:buNone/>
            </a:pPr>
            <a:r>
              <a:rPr lang="en-US" sz="4000" b="1" dirty="0" smtClean="0"/>
              <a:t>“Let </a:t>
            </a:r>
            <a:r>
              <a:rPr lang="en-US" sz="4000" b="1" dirty="0"/>
              <a:t>a woman learn in quietness with all </a:t>
            </a:r>
            <a:r>
              <a:rPr lang="en-US" sz="4000" b="1" u="sng" dirty="0"/>
              <a:t>submissiveness</a:t>
            </a:r>
            <a:r>
              <a:rPr lang="en-US" sz="4000" b="1" dirty="0"/>
              <a:t>.  For I do not permit a woman to teach </a:t>
            </a:r>
            <a:r>
              <a:rPr lang="en-US" sz="4000" b="1" u="sng" dirty="0"/>
              <a:t>nor to give orders</a:t>
            </a:r>
            <a:r>
              <a:rPr lang="en-US" sz="4000" b="1" dirty="0"/>
              <a:t> to a man, but to be in silence</a:t>
            </a:r>
            <a:r>
              <a:rPr lang="en-US" sz="4000" b="1" dirty="0" smtClean="0"/>
              <a:t>.”  </a:t>
            </a:r>
            <a:r>
              <a:rPr lang="en-US" sz="4000" b="1" dirty="0"/>
              <a:t>1 Timothy 2:11-12</a:t>
            </a:r>
          </a:p>
          <a:p>
            <a:pPr marL="0" indent="0">
              <a:buNone/>
            </a:pPr>
            <a:endParaRPr lang="en-US" sz="4000" b="1" dirty="0" smtClean="0">
              <a:latin typeface="Bwgrkn" panose="00000400000000000000" pitchFamily="2" charset="0"/>
            </a:endParaRPr>
          </a:p>
          <a:p>
            <a:pPr marL="0" indent="0">
              <a:buNone/>
            </a:pPr>
            <a:r>
              <a:rPr lang="en-US" dirty="0" smtClean="0"/>
              <a:t> </a:t>
            </a:r>
            <a:endParaRPr lang="en-US" sz="4000" b="1" dirty="0"/>
          </a:p>
        </p:txBody>
      </p:sp>
    </p:spTree>
    <p:extLst>
      <p:ext uri="{BB962C8B-B14F-4D97-AF65-F5344CB8AC3E}">
        <p14:creationId xmlns:p14="http://schemas.microsoft.com/office/powerpoint/2010/main" val="21572686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Give Orders</a:t>
            </a:r>
          </a:p>
          <a:p>
            <a:pPr marL="0" indent="0">
              <a:buNone/>
            </a:pPr>
            <a:r>
              <a:rPr lang="en-US" sz="4000" b="1" dirty="0" err="1" smtClean="0">
                <a:latin typeface="Bwgrkn" panose="00000400000000000000" pitchFamily="2" charset="0"/>
              </a:rPr>
              <a:t>auvqentei</a:t>
            </a:r>
            <a:r>
              <a:rPr lang="en-US" sz="4000" b="1" dirty="0" smtClean="0">
                <a:latin typeface="Bwgrkn" panose="00000400000000000000" pitchFamily="2" charset="0"/>
              </a:rPr>
              <a:t>/n</a:t>
            </a:r>
            <a:r>
              <a:rPr lang="en-US" sz="4000" b="1" dirty="0" smtClean="0"/>
              <a:t> (</a:t>
            </a:r>
            <a:r>
              <a:rPr lang="en-US" sz="4000" b="1" dirty="0" err="1" smtClean="0"/>
              <a:t>authentane</a:t>
            </a:r>
            <a:r>
              <a:rPr lang="en-US" sz="4000" b="1" dirty="0" smtClean="0"/>
              <a:t>) </a:t>
            </a:r>
            <a:r>
              <a:rPr lang="en-US" sz="4000" dirty="0" smtClean="0"/>
              <a:t>as</a:t>
            </a:r>
            <a:r>
              <a:rPr lang="en-US" sz="4000" b="1" dirty="0" smtClean="0"/>
              <a:t> </a:t>
            </a:r>
            <a:r>
              <a:rPr lang="en-US" sz="4000" b="1" dirty="0"/>
              <a:t>to assume a stance of independent authority, </a:t>
            </a:r>
            <a:r>
              <a:rPr lang="en-US" sz="4000" b="1" i="1" dirty="0"/>
              <a:t>give orders to, dictate to</a:t>
            </a:r>
            <a:r>
              <a:rPr lang="en-US" sz="4000" b="1" i="1" dirty="0" smtClean="0"/>
              <a:t>.</a:t>
            </a:r>
          </a:p>
          <a:p>
            <a:pPr marL="0" indent="0">
              <a:buNone/>
            </a:pPr>
            <a:r>
              <a:rPr lang="en-US" sz="4000" b="1" dirty="0"/>
              <a:t>strictly, of one who acts on his own authority; hence </a:t>
            </a:r>
            <a:r>
              <a:rPr lang="en-US" sz="4000" b="1" i="1" dirty="0"/>
              <a:t>have control over, domineer, lord it </a:t>
            </a:r>
            <a:r>
              <a:rPr lang="en-US" sz="4000" b="1" i="1" dirty="0" smtClean="0"/>
              <a:t>over to </a:t>
            </a:r>
            <a:r>
              <a:rPr lang="en-US" sz="4000" b="1" i="1" dirty="0"/>
              <a:t>govern </a:t>
            </a:r>
            <a:r>
              <a:rPr lang="en-US" sz="4000" b="1" dirty="0"/>
              <a:t>one, </a:t>
            </a:r>
            <a:r>
              <a:rPr lang="en-US" sz="4000" b="1" i="1" dirty="0"/>
              <a:t>exercise dominion over </a:t>
            </a:r>
            <a:r>
              <a:rPr lang="en-US" sz="4000" b="1" dirty="0" smtClean="0"/>
              <a:t>one</a:t>
            </a:r>
            <a:endParaRPr lang="en-US" sz="4000" b="1" dirty="0"/>
          </a:p>
        </p:txBody>
      </p:sp>
    </p:spTree>
    <p:extLst>
      <p:ext uri="{BB962C8B-B14F-4D97-AF65-F5344CB8AC3E}">
        <p14:creationId xmlns:p14="http://schemas.microsoft.com/office/powerpoint/2010/main" val="12112638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How to Win Your Disobedient Husband</a:t>
            </a:r>
          </a:p>
          <a:p>
            <a:pPr marL="0" indent="0">
              <a:buNone/>
            </a:pPr>
            <a:r>
              <a:rPr lang="en-US" sz="4000" b="1" dirty="0" smtClean="0"/>
              <a:t>Blameless Behavior in the Word</a:t>
            </a:r>
          </a:p>
          <a:p>
            <a:pPr marL="0" indent="0">
              <a:buNone/>
            </a:pPr>
            <a:r>
              <a:rPr lang="en-US" sz="4000" b="1" dirty="0" smtClean="0"/>
              <a:t>Without a Word! Don’t preach at him</a:t>
            </a:r>
          </a:p>
          <a:p>
            <a:pPr marL="0" indent="0">
              <a:buNone/>
            </a:pPr>
            <a:r>
              <a:rPr lang="en-US" sz="4000" b="1" dirty="0" smtClean="0"/>
              <a:t>Fear Yahuwah</a:t>
            </a:r>
          </a:p>
          <a:p>
            <a:pPr marL="0" indent="0">
              <a:buNone/>
            </a:pPr>
            <a:endParaRPr lang="en-US" sz="4000" b="1" dirty="0"/>
          </a:p>
        </p:txBody>
      </p:sp>
    </p:spTree>
    <p:extLst>
      <p:ext uri="{BB962C8B-B14F-4D97-AF65-F5344CB8AC3E}">
        <p14:creationId xmlns:p14="http://schemas.microsoft.com/office/powerpoint/2010/main" val="14685817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3:3-4 – The Scriptures</a:t>
            </a:r>
          </a:p>
          <a:p>
            <a:pPr marL="0" indent="0">
              <a:buNone/>
            </a:pPr>
            <a:r>
              <a:rPr lang="en-US" sz="4000" b="1" dirty="0"/>
              <a:t>Your adornment should not be outward – arranging the hair, wearing gold, or putting on dresses –  </a:t>
            </a:r>
            <a:r>
              <a:rPr lang="en-US" sz="4000" b="1" dirty="0" smtClean="0"/>
              <a:t>but </a:t>
            </a:r>
            <a:r>
              <a:rPr lang="en-US" sz="4000" b="1" dirty="0"/>
              <a:t>the hidden </a:t>
            </a:r>
            <a:r>
              <a:rPr lang="en-US" sz="4000" b="1" dirty="0" smtClean="0"/>
              <a:t>Man (person) </a:t>
            </a:r>
            <a:r>
              <a:rPr lang="en-US" sz="4000" b="1" dirty="0"/>
              <a:t>of the heart, with the incorruptible ornament of a meek and </a:t>
            </a:r>
            <a:r>
              <a:rPr lang="en-US" sz="4000" b="1" u="sng" dirty="0"/>
              <a:t>peaceable</a:t>
            </a:r>
            <a:r>
              <a:rPr lang="en-US" sz="4000" b="1" dirty="0"/>
              <a:t> </a:t>
            </a:r>
            <a:r>
              <a:rPr lang="en-US" sz="4000" b="1" dirty="0" smtClean="0"/>
              <a:t>(quiet) spirit</a:t>
            </a:r>
            <a:r>
              <a:rPr lang="en-US" sz="4000" b="1" dirty="0"/>
              <a:t>, which is of great value before Elohim. </a:t>
            </a:r>
          </a:p>
        </p:txBody>
      </p:sp>
    </p:spTree>
    <p:extLst>
      <p:ext uri="{BB962C8B-B14F-4D97-AF65-F5344CB8AC3E}">
        <p14:creationId xmlns:p14="http://schemas.microsoft.com/office/powerpoint/2010/main" val="38271223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Judgment For Outward Adornment Without </a:t>
            </a:r>
            <a:r>
              <a:rPr lang="en-US" sz="4000" dirty="0"/>
              <a:t>I</a:t>
            </a:r>
            <a:r>
              <a:rPr lang="en-US" sz="4000" b="1" dirty="0" smtClean="0">
                <a:solidFill>
                  <a:schemeClr val="tx1"/>
                </a:solidFill>
                <a:latin typeface="+mn-lt"/>
                <a:cs typeface="Times New Roman" pitchFamily="18" charset="0"/>
              </a:rPr>
              <a:t>nward Beauty</a:t>
            </a:r>
          </a:p>
          <a:p>
            <a:pPr marL="0" indent="0">
              <a:buNone/>
            </a:pPr>
            <a:r>
              <a:rPr lang="en-US" sz="3900" b="1" dirty="0" smtClean="0"/>
              <a:t>Yahuwah </a:t>
            </a:r>
            <a:r>
              <a:rPr lang="en-US" sz="3900" b="1" dirty="0"/>
              <a:t>says, "The women of Zion are haughty, walking along with outstretched necks, flirting with their eyes, tripping along with mincing steps, with ornaments jingling on their </a:t>
            </a:r>
            <a:r>
              <a:rPr lang="en-US" sz="3900" b="1" dirty="0" smtClean="0"/>
              <a:t>ankles. </a:t>
            </a:r>
            <a:r>
              <a:rPr lang="en-US" sz="3900" b="1" dirty="0"/>
              <a:t>Therefore Yahuwah will bring sores on the heads of the women of Zion; Yahuwah will make their scalps bald."</a:t>
            </a:r>
          </a:p>
          <a:p>
            <a:pPr marL="0" indent="0">
              <a:buNone/>
            </a:pPr>
            <a:r>
              <a:rPr lang="en-US" sz="3800" b="1" dirty="0" smtClean="0"/>
              <a:t>Isaiah 3:16-23</a:t>
            </a:r>
            <a:endParaRPr lang="en-US" sz="5200" b="1" dirty="0"/>
          </a:p>
        </p:txBody>
      </p:sp>
    </p:spTree>
    <p:extLst>
      <p:ext uri="{BB962C8B-B14F-4D97-AF65-F5344CB8AC3E}">
        <p14:creationId xmlns:p14="http://schemas.microsoft.com/office/powerpoint/2010/main" val="3777662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Judgment For Outward Adornment Without </a:t>
            </a:r>
            <a:r>
              <a:rPr lang="en-US" sz="4000" dirty="0"/>
              <a:t>I</a:t>
            </a:r>
            <a:r>
              <a:rPr lang="en-US" sz="4000" b="1" dirty="0" smtClean="0">
                <a:solidFill>
                  <a:schemeClr val="tx1"/>
                </a:solidFill>
                <a:latin typeface="+mn-lt"/>
                <a:cs typeface="Times New Roman" pitchFamily="18" charset="0"/>
              </a:rPr>
              <a:t>nward Beauty</a:t>
            </a:r>
          </a:p>
          <a:p>
            <a:pPr marL="0" indent="0">
              <a:buNone/>
            </a:pPr>
            <a:r>
              <a:rPr lang="en-US" sz="3900" b="1" dirty="0" smtClean="0"/>
              <a:t>In </a:t>
            </a:r>
            <a:r>
              <a:rPr lang="en-US" sz="3900" b="1" dirty="0"/>
              <a:t>that day Yahuwah will snatch away their finery: the bangles and headbands and crescent </a:t>
            </a:r>
            <a:r>
              <a:rPr lang="en-US" sz="3900" b="1" dirty="0" smtClean="0"/>
              <a:t>necklaces, </a:t>
            </a:r>
            <a:r>
              <a:rPr lang="en-US" sz="3900" b="1" dirty="0"/>
              <a:t>the earrings and bracelets and </a:t>
            </a:r>
            <a:r>
              <a:rPr lang="en-US" sz="3900" b="1" dirty="0" smtClean="0"/>
              <a:t>veils, </a:t>
            </a:r>
            <a:r>
              <a:rPr lang="en-US" sz="3900" b="1" dirty="0"/>
              <a:t>the headdresses and ankle chains and sashes, the perfume bottles and </a:t>
            </a:r>
            <a:r>
              <a:rPr lang="en-US" sz="3900" b="1" dirty="0" smtClean="0"/>
              <a:t>charms, </a:t>
            </a:r>
            <a:r>
              <a:rPr lang="en-US" sz="3900" b="1" dirty="0"/>
              <a:t>the signet rings and nose </a:t>
            </a:r>
            <a:r>
              <a:rPr lang="en-US" sz="3900" b="1" dirty="0" smtClean="0"/>
              <a:t>rings, </a:t>
            </a:r>
            <a:r>
              <a:rPr lang="en-US" sz="3900" b="1" dirty="0"/>
              <a:t>the fine robes and the capes and cloaks, the </a:t>
            </a:r>
            <a:r>
              <a:rPr lang="en-US" sz="3900" b="1" dirty="0" smtClean="0"/>
              <a:t>purses </a:t>
            </a:r>
            <a:r>
              <a:rPr lang="en-US" sz="3900" b="1" dirty="0"/>
              <a:t>and mirrors, and the linen garments and tiaras and </a:t>
            </a:r>
            <a:r>
              <a:rPr lang="en-US" sz="3900" b="1" dirty="0" smtClean="0"/>
              <a:t>shawls.  </a:t>
            </a:r>
            <a:r>
              <a:rPr lang="en-US" sz="3800" b="1" dirty="0" smtClean="0"/>
              <a:t>Isaiah 3:16-23</a:t>
            </a:r>
            <a:endParaRPr lang="en-US" sz="5200" b="1" dirty="0"/>
          </a:p>
        </p:txBody>
      </p:sp>
    </p:spTree>
    <p:extLst>
      <p:ext uri="{BB962C8B-B14F-4D97-AF65-F5344CB8AC3E}">
        <p14:creationId xmlns:p14="http://schemas.microsoft.com/office/powerpoint/2010/main" val="24173894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Outward Appearance</a:t>
            </a:r>
            <a:endParaRPr lang="en-US" sz="4000" b="1" dirty="0" smtClean="0">
              <a:solidFill>
                <a:schemeClr val="tx1"/>
              </a:solidFill>
              <a:latin typeface="+mn-lt"/>
              <a:cs typeface="Times New Roman" pitchFamily="18" charset="0"/>
            </a:endParaRPr>
          </a:p>
          <a:p>
            <a:pPr marL="0" indent="0">
              <a:buNone/>
            </a:pPr>
            <a:r>
              <a:rPr lang="en-US" sz="4000" b="1" dirty="0"/>
              <a:t>But Yahuwah said to Samuel, "Do not consider his appearance or his height, for I have rejected him. Yahuwah does not look at the things man looks at. Man looks at the outward appearance, but Yahuwah looks at the heart</a:t>
            </a:r>
            <a:r>
              <a:rPr lang="en-US" sz="4000" b="1" dirty="0" smtClean="0"/>
              <a:t>.“  1 Samuel 16:7</a:t>
            </a:r>
            <a:endParaRPr lang="en-US" sz="5400" b="1" dirty="0"/>
          </a:p>
        </p:txBody>
      </p:sp>
    </p:spTree>
    <p:extLst>
      <p:ext uri="{BB962C8B-B14F-4D97-AF65-F5344CB8AC3E}">
        <p14:creationId xmlns:p14="http://schemas.microsoft.com/office/powerpoint/2010/main" val="32358738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365126"/>
            <a:ext cx="10609001" cy="110864"/>
          </a:xfrm>
        </p:spPr>
        <p:txBody>
          <a:bodyPr>
            <a:normAutofit fontScale="90000"/>
          </a:bodyPr>
          <a:lstStyle/>
          <a:p>
            <a:pPr algn="ctr"/>
            <a:r>
              <a:rPr lang="en-US" b="1" dirty="0" smtClean="0">
                <a:latin typeface="+mn-lt"/>
              </a:rPr>
              <a:t>Adornment of Women</a:t>
            </a:r>
            <a:endParaRPr lang="en-US" b="1" dirty="0">
              <a:latin typeface="+mn-lt"/>
            </a:endParaRPr>
          </a:p>
        </p:txBody>
      </p:sp>
      <p:sp>
        <p:nvSpPr>
          <p:cNvPr id="3" name="Text Placeholder 2"/>
          <p:cNvSpPr>
            <a:spLocks noGrp="1"/>
          </p:cNvSpPr>
          <p:nvPr>
            <p:ph type="body" idx="1"/>
          </p:nvPr>
        </p:nvSpPr>
        <p:spPr>
          <a:xfrm>
            <a:off x="1014413" y="365125"/>
            <a:ext cx="5157787" cy="823912"/>
          </a:xfrm>
        </p:spPr>
        <p:txBody>
          <a:bodyPr/>
          <a:lstStyle/>
          <a:p>
            <a:r>
              <a:rPr lang="en-US" u="sng" dirty="0"/>
              <a:t>Paul about Women in 1 Timothy </a:t>
            </a:r>
            <a:r>
              <a:rPr lang="en-US" u="sng" dirty="0" smtClean="0"/>
              <a:t>2</a:t>
            </a:r>
            <a:endParaRPr lang="en-US" dirty="0"/>
          </a:p>
        </p:txBody>
      </p:sp>
      <p:sp>
        <p:nvSpPr>
          <p:cNvPr id="4" name="Content Placeholder 3"/>
          <p:cNvSpPr>
            <a:spLocks noGrp="1"/>
          </p:cNvSpPr>
          <p:nvPr>
            <p:ph sz="half" idx="2"/>
          </p:nvPr>
        </p:nvSpPr>
        <p:spPr>
          <a:xfrm>
            <a:off x="338204" y="1352811"/>
            <a:ext cx="5659372" cy="5373666"/>
          </a:xfrm>
        </p:spPr>
        <p:txBody>
          <a:bodyPr>
            <a:noAutofit/>
          </a:bodyPr>
          <a:lstStyle/>
          <a:p>
            <a:pPr fontAlgn="ctr">
              <a:spcBef>
                <a:spcPts val="0"/>
              </a:spcBef>
            </a:pPr>
            <a:r>
              <a:rPr lang="en-US" dirty="0"/>
              <a:t>dress modestly, with decency and propriety</a:t>
            </a:r>
          </a:p>
          <a:p>
            <a:pPr fontAlgn="ctr">
              <a:spcBef>
                <a:spcPts val="0"/>
              </a:spcBef>
            </a:pPr>
            <a:r>
              <a:rPr lang="en-US" b="1" dirty="0"/>
              <a:t>How not to dress:</a:t>
            </a:r>
            <a:endParaRPr lang="en-US" dirty="0"/>
          </a:p>
          <a:p>
            <a:pPr fontAlgn="ctr">
              <a:spcBef>
                <a:spcPts val="0"/>
              </a:spcBef>
            </a:pPr>
            <a:r>
              <a:rPr lang="en-US" dirty="0"/>
              <a:t>not with braided hair</a:t>
            </a:r>
          </a:p>
          <a:p>
            <a:pPr fontAlgn="ctr">
              <a:spcBef>
                <a:spcPts val="0"/>
              </a:spcBef>
            </a:pPr>
            <a:r>
              <a:rPr lang="en-US" dirty="0"/>
              <a:t>or gold or pearls </a:t>
            </a:r>
          </a:p>
          <a:p>
            <a:pPr fontAlgn="ctr">
              <a:spcBef>
                <a:spcPts val="0"/>
              </a:spcBef>
            </a:pPr>
            <a:r>
              <a:rPr lang="en-US" dirty="0"/>
              <a:t>or expensive clothes</a:t>
            </a:r>
          </a:p>
          <a:p>
            <a:pPr fontAlgn="ctr">
              <a:spcBef>
                <a:spcPts val="0"/>
              </a:spcBef>
            </a:pPr>
            <a:r>
              <a:rPr lang="en-US" b="1" dirty="0"/>
              <a:t>How to be adorned:</a:t>
            </a:r>
            <a:endParaRPr lang="en-US" dirty="0"/>
          </a:p>
          <a:p>
            <a:pPr fontAlgn="ctr">
              <a:spcBef>
                <a:spcPts val="0"/>
              </a:spcBef>
            </a:pPr>
            <a:r>
              <a:rPr lang="en-US" dirty="0"/>
              <a:t>with good deeds</a:t>
            </a:r>
          </a:p>
          <a:p>
            <a:pPr fontAlgn="ctr">
              <a:spcBef>
                <a:spcPts val="0"/>
              </a:spcBef>
            </a:pPr>
            <a:r>
              <a:rPr lang="en-US" dirty="0"/>
              <a:t>A woman should learn in </a:t>
            </a:r>
            <a:r>
              <a:rPr lang="en-US" u="sng" dirty="0"/>
              <a:t>quietness and full submission</a:t>
            </a:r>
            <a:r>
              <a:rPr lang="en-US" dirty="0"/>
              <a:t>.  I do not permit a woman to teach or to have authority over a man; </a:t>
            </a:r>
            <a:r>
              <a:rPr lang="en-US" u="sng" dirty="0"/>
              <a:t>she must be </a:t>
            </a:r>
            <a:r>
              <a:rPr lang="en-US" u="sng" dirty="0" smtClean="0"/>
              <a:t>silent</a:t>
            </a:r>
            <a:endParaRPr lang="en-US" dirty="0"/>
          </a:p>
        </p:txBody>
      </p:sp>
      <p:sp>
        <p:nvSpPr>
          <p:cNvPr id="5" name="Text Placeholder 4"/>
          <p:cNvSpPr>
            <a:spLocks noGrp="1"/>
          </p:cNvSpPr>
          <p:nvPr>
            <p:ph type="body" sz="quarter" idx="3"/>
          </p:nvPr>
        </p:nvSpPr>
        <p:spPr>
          <a:xfrm>
            <a:off x="6172200" y="713984"/>
            <a:ext cx="5183188" cy="964503"/>
          </a:xfrm>
        </p:spPr>
        <p:txBody>
          <a:bodyPr/>
          <a:lstStyle/>
          <a:p>
            <a:pPr algn="ctr"/>
            <a:r>
              <a:rPr lang="en-US" u="sng" dirty="0"/>
              <a:t>Peter about Women in 1 Peter 3</a:t>
            </a:r>
            <a:endParaRPr lang="en-US" dirty="0"/>
          </a:p>
          <a:p>
            <a:endParaRPr lang="en-US" dirty="0"/>
          </a:p>
        </p:txBody>
      </p:sp>
      <p:sp>
        <p:nvSpPr>
          <p:cNvPr id="6" name="Content Placeholder 5"/>
          <p:cNvSpPr>
            <a:spLocks noGrp="1"/>
          </p:cNvSpPr>
          <p:nvPr>
            <p:ph sz="quarter" idx="4"/>
          </p:nvPr>
        </p:nvSpPr>
        <p:spPr>
          <a:xfrm>
            <a:off x="6172200" y="1352811"/>
            <a:ext cx="5183188" cy="4836852"/>
          </a:xfrm>
        </p:spPr>
        <p:txBody>
          <a:bodyPr>
            <a:normAutofit lnSpcReduction="10000"/>
          </a:bodyPr>
          <a:lstStyle/>
          <a:p>
            <a:pPr fontAlgn="ctr"/>
            <a:r>
              <a:rPr lang="en-US" dirty="0"/>
              <a:t>Your beauty should not come from outward adornment</a:t>
            </a:r>
          </a:p>
          <a:p>
            <a:pPr fontAlgn="ctr"/>
            <a:r>
              <a:rPr lang="en-US" b="1" dirty="0"/>
              <a:t>How not to dress:</a:t>
            </a:r>
            <a:endParaRPr lang="en-US" dirty="0"/>
          </a:p>
          <a:p>
            <a:pPr fontAlgn="ctr"/>
            <a:r>
              <a:rPr lang="en-US" dirty="0"/>
              <a:t>such as braided hair</a:t>
            </a:r>
          </a:p>
          <a:p>
            <a:pPr fontAlgn="ctr"/>
            <a:r>
              <a:rPr lang="en-US" dirty="0"/>
              <a:t>and the wearing of gold jewelry</a:t>
            </a:r>
          </a:p>
          <a:p>
            <a:pPr fontAlgn="ctr"/>
            <a:r>
              <a:rPr lang="en-US" dirty="0"/>
              <a:t>and fine clothes</a:t>
            </a:r>
          </a:p>
          <a:p>
            <a:pPr fontAlgn="ctr"/>
            <a:r>
              <a:rPr lang="en-US" b="1" dirty="0"/>
              <a:t>How to be adorned:</a:t>
            </a:r>
            <a:endParaRPr lang="en-US" dirty="0"/>
          </a:p>
          <a:p>
            <a:pPr fontAlgn="ctr"/>
            <a:r>
              <a:rPr lang="en-US" dirty="0"/>
              <a:t>it should be that of your inner self</a:t>
            </a:r>
          </a:p>
          <a:p>
            <a:pPr fontAlgn="ctr"/>
            <a:r>
              <a:rPr lang="en-US" dirty="0"/>
              <a:t>the unfading beauty of a </a:t>
            </a:r>
            <a:r>
              <a:rPr lang="en-US" u="sng" dirty="0"/>
              <a:t>gentle and quiet </a:t>
            </a:r>
            <a:r>
              <a:rPr lang="en-US" u="sng" dirty="0" smtClean="0"/>
              <a:t>spirit</a:t>
            </a:r>
            <a:endParaRPr lang="en-US" dirty="0"/>
          </a:p>
        </p:txBody>
      </p:sp>
    </p:spTree>
    <p:extLst>
      <p:ext uri="{BB962C8B-B14F-4D97-AF65-F5344CB8AC3E}">
        <p14:creationId xmlns:p14="http://schemas.microsoft.com/office/powerpoint/2010/main" val="4251447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A Peaceable Sp</a:t>
            </a:r>
            <a:r>
              <a:rPr lang="en-US" sz="4000" b="1" dirty="0">
                <a:cs typeface="Times New Roman" pitchFamily="18" charset="0"/>
              </a:rPr>
              <a:t>i</a:t>
            </a:r>
            <a:r>
              <a:rPr lang="en-US" sz="4000" b="1" dirty="0" smtClean="0">
                <a:cs typeface="Times New Roman" pitchFamily="18" charset="0"/>
              </a:rPr>
              <a:t>rit / Be Quiet?</a:t>
            </a:r>
            <a:endParaRPr lang="en-US" sz="4000" b="1" dirty="0" smtClean="0">
              <a:solidFill>
                <a:schemeClr val="tx1"/>
              </a:solidFill>
              <a:latin typeface="+mn-lt"/>
              <a:cs typeface="Times New Roman" pitchFamily="18" charset="0"/>
            </a:endParaRPr>
          </a:p>
          <a:p>
            <a:pPr marL="0" indent="0">
              <a:buNone/>
            </a:pPr>
            <a:r>
              <a:rPr lang="en-US" sz="4000" b="1" dirty="0" err="1" smtClean="0">
                <a:latin typeface="Bwgrkn" panose="00000400000000000000" pitchFamily="2" charset="0"/>
              </a:rPr>
              <a:t>h`suci,a</a:t>
            </a:r>
            <a:r>
              <a:rPr lang="en-US" sz="4000" dirty="0">
                <a:latin typeface="Bwgrkn" panose="00000400000000000000" pitchFamily="2" charset="0"/>
              </a:rPr>
              <a:t>|</a:t>
            </a:r>
            <a:r>
              <a:rPr lang="en-US" sz="5400" dirty="0">
                <a:latin typeface="Bwgrkn" panose="00000400000000000000" pitchFamily="2" charset="0"/>
              </a:rPr>
              <a:t> </a:t>
            </a:r>
            <a:r>
              <a:rPr lang="en-US" sz="4000" dirty="0"/>
              <a:t>is defined by </a:t>
            </a:r>
            <a:r>
              <a:rPr lang="en-US" sz="4000" i="1" dirty="0"/>
              <a:t>BDAG Lexicon</a:t>
            </a:r>
            <a:r>
              <a:rPr lang="en-US" sz="4000" dirty="0"/>
              <a:t> as </a:t>
            </a:r>
            <a:r>
              <a:rPr lang="en-US" sz="4000" b="1" dirty="0"/>
              <a:t>1</a:t>
            </a:r>
            <a:r>
              <a:rPr lang="en-US" sz="4000" dirty="0"/>
              <a:t>. </a:t>
            </a:r>
            <a:r>
              <a:rPr lang="en-US" sz="4000" b="1" dirty="0"/>
              <a:t>state of quietness without disturbance, </a:t>
            </a:r>
            <a:r>
              <a:rPr lang="en-US" sz="4000" b="1" i="1" dirty="0"/>
              <a:t>quietness, rest  </a:t>
            </a:r>
            <a:r>
              <a:rPr lang="en-US" sz="4000" b="1" dirty="0"/>
              <a:t>2</a:t>
            </a:r>
            <a:r>
              <a:rPr lang="en-US" sz="4000" dirty="0"/>
              <a:t>. </a:t>
            </a:r>
            <a:r>
              <a:rPr lang="en-US" sz="4000" b="1" dirty="0"/>
              <a:t>state of saying nothing or very little, </a:t>
            </a:r>
            <a:r>
              <a:rPr lang="en-US" sz="4000" b="1" i="1" dirty="0"/>
              <a:t>silence</a:t>
            </a:r>
            <a:r>
              <a:rPr lang="en-US" sz="4000" b="1" i="1" dirty="0" smtClean="0"/>
              <a:t>.</a:t>
            </a:r>
            <a:endParaRPr lang="en-US" sz="5400" b="1" i="1" dirty="0">
              <a:latin typeface="Bwgrkn" panose="00000400000000000000" pitchFamily="2" charset="0"/>
            </a:endParaRPr>
          </a:p>
          <a:p>
            <a:pPr marL="0" indent="0">
              <a:buNone/>
            </a:pPr>
            <a:r>
              <a:rPr lang="en-US" sz="4000" b="1" dirty="0"/>
              <a:t>Who said this first – Paul or Peter</a:t>
            </a:r>
            <a:r>
              <a:rPr lang="en-US" sz="4000" b="1" dirty="0" smtClean="0"/>
              <a:t>?</a:t>
            </a:r>
            <a:endParaRPr lang="en-US" sz="4000" b="1" i="1" dirty="0">
              <a:latin typeface="Bwgrkn" panose="00000400000000000000" pitchFamily="2" charset="0"/>
            </a:endParaRPr>
          </a:p>
          <a:p>
            <a:pPr marL="0" indent="0">
              <a:buNone/>
            </a:pPr>
            <a:r>
              <a:rPr lang="en-US" sz="4000" b="1" dirty="0" smtClean="0"/>
              <a:t>"</a:t>
            </a:r>
            <a:r>
              <a:rPr lang="en-US" sz="4000" b="1" dirty="0"/>
              <a:t>Let a woman learn </a:t>
            </a:r>
            <a:r>
              <a:rPr lang="en-US" sz="4000" b="1" u="sng" dirty="0"/>
              <a:t>in quietness</a:t>
            </a:r>
            <a:r>
              <a:rPr lang="en-US" sz="4000" b="1" dirty="0"/>
              <a:t> with all submissiveness.  For I do not permit a woman to teach nor to give orders to a man, but to be </a:t>
            </a:r>
            <a:r>
              <a:rPr lang="en-US" sz="4000" b="1" u="sng" dirty="0"/>
              <a:t>in silence</a:t>
            </a:r>
            <a:r>
              <a:rPr lang="en-US" sz="4000" b="1" dirty="0" smtClean="0"/>
              <a:t>.“  1 Timothy 2:11-12</a:t>
            </a:r>
          </a:p>
          <a:p>
            <a:pPr marL="0" indent="0">
              <a:buNone/>
            </a:pPr>
            <a:r>
              <a:rPr lang="en-US" dirty="0"/>
              <a:t> </a:t>
            </a:r>
            <a:endParaRPr lang="en-US" sz="4000" b="1" dirty="0"/>
          </a:p>
        </p:txBody>
      </p:sp>
    </p:spTree>
    <p:extLst>
      <p:ext uri="{BB962C8B-B14F-4D97-AF65-F5344CB8AC3E}">
        <p14:creationId xmlns:p14="http://schemas.microsoft.com/office/powerpoint/2010/main" val="25707059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Quiet and Peaceable Spirit</a:t>
            </a:r>
            <a:endParaRPr lang="en-US" sz="4000" b="1" dirty="0">
              <a:latin typeface="+mn-lt"/>
            </a:endParaRPr>
          </a:p>
        </p:txBody>
      </p:sp>
      <p:sp>
        <p:nvSpPr>
          <p:cNvPr id="3" name="Content Placeholder 2"/>
          <p:cNvSpPr>
            <a:spLocks noGrp="1"/>
          </p:cNvSpPr>
          <p:nvPr>
            <p:ph idx="1"/>
          </p:nvPr>
        </p:nvSpPr>
        <p:spPr>
          <a:xfrm>
            <a:off x="609600" y="927652"/>
            <a:ext cx="10972800" cy="5848627"/>
          </a:xfrm>
        </p:spPr>
        <p:txBody>
          <a:bodyPr>
            <a:normAutofit lnSpcReduction="10000"/>
          </a:bodyPr>
          <a:lstStyle/>
          <a:p>
            <a:pPr marL="0" indent="0">
              <a:buNone/>
            </a:pPr>
            <a:r>
              <a:rPr lang="en-US" sz="4000" b="1" dirty="0" smtClean="0">
                <a:latin typeface="+mn-lt"/>
              </a:rPr>
              <a:t>The instruction to be quiet or silent is about having a spirit and attitude of submission.  It is not intended to hold women back or to put them “in their place” but to show respect for Elohim and the authority structure which Yahuwah established for his people.</a:t>
            </a:r>
          </a:p>
          <a:p>
            <a:pPr marL="0" indent="0">
              <a:buNone/>
            </a:pPr>
            <a:r>
              <a:rPr lang="en-US" sz="4000" b="1" dirty="0" smtClean="0"/>
              <a:t>Yahuwah intended that men take the leadership role at Home and in Assembly.  And with that comes the responsibility.  So women are instructed to respect that order and give men their place of leadership without interfering. </a:t>
            </a:r>
            <a:endParaRPr lang="en-US" sz="4000" b="1" dirty="0">
              <a:latin typeface="+mn-lt"/>
            </a:endParaRPr>
          </a:p>
        </p:txBody>
      </p:sp>
    </p:spTree>
    <p:extLst>
      <p:ext uri="{BB962C8B-B14F-4D97-AF65-F5344CB8AC3E}">
        <p14:creationId xmlns:p14="http://schemas.microsoft.com/office/powerpoint/2010/main" val="41836873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smtClean="0">
                <a:latin typeface="+mn-lt"/>
              </a:rPr>
              <a:t>The Master Taught This</a:t>
            </a:r>
            <a:endParaRPr lang="en-US"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Did </a:t>
            </a:r>
            <a:r>
              <a:rPr lang="en-US" sz="4000" b="1" dirty="0"/>
              <a:t>the word of Elohim originate with you? Or are you the only people it has reached?  If anybody thinks he is a prophet or spiritually gifted, let him acknowledge </a:t>
            </a:r>
            <a:r>
              <a:rPr lang="en-US" sz="4000" b="1" dirty="0" smtClean="0"/>
              <a:t>that </a:t>
            </a:r>
            <a:r>
              <a:rPr lang="en-US" sz="4000" b="1" u="sng" dirty="0"/>
              <a:t>what I am writing to you is the Master's command</a:t>
            </a:r>
            <a:r>
              <a:rPr lang="en-US" sz="4000" b="1" dirty="0"/>
              <a:t>.  If he ignores this, he himself will be ignored.  (1 Corinthians </a:t>
            </a:r>
            <a:r>
              <a:rPr lang="en-US" sz="4000" b="1" dirty="0" smtClean="0"/>
              <a:t>14:36-38)</a:t>
            </a:r>
          </a:p>
          <a:p>
            <a:pPr marL="0" indent="0">
              <a:buNone/>
            </a:pPr>
            <a:endParaRPr lang="en-US" sz="4000" b="1" dirty="0"/>
          </a:p>
          <a:p>
            <a:pPr marL="0" indent="0">
              <a:buNone/>
            </a:pPr>
            <a:r>
              <a:rPr lang="en-US" sz="4000" b="1" dirty="0" smtClean="0"/>
              <a:t>Messiah </a:t>
            </a:r>
            <a:r>
              <a:rPr lang="en-US" sz="4000" b="1" dirty="0" err="1" smtClean="0"/>
              <a:t>Yahusha</a:t>
            </a:r>
            <a:r>
              <a:rPr lang="en-US" sz="4000" b="1" dirty="0" smtClean="0"/>
              <a:t> first taught the submission and quietness of the woman.</a:t>
            </a:r>
            <a:r>
              <a:rPr lang="en-US" sz="4000" b="1" dirty="0"/>
              <a:t> </a:t>
            </a:r>
            <a:r>
              <a:rPr lang="en-US" sz="4000" b="1" dirty="0" smtClean="0"/>
              <a:t> Then Peter.  Then Paul.</a:t>
            </a:r>
          </a:p>
        </p:txBody>
      </p:sp>
    </p:spTree>
    <p:extLst>
      <p:ext uri="{BB962C8B-B14F-4D97-AF65-F5344CB8AC3E}">
        <p14:creationId xmlns:p14="http://schemas.microsoft.com/office/powerpoint/2010/main" val="25519156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t>I</a:t>
            </a:r>
            <a:r>
              <a:rPr lang="en-US" sz="4000" b="1" dirty="0" smtClean="0">
                <a:solidFill>
                  <a:schemeClr val="tx1"/>
                </a:solidFill>
                <a:latin typeface="+mn-lt"/>
                <a:cs typeface="Times New Roman" pitchFamily="18" charset="0"/>
              </a:rPr>
              <a:t>s a Woman Ever Allowed to Speak in the Assembly?</a:t>
            </a:r>
          </a:p>
          <a:p>
            <a:pPr marL="0" indent="0">
              <a:buNone/>
            </a:pPr>
            <a:r>
              <a:rPr lang="en-US" sz="4000" b="1" dirty="0" smtClean="0"/>
              <a:t>Prophesy</a:t>
            </a:r>
          </a:p>
          <a:p>
            <a:pPr marL="0" indent="0">
              <a:buNone/>
            </a:pPr>
            <a:r>
              <a:rPr lang="en-US" sz="4000" b="1" dirty="0" smtClean="0"/>
              <a:t>Testimony</a:t>
            </a:r>
          </a:p>
          <a:p>
            <a:pPr marL="0" indent="0" algn="ctr">
              <a:buNone/>
            </a:pPr>
            <a:r>
              <a:rPr lang="en-US" sz="4000" b="1" dirty="0" smtClean="0"/>
              <a:t>When Should She Be Silent?</a:t>
            </a:r>
          </a:p>
          <a:p>
            <a:pPr marL="0" indent="0">
              <a:buNone/>
            </a:pPr>
            <a:r>
              <a:rPr lang="en-US" sz="4000" b="1" dirty="0" smtClean="0"/>
              <a:t>When </a:t>
            </a:r>
            <a:r>
              <a:rPr lang="en-US" sz="4000" b="1" dirty="0"/>
              <a:t>learning in assembly - Let a woman learn </a:t>
            </a:r>
            <a:r>
              <a:rPr lang="en-US" sz="4000" b="1" u="sng" dirty="0"/>
              <a:t>in quietness</a:t>
            </a:r>
            <a:r>
              <a:rPr lang="en-US" sz="4000" b="1" dirty="0"/>
              <a:t> with all submissiveness. </a:t>
            </a:r>
            <a:endParaRPr lang="en-US" sz="4000" b="1" dirty="0" smtClean="0"/>
          </a:p>
          <a:p>
            <a:pPr marL="0" indent="0">
              <a:buNone/>
            </a:pPr>
            <a:r>
              <a:rPr lang="en-US" sz="4000" b="1" dirty="0" smtClean="0"/>
              <a:t>Teaching any man - </a:t>
            </a:r>
            <a:r>
              <a:rPr lang="en-US" sz="4000" b="1" dirty="0"/>
              <a:t>For I do not permit a woman to </a:t>
            </a:r>
            <a:r>
              <a:rPr lang="en-US" sz="4000" b="1" dirty="0" smtClean="0"/>
              <a:t>teach</a:t>
            </a:r>
          </a:p>
          <a:p>
            <a:pPr marL="0" indent="0">
              <a:buNone/>
            </a:pPr>
            <a:r>
              <a:rPr lang="en-US" sz="4000" b="1" dirty="0" smtClean="0"/>
              <a:t>At home when her husband </a:t>
            </a:r>
            <a:r>
              <a:rPr lang="en-US" sz="4000" b="1" dirty="0"/>
              <a:t>i</a:t>
            </a:r>
            <a:r>
              <a:rPr lang="en-US" sz="4000" b="1" dirty="0" smtClean="0"/>
              <a:t>s disobedient</a:t>
            </a:r>
          </a:p>
          <a:p>
            <a:pPr marL="0" indent="0">
              <a:buNone/>
            </a:pPr>
            <a:endParaRPr lang="en-US" sz="4000" b="1" dirty="0" smtClean="0"/>
          </a:p>
          <a:p>
            <a:pPr marL="0" indent="0">
              <a:buNone/>
            </a:pPr>
            <a:endParaRPr lang="en-US" sz="4000" b="1" dirty="0"/>
          </a:p>
        </p:txBody>
      </p:sp>
    </p:spTree>
    <p:extLst>
      <p:ext uri="{BB962C8B-B14F-4D97-AF65-F5344CB8AC3E}">
        <p14:creationId xmlns:p14="http://schemas.microsoft.com/office/powerpoint/2010/main" val="12295034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3:5-6 – The Scriptures</a:t>
            </a:r>
          </a:p>
          <a:p>
            <a:pPr marL="0" indent="0">
              <a:buNone/>
            </a:pPr>
            <a:r>
              <a:rPr lang="en-US" sz="4000" b="1" dirty="0" smtClean="0"/>
              <a:t>For </a:t>
            </a:r>
            <a:r>
              <a:rPr lang="en-US" sz="4000" b="1" dirty="0"/>
              <a:t>in this way, in former times, the </a:t>
            </a:r>
            <a:r>
              <a:rPr lang="en-US" sz="4000" b="1" dirty="0" err="1"/>
              <a:t>setapart</a:t>
            </a:r>
            <a:r>
              <a:rPr lang="en-US" sz="4000" b="1" dirty="0"/>
              <a:t> women who trusted in Elohim also adorned themselves, being subject to their own husbands, </a:t>
            </a:r>
            <a:r>
              <a:rPr lang="en-US" sz="4000" b="1" dirty="0" smtClean="0"/>
              <a:t>as </a:t>
            </a:r>
            <a:r>
              <a:rPr lang="en-US" sz="4000" b="1" dirty="0"/>
              <a:t>Sarah obeyed </a:t>
            </a:r>
            <a:r>
              <a:rPr lang="en-US" sz="4000" b="1" dirty="0" smtClean="0"/>
              <a:t>Abraham</a:t>
            </a:r>
            <a:r>
              <a:rPr lang="en-US" sz="4000" b="1" dirty="0"/>
              <a:t>, calling him master, of whom you became children, doing good, and not frightened by any fear. </a:t>
            </a:r>
          </a:p>
        </p:txBody>
      </p:sp>
    </p:spTree>
    <p:extLst>
      <p:ext uri="{BB962C8B-B14F-4D97-AF65-F5344CB8AC3E}">
        <p14:creationId xmlns:p14="http://schemas.microsoft.com/office/powerpoint/2010/main" val="12003300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Women’s Role Models from Torah - Sarah</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(Abram) said to his wife Sarai, "I know what a beautiful woman you are. (Genesis 12:11)  ...When </a:t>
            </a:r>
            <a:r>
              <a:rPr lang="en-US" sz="4000" b="1" dirty="0" err="1"/>
              <a:t>Avram</a:t>
            </a:r>
            <a:r>
              <a:rPr lang="en-US" sz="4000" b="1" dirty="0"/>
              <a:t> came to </a:t>
            </a:r>
            <a:r>
              <a:rPr lang="en-US" sz="4000" b="1" dirty="0" err="1"/>
              <a:t>Mitzrayim</a:t>
            </a:r>
            <a:r>
              <a:rPr lang="en-US" sz="4000" b="1" dirty="0"/>
              <a:t>, the </a:t>
            </a:r>
            <a:r>
              <a:rPr lang="en-US" sz="4000" b="1" dirty="0" err="1"/>
              <a:t>Mitzrites</a:t>
            </a:r>
            <a:r>
              <a:rPr lang="en-US" sz="4000" b="1" dirty="0"/>
              <a:t> saw that she was a very beautiful woman. (Genesis 12:14</a:t>
            </a:r>
            <a:r>
              <a:rPr lang="en-US" sz="4000" b="1" dirty="0" smtClean="0"/>
              <a:t>)</a:t>
            </a:r>
          </a:p>
          <a:p>
            <a:pPr marL="0" indent="0">
              <a:buNone/>
            </a:pPr>
            <a:r>
              <a:rPr lang="en-US" sz="4000" b="1" dirty="0" smtClean="0"/>
              <a:t>Sarah was beautiful, but this is not what she is commended for…</a:t>
            </a:r>
            <a:endParaRPr lang="en-US" sz="4000" b="1" dirty="0"/>
          </a:p>
        </p:txBody>
      </p:sp>
    </p:spTree>
    <p:extLst>
      <p:ext uri="{BB962C8B-B14F-4D97-AF65-F5344CB8AC3E}">
        <p14:creationId xmlns:p14="http://schemas.microsoft.com/office/powerpoint/2010/main" val="33398051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Sarah – the Submissive Woman</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Then Yahuwah said, "I will surely return to you about this time next year, and Sarah your wife will have a son." Now Sarah was listening at the entrance to the tent, which was behind him.</a:t>
            </a:r>
          </a:p>
          <a:p>
            <a:pPr marL="0" indent="0">
              <a:buNone/>
            </a:pPr>
            <a:r>
              <a:rPr lang="en-US" sz="4000" b="1" dirty="0" smtClean="0"/>
              <a:t>Avraham </a:t>
            </a:r>
            <a:r>
              <a:rPr lang="en-US" sz="4000" b="1" dirty="0"/>
              <a:t>and Sarah were already old and well advanced in years, and Sarah was past the age of childbearing.</a:t>
            </a:r>
          </a:p>
          <a:p>
            <a:pPr marL="0" indent="0">
              <a:buNone/>
            </a:pPr>
            <a:r>
              <a:rPr lang="en-US" sz="4000" b="1" dirty="0" smtClean="0"/>
              <a:t>So </a:t>
            </a:r>
            <a:r>
              <a:rPr lang="en-US" sz="4000" b="1" dirty="0"/>
              <a:t>Sarah laughed to herself as she thought, "</a:t>
            </a:r>
            <a:r>
              <a:rPr lang="en-US" sz="4000" b="1" u="sng" dirty="0"/>
              <a:t>After I am worn out and my master is old</a:t>
            </a:r>
            <a:r>
              <a:rPr lang="en-US" sz="4000" b="1" dirty="0"/>
              <a:t>, will I now have this pleasure</a:t>
            </a:r>
            <a:r>
              <a:rPr lang="en-US" sz="4000" b="1" dirty="0" smtClean="0"/>
              <a:t>?”  Genesis 18:10-12</a:t>
            </a:r>
            <a:endParaRPr lang="en-US" dirty="0"/>
          </a:p>
        </p:txBody>
      </p:sp>
    </p:spTree>
    <p:extLst>
      <p:ext uri="{BB962C8B-B14F-4D97-AF65-F5344CB8AC3E}">
        <p14:creationId xmlns:p14="http://schemas.microsoft.com/office/powerpoint/2010/main" val="28974273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Sarah – the “Mother” of All Who Believe</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Sarah obeyed Abraham, calling him master, </a:t>
            </a:r>
            <a:r>
              <a:rPr lang="en-US" sz="4000" b="1" u="sng" dirty="0"/>
              <a:t>of whom you became children</a:t>
            </a:r>
            <a:r>
              <a:rPr lang="en-US" sz="4000" b="1" dirty="0"/>
              <a:t>, doing good, and not frightened by any fear</a:t>
            </a:r>
            <a:r>
              <a:rPr lang="en-US" sz="4000" b="1" dirty="0" smtClean="0"/>
              <a:t>. 1 Peter 3:6</a:t>
            </a:r>
          </a:p>
          <a:p>
            <a:pPr marL="0" indent="0">
              <a:buNone/>
            </a:pPr>
            <a:r>
              <a:rPr lang="en-US" sz="4000" b="1" dirty="0" smtClean="0"/>
              <a:t>…look </a:t>
            </a:r>
            <a:r>
              <a:rPr lang="en-US" sz="4000" b="1" dirty="0"/>
              <a:t>to Avraham, your father, and to </a:t>
            </a:r>
            <a:r>
              <a:rPr lang="en-US" sz="4000" b="1" u="sng" dirty="0"/>
              <a:t>Sarah, who gave you birth</a:t>
            </a:r>
            <a:r>
              <a:rPr lang="en-US" sz="4000" b="1" dirty="0"/>
              <a:t>. When I called him he was but one, and I blessed him and made him many.</a:t>
            </a:r>
          </a:p>
          <a:p>
            <a:pPr marL="0" indent="0">
              <a:buNone/>
            </a:pPr>
            <a:r>
              <a:rPr lang="en-US" sz="4000" b="1" dirty="0"/>
              <a:t>Isaiah </a:t>
            </a:r>
            <a:r>
              <a:rPr lang="en-US" sz="4000" b="1" dirty="0" smtClean="0"/>
              <a:t> 51:2</a:t>
            </a:r>
          </a:p>
          <a:p>
            <a:pPr marL="0" indent="0">
              <a:buNone/>
            </a:pPr>
            <a:r>
              <a:rPr lang="en-US" sz="4000" b="1" dirty="0" smtClean="0"/>
              <a:t>Sarah </a:t>
            </a:r>
            <a:r>
              <a:rPr lang="en-US" sz="4000" b="1" dirty="0"/>
              <a:t>i</a:t>
            </a:r>
            <a:r>
              <a:rPr lang="en-US" sz="4000" b="1" dirty="0" smtClean="0"/>
              <a:t>s the example of women of Faith</a:t>
            </a:r>
            <a:endParaRPr lang="en-US" sz="4000" b="1" dirty="0"/>
          </a:p>
        </p:txBody>
      </p:sp>
    </p:spTree>
    <p:extLst>
      <p:ext uri="{BB962C8B-B14F-4D97-AF65-F5344CB8AC3E}">
        <p14:creationId xmlns:p14="http://schemas.microsoft.com/office/powerpoint/2010/main" val="3984735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cs typeface="Times New Roman" pitchFamily="18" charset="0"/>
              </a:rPr>
              <a:t>3:7</a:t>
            </a:r>
            <a:r>
              <a:rPr lang="en-US" sz="4000" b="1" dirty="0" smtClean="0">
                <a:solidFill>
                  <a:schemeClr val="tx1"/>
                </a:solidFill>
                <a:latin typeface="+mn-lt"/>
                <a:cs typeface="Times New Roman" pitchFamily="18" charset="0"/>
              </a:rPr>
              <a:t> – The Scriptures</a:t>
            </a:r>
          </a:p>
          <a:p>
            <a:pPr marL="0" indent="0">
              <a:buNone/>
            </a:pPr>
            <a:r>
              <a:rPr lang="en-US" sz="4000" b="1" dirty="0" smtClean="0"/>
              <a:t>In </a:t>
            </a:r>
            <a:r>
              <a:rPr lang="en-US" sz="4000" b="1" dirty="0"/>
              <a:t>the same way, husbands, live understandingly together, giving respect to the wife, as to the weaker vessel, and as being heirs together of the </a:t>
            </a:r>
            <a:r>
              <a:rPr lang="en-US" sz="4000" b="1" dirty="0" err="1"/>
              <a:t>favour</a:t>
            </a:r>
            <a:r>
              <a:rPr lang="en-US" sz="4000" b="1" dirty="0"/>
              <a:t> of life, so that your prayers are not hindered. </a:t>
            </a:r>
          </a:p>
        </p:txBody>
      </p:sp>
    </p:spTree>
    <p:extLst>
      <p:ext uri="{BB962C8B-B14F-4D97-AF65-F5344CB8AC3E}">
        <p14:creationId xmlns:p14="http://schemas.microsoft.com/office/powerpoint/2010/main" val="36643078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Peter on Husbands Responsibilities</a:t>
            </a:r>
          </a:p>
          <a:p>
            <a:pPr marL="0" indent="0">
              <a:buNone/>
            </a:pPr>
            <a:r>
              <a:rPr lang="en-US" sz="4000" b="1" dirty="0" err="1" smtClean="0">
                <a:latin typeface="Bwgrkn" panose="00000400000000000000" pitchFamily="2" charset="0"/>
              </a:rPr>
              <a:t>gnw</a:t>
            </a:r>
            <a:r>
              <a:rPr lang="en-US" sz="4000" b="1" dirty="0" smtClean="0">
                <a:latin typeface="Bwgrkn" panose="00000400000000000000" pitchFamily="2" charset="0"/>
              </a:rPr>
              <a:t>/</a:t>
            </a:r>
            <a:r>
              <a:rPr lang="en-US" sz="4000" b="1" dirty="0" err="1" smtClean="0">
                <a:latin typeface="Bwgrkn" panose="00000400000000000000" pitchFamily="2" charset="0"/>
              </a:rPr>
              <a:t>sij</a:t>
            </a:r>
            <a:r>
              <a:rPr lang="en-US" sz="4000" b="1" dirty="0" smtClean="0"/>
              <a:t> (gnos</a:t>
            </a:r>
            <a:r>
              <a:rPr lang="en-US" sz="4000" b="1" dirty="0">
                <a:cs typeface="Times New Roman" pitchFamily="18" charset="0"/>
              </a:rPr>
              <a:t>i</a:t>
            </a:r>
            <a:r>
              <a:rPr lang="en-US" sz="4000" b="1" dirty="0" smtClean="0"/>
              <a:t>s) </a:t>
            </a:r>
            <a:r>
              <a:rPr lang="en-US" sz="4000" b="1" dirty="0"/>
              <a:t>comprehension or intellectual grasp of </a:t>
            </a:r>
            <a:r>
              <a:rPr lang="en-US" sz="4000" b="1" dirty="0" err="1"/>
              <a:t>someth</a:t>
            </a:r>
            <a:r>
              <a:rPr lang="en-US" sz="4000" b="1" dirty="0"/>
              <a:t>., </a:t>
            </a:r>
            <a:r>
              <a:rPr lang="en-US" sz="4000" b="1" i="1" dirty="0" smtClean="0"/>
              <a:t>knowledge; wisdom</a:t>
            </a:r>
          </a:p>
          <a:p>
            <a:pPr marL="0" indent="0">
              <a:buNone/>
            </a:pPr>
            <a:r>
              <a:rPr lang="en-US" sz="4000" b="1" i="1" dirty="0" smtClean="0"/>
              <a:t>“with wisdom”</a:t>
            </a:r>
          </a:p>
          <a:p>
            <a:pPr marL="0" indent="0">
              <a:buNone/>
            </a:pPr>
            <a:r>
              <a:rPr lang="en-US" sz="4000" b="1" dirty="0" smtClean="0"/>
              <a:t>Live with them according to knowledge</a:t>
            </a:r>
          </a:p>
          <a:p>
            <a:pPr marL="0" indent="0">
              <a:buNone/>
            </a:pPr>
            <a:r>
              <a:rPr lang="en-US" sz="4000" b="1" dirty="0" smtClean="0"/>
              <a:t>For example: treat her as one made </a:t>
            </a:r>
            <a:r>
              <a:rPr lang="en-US" sz="4000" b="1" dirty="0"/>
              <a:t>i</a:t>
            </a:r>
            <a:r>
              <a:rPr lang="en-US" sz="4000" b="1" dirty="0" smtClean="0"/>
              <a:t>n the </a:t>
            </a:r>
            <a:r>
              <a:rPr lang="en-US" sz="4000" b="1" dirty="0"/>
              <a:t>i</a:t>
            </a:r>
            <a:r>
              <a:rPr lang="en-US" sz="4000" b="1" dirty="0" smtClean="0"/>
              <a:t>mage of Elohim, not as a possession!</a:t>
            </a:r>
          </a:p>
          <a:p>
            <a:pPr marL="0" indent="0">
              <a:buNone/>
            </a:pPr>
            <a:r>
              <a:rPr lang="en-US" sz="4000" b="1" dirty="0" smtClean="0"/>
              <a:t>Why a Vessel? – having a purpose and function</a:t>
            </a:r>
          </a:p>
          <a:p>
            <a:pPr marL="0" indent="0">
              <a:buNone/>
            </a:pPr>
            <a:r>
              <a:rPr lang="en-US" sz="4000" b="1" dirty="0" smtClean="0"/>
              <a:t>A weaker or “fragile” vessel</a:t>
            </a:r>
          </a:p>
          <a:p>
            <a:pPr marL="0" indent="0">
              <a:buNone/>
            </a:pPr>
            <a:endParaRPr lang="en-US" sz="4000" b="1" dirty="0"/>
          </a:p>
        </p:txBody>
      </p:sp>
    </p:spTree>
    <p:extLst>
      <p:ext uri="{BB962C8B-B14F-4D97-AF65-F5344CB8AC3E}">
        <p14:creationId xmlns:p14="http://schemas.microsoft.com/office/powerpoint/2010/main" val="26143495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Women are Jo</a:t>
            </a:r>
            <a:r>
              <a:rPr lang="en-US" sz="4000" b="1" dirty="0"/>
              <a:t>i</a:t>
            </a:r>
            <a:r>
              <a:rPr lang="en-US" sz="4000" b="1" dirty="0" smtClean="0">
                <a:solidFill>
                  <a:schemeClr val="tx1"/>
                </a:solidFill>
                <a:latin typeface="+mn-lt"/>
                <a:cs typeface="Times New Roman" pitchFamily="18" charset="0"/>
              </a:rPr>
              <a:t>nt He</a:t>
            </a:r>
            <a:r>
              <a:rPr lang="en-US" sz="4000" b="1" dirty="0"/>
              <a:t>i</a:t>
            </a:r>
            <a:r>
              <a:rPr lang="en-US" sz="4000" b="1" dirty="0" smtClean="0">
                <a:solidFill>
                  <a:schemeClr val="tx1"/>
                </a:solidFill>
                <a:latin typeface="+mn-lt"/>
                <a:cs typeface="Times New Roman" pitchFamily="18" charset="0"/>
              </a:rPr>
              <a:t>rs</a:t>
            </a:r>
          </a:p>
          <a:p>
            <a:pPr marL="0" indent="0">
              <a:buNone/>
            </a:pPr>
            <a:r>
              <a:rPr lang="en-US" sz="4000" b="1" dirty="0" smtClean="0"/>
              <a:t>This </a:t>
            </a:r>
            <a:r>
              <a:rPr lang="en-US" sz="4000" b="1" dirty="0"/>
              <a:t>mystery is that through the gospel the Gentiles are heirs together with </a:t>
            </a:r>
            <a:r>
              <a:rPr lang="en-US" sz="4000" b="1" dirty="0" err="1"/>
              <a:t>Yisrael</a:t>
            </a:r>
            <a:r>
              <a:rPr lang="en-US" sz="4000" b="1" dirty="0"/>
              <a:t>, members together of one body, and sharers together in the promise in Messiah </a:t>
            </a:r>
            <a:r>
              <a:rPr lang="en-US" sz="4000" b="1" dirty="0" err="1" smtClean="0"/>
              <a:t>Yahusha</a:t>
            </a:r>
            <a:r>
              <a:rPr lang="en-US" sz="4000" b="1" dirty="0" smtClean="0"/>
              <a:t>. Ephesians 3:6</a:t>
            </a:r>
          </a:p>
          <a:p>
            <a:pPr marL="0" indent="0">
              <a:buNone/>
            </a:pPr>
            <a:endParaRPr lang="en-US" sz="4000" b="1" dirty="0"/>
          </a:p>
          <a:p>
            <a:pPr marL="0" indent="0">
              <a:buNone/>
            </a:pPr>
            <a:r>
              <a:rPr lang="en-US" sz="4000" b="1" dirty="0" smtClean="0"/>
              <a:t>Treat her with the dignity of one who will inher</a:t>
            </a:r>
            <a:r>
              <a:rPr lang="en-US" sz="4000" b="1" dirty="0"/>
              <a:t>i</a:t>
            </a:r>
            <a:r>
              <a:rPr lang="en-US" sz="4000" b="1" dirty="0" smtClean="0"/>
              <a:t>t next to you!</a:t>
            </a:r>
            <a:endParaRPr lang="en-US" sz="4000" b="1" dirty="0"/>
          </a:p>
        </p:txBody>
      </p:sp>
    </p:spTree>
    <p:extLst>
      <p:ext uri="{BB962C8B-B14F-4D97-AF65-F5344CB8AC3E}">
        <p14:creationId xmlns:p14="http://schemas.microsoft.com/office/powerpoint/2010/main" val="3115664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a:t>
            </a:r>
            <a:r>
              <a:rPr lang="en-US" sz="4000" b="1" dirty="0" smtClean="0">
                <a:cs typeface="Times New Roman" pitchFamily="18" charset="0"/>
              </a:rPr>
              <a:t>3:8-9</a:t>
            </a:r>
            <a:r>
              <a:rPr lang="en-US" sz="4000" b="1" dirty="0" smtClean="0">
                <a:solidFill>
                  <a:schemeClr val="tx1"/>
                </a:solidFill>
                <a:latin typeface="+mn-lt"/>
                <a:cs typeface="Times New Roman" pitchFamily="18" charset="0"/>
              </a:rPr>
              <a:t> – The Scriptures</a:t>
            </a:r>
          </a:p>
          <a:p>
            <a:pPr marL="0" indent="0">
              <a:buNone/>
            </a:pPr>
            <a:r>
              <a:rPr lang="en-US" sz="4000" b="1" dirty="0" smtClean="0"/>
              <a:t>To </a:t>
            </a:r>
            <a:r>
              <a:rPr lang="en-US" sz="4000" b="1" dirty="0"/>
              <a:t>sum up, let all of you be likeminded, sympathetic, loving as brothers, tenderhearted, humble-minded, </a:t>
            </a:r>
            <a:r>
              <a:rPr lang="en-US" sz="4000" b="1" dirty="0" smtClean="0"/>
              <a:t>not </a:t>
            </a:r>
            <a:r>
              <a:rPr lang="en-US" sz="4000" b="1" dirty="0"/>
              <a:t>returning evil for evil or reviling for reviling, but on the contrary blessing, knowing that you were called to this, in order to inherit a </a:t>
            </a:r>
            <a:r>
              <a:rPr lang="en-US" sz="4000" b="1" dirty="0" smtClean="0"/>
              <a:t>blessing.</a:t>
            </a:r>
            <a:endParaRPr lang="en-US" sz="4000" b="1" dirty="0"/>
          </a:p>
        </p:txBody>
      </p:sp>
    </p:spTree>
    <p:extLst>
      <p:ext uri="{BB962C8B-B14F-4D97-AF65-F5344CB8AC3E}">
        <p14:creationId xmlns:p14="http://schemas.microsoft.com/office/powerpoint/2010/main" val="17074597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5 Characteristics</a:t>
            </a:r>
          </a:p>
          <a:p>
            <a:pPr marL="0" indent="0">
              <a:buNone/>
            </a:pPr>
            <a:r>
              <a:rPr lang="en-US" sz="4000" b="1" dirty="0" smtClean="0"/>
              <a:t>Likeminded – of the same mind </a:t>
            </a:r>
            <a:endParaRPr lang="en-US" sz="4000" b="1" dirty="0"/>
          </a:p>
          <a:p>
            <a:pPr marL="0" indent="0">
              <a:buNone/>
            </a:pPr>
            <a:r>
              <a:rPr lang="en-US" sz="4000" b="1" dirty="0" smtClean="0"/>
              <a:t>Sympathetic – share the feelings of others</a:t>
            </a:r>
          </a:p>
          <a:p>
            <a:pPr marL="0" indent="0">
              <a:buNone/>
            </a:pPr>
            <a:r>
              <a:rPr lang="en-US" sz="4000" b="1" dirty="0"/>
              <a:t>L</a:t>
            </a:r>
            <a:r>
              <a:rPr lang="en-US" sz="4000" b="1" dirty="0" smtClean="0"/>
              <a:t>oving </a:t>
            </a:r>
            <a:r>
              <a:rPr lang="en-US" sz="4000" b="1" dirty="0"/>
              <a:t>as </a:t>
            </a:r>
            <a:r>
              <a:rPr lang="en-US" sz="4000" b="1" dirty="0" smtClean="0"/>
              <a:t>brothers</a:t>
            </a:r>
          </a:p>
          <a:p>
            <a:pPr marL="0" indent="0">
              <a:buNone/>
            </a:pPr>
            <a:r>
              <a:rPr lang="en-US" sz="4000" b="1" dirty="0" smtClean="0"/>
              <a:t>Tenderhearted – compassionate, feelings and affections</a:t>
            </a:r>
          </a:p>
          <a:p>
            <a:pPr marL="0" indent="0">
              <a:buNone/>
            </a:pPr>
            <a:r>
              <a:rPr lang="en-US" sz="4000" b="1" dirty="0"/>
              <a:t>H</a:t>
            </a:r>
            <a:r>
              <a:rPr lang="en-US" sz="4000" b="1" dirty="0" smtClean="0"/>
              <a:t>umble-minded – Matthew </a:t>
            </a:r>
            <a:r>
              <a:rPr lang="en-US" sz="4000" dirty="0" smtClean="0"/>
              <a:t>11:29  </a:t>
            </a:r>
            <a:r>
              <a:rPr lang="en-US" sz="4000" dirty="0"/>
              <a:t>Take my yoke upon you and learn from me, for I am gentle and humble in heart, and you will find rest for your souls.</a:t>
            </a:r>
          </a:p>
          <a:p>
            <a:pPr marL="0" indent="0">
              <a:buNone/>
            </a:pPr>
            <a:endParaRPr lang="en-US" sz="4000" b="1" dirty="0"/>
          </a:p>
        </p:txBody>
      </p:sp>
    </p:spTree>
    <p:extLst>
      <p:ext uri="{BB962C8B-B14F-4D97-AF65-F5344CB8AC3E}">
        <p14:creationId xmlns:p14="http://schemas.microsoft.com/office/powerpoint/2010/main" val="42474118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 </a:t>
            </a:r>
            <a:r>
              <a:rPr lang="en-US" sz="4000" b="1" dirty="0" smtClean="0">
                <a:cs typeface="Times New Roman" pitchFamily="18" charset="0"/>
              </a:rPr>
              <a:t>Example of Messiah Not Returning Evil</a:t>
            </a:r>
            <a:endParaRPr lang="en-US" sz="4000" b="1" dirty="0" smtClean="0">
              <a:solidFill>
                <a:schemeClr val="tx1"/>
              </a:solidFill>
              <a:latin typeface="+mn-lt"/>
              <a:cs typeface="Times New Roman" pitchFamily="18" charset="0"/>
            </a:endParaRPr>
          </a:p>
          <a:p>
            <a:pPr marL="0" indent="0">
              <a:buNone/>
            </a:pPr>
            <a:r>
              <a:rPr lang="en-US" sz="4000" b="1" dirty="0" smtClean="0"/>
              <a:t>"</a:t>
            </a:r>
            <a:r>
              <a:rPr lang="en-US" sz="4000" b="1" dirty="0"/>
              <a:t>You have heard that it was said, 'Eye for eye, and tooth for tooth.'</a:t>
            </a:r>
          </a:p>
          <a:p>
            <a:pPr marL="0" indent="0">
              <a:buNone/>
            </a:pPr>
            <a:r>
              <a:rPr lang="en-US" sz="4000" b="1" dirty="0" smtClean="0"/>
              <a:t>But </a:t>
            </a:r>
            <a:r>
              <a:rPr lang="en-US" sz="4000" b="1" dirty="0"/>
              <a:t>I tell you, Do not resist an evil person. If someone strikes you on the right cheek, turn to him the other also.</a:t>
            </a:r>
          </a:p>
          <a:p>
            <a:pPr marL="0" indent="0">
              <a:buNone/>
            </a:pPr>
            <a:r>
              <a:rPr lang="en-US" sz="4000" b="1" dirty="0" smtClean="0"/>
              <a:t>And </a:t>
            </a:r>
            <a:r>
              <a:rPr lang="en-US" sz="4000" b="1" dirty="0"/>
              <a:t>if someone wants to sue you and take your tunic, let him have your cloak as well.</a:t>
            </a:r>
          </a:p>
          <a:p>
            <a:pPr marL="0" indent="0">
              <a:buNone/>
            </a:pPr>
            <a:r>
              <a:rPr lang="en-US" sz="4000" b="1" dirty="0" smtClean="0"/>
              <a:t>If </a:t>
            </a:r>
            <a:r>
              <a:rPr lang="en-US" sz="4000" b="1" dirty="0"/>
              <a:t>someone forces you to go one mile, go with him two miles.</a:t>
            </a:r>
          </a:p>
          <a:p>
            <a:pPr marL="0" indent="0">
              <a:buNone/>
            </a:pPr>
            <a:r>
              <a:rPr lang="en-US" sz="4000" b="1" dirty="0" smtClean="0"/>
              <a:t>Matthew 5:38-41</a:t>
            </a:r>
            <a:endParaRPr lang="en-US" sz="4000" b="1" dirty="0"/>
          </a:p>
          <a:p>
            <a:pPr marL="0" indent="0">
              <a:buNone/>
            </a:pPr>
            <a:endParaRPr lang="en-US" sz="4000" b="1" dirty="0"/>
          </a:p>
        </p:txBody>
      </p:sp>
    </p:spTree>
    <p:extLst>
      <p:ext uri="{BB962C8B-B14F-4D97-AF65-F5344CB8AC3E}">
        <p14:creationId xmlns:p14="http://schemas.microsoft.com/office/powerpoint/2010/main" val="27630310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Inhering a Blessing</a:t>
            </a:r>
          </a:p>
          <a:p>
            <a:pPr marL="0" indent="0">
              <a:buNone/>
            </a:pPr>
            <a:r>
              <a:rPr lang="en-US" sz="4000" b="1" dirty="0" smtClean="0"/>
              <a:t>You reap what you sow</a:t>
            </a:r>
          </a:p>
          <a:p>
            <a:pPr marL="0" indent="0">
              <a:buNone/>
            </a:pPr>
            <a:r>
              <a:rPr lang="en-US" sz="4000" b="1" dirty="0" smtClean="0"/>
              <a:t>(For seamstresses – you reap what you sew)</a:t>
            </a:r>
          </a:p>
          <a:p>
            <a:pPr marL="0" indent="0">
              <a:buNone/>
            </a:pPr>
            <a:r>
              <a:rPr lang="en-US" sz="4000" b="1" dirty="0" smtClean="0"/>
              <a:t>The Blessing of Abraham </a:t>
            </a:r>
            <a:r>
              <a:rPr lang="en-US" sz="4000" b="1" dirty="0"/>
              <a:t>i</a:t>
            </a:r>
            <a:r>
              <a:rPr lang="en-US" sz="4000" b="1" dirty="0" smtClean="0"/>
              <a:t>s what comes to those who walk </a:t>
            </a:r>
            <a:r>
              <a:rPr lang="en-US" sz="4000" b="1" dirty="0"/>
              <a:t>i</a:t>
            </a:r>
            <a:r>
              <a:rPr lang="en-US" sz="4000" b="1" dirty="0" smtClean="0"/>
              <a:t>n the faith of Abraham</a:t>
            </a:r>
          </a:p>
          <a:p>
            <a:pPr marL="0" indent="0">
              <a:buNone/>
            </a:pPr>
            <a:r>
              <a:rPr lang="en-US" sz="4000" b="1" dirty="0"/>
              <a:t> Blessed are those who are persecuted because of righteousness, for theirs is the kingdom of heaven</a:t>
            </a:r>
            <a:r>
              <a:rPr lang="en-US" sz="4000" b="1" dirty="0" smtClean="0"/>
              <a:t>.  Matthew 5:10</a:t>
            </a:r>
          </a:p>
          <a:p>
            <a:pPr marL="0" indent="0">
              <a:buNone/>
            </a:pPr>
            <a:endParaRPr lang="en-US" sz="4000" b="1" dirty="0" smtClean="0"/>
          </a:p>
          <a:p>
            <a:pPr marL="0" indent="0">
              <a:buNone/>
            </a:pPr>
            <a:endParaRPr lang="en-US" sz="4000" b="1" dirty="0" smtClean="0"/>
          </a:p>
        </p:txBody>
      </p:sp>
    </p:spTree>
    <p:extLst>
      <p:ext uri="{BB962C8B-B14F-4D97-AF65-F5344CB8AC3E}">
        <p14:creationId xmlns:p14="http://schemas.microsoft.com/office/powerpoint/2010/main" val="33409234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3:10-12 – The Scriptures</a:t>
            </a:r>
          </a:p>
          <a:p>
            <a:pPr marL="0" indent="0">
              <a:buNone/>
            </a:pPr>
            <a:r>
              <a:rPr lang="en-US" sz="4000" b="1" dirty="0" smtClean="0"/>
              <a:t>For </a:t>
            </a:r>
            <a:r>
              <a:rPr lang="en-US" sz="4000" b="1" dirty="0"/>
              <a:t>“He who wishes to love life and see good days, let him keep his tongue from evil, and his lips from speaking deceit, </a:t>
            </a:r>
            <a:r>
              <a:rPr lang="en-US" sz="4000" b="1" dirty="0" smtClean="0"/>
              <a:t>let </a:t>
            </a:r>
            <a:r>
              <a:rPr lang="en-US" sz="4000" b="1" dirty="0"/>
              <a:t>him turn away from evil and do good, let him seek peace and pursue it. </a:t>
            </a:r>
            <a:r>
              <a:rPr lang="en-US" sz="4000" b="1" dirty="0" smtClean="0"/>
              <a:t>Because </a:t>
            </a:r>
            <a:r>
              <a:rPr lang="en-US" sz="4000" b="1" dirty="0"/>
              <a:t>the eyes of </a:t>
            </a:r>
            <a:r>
              <a:rPr lang="en-US" sz="4400" b="1" dirty="0" err="1" smtClean="0">
                <a:latin typeface="Bwhebb" panose="00000400000000000000" pitchFamily="2" charset="0"/>
              </a:rPr>
              <a:t>hwhy</a:t>
            </a:r>
            <a:r>
              <a:rPr lang="en-US" sz="4000" b="1" dirty="0" smtClean="0"/>
              <a:t> </a:t>
            </a:r>
            <a:r>
              <a:rPr lang="en-US" sz="4000" b="1" dirty="0"/>
              <a:t>are on the righteous, and his ears are open to their prayers, but the face of </a:t>
            </a:r>
            <a:r>
              <a:rPr lang="en-US" sz="4400" b="1" dirty="0" err="1" smtClean="0">
                <a:latin typeface="Bwhebb" panose="00000400000000000000" pitchFamily="2" charset="0"/>
              </a:rPr>
              <a:t>hwhy</a:t>
            </a:r>
            <a:r>
              <a:rPr lang="en-US" sz="4000" b="1" dirty="0" smtClean="0"/>
              <a:t> </a:t>
            </a:r>
            <a:r>
              <a:rPr lang="en-US" sz="4000" b="1" dirty="0"/>
              <a:t>is against those who do evil</a:t>
            </a:r>
            <a:r>
              <a:rPr lang="en-US" sz="4000" b="1" dirty="0" smtClean="0"/>
              <a:t>.”</a:t>
            </a:r>
            <a:endParaRPr lang="en-US" sz="4000" b="1" dirty="0"/>
          </a:p>
        </p:txBody>
      </p:sp>
    </p:spTree>
    <p:extLst>
      <p:ext uri="{BB962C8B-B14F-4D97-AF65-F5344CB8AC3E}">
        <p14:creationId xmlns:p14="http://schemas.microsoft.com/office/powerpoint/2010/main" val="31696826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Psalm 34:12-16</a:t>
            </a:r>
          </a:p>
          <a:p>
            <a:pPr marL="0" indent="0">
              <a:buNone/>
            </a:pPr>
            <a:r>
              <a:rPr lang="en-US" sz="4000" b="1" dirty="0" smtClean="0"/>
              <a:t>For </a:t>
            </a:r>
            <a:r>
              <a:rPr lang="en-US" sz="4000" b="1" dirty="0"/>
              <a:t>“He who wishes to love life and see good days, let him keep his tongue from evil, and his lips from speaking deceit, </a:t>
            </a:r>
            <a:r>
              <a:rPr lang="en-US" sz="4000" b="1" dirty="0" smtClean="0"/>
              <a:t>let </a:t>
            </a:r>
            <a:r>
              <a:rPr lang="en-US" sz="4000" b="1" dirty="0"/>
              <a:t>him turn away from evil and do good, let him seek peace and pursue it. </a:t>
            </a:r>
            <a:r>
              <a:rPr lang="en-US" sz="4000" b="1" dirty="0" smtClean="0"/>
              <a:t>Because </a:t>
            </a:r>
            <a:r>
              <a:rPr lang="en-US" sz="4000" b="1" dirty="0"/>
              <a:t>the eyes of </a:t>
            </a:r>
            <a:r>
              <a:rPr lang="en-US" sz="4400" b="1" dirty="0" err="1" smtClean="0">
                <a:latin typeface="Bwhebb" panose="00000400000000000000" pitchFamily="2" charset="0"/>
              </a:rPr>
              <a:t>hwhy</a:t>
            </a:r>
            <a:r>
              <a:rPr lang="en-US" sz="4000" b="1" dirty="0" smtClean="0"/>
              <a:t> </a:t>
            </a:r>
            <a:r>
              <a:rPr lang="en-US" sz="4000" b="1" dirty="0"/>
              <a:t>are on the righteous, and his ears are open to their prayers, but the face of </a:t>
            </a:r>
            <a:r>
              <a:rPr lang="en-US" sz="4400" b="1" dirty="0" err="1" smtClean="0">
                <a:latin typeface="Bwhebb" panose="00000400000000000000" pitchFamily="2" charset="0"/>
              </a:rPr>
              <a:t>hwhy</a:t>
            </a:r>
            <a:r>
              <a:rPr lang="en-US" sz="4000" b="1" dirty="0" smtClean="0"/>
              <a:t> </a:t>
            </a:r>
            <a:r>
              <a:rPr lang="en-US" sz="4000" b="1" dirty="0"/>
              <a:t>is against those who do evil</a:t>
            </a:r>
            <a:r>
              <a:rPr lang="en-US" sz="4000" b="1" dirty="0" smtClean="0"/>
              <a:t>.”</a:t>
            </a:r>
            <a:endParaRPr lang="en-US" sz="4000" b="1" dirty="0"/>
          </a:p>
        </p:txBody>
      </p:sp>
    </p:spTree>
    <p:extLst>
      <p:ext uri="{BB962C8B-B14F-4D97-AF65-F5344CB8AC3E}">
        <p14:creationId xmlns:p14="http://schemas.microsoft.com/office/powerpoint/2010/main" val="18525646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3:13-14 – The Scriptures</a:t>
            </a:r>
          </a:p>
          <a:p>
            <a:pPr marL="0" indent="0">
              <a:buNone/>
            </a:pPr>
            <a:r>
              <a:rPr lang="en-US" sz="4000" b="1" dirty="0" smtClean="0"/>
              <a:t>And </a:t>
            </a:r>
            <a:r>
              <a:rPr lang="en-US" sz="4000" b="1" dirty="0"/>
              <a:t>who is the one doing evil to you, if you become imitators of the good? </a:t>
            </a:r>
            <a:r>
              <a:rPr lang="en-US" sz="4000" b="1" dirty="0" smtClean="0"/>
              <a:t>But </a:t>
            </a:r>
            <a:r>
              <a:rPr lang="en-US" sz="4000" b="1" dirty="0"/>
              <a:t>even if you suffer for righteousness’ sake, you are blessed</a:t>
            </a:r>
            <a:r>
              <a:rPr lang="en-US" sz="4000" b="1" dirty="0" smtClean="0"/>
              <a:t>. </a:t>
            </a:r>
            <a:r>
              <a:rPr lang="en-US" sz="4000" b="1" dirty="0"/>
              <a:t>“And do not fear their threats, neither be troubled</a:t>
            </a:r>
            <a:r>
              <a:rPr lang="en-US" sz="4000" b="1" dirty="0" smtClean="0"/>
              <a:t>.”</a:t>
            </a:r>
          </a:p>
          <a:p>
            <a:pPr marL="0" indent="0">
              <a:buNone/>
            </a:pPr>
            <a:r>
              <a:rPr lang="en-US" sz="4000" b="1" dirty="0" smtClean="0"/>
              <a:t>Do not fear their faces.  Do not fear them.</a:t>
            </a:r>
            <a:endParaRPr lang="en-US" sz="4000" b="1" dirty="0"/>
          </a:p>
        </p:txBody>
      </p:sp>
    </p:spTree>
    <p:extLst>
      <p:ext uri="{BB962C8B-B14F-4D97-AF65-F5344CB8AC3E}">
        <p14:creationId xmlns:p14="http://schemas.microsoft.com/office/powerpoint/2010/main" val="21668684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3:15 – The Scriptures</a:t>
            </a:r>
          </a:p>
          <a:p>
            <a:pPr marL="0" indent="0">
              <a:buNone/>
            </a:pPr>
            <a:r>
              <a:rPr lang="en-US" sz="4000" b="1" dirty="0" smtClean="0"/>
              <a:t>But </a:t>
            </a:r>
            <a:r>
              <a:rPr lang="en-US" sz="4000" b="1" dirty="0"/>
              <a:t>set apart </a:t>
            </a:r>
            <a:r>
              <a:rPr lang="en-US" sz="4400" b="1" dirty="0" err="1">
                <a:latin typeface="Bwhebb" panose="00000400000000000000" pitchFamily="2" charset="0"/>
              </a:rPr>
              <a:t>hwhy</a:t>
            </a:r>
            <a:r>
              <a:rPr lang="en-US" sz="4000" b="1" dirty="0">
                <a:latin typeface="Bwhebb" panose="00000400000000000000" pitchFamily="2" charset="0"/>
              </a:rPr>
              <a:t> </a:t>
            </a:r>
            <a:r>
              <a:rPr lang="en-US" sz="4000" b="1" dirty="0" smtClean="0"/>
              <a:t>Elohim </a:t>
            </a:r>
            <a:r>
              <a:rPr lang="en-US" sz="4000" b="1" dirty="0"/>
              <a:t>in your hearts, and always be ready to give an answer to everyone asking you a reason concerning the expectation that is in you, with meekness and fear, </a:t>
            </a:r>
            <a:endParaRPr lang="en-US" sz="4000" b="1" dirty="0" smtClean="0"/>
          </a:p>
          <a:p>
            <a:pPr marL="0" indent="0">
              <a:buNone/>
            </a:pPr>
            <a:r>
              <a:rPr lang="en-US" sz="4000" b="1" dirty="0" smtClean="0"/>
              <a:t>Knowing your testimony.  When we share our testimonies, we are practicing for that spontaneous moment when the unbeliever asks us about our life. </a:t>
            </a:r>
            <a:endParaRPr lang="en-US" sz="4000" b="1" dirty="0"/>
          </a:p>
        </p:txBody>
      </p:sp>
    </p:spTree>
    <p:extLst>
      <p:ext uri="{BB962C8B-B14F-4D97-AF65-F5344CB8AC3E}">
        <p14:creationId xmlns:p14="http://schemas.microsoft.com/office/powerpoint/2010/main" val="7042668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3:16-17 – The Scriptures</a:t>
            </a:r>
          </a:p>
          <a:p>
            <a:pPr marL="0" indent="0">
              <a:buNone/>
            </a:pPr>
            <a:r>
              <a:rPr lang="en-US" sz="4000" b="1" dirty="0" smtClean="0"/>
              <a:t>having </a:t>
            </a:r>
            <a:r>
              <a:rPr lang="en-US" sz="4000" b="1" dirty="0"/>
              <a:t>a good conscience, so that when they speak against you as doers of evil, those who </a:t>
            </a:r>
            <a:r>
              <a:rPr lang="en-US" sz="4000" b="1" u="sng" dirty="0"/>
              <a:t>falsely accuse</a:t>
            </a:r>
            <a:r>
              <a:rPr lang="en-US" sz="4000" b="1" dirty="0"/>
              <a:t> your good </a:t>
            </a:r>
            <a:r>
              <a:rPr lang="en-US" sz="4000" b="1" dirty="0" err="1"/>
              <a:t>behaviour</a:t>
            </a:r>
            <a:r>
              <a:rPr lang="en-US" sz="4000" b="1" dirty="0"/>
              <a:t> in Messiah, shall be ashamed. </a:t>
            </a:r>
            <a:r>
              <a:rPr lang="en-US" sz="4000" b="1" dirty="0" smtClean="0"/>
              <a:t>For </a:t>
            </a:r>
            <a:r>
              <a:rPr lang="en-US" sz="4000" b="1" dirty="0"/>
              <a:t>it is better, if it is the desire of Elohim, to suffer for doing good than for doing evil. </a:t>
            </a:r>
            <a:endParaRPr lang="en-US" sz="4000" b="1" dirty="0" smtClean="0"/>
          </a:p>
          <a:p>
            <a:pPr marL="0" indent="0">
              <a:buNone/>
            </a:pPr>
            <a:r>
              <a:rPr lang="en-US" sz="4000" b="1" dirty="0" smtClean="0"/>
              <a:t>Good conscience – free of guilt, no unconfessed sin</a:t>
            </a:r>
            <a:endParaRPr lang="en-US" sz="4000" b="1" dirty="0"/>
          </a:p>
        </p:txBody>
      </p:sp>
    </p:spTree>
    <p:extLst>
      <p:ext uri="{BB962C8B-B14F-4D97-AF65-F5344CB8AC3E}">
        <p14:creationId xmlns:p14="http://schemas.microsoft.com/office/powerpoint/2010/main" val="14996528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3:18 – The Scriptures</a:t>
            </a:r>
          </a:p>
          <a:p>
            <a:pPr marL="0" indent="0">
              <a:buNone/>
            </a:pPr>
            <a:r>
              <a:rPr lang="en-US" sz="4000" b="1" dirty="0" smtClean="0"/>
              <a:t>Because </a:t>
            </a:r>
            <a:r>
              <a:rPr lang="en-US" sz="4000" b="1" dirty="0"/>
              <a:t>even Messiah once suffered for sins, the righteous for the unrighteous, to bring you to Elohim</a:t>
            </a:r>
            <a:r>
              <a:rPr lang="en-US" sz="4000" b="1" dirty="0" smtClean="0"/>
              <a:t>, </a:t>
            </a:r>
            <a:r>
              <a:rPr lang="en-US" sz="4000" b="1" dirty="0"/>
              <a:t>having been put to death indeed in flesh but made alive in the Spirit, </a:t>
            </a:r>
            <a:endParaRPr lang="en-US" sz="4000" b="1" dirty="0" smtClean="0"/>
          </a:p>
          <a:p>
            <a:pPr marL="0" indent="0">
              <a:buNone/>
            </a:pPr>
            <a:endParaRPr lang="en-US" sz="4000" b="1" dirty="0"/>
          </a:p>
          <a:p>
            <a:pPr marL="0" indent="0">
              <a:buNone/>
            </a:pPr>
            <a:r>
              <a:rPr lang="en-US" sz="4000" b="1" dirty="0" smtClean="0"/>
              <a:t>The righteous on behalf of the unrighteous, a substitution was made, the demand of death was met.</a:t>
            </a:r>
          </a:p>
          <a:p>
            <a:pPr marL="0" indent="0">
              <a:buNone/>
            </a:pPr>
            <a:r>
              <a:rPr lang="en-US" sz="4000" b="1" dirty="0" smtClean="0"/>
              <a:t>Flesh/Spirit – Death and then resurrection </a:t>
            </a:r>
            <a:endParaRPr lang="en-US" sz="4000" b="1" dirty="0"/>
          </a:p>
        </p:txBody>
      </p:sp>
    </p:spTree>
    <p:extLst>
      <p:ext uri="{BB962C8B-B14F-4D97-AF65-F5344CB8AC3E}">
        <p14:creationId xmlns:p14="http://schemas.microsoft.com/office/powerpoint/2010/main" val="28394817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3:19-20 – The Scriptures</a:t>
            </a:r>
          </a:p>
          <a:p>
            <a:pPr marL="0" indent="0">
              <a:buNone/>
            </a:pPr>
            <a:r>
              <a:rPr lang="en-US" sz="4000" b="1" dirty="0" smtClean="0"/>
              <a:t>in </a:t>
            </a:r>
            <a:r>
              <a:rPr lang="en-US" sz="4000" b="1" dirty="0"/>
              <a:t>which also He went and proclaimed unto the spirits in prison, </a:t>
            </a:r>
            <a:r>
              <a:rPr lang="en-US" sz="4000" b="1" dirty="0" smtClean="0"/>
              <a:t>who </a:t>
            </a:r>
            <a:r>
              <a:rPr lang="en-US" sz="4000" b="1" dirty="0"/>
              <a:t>were disobedient at one time when the patience of Elohim waited in the days of </a:t>
            </a:r>
            <a:r>
              <a:rPr lang="en-US" sz="4000" b="1" dirty="0" smtClean="0"/>
              <a:t>Noah, </a:t>
            </a:r>
            <a:r>
              <a:rPr lang="en-US" sz="4000" b="1" dirty="0"/>
              <a:t>while the ark was being prepared, in which a few, that is, eight beings, were saved through water, </a:t>
            </a:r>
            <a:r>
              <a:rPr lang="en-US" sz="4000" b="1" dirty="0" smtClean="0"/>
              <a:t>which </a:t>
            </a:r>
            <a:r>
              <a:rPr lang="en-US" sz="4000" b="1" dirty="0"/>
              <a:t>figure now also saves </a:t>
            </a:r>
            <a:r>
              <a:rPr lang="en-US" sz="4000" b="1" dirty="0" smtClean="0"/>
              <a:t>us</a:t>
            </a:r>
            <a:endParaRPr lang="en-US" sz="4000" b="1" dirty="0"/>
          </a:p>
        </p:txBody>
      </p:sp>
    </p:spTree>
    <p:extLst>
      <p:ext uri="{BB962C8B-B14F-4D97-AF65-F5344CB8AC3E}">
        <p14:creationId xmlns:p14="http://schemas.microsoft.com/office/powerpoint/2010/main" val="21087499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Who are the S</a:t>
            </a:r>
            <a:r>
              <a:rPr lang="en-US" sz="4000" b="1" dirty="0" smtClean="0"/>
              <a:t>pirits</a:t>
            </a:r>
            <a:r>
              <a:rPr lang="en-US" sz="4000" b="1" dirty="0" smtClean="0">
                <a:solidFill>
                  <a:schemeClr val="tx1"/>
                </a:solidFill>
                <a:latin typeface="+mn-lt"/>
                <a:cs typeface="Times New Roman" pitchFamily="18" charset="0"/>
              </a:rPr>
              <a:t> </a:t>
            </a:r>
            <a:r>
              <a:rPr lang="en-US" sz="4000" b="1" dirty="0"/>
              <a:t>i</a:t>
            </a:r>
            <a:r>
              <a:rPr lang="en-US" sz="4000" b="1" dirty="0" smtClean="0">
                <a:solidFill>
                  <a:schemeClr val="tx1"/>
                </a:solidFill>
                <a:latin typeface="+mn-lt"/>
                <a:cs typeface="Times New Roman" pitchFamily="18" charset="0"/>
              </a:rPr>
              <a:t>n Prison? </a:t>
            </a:r>
          </a:p>
          <a:p>
            <a:pPr marL="0" indent="0">
              <a:buNone/>
            </a:pPr>
            <a:r>
              <a:rPr lang="en-US" sz="4000" b="1" dirty="0" smtClean="0"/>
              <a:t>in </a:t>
            </a:r>
            <a:r>
              <a:rPr lang="en-US" sz="4000" b="1" dirty="0"/>
              <a:t>which also He went and proclaimed unto the spirits in </a:t>
            </a:r>
            <a:r>
              <a:rPr lang="en-US" sz="4000" b="1" dirty="0" smtClean="0"/>
              <a:t>prison</a:t>
            </a:r>
            <a:endParaRPr lang="en-US" sz="4000" b="1" dirty="0"/>
          </a:p>
          <a:p>
            <a:pPr marL="0" indent="0">
              <a:buNone/>
            </a:pPr>
            <a:r>
              <a:rPr lang="en-US" sz="4000" b="1" dirty="0" smtClean="0"/>
              <a:t>NOT DEAD PEOPLE!!</a:t>
            </a:r>
            <a:endParaRPr lang="en-US" sz="4000" b="1" dirty="0"/>
          </a:p>
          <a:p>
            <a:pPr marL="0" indent="0">
              <a:buNone/>
            </a:pPr>
            <a:r>
              <a:rPr lang="en-US" sz="4000" b="1" dirty="0" smtClean="0"/>
              <a:t>For </a:t>
            </a:r>
            <a:r>
              <a:rPr lang="en-US" sz="4000" b="1" dirty="0"/>
              <a:t>if Elohim did not spare angels when they sinned, but sent them to hell, </a:t>
            </a:r>
            <a:r>
              <a:rPr lang="en-US" sz="4000" b="1" u="sng" dirty="0"/>
              <a:t>putting them into gloomy dungeons to be held for </a:t>
            </a:r>
            <a:r>
              <a:rPr lang="en-US" sz="4000" b="1" u="sng" dirty="0" smtClean="0"/>
              <a:t>judgment</a:t>
            </a:r>
            <a:r>
              <a:rPr lang="en-US" sz="4000" b="1" dirty="0" smtClean="0"/>
              <a:t>… 2 Peter 2:4</a:t>
            </a:r>
            <a:endParaRPr lang="en-US" sz="4000" b="1" dirty="0"/>
          </a:p>
        </p:txBody>
      </p:sp>
    </p:spTree>
    <p:extLst>
      <p:ext uri="{BB962C8B-B14F-4D97-AF65-F5344CB8AC3E}">
        <p14:creationId xmlns:p14="http://schemas.microsoft.com/office/powerpoint/2010/main" val="4206550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1 Peter 3:21-22 – The Scriptures</a:t>
            </a:r>
          </a:p>
          <a:p>
            <a:pPr marL="0" indent="0">
              <a:buNone/>
            </a:pPr>
            <a:r>
              <a:rPr lang="en-US" sz="4000" b="1" dirty="0" smtClean="0"/>
              <a:t>immersion </a:t>
            </a:r>
            <a:r>
              <a:rPr lang="en-US" sz="4000" b="1" dirty="0"/>
              <a:t>– not a putting away of the filth of the flesh, but the answer of a good conscience toward Elohim – through the resurrection </a:t>
            </a:r>
            <a:r>
              <a:rPr lang="en-US" sz="4000" b="1" dirty="0" smtClean="0"/>
              <a:t>of </a:t>
            </a:r>
            <a:r>
              <a:rPr lang="en-US" sz="4800" b="1" dirty="0">
                <a:latin typeface="Bwhebb" panose="00000400000000000000" pitchFamily="2" charset="0"/>
              </a:rPr>
              <a:t>[</a:t>
            </a:r>
            <a:r>
              <a:rPr lang="en-US" sz="4800" b="1" dirty="0" err="1">
                <a:latin typeface="Bwhebb" panose="00000400000000000000" pitchFamily="2" charset="0"/>
              </a:rPr>
              <a:t>vwhy</a:t>
            </a:r>
            <a:r>
              <a:rPr lang="en-US" sz="4800" b="1" dirty="0"/>
              <a:t> </a:t>
            </a:r>
            <a:r>
              <a:rPr lang="en-US" sz="4000" b="1" dirty="0"/>
              <a:t>(</a:t>
            </a:r>
            <a:r>
              <a:rPr lang="en-US" sz="4000" b="1" dirty="0" err="1"/>
              <a:t>Yahusha</a:t>
            </a:r>
            <a:r>
              <a:rPr lang="en-US" sz="4000" b="1" dirty="0"/>
              <a:t>) </a:t>
            </a:r>
            <a:r>
              <a:rPr lang="en-US" sz="4000" b="1" dirty="0" smtClean="0"/>
              <a:t>Messiah</a:t>
            </a:r>
            <a:r>
              <a:rPr lang="en-US" sz="4000" b="1" dirty="0"/>
              <a:t>, </a:t>
            </a:r>
            <a:r>
              <a:rPr lang="en-US" sz="4000" b="1" dirty="0" smtClean="0"/>
              <a:t>who</a:t>
            </a:r>
            <a:r>
              <a:rPr lang="en-US" sz="4000" b="1" dirty="0"/>
              <a:t>, having gone into heaven, is at the right hand of Elohim, messengers and authorities and powers having been subjected to Him. </a:t>
            </a:r>
          </a:p>
        </p:txBody>
      </p:sp>
    </p:spTree>
    <p:extLst>
      <p:ext uri="{BB962C8B-B14F-4D97-AF65-F5344CB8AC3E}">
        <p14:creationId xmlns:p14="http://schemas.microsoft.com/office/powerpoint/2010/main" val="19191068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“Figure” of Baptism</a:t>
            </a:r>
          </a:p>
          <a:p>
            <a:pPr marL="0" indent="0">
              <a:buNone/>
            </a:pPr>
            <a:r>
              <a:rPr lang="en-US" sz="4000" b="1" dirty="0" err="1">
                <a:latin typeface="Bwgrkn" panose="00000400000000000000" pitchFamily="2" charset="0"/>
              </a:rPr>
              <a:t>avnti,tupoj</a:t>
            </a:r>
            <a:r>
              <a:rPr lang="en-US" sz="4000" b="1" dirty="0"/>
              <a:t> </a:t>
            </a:r>
            <a:r>
              <a:rPr lang="en-US" sz="4000" b="1" dirty="0" smtClean="0"/>
              <a:t>(ant-</a:t>
            </a:r>
            <a:r>
              <a:rPr lang="en-US" sz="4000" b="1" dirty="0" err="1" smtClean="0"/>
              <a:t>tupos</a:t>
            </a:r>
            <a:r>
              <a:rPr lang="en-US" sz="4000" b="1" dirty="0" smtClean="0"/>
              <a:t>) </a:t>
            </a:r>
            <a:r>
              <a:rPr lang="en-US" sz="4000" b="1" dirty="0"/>
              <a:t>pert. to that which corresponds to </a:t>
            </a:r>
            <a:r>
              <a:rPr lang="en-US" sz="4000" b="1" dirty="0" err="1"/>
              <a:t>someth</a:t>
            </a:r>
            <a:r>
              <a:rPr lang="en-US" sz="4000" b="1" dirty="0"/>
              <a:t>. else, adj. </a:t>
            </a:r>
            <a:r>
              <a:rPr lang="en-US" sz="4000" b="1" i="1" dirty="0"/>
              <a:t>corresponding </a:t>
            </a:r>
            <a:r>
              <a:rPr lang="en-US" sz="4000" b="1" i="1" dirty="0" smtClean="0"/>
              <a:t>to; </a:t>
            </a:r>
            <a:r>
              <a:rPr lang="en-US" sz="4000" b="1" i="1" dirty="0"/>
              <a:t>copy, antitype, representation </a:t>
            </a:r>
            <a:endParaRPr lang="en-US" sz="4000" b="1" i="1" dirty="0" smtClean="0"/>
          </a:p>
          <a:p>
            <a:pPr marL="0" indent="0">
              <a:buNone/>
            </a:pPr>
            <a:r>
              <a:rPr lang="en-US" sz="4000" b="1" i="1" dirty="0" smtClean="0"/>
              <a:t>Type/antitype – shadow picture/fulfillment </a:t>
            </a:r>
          </a:p>
          <a:p>
            <a:pPr marL="0" indent="0">
              <a:buNone/>
            </a:pPr>
            <a:r>
              <a:rPr lang="en-US" sz="4000" b="1" i="1" dirty="0" smtClean="0"/>
              <a:t>Baptism represents resurrection, a change of your life, a renewed mind. </a:t>
            </a:r>
          </a:p>
          <a:p>
            <a:pPr marL="0" indent="0">
              <a:buNone/>
            </a:pPr>
            <a:r>
              <a:rPr lang="en-US" sz="4000" b="1" i="1" dirty="0" err="1" smtClean="0"/>
              <a:t>M</a:t>
            </a:r>
            <a:r>
              <a:rPr lang="en-US" sz="4000" b="1" i="1" dirty="0" err="1"/>
              <a:t>i</a:t>
            </a:r>
            <a:r>
              <a:rPr lang="en-US" sz="4000" b="1" i="1" dirty="0" err="1" smtClean="0"/>
              <a:t>kvah</a:t>
            </a:r>
            <a:r>
              <a:rPr lang="en-US" sz="4000" b="1" i="1" dirty="0" smtClean="0"/>
              <a:t> was a washing necessary when healed of disease or infection.  But </a:t>
            </a:r>
            <a:r>
              <a:rPr lang="en-US" sz="4000" b="1" i="1" dirty="0"/>
              <a:t>i</a:t>
            </a:r>
            <a:r>
              <a:rPr lang="en-US" sz="4000" b="1" i="1" dirty="0" smtClean="0"/>
              <a:t>t represents a cleared conscience, being free of the guilt transgression.</a:t>
            </a:r>
            <a:endParaRPr lang="en-US" sz="4000" b="1" dirty="0"/>
          </a:p>
        </p:txBody>
      </p:sp>
    </p:spTree>
    <p:extLst>
      <p:ext uri="{BB962C8B-B14F-4D97-AF65-F5344CB8AC3E}">
        <p14:creationId xmlns:p14="http://schemas.microsoft.com/office/powerpoint/2010/main" val="312988465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Messiah at the Right Hand of Elohim</a:t>
            </a:r>
          </a:p>
          <a:p>
            <a:pPr marL="0" indent="0">
              <a:buNone/>
            </a:pPr>
            <a:r>
              <a:rPr lang="en-US" sz="4000" b="1" dirty="0" smtClean="0"/>
              <a:t>Psalm 110:1  </a:t>
            </a:r>
            <a:r>
              <a:rPr lang="en-US" sz="4000" b="1" dirty="0"/>
              <a:t>Yahuwah says to my master: "Sit at my right hand until I make your enemies a footstool for your feet</a:t>
            </a:r>
            <a:r>
              <a:rPr lang="en-US" sz="4000" b="1" dirty="0" smtClean="0"/>
              <a:t>.“</a:t>
            </a:r>
          </a:p>
          <a:p>
            <a:pPr marL="0" indent="0">
              <a:buNone/>
            </a:pPr>
            <a:r>
              <a:rPr lang="en-US" sz="4000" b="1" dirty="0" smtClean="0"/>
              <a:t>All his enemies subject to him</a:t>
            </a:r>
          </a:p>
          <a:p>
            <a:pPr marL="0" indent="0">
              <a:buNone/>
            </a:pPr>
            <a:r>
              <a:rPr lang="en-US" sz="4000" b="1" dirty="0" smtClean="0"/>
              <a:t>Thus, all authority Peter describes </a:t>
            </a:r>
            <a:r>
              <a:rPr lang="en-US" sz="4000" b="1" dirty="0"/>
              <a:t>i</a:t>
            </a:r>
            <a:r>
              <a:rPr lang="en-US" sz="4000" b="1" dirty="0" smtClean="0"/>
              <a:t>n this letter are pieces of the authority Elohim has established – the ultimate authority being Messiah himself.</a:t>
            </a:r>
            <a:endParaRPr lang="en-US" sz="4000" b="1" dirty="0"/>
          </a:p>
          <a:p>
            <a:pPr marL="0" indent="0">
              <a:buNone/>
            </a:pPr>
            <a:endParaRPr lang="en-US" sz="4000" b="1" dirty="0"/>
          </a:p>
        </p:txBody>
      </p:sp>
    </p:spTree>
    <p:extLst>
      <p:ext uri="{BB962C8B-B14F-4D97-AF65-F5344CB8AC3E}">
        <p14:creationId xmlns:p14="http://schemas.microsoft.com/office/powerpoint/2010/main" val="13939848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Your Turn to Respond to the Teaching </a:t>
            </a:r>
          </a:p>
          <a:p>
            <a:pPr marL="0" indent="0">
              <a:buNone/>
            </a:pPr>
            <a:r>
              <a:rPr lang="en-US" sz="4000" b="1" dirty="0" smtClean="0"/>
              <a:t>Questions</a:t>
            </a:r>
          </a:p>
          <a:p>
            <a:pPr marL="0" indent="0">
              <a:buNone/>
            </a:pPr>
            <a:r>
              <a:rPr lang="en-US" sz="4000" b="1" dirty="0" smtClean="0"/>
              <a:t>Comments</a:t>
            </a:r>
          </a:p>
          <a:p>
            <a:pPr marL="0" indent="0">
              <a:buNone/>
            </a:pPr>
            <a:r>
              <a:rPr lang="en-US" sz="4000" b="1" dirty="0" smtClean="0"/>
              <a:t>Testimonies</a:t>
            </a:r>
          </a:p>
          <a:p>
            <a:pPr marL="0" indent="0">
              <a:buNone/>
            </a:pPr>
            <a:r>
              <a:rPr lang="en-US" sz="4000" b="1" dirty="0" smtClean="0"/>
              <a:t>Prophesies</a:t>
            </a:r>
            <a:endParaRPr lang="en-US" sz="4000" b="1" dirty="0"/>
          </a:p>
        </p:txBody>
      </p:sp>
    </p:spTree>
    <p:extLst>
      <p:ext uri="{BB962C8B-B14F-4D97-AF65-F5344CB8AC3E}">
        <p14:creationId xmlns:p14="http://schemas.microsoft.com/office/powerpoint/2010/main" val="8169391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45138</TotalTime>
  <Words>2948</Words>
  <Application>Microsoft Office PowerPoint</Application>
  <PresentationFormat>Widescreen</PresentationFormat>
  <Paragraphs>224</Paragraphs>
  <Slides>47</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Adornment of Women</vt:lpstr>
      <vt:lpstr>PowerPoint Presentation</vt:lpstr>
      <vt:lpstr>Quiet and Peaceable Spirit</vt:lpstr>
      <vt:lpstr>The Master Taught This</vt:lpstr>
      <vt:lpstr>PowerPoint Presentation</vt:lpstr>
      <vt:lpstr>PowerPoint Presentation</vt:lpstr>
      <vt:lpstr>Women’s Role Models from Torah - Sarah</vt:lpstr>
      <vt:lpstr>Sarah – the Submissive Woman</vt:lpstr>
      <vt:lpstr>Sarah – the “Mother” of All Who Believe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287</cp:revision>
  <dcterms:created xsi:type="dcterms:W3CDTF">2018-11-07T08:55:54Z</dcterms:created>
  <dcterms:modified xsi:type="dcterms:W3CDTF">2019-09-21T18:52:53Z</dcterms:modified>
</cp:coreProperties>
</file>