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64" r:id="rId2"/>
    <p:sldId id="257" r:id="rId3"/>
    <p:sldId id="374" r:id="rId4"/>
    <p:sldId id="506" r:id="rId5"/>
    <p:sldId id="494" r:id="rId6"/>
    <p:sldId id="495" r:id="rId7"/>
    <p:sldId id="496" r:id="rId8"/>
    <p:sldId id="497" r:id="rId9"/>
    <p:sldId id="498" r:id="rId10"/>
    <p:sldId id="442" r:id="rId11"/>
    <p:sldId id="499" r:id="rId12"/>
    <p:sldId id="536" r:id="rId13"/>
    <p:sldId id="533" r:id="rId14"/>
    <p:sldId id="514" r:id="rId15"/>
    <p:sldId id="531" r:id="rId16"/>
    <p:sldId id="530" r:id="rId17"/>
    <p:sldId id="532" r:id="rId18"/>
    <p:sldId id="508" r:id="rId19"/>
    <p:sldId id="515" r:id="rId20"/>
    <p:sldId id="507" r:id="rId21"/>
    <p:sldId id="519" r:id="rId22"/>
    <p:sldId id="520" r:id="rId23"/>
    <p:sldId id="516" r:id="rId24"/>
    <p:sldId id="517" r:id="rId25"/>
    <p:sldId id="518" r:id="rId26"/>
    <p:sldId id="501" r:id="rId27"/>
    <p:sldId id="534" r:id="rId28"/>
    <p:sldId id="537" r:id="rId29"/>
    <p:sldId id="521" r:id="rId30"/>
    <p:sldId id="502" r:id="rId31"/>
    <p:sldId id="535" r:id="rId32"/>
    <p:sldId id="503" r:id="rId33"/>
    <p:sldId id="509" r:id="rId34"/>
    <p:sldId id="522" r:id="rId35"/>
    <p:sldId id="504" r:id="rId36"/>
    <p:sldId id="510" r:id="rId37"/>
    <p:sldId id="511" r:id="rId38"/>
    <p:sldId id="512" r:id="rId39"/>
    <p:sldId id="523" r:id="rId40"/>
    <p:sldId id="524" r:id="rId41"/>
    <p:sldId id="513" r:id="rId42"/>
    <p:sldId id="505" r:id="rId43"/>
    <p:sldId id="526" r:id="rId44"/>
    <p:sldId id="525" r:id="rId45"/>
    <p:sldId id="527" r:id="rId46"/>
    <p:sldId id="528" r:id="rId47"/>
    <p:sldId id="529" r:id="rId48"/>
    <p:sldId id="492"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4" autoAdjust="0"/>
    <p:restoredTop sz="86379" autoAdjust="0"/>
  </p:normalViewPr>
  <p:slideViewPr>
    <p:cSldViewPr snapToGrid="0">
      <p:cViewPr varScale="1">
        <p:scale>
          <a:sx n="77" d="100"/>
          <a:sy n="77" d="100"/>
        </p:scale>
        <p:origin x="234" y="96"/>
      </p:cViewPr>
      <p:guideLst/>
    </p:cSldViewPr>
  </p:slideViewPr>
  <p:outlineViewPr>
    <p:cViewPr>
      <p:scale>
        <a:sx n="33" d="100"/>
        <a:sy n="33" d="100"/>
      </p:scale>
      <p:origin x="0" y="-4141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9/11/2019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505616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5562963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362357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7352329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4476178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6982279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259385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711802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6559493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8172984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1829468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4335765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779085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4263884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9097624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075092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5052045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876445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41508740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7150045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1428487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7386726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42779017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3039180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1629432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622602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537286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11539280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8417422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3189084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21722705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1639892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6526389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40834340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35709232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765180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33023254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15590459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17821736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13624674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35398220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30514217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3302264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29513772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1294347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7663029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9/11/2019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9/11/2019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9/11/2019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9/11/2019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9/11/2019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9/11/2019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9/11/2019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9/11/2019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9/11/2019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9/11/2019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9/11/2019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9/11/2019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200" b="1" dirty="0">
                <a:solidFill>
                  <a:schemeClr val="accent1">
                    <a:lumMod val="50000"/>
                  </a:schemeClr>
                </a:solidFill>
                <a:latin typeface="Helvetica" pitchFamily="34" charset="0"/>
                <a:cs typeface="Helvetica" pitchFamily="34" charset="0"/>
              </a:rPr>
              <a:t>Shabbat </a:t>
            </a:r>
            <a:r>
              <a:rPr lang="en-US" sz="5200" b="1" dirty="0" smtClean="0">
                <a:solidFill>
                  <a:schemeClr val="accent1">
                    <a:lumMod val="50000"/>
                  </a:schemeClr>
                </a:solidFill>
                <a:latin typeface="Helvetica" pitchFamily="34" charset="0"/>
                <a:cs typeface="Helvetica" pitchFamily="34" charset="0"/>
              </a:rPr>
              <a:t>Shalom, </a:t>
            </a:r>
            <a:r>
              <a:rPr lang="en-US" sz="5200" b="1" dirty="0" smtClean="0">
                <a:solidFill>
                  <a:schemeClr val="accent1">
                    <a:lumMod val="50000"/>
                  </a:schemeClr>
                </a:solidFill>
                <a:latin typeface="Helvetica" pitchFamily="34" charset="0"/>
                <a:cs typeface="Helvetica" pitchFamily="34" charset="0"/>
              </a:rPr>
              <a:t>Faithful </a:t>
            </a:r>
            <a:r>
              <a:rPr lang="en-US" sz="5200" b="1" dirty="0" smtClean="0">
                <a:solidFill>
                  <a:schemeClr val="accent1">
                    <a:lumMod val="50000"/>
                  </a:schemeClr>
                </a:solidFill>
                <a:latin typeface="Helvetica" pitchFamily="34" charset="0"/>
                <a:cs typeface="Helvetica" pitchFamily="34" charset="0"/>
              </a:rPr>
              <a:t>Ones</a:t>
            </a:r>
            <a:endParaRPr lang="en-US" sz="5200" b="1" dirty="0">
              <a:solidFill>
                <a:schemeClr val="accent1">
                  <a:lumMod val="50000"/>
                </a:schemeClr>
              </a:solidFill>
              <a:latin typeface="Helvetica" pitchFamily="34" charset="0"/>
              <a:cs typeface="Helvetica" pitchFamily="34" charset="0"/>
            </a:endParaRP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Proclaiming the Foundations of the Faith and the Ancient Paths</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September 14, 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1 Peter 2:11-25 </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cs typeface="Helvetica" pitchFamily="34" charset="0"/>
              </a:rPr>
              <a:t>Exhortations For Daily Living in This World</a:t>
            </a:r>
            <a:endParaRPr lang="en-US" sz="4400" b="1" dirty="0">
              <a:cs typeface="Helvetica" pitchFamily="34" charset="0"/>
            </a:endParaRP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2:11-12 </a:t>
            </a:r>
            <a:r>
              <a:rPr lang="en-US" sz="4000" b="1" dirty="0" smtClean="0">
                <a:solidFill>
                  <a:schemeClr val="tx1"/>
                </a:solidFill>
                <a:latin typeface="+mn-lt"/>
                <a:cs typeface="Times New Roman" pitchFamily="18" charset="0"/>
              </a:rPr>
              <a:t>– The Scriptures</a:t>
            </a:r>
          </a:p>
          <a:p>
            <a:pPr marL="0" indent="0">
              <a:buNone/>
            </a:pPr>
            <a:r>
              <a:rPr lang="en-US" sz="4000" b="1" dirty="0"/>
              <a:t>Beloved ones, I appeal to you as sojourners and pilgrims, to abstain from fleshly lusts which battle against the life, </a:t>
            </a:r>
            <a:r>
              <a:rPr lang="en-US" sz="4000" b="1" dirty="0" smtClean="0"/>
              <a:t>having </a:t>
            </a:r>
            <a:r>
              <a:rPr lang="en-US" sz="4000" b="1" dirty="0"/>
              <a:t>your </a:t>
            </a:r>
            <a:r>
              <a:rPr lang="en-US" sz="4000" b="1" dirty="0" err="1"/>
              <a:t>behaviour</a:t>
            </a:r>
            <a:r>
              <a:rPr lang="en-US" sz="4000" b="1" dirty="0"/>
              <a:t> among the gentiles good so that when they speak against you as evil-doers, let them, by observing your good works</a:t>
            </a:r>
            <a:r>
              <a:rPr lang="en-US" sz="4000" b="1" dirty="0" smtClean="0"/>
              <a:t>, </a:t>
            </a:r>
            <a:r>
              <a:rPr lang="en-US" sz="4000" b="1" dirty="0"/>
              <a:t>esteem Elohim in a day of visitation. </a:t>
            </a:r>
            <a:endParaRPr lang="en-US" sz="4000" b="1" dirty="0"/>
          </a:p>
        </p:txBody>
      </p:sp>
    </p:spTree>
    <p:extLst>
      <p:ext uri="{BB962C8B-B14F-4D97-AF65-F5344CB8AC3E}">
        <p14:creationId xmlns:p14="http://schemas.microsoft.com/office/powerpoint/2010/main" val="22730818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2:13-14 </a:t>
            </a:r>
            <a:r>
              <a:rPr lang="en-US" sz="4000" b="1" dirty="0" smtClean="0">
                <a:solidFill>
                  <a:schemeClr val="tx1"/>
                </a:solidFill>
                <a:latin typeface="+mn-lt"/>
                <a:cs typeface="Times New Roman" pitchFamily="18" charset="0"/>
              </a:rPr>
              <a:t>– The Scriptures</a:t>
            </a:r>
          </a:p>
          <a:p>
            <a:pPr marL="0" indent="0">
              <a:buNone/>
            </a:pPr>
            <a:r>
              <a:rPr lang="en-US" sz="4000" b="1" dirty="0" smtClean="0">
                <a:cs typeface="Times New Roman" pitchFamily="18" charset="0"/>
              </a:rPr>
              <a:t>Be </a:t>
            </a:r>
            <a:r>
              <a:rPr lang="en-US" sz="4000" b="1" dirty="0">
                <a:cs typeface="Times New Roman" pitchFamily="18" charset="0"/>
              </a:rPr>
              <a:t>subject to every institution of man because of the Master, whether to the sovereign as supreme, or to governors, as to those who are sent by him for the punishment of doers of evil, and a praise for those who do good. </a:t>
            </a:r>
          </a:p>
          <a:p>
            <a:pPr marL="0" indent="0">
              <a:buNone/>
            </a:pPr>
            <a:r>
              <a:rPr lang="en-US" sz="4000" b="1" dirty="0" smtClean="0"/>
              <a:t> </a:t>
            </a:r>
            <a:endParaRPr lang="en-US" sz="4000" b="1" dirty="0"/>
          </a:p>
        </p:txBody>
      </p:sp>
    </p:spTree>
    <p:extLst>
      <p:ext uri="{BB962C8B-B14F-4D97-AF65-F5344CB8AC3E}">
        <p14:creationId xmlns:p14="http://schemas.microsoft.com/office/powerpoint/2010/main" val="3124984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2:15-17 </a:t>
            </a:r>
            <a:r>
              <a:rPr lang="en-US" sz="4000" b="1" dirty="0" smtClean="0">
                <a:solidFill>
                  <a:schemeClr val="tx1"/>
                </a:solidFill>
                <a:latin typeface="+mn-lt"/>
                <a:cs typeface="Times New Roman" pitchFamily="18" charset="0"/>
              </a:rPr>
              <a:t>– The Scriptures</a:t>
            </a:r>
          </a:p>
          <a:p>
            <a:pPr marL="0" indent="0">
              <a:buNone/>
            </a:pPr>
            <a:r>
              <a:rPr lang="en-US" sz="4000" b="1" dirty="0" smtClean="0"/>
              <a:t>Because </a:t>
            </a:r>
            <a:r>
              <a:rPr lang="en-US" sz="4000" b="1" dirty="0"/>
              <a:t>such is the desire of Elohim, that by doing good you should put to silence the ignorance of foolish men, </a:t>
            </a:r>
            <a:r>
              <a:rPr lang="en-US" sz="4000" b="1" dirty="0" smtClean="0"/>
              <a:t>as </a:t>
            </a:r>
            <a:r>
              <a:rPr lang="en-US" sz="4000" b="1" dirty="0"/>
              <a:t>free, yet not using your freedom as a cloak for evil, but as servants of Elohim.  </a:t>
            </a:r>
            <a:r>
              <a:rPr lang="en-US" sz="4000" b="1" dirty="0" smtClean="0"/>
              <a:t>Respect </a:t>
            </a:r>
            <a:r>
              <a:rPr lang="en-US" sz="4000" b="1" dirty="0"/>
              <a:t>all, love the brotherhood, fear Elohim, respect the sovereign. </a:t>
            </a:r>
            <a:endParaRPr lang="en-US" sz="4000" b="1" dirty="0"/>
          </a:p>
        </p:txBody>
      </p:sp>
    </p:spTree>
    <p:extLst>
      <p:ext uri="{BB962C8B-B14F-4D97-AF65-F5344CB8AC3E}">
        <p14:creationId xmlns:p14="http://schemas.microsoft.com/office/powerpoint/2010/main" val="3347845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2:18-19 </a:t>
            </a:r>
            <a:r>
              <a:rPr lang="en-US" sz="4000" b="1" dirty="0" smtClean="0">
                <a:solidFill>
                  <a:schemeClr val="tx1"/>
                </a:solidFill>
                <a:latin typeface="+mn-lt"/>
                <a:cs typeface="Times New Roman" pitchFamily="18" charset="0"/>
              </a:rPr>
              <a:t>– The Scriptures</a:t>
            </a:r>
          </a:p>
          <a:p>
            <a:pPr marL="0" indent="0">
              <a:buNone/>
            </a:pPr>
            <a:r>
              <a:rPr lang="en-US" sz="4000" b="1" dirty="0" smtClean="0"/>
              <a:t>Servants</a:t>
            </a:r>
            <a:r>
              <a:rPr lang="en-US" sz="4000" b="1" dirty="0"/>
              <a:t>, be subject to your masters with all fear, not only to the good and gentle, but also to the crooked ones. </a:t>
            </a:r>
            <a:r>
              <a:rPr lang="en-US" sz="4000" b="1" dirty="0" smtClean="0"/>
              <a:t>For </a:t>
            </a:r>
            <a:r>
              <a:rPr lang="en-US" sz="4000" b="1" dirty="0"/>
              <a:t>this is </a:t>
            </a:r>
            <a:r>
              <a:rPr lang="en-US" sz="4000" b="1" dirty="0" err="1"/>
              <a:t>favour</a:t>
            </a:r>
            <a:r>
              <a:rPr lang="en-US" sz="4000" b="1" dirty="0"/>
              <a:t>, if because of conscience toward Elohim anyone bears up under grief, suffering </a:t>
            </a:r>
            <a:r>
              <a:rPr lang="en-US" sz="4000" b="1" dirty="0" err="1"/>
              <a:t>unrighteously</a:t>
            </a:r>
            <a:r>
              <a:rPr lang="en-US" sz="4000" b="1" dirty="0"/>
              <a:t>. </a:t>
            </a:r>
            <a:endParaRPr lang="en-US" sz="4000" b="1" dirty="0"/>
          </a:p>
        </p:txBody>
      </p:sp>
    </p:spTree>
    <p:extLst>
      <p:ext uri="{BB962C8B-B14F-4D97-AF65-F5344CB8AC3E}">
        <p14:creationId xmlns:p14="http://schemas.microsoft.com/office/powerpoint/2010/main" val="13387100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2:20-21 </a:t>
            </a:r>
            <a:r>
              <a:rPr lang="en-US" sz="4000" b="1" dirty="0" smtClean="0">
                <a:solidFill>
                  <a:schemeClr val="tx1"/>
                </a:solidFill>
                <a:latin typeface="+mn-lt"/>
                <a:cs typeface="Times New Roman" pitchFamily="18" charset="0"/>
              </a:rPr>
              <a:t>– The Scriptures</a:t>
            </a:r>
          </a:p>
          <a:p>
            <a:pPr marL="0" indent="0">
              <a:buNone/>
            </a:pPr>
            <a:r>
              <a:rPr lang="en-US" sz="4000" b="1" dirty="0"/>
              <a:t>For what credit is there in enduring a beating when you sin? But if you suffer for doing good and you endure, this finds </a:t>
            </a:r>
            <a:r>
              <a:rPr lang="en-US" sz="4000" b="1" dirty="0" err="1"/>
              <a:t>favour</a:t>
            </a:r>
            <a:r>
              <a:rPr lang="en-US" sz="4000" b="1" dirty="0"/>
              <a:t> with Elohim. </a:t>
            </a:r>
            <a:r>
              <a:rPr lang="en-US" sz="4000" b="1" dirty="0" smtClean="0"/>
              <a:t>For </a:t>
            </a:r>
            <a:r>
              <a:rPr lang="en-US" sz="4000" b="1" dirty="0"/>
              <a:t>to this you were called, because Messiah also suffered for us, leaving us an example, that you should follow His steps, </a:t>
            </a:r>
            <a:endParaRPr lang="en-US" sz="4000" b="1" dirty="0"/>
          </a:p>
        </p:txBody>
      </p:sp>
    </p:spTree>
    <p:extLst>
      <p:ext uri="{BB962C8B-B14F-4D97-AF65-F5344CB8AC3E}">
        <p14:creationId xmlns:p14="http://schemas.microsoft.com/office/powerpoint/2010/main" val="36507432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2:22-24 </a:t>
            </a:r>
            <a:r>
              <a:rPr lang="en-US" sz="4000" b="1" dirty="0" smtClean="0">
                <a:solidFill>
                  <a:schemeClr val="tx1"/>
                </a:solidFill>
                <a:latin typeface="+mn-lt"/>
                <a:cs typeface="Times New Roman" pitchFamily="18" charset="0"/>
              </a:rPr>
              <a:t>– The Scriptures</a:t>
            </a:r>
          </a:p>
          <a:p>
            <a:pPr marL="0" indent="0">
              <a:buNone/>
            </a:pPr>
            <a:r>
              <a:rPr lang="en-US" sz="4000" b="1" dirty="0"/>
              <a:t>“who committed no sin</a:t>
            </a:r>
            <a:r>
              <a:rPr lang="en-US" sz="4000" b="1" dirty="0" smtClean="0"/>
              <a:t>, </a:t>
            </a:r>
            <a:r>
              <a:rPr lang="en-US" sz="4000" b="1" dirty="0"/>
              <a:t>nor was deceit found in His mouth,” </a:t>
            </a:r>
            <a:r>
              <a:rPr lang="en-US" sz="4000" b="1" dirty="0" smtClean="0"/>
              <a:t>who</a:t>
            </a:r>
            <a:r>
              <a:rPr lang="en-US" sz="4000" b="1" dirty="0"/>
              <a:t>, being reviled, did not revile in return; suffering, did not threaten, but committed Himself to Him who judges righteously; </a:t>
            </a:r>
            <a:r>
              <a:rPr lang="en-US" sz="4000" b="1" dirty="0" smtClean="0"/>
              <a:t>who </a:t>
            </a:r>
            <a:r>
              <a:rPr lang="en-US" sz="4000" b="1" dirty="0"/>
              <a:t>Himself bore our sins in His body on the timber, so that we, having died to sins, might live unto </a:t>
            </a:r>
            <a:r>
              <a:rPr lang="en-US" sz="4000" b="1" dirty="0" smtClean="0"/>
              <a:t>righteousness </a:t>
            </a:r>
            <a:r>
              <a:rPr lang="en-US" sz="4000" b="1" dirty="0"/>
              <a:t>– by whose stripes you were healed. </a:t>
            </a:r>
            <a:endParaRPr lang="en-US" sz="4000" b="1" dirty="0"/>
          </a:p>
        </p:txBody>
      </p:sp>
    </p:spTree>
    <p:extLst>
      <p:ext uri="{BB962C8B-B14F-4D97-AF65-F5344CB8AC3E}">
        <p14:creationId xmlns:p14="http://schemas.microsoft.com/office/powerpoint/2010/main" val="29424885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2:25 </a:t>
            </a:r>
            <a:r>
              <a:rPr lang="en-US" sz="4000" b="1" dirty="0" smtClean="0">
                <a:solidFill>
                  <a:schemeClr val="tx1"/>
                </a:solidFill>
                <a:latin typeface="+mn-lt"/>
                <a:cs typeface="Times New Roman" pitchFamily="18" charset="0"/>
              </a:rPr>
              <a:t>– The Scriptures</a:t>
            </a:r>
          </a:p>
          <a:p>
            <a:pPr marL="0" indent="0">
              <a:buNone/>
            </a:pPr>
            <a:r>
              <a:rPr lang="en-US" sz="4000" b="1" dirty="0" smtClean="0"/>
              <a:t>For </a:t>
            </a:r>
            <a:r>
              <a:rPr lang="en-US" sz="4000" b="1" dirty="0"/>
              <a:t>you were like sheep going astray, but have now returned to the Shepherd and Overseer of your lives. </a:t>
            </a:r>
          </a:p>
          <a:p>
            <a:pPr marL="0" indent="0">
              <a:buNone/>
            </a:pPr>
            <a:endParaRPr lang="en-US" sz="4000" b="1" dirty="0"/>
          </a:p>
        </p:txBody>
      </p:sp>
    </p:spTree>
    <p:extLst>
      <p:ext uri="{BB962C8B-B14F-4D97-AF65-F5344CB8AC3E}">
        <p14:creationId xmlns:p14="http://schemas.microsoft.com/office/powerpoint/2010/main" val="18031284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err="1" smtClean="0">
                <a:solidFill>
                  <a:schemeClr val="tx1"/>
                </a:solidFill>
                <a:latin typeface="+mn-lt"/>
                <a:cs typeface="Times New Roman" pitchFamily="18" charset="0"/>
              </a:rPr>
              <a:t>Kepha</a:t>
            </a:r>
            <a:r>
              <a:rPr lang="en-US" sz="4000" b="1" dirty="0" smtClean="0">
                <a:solidFill>
                  <a:schemeClr val="tx1"/>
                </a:solidFill>
                <a:latin typeface="+mn-lt"/>
                <a:cs typeface="Times New Roman" pitchFamily="18" charset="0"/>
              </a:rPr>
              <a:t> the Eye Witness to Important Events</a:t>
            </a:r>
          </a:p>
          <a:p>
            <a:pPr marL="0" indent="0">
              <a:buNone/>
            </a:pPr>
            <a:r>
              <a:rPr lang="en-US" sz="4000" b="1" dirty="0" smtClean="0"/>
              <a:t>The example of the daily living of Messiah - Messiah’s good behavior while sojourning</a:t>
            </a:r>
          </a:p>
          <a:p>
            <a:pPr marL="0" indent="0">
              <a:buNone/>
            </a:pPr>
            <a:r>
              <a:rPr lang="en-US" sz="4000" b="1" dirty="0" smtClean="0"/>
              <a:t>Teachings on governmental demands</a:t>
            </a:r>
          </a:p>
          <a:p>
            <a:pPr marL="0" indent="0">
              <a:buNone/>
            </a:pPr>
            <a:r>
              <a:rPr lang="en-US" sz="4000" b="1" dirty="0" smtClean="0"/>
              <a:t>Putting to silence the ignorant talk of foolish men</a:t>
            </a:r>
          </a:p>
          <a:p>
            <a:pPr marL="0" indent="0">
              <a:buNone/>
            </a:pPr>
            <a:r>
              <a:rPr lang="en-US" sz="4000" b="1" dirty="0" smtClean="0"/>
              <a:t>Suffering for doing good</a:t>
            </a:r>
          </a:p>
          <a:p>
            <a:pPr marL="0" indent="0">
              <a:buNone/>
            </a:pPr>
            <a:r>
              <a:rPr lang="en-US" sz="4000" b="1" dirty="0" smtClean="0"/>
              <a:t>Not reviling the reviler</a:t>
            </a:r>
          </a:p>
          <a:p>
            <a:pPr marL="0" indent="0">
              <a:buNone/>
            </a:pPr>
            <a:endParaRPr lang="en-US" sz="4000" b="1" dirty="0" smtClean="0"/>
          </a:p>
          <a:p>
            <a:pPr marL="0" indent="0">
              <a:buNone/>
            </a:pPr>
            <a:endParaRPr lang="en-US" sz="4000" b="1" dirty="0"/>
          </a:p>
        </p:txBody>
      </p:sp>
    </p:spTree>
    <p:extLst>
      <p:ext uri="{BB962C8B-B14F-4D97-AF65-F5344CB8AC3E}">
        <p14:creationId xmlns:p14="http://schemas.microsoft.com/office/powerpoint/2010/main" val="24661477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Sojourners and Pilgrims</a:t>
            </a:r>
            <a:endParaRPr lang="en-US" sz="4000" b="1" dirty="0" smtClean="0">
              <a:solidFill>
                <a:schemeClr val="tx1"/>
              </a:solidFill>
              <a:latin typeface="+mn-lt"/>
              <a:cs typeface="Times New Roman" pitchFamily="18" charset="0"/>
            </a:endParaRPr>
          </a:p>
          <a:p>
            <a:pPr marL="0" indent="0">
              <a:buNone/>
            </a:pPr>
            <a:r>
              <a:rPr lang="en-US" sz="4000" b="1" dirty="0"/>
              <a:t>Beloved ones, I appeal to you as sojourners and pilgrims, </a:t>
            </a:r>
            <a:endParaRPr lang="en-US" sz="4000" b="1" dirty="0" smtClean="0"/>
          </a:p>
          <a:p>
            <a:pPr marL="0" indent="0">
              <a:buNone/>
            </a:pPr>
            <a:r>
              <a:rPr lang="en-US" sz="4000" b="1" dirty="0" smtClean="0"/>
              <a:t>Psalm 39:12  </a:t>
            </a:r>
            <a:r>
              <a:rPr lang="en-US" sz="4000" b="1" dirty="0"/>
              <a:t>Hear my prayer, Yahuwah, listen to my cry for help; be not deaf to my weeping. For I dwell with you as an alien, a stranger, as all my fathers were</a:t>
            </a:r>
            <a:r>
              <a:rPr lang="en-US" sz="4000" b="1" dirty="0" smtClean="0"/>
              <a:t>.</a:t>
            </a:r>
          </a:p>
          <a:p>
            <a:pPr marL="0" indent="0">
              <a:buNone/>
            </a:pPr>
            <a:r>
              <a:rPr lang="en-US" sz="4000" b="1" dirty="0" smtClean="0"/>
              <a:t>Gen 23:4 </a:t>
            </a:r>
            <a:r>
              <a:rPr lang="en-US" sz="4000" b="1" dirty="0"/>
              <a:t>"I am an alien and a stranger among you. Sell me some property for a burial site here so I can bury my dead</a:t>
            </a:r>
            <a:r>
              <a:rPr lang="en-US" sz="4000" b="1" dirty="0" smtClean="0"/>
              <a:t>."</a:t>
            </a:r>
            <a:endParaRPr lang="en-US" sz="5400" b="1" dirty="0"/>
          </a:p>
          <a:p>
            <a:pPr marL="0" indent="0">
              <a:buNone/>
            </a:pPr>
            <a:endParaRPr lang="en-US" sz="4000" b="1" dirty="0"/>
          </a:p>
        </p:txBody>
      </p:sp>
    </p:spTree>
    <p:extLst>
      <p:ext uri="{BB962C8B-B14F-4D97-AF65-F5344CB8AC3E}">
        <p14:creationId xmlns:p14="http://schemas.microsoft.com/office/powerpoint/2010/main" val="29354025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Sojourners and Pilgrims</a:t>
            </a:r>
            <a:endParaRPr lang="en-US" sz="4000" b="1" dirty="0" smtClean="0">
              <a:solidFill>
                <a:schemeClr val="tx1"/>
              </a:solidFill>
              <a:latin typeface="+mn-lt"/>
              <a:cs typeface="Times New Roman" pitchFamily="18" charset="0"/>
            </a:endParaRPr>
          </a:p>
          <a:p>
            <a:pPr marL="0" indent="0">
              <a:buNone/>
            </a:pPr>
            <a:r>
              <a:rPr lang="en-US" sz="4000" b="1" dirty="0" smtClean="0"/>
              <a:t>For </a:t>
            </a:r>
            <a:r>
              <a:rPr lang="en-US" sz="4000" b="1" dirty="0"/>
              <a:t>I was hungry and you gave me something to eat, I was thirsty and you gave me something to drink, I was a stranger and you invited me in,</a:t>
            </a:r>
          </a:p>
          <a:p>
            <a:pPr marL="0" indent="0">
              <a:buNone/>
            </a:pPr>
            <a:r>
              <a:rPr lang="en-US" sz="4000" b="1" dirty="0" smtClean="0"/>
              <a:t>I </a:t>
            </a:r>
            <a:r>
              <a:rPr lang="en-US" sz="4000" b="1" dirty="0"/>
              <a:t>needed clothes and you clothed me, I was sick and you looked after me, I was in prison and you came to visit me.'</a:t>
            </a:r>
          </a:p>
          <a:p>
            <a:pPr marL="0" indent="0">
              <a:buNone/>
            </a:pPr>
            <a:r>
              <a:rPr lang="en-US" sz="4000" b="1" dirty="0" smtClean="0"/>
              <a:t>Matthew 25:35-36</a:t>
            </a:r>
            <a:endParaRPr lang="en-US" sz="4000" b="1" dirty="0"/>
          </a:p>
          <a:p>
            <a:pPr marL="0" indent="0">
              <a:buNone/>
            </a:pPr>
            <a:endParaRPr lang="en-US" sz="4000" b="1" dirty="0"/>
          </a:p>
        </p:txBody>
      </p:sp>
    </p:spTree>
    <p:extLst>
      <p:ext uri="{BB962C8B-B14F-4D97-AF65-F5344CB8AC3E}">
        <p14:creationId xmlns:p14="http://schemas.microsoft.com/office/powerpoint/2010/main" val="12866143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Abstaining</a:t>
            </a:r>
            <a:endParaRPr lang="en-US" sz="4000" b="1" dirty="0" smtClean="0">
              <a:solidFill>
                <a:schemeClr val="tx1"/>
              </a:solidFill>
              <a:latin typeface="+mn-lt"/>
              <a:cs typeface="Times New Roman" pitchFamily="18" charset="0"/>
            </a:endParaRPr>
          </a:p>
          <a:p>
            <a:pPr marL="0" indent="0">
              <a:buNone/>
            </a:pPr>
            <a:r>
              <a:rPr lang="en-US" sz="4000" b="1" dirty="0"/>
              <a:t>Beloved ones, I appeal to you as sojourners and pilgrims, </a:t>
            </a:r>
            <a:r>
              <a:rPr lang="en-US" sz="4000" b="1" u="sng" dirty="0"/>
              <a:t>to abstain from fleshly lusts</a:t>
            </a:r>
            <a:r>
              <a:rPr lang="en-US" sz="4000" b="1" dirty="0"/>
              <a:t> which battle against the </a:t>
            </a:r>
            <a:r>
              <a:rPr lang="en-US" sz="4000" b="1" dirty="0" smtClean="0"/>
              <a:t>life…</a:t>
            </a:r>
            <a:endParaRPr lang="en-US" sz="4000" b="1" dirty="0"/>
          </a:p>
        </p:txBody>
      </p:sp>
    </p:spTree>
    <p:extLst>
      <p:ext uri="{BB962C8B-B14F-4D97-AF65-F5344CB8AC3E}">
        <p14:creationId xmlns:p14="http://schemas.microsoft.com/office/powerpoint/2010/main" val="27484544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solidFill>
                  <a:schemeClr val="tx1"/>
                </a:solidFill>
                <a:latin typeface="+mn-lt"/>
                <a:cs typeface="Times New Roman" pitchFamily="18" charset="0"/>
              </a:rPr>
              <a:t>Abstain – A Defense Against Lust</a:t>
            </a:r>
            <a:endParaRPr lang="en-US" sz="4000" b="1" dirty="0" smtClean="0">
              <a:solidFill>
                <a:schemeClr val="tx1"/>
              </a:solidFill>
              <a:latin typeface="+mn-lt"/>
              <a:cs typeface="Times New Roman" pitchFamily="18" charset="0"/>
            </a:endParaRPr>
          </a:p>
          <a:p>
            <a:pPr marL="0" indent="0">
              <a:buNone/>
            </a:pPr>
            <a:r>
              <a:rPr lang="en-US" sz="4000" b="1" dirty="0" smtClean="0"/>
              <a:t>1 Flight – Flee youthful lusts</a:t>
            </a:r>
          </a:p>
          <a:p>
            <a:pPr marL="0" indent="0">
              <a:buNone/>
            </a:pPr>
            <a:r>
              <a:rPr lang="en-US" sz="4000" b="1" dirty="0" smtClean="0"/>
              <a:t>2 Discernment – Know the deception</a:t>
            </a:r>
          </a:p>
          <a:p>
            <a:pPr marL="0" indent="0">
              <a:buNone/>
            </a:pPr>
            <a:r>
              <a:rPr lang="en-US" sz="4000" b="1" dirty="0" smtClean="0"/>
              <a:t>3 Be aware of ungodliness – knowledge and training in the Word</a:t>
            </a:r>
          </a:p>
          <a:p>
            <a:pPr marL="0" indent="0">
              <a:buNone/>
            </a:pPr>
            <a:r>
              <a:rPr lang="en-US" sz="4000" b="1" dirty="0" smtClean="0"/>
              <a:t>4 Know that Lust is Natural </a:t>
            </a:r>
          </a:p>
          <a:p>
            <a:pPr marL="0" indent="0">
              <a:buNone/>
            </a:pPr>
            <a:r>
              <a:rPr lang="en-US" sz="4000" b="1" dirty="0" smtClean="0"/>
              <a:t>5 Lust is worldly – of the world</a:t>
            </a:r>
          </a:p>
          <a:p>
            <a:pPr marL="0" indent="0">
              <a:buNone/>
            </a:pPr>
            <a:r>
              <a:rPr lang="en-US" sz="4000" b="1" dirty="0" smtClean="0"/>
              <a:t>6 Enslaving – escape the addictive nature of worldly and fleshly pleasures outside of the bounds of Scripture </a:t>
            </a:r>
            <a:endParaRPr lang="en-US" sz="4000" b="1" dirty="0"/>
          </a:p>
        </p:txBody>
      </p:sp>
    </p:spTree>
    <p:extLst>
      <p:ext uri="{BB962C8B-B14F-4D97-AF65-F5344CB8AC3E}">
        <p14:creationId xmlns:p14="http://schemas.microsoft.com/office/powerpoint/2010/main" val="16559337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Behavior</a:t>
            </a:r>
            <a:endParaRPr lang="en-US" sz="4000" b="1" dirty="0" smtClean="0">
              <a:solidFill>
                <a:schemeClr val="tx1"/>
              </a:solidFill>
              <a:latin typeface="+mn-lt"/>
              <a:cs typeface="Times New Roman" pitchFamily="18" charset="0"/>
            </a:endParaRPr>
          </a:p>
          <a:p>
            <a:pPr marL="0" indent="0">
              <a:buNone/>
            </a:pPr>
            <a:r>
              <a:rPr lang="en-US" sz="4000" b="1" dirty="0"/>
              <a:t>having your </a:t>
            </a:r>
            <a:r>
              <a:rPr lang="en-US" sz="4000" b="1" dirty="0" err="1"/>
              <a:t>behaviour</a:t>
            </a:r>
            <a:r>
              <a:rPr lang="en-US" sz="4000" b="1" dirty="0"/>
              <a:t> among the gentiles </a:t>
            </a:r>
            <a:r>
              <a:rPr lang="en-US" sz="4000" b="1" dirty="0" smtClean="0"/>
              <a:t>good</a:t>
            </a:r>
          </a:p>
          <a:p>
            <a:pPr marL="0" indent="0">
              <a:buNone/>
            </a:pPr>
            <a:r>
              <a:rPr lang="en-US" sz="4000" b="1" dirty="0" err="1">
                <a:latin typeface="Bwgrkn" panose="00000400000000000000" pitchFamily="2" charset="0"/>
              </a:rPr>
              <a:t>avnastrofh</a:t>
            </a:r>
            <a:r>
              <a:rPr lang="en-US" sz="4000" b="1" dirty="0" smtClean="0">
                <a:latin typeface="Bwgrkn" panose="00000400000000000000" pitchFamily="2" charset="0"/>
              </a:rPr>
              <a:t>, </a:t>
            </a:r>
            <a:r>
              <a:rPr lang="en-US" sz="4000" b="1" dirty="0" smtClean="0"/>
              <a:t>(</a:t>
            </a:r>
            <a:r>
              <a:rPr lang="en-US" sz="4000" b="1" dirty="0" err="1" smtClean="0"/>
              <a:t>anastrophey</a:t>
            </a:r>
            <a:r>
              <a:rPr lang="en-US" sz="4000" b="1" dirty="0" smtClean="0"/>
              <a:t>) </a:t>
            </a:r>
            <a:r>
              <a:rPr lang="en-US" b="1" dirty="0" smtClean="0"/>
              <a:t>– </a:t>
            </a:r>
            <a:r>
              <a:rPr lang="en-US" sz="4000" dirty="0"/>
              <a:t>strictly </a:t>
            </a:r>
            <a:r>
              <a:rPr lang="en-US" sz="4000" i="1" dirty="0"/>
              <a:t>turning about in a place</a:t>
            </a:r>
            <a:r>
              <a:rPr lang="en-US" sz="4000" dirty="0"/>
              <a:t>; hence, of a way of life </a:t>
            </a:r>
            <a:r>
              <a:rPr lang="en-US" sz="4000" i="1" dirty="0"/>
              <a:t>conduct, behavior </a:t>
            </a:r>
            <a:endParaRPr lang="en-US" sz="4000" b="1" dirty="0" smtClean="0"/>
          </a:p>
          <a:p>
            <a:pPr marL="0" indent="0">
              <a:buNone/>
            </a:pPr>
            <a:r>
              <a:rPr lang="en-US" sz="4000" b="1" dirty="0" smtClean="0"/>
              <a:t>conduct </a:t>
            </a:r>
            <a:r>
              <a:rPr lang="en-US" sz="4000" b="1" dirty="0"/>
              <a:t>expressed according to certain principles </a:t>
            </a:r>
            <a:r>
              <a:rPr lang="en-US" sz="4000" b="1" i="1" dirty="0"/>
              <a:t>way of life, conduct, behavior </a:t>
            </a:r>
            <a:endParaRPr lang="en-US" sz="4000" b="1" i="1" dirty="0" smtClean="0"/>
          </a:p>
          <a:p>
            <a:pPr marL="0" indent="0">
              <a:buNone/>
            </a:pPr>
            <a:r>
              <a:rPr lang="en-US" sz="4000" b="1" dirty="0" smtClean="0"/>
              <a:t>Another way to express the Hebrew metaphor of “walking”</a:t>
            </a:r>
          </a:p>
        </p:txBody>
      </p:sp>
    </p:spTree>
    <p:extLst>
      <p:ext uri="{BB962C8B-B14F-4D97-AF65-F5344CB8AC3E}">
        <p14:creationId xmlns:p14="http://schemas.microsoft.com/office/powerpoint/2010/main" val="37939438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solidFill>
                  <a:schemeClr val="tx1"/>
                </a:solidFill>
                <a:latin typeface="+mn-lt"/>
                <a:cs typeface="Times New Roman" pitchFamily="18" charset="0"/>
              </a:rPr>
              <a:t>Messiah’s Walk</a:t>
            </a:r>
            <a:endParaRPr lang="en-US" sz="4000" b="1" dirty="0" smtClean="0">
              <a:solidFill>
                <a:schemeClr val="tx1"/>
              </a:solidFill>
              <a:latin typeface="+mn-lt"/>
              <a:cs typeface="Times New Roman" pitchFamily="18" charset="0"/>
            </a:endParaRPr>
          </a:p>
          <a:p>
            <a:pPr marL="0" indent="0">
              <a:buNone/>
            </a:pPr>
            <a:r>
              <a:rPr lang="en-US" sz="4000" b="1" dirty="0"/>
              <a:t>Whoever claims to live in him must </a:t>
            </a:r>
            <a:r>
              <a:rPr lang="en-US" sz="4000" b="1" u="sng" dirty="0"/>
              <a:t>walk</a:t>
            </a:r>
            <a:r>
              <a:rPr lang="en-US" sz="4000" b="1" dirty="0"/>
              <a:t> as </a:t>
            </a:r>
            <a:r>
              <a:rPr lang="en-US" sz="4000" b="1" dirty="0" err="1"/>
              <a:t>Yahusha</a:t>
            </a:r>
            <a:r>
              <a:rPr lang="en-US" sz="4000" b="1" dirty="0"/>
              <a:t> did. 1 John 2:6</a:t>
            </a:r>
            <a:endParaRPr lang="en-US" sz="7200" b="1" dirty="0"/>
          </a:p>
          <a:p>
            <a:pPr marL="0" indent="0">
              <a:buNone/>
            </a:pPr>
            <a:r>
              <a:rPr lang="en-US" sz="3600" b="1" dirty="0"/>
              <a:t>As for you, the anointing you received from him remains in you, and you do not need anyone to teach you. But as his anointing teaches you about all things and as that anointing is real, not counterfeit-- just as it has taught you, remain in </a:t>
            </a:r>
            <a:r>
              <a:rPr lang="en-US" sz="3600" b="1" dirty="0" smtClean="0"/>
              <a:t>him. </a:t>
            </a:r>
            <a:r>
              <a:rPr lang="en-US" sz="3600" b="1" dirty="0"/>
              <a:t>And now, dear children, continue in him, so that when he appears we may be confident and unashamed before him at his </a:t>
            </a:r>
            <a:r>
              <a:rPr lang="en-US" sz="3600" b="1" dirty="0" smtClean="0"/>
              <a:t>coming. </a:t>
            </a:r>
            <a:r>
              <a:rPr lang="en-US" sz="3600" b="1" dirty="0"/>
              <a:t>If you know that he is righteous, you know that everyone who does what is right has been born of him</a:t>
            </a:r>
            <a:r>
              <a:rPr lang="en-US" sz="3600" b="1" dirty="0" smtClean="0"/>
              <a:t>.  </a:t>
            </a:r>
            <a:r>
              <a:rPr lang="en-US" sz="4000" b="1" dirty="0" smtClean="0"/>
              <a:t>27-29</a:t>
            </a:r>
            <a:endParaRPr lang="en-US" sz="4000" b="1" dirty="0"/>
          </a:p>
        </p:txBody>
      </p:sp>
    </p:spTree>
    <p:extLst>
      <p:ext uri="{BB962C8B-B14F-4D97-AF65-F5344CB8AC3E}">
        <p14:creationId xmlns:p14="http://schemas.microsoft.com/office/powerpoint/2010/main" val="6297970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2:11-12 </a:t>
            </a:r>
            <a:r>
              <a:rPr lang="en-US" sz="4000" b="1" dirty="0" smtClean="0">
                <a:solidFill>
                  <a:schemeClr val="tx1"/>
                </a:solidFill>
                <a:latin typeface="+mn-lt"/>
                <a:cs typeface="Times New Roman" pitchFamily="18" charset="0"/>
              </a:rPr>
              <a:t>– The Scriptures</a:t>
            </a:r>
          </a:p>
          <a:p>
            <a:pPr marL="0" indent="0">
              <a:buNone/>
            </a:pPr>
            <a:r>
              <a:rPr lang="en-US" sz="4000" b="1" dirty="0"/>
              <a:t>Beloved ones, I appeal to you as sojourners and pilgrims, to abstain from fleshly lusts which battle against the life, </a:t>
            </a:r>
            <a:r>
              <a:rPr lang="en-US" sz="4000" b="1" dirty="0" smtClean="0"/>
              <a:t>having </a:t>
            </a:r>
            <a:r>
              <a:rPr lang="en-US" sz="4000" b="1" dirty="0"/>
              <a:t>your </a:t>
            </a:r>
            <a:r>
              <a:rPr lang="en-US" sz="4000" b="1" dirty="0" err="1"/>
              <a:t>behaviour</a:t>
            </a:r>
            <a:r>
              <a:rPr lang="en-US" sz="4000" b="1" dirty="0"/>
              <a:t> among the gentiles good so that when they speak against you as evil-doers, let them, by </a:t>
            </a:r>
            <a:r>
              <a:rPr lang="en-US" sz="4000" b="1" u="sng" dirty="0"/>
              <a:t>observing your good works</a:t>
            </a:r>
            <a:r>
              <a:rPr lang="en-US" sz="4000" b="1" dirty="0" smtClean="0"/>
              <a:t>, </a:t>
            </a:r>
            <a:r>
              <a:rPr lang="en-US" sz="4000" b="1" dirty="0"/>
              <a:t>esteem Elohim in a day of visitation. </a:t>
            </a:r>
            <a:endParaRPr lang="en-US" sz="4000" b="1" dirty="0"/>
          </a:p>
        </p:txBody>
      </p:sp>
    </p:spTree>
    <p:extLst>
      <p:ext uri="{BB962C8B-B14F-4D97-AF65-F5344CB8AC3E}">
        <p14:creationId xmlns:p14="http://schemas.microsoft.com/office/powerpoint/2010/main" val="202640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Our Good Works are On Display</a:t>
            </a:r>
            <a:endParaRPr lang="en-US" sz="4000" b="1" dirty="0" smtClean="0">
              <a:solidFill>
                <a:schemeClr val="tx1"/>
              </a:solidFill>
              <a:latin typeface="+mn-lt"/>
              <a:cs typeface="Times New Roman" pitchFamily="18" charset="0"/>
            </a:endParaRPr>
          </a:p>
          <a:p>
            <a:pPr marL="0" indent="0">
              <a:buNone/>
            </a:pPr>
            <a:r>
              <a:rPr lang="en-US" sz="4000" b="1" dirty="0" smtClean="0"/>
              <a:t>In </a:t>
            </a:r>
            <a:r>
              <a:rPr lang="en-US" sz="4000" b="1" dirty="0"/>
              <a:t>the same way, let your light shine before men, that they may </a:t>
            </a:r>
            <a:r>
              <a:rPr lang="en-US" sz="4000" b="1" u="sng" dirty="0"/>
              <a:t>see your good deeds</a:t>
            </a:r>
            <a:r>
              <a:rPr lang="en-US" sz="4000" b="1" dirty="0"/>
              <a:t> and praise your Father in heaven.</a:t>
            </a:r>
          </a:p>
          <a:p>
            <a:pPr marL="0" indent="0">
              <a:buNone/>
            </a:pPr>
            <a:r>
              <a:rPr lang="en-US" sz="4000" b="1" dirty="0" smtClean="0"/>
              <a:t>Matthew 5:16</a:t>
            </a:r>
            <a:endParaRPr lang="en-US" sz="4000" b="1" dirty="0"/>
          </a:p>
        </p:txBody>
      </p:sp>
    </p:spTree>
    <p:extLst>
      <p:ext uri="{BB962C8B-B14F-4D97-AF65-F5344CB8AC3E}">
        <p14:creationId xmlns:p14="http://schemas.microsoft.com/office/powerpoint/2010/main" val="17592406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2131" y="273188"/>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Day of Visitation</a:t>
            </a:r>
          </a:p>
          <a:p>
            <a:pPr marL="0" indent="0">
              <a:buNone/>
            </a:pPr>
            <a:r>
              <a:rPr lang="en-US" sz="4000" b="1" dirty="0" smtClean="0"/>
              <a:t>What </a:t>
            </a:r>
            <a:r>
              <a:rPr lang="en-US" sz="4000" b="1" dirty="0"/>
              <a:t>will you do on the day of </a:t>
            </a:r>
            <a:r>
              <a:rPr lang="en-US" sz="4000" b="1" u="sng" dirty="0"/>
              <a:t>reckoning</a:t>
            </a:r>
            <a:r>
              <a:rPr lang="en-US" sz="4000" b="1" dirty="0"/>
              <a:t>, when disaster comes from afar? To whom will you run for help? Where will you leave your riches?</a:t>
            </a:r>
          </a:p>
          <a:p>
            <a:pPr marL="0" indent="0">
              <a:buNone/>
            </a:pPr>
            <a:r>
              <a:rPr lang="en-US" sz="4000" b="1" dirty="0" err="1" smtClean="0"/>
              <a:t>Yeshayahu</a:t>
            </a:r>
            <a:r>
              <a:rPr lang="en-US" sz="4000" b="1" dirty="0" smtClean="0"/>
              <a:t>/Isaiah 10:3</a:t>
            </a:r>
          </a:p>
          <a:p>
            <a:pPr marL="0" indent="0">
              <a:buNone/>
            </a:pPr>
            <a:r>
              <a:rPr lang="en-US" sz="4400" dirty="0" err="1">
                <a:latin typeface="Bwhebb" panose="00000400000000000000" pitchFamily="2" charset="0"/>
              </a:rPr>
              <a:t>hD'quP</a:t>
            </a:r>
            <a:r>
              <a:rPr lang="en-US" sz="4400" dirty="0">
                <a:latin typeface="Bwhebb" panose="00000400000000000000" pitchFamily="2" charset="0"/>
              </a:rPr>
              <a:t>. </a:t>
            </a:r>
            <a:r>
              <a:rPr lang="en-US" sz="4000" b="1" dirty="0" smtClean="0"/>
              <a:t>(</a:t>
            </a:r>
            <a:r>
              <a:rPr lang="en-US" sz="4000" b="1" dirty="0" err="1" smtClean="0"/>
              <a:t>pekudah</a:t>
            </a:r>
            <a:r>
              <a:rPr lang="en-US" sz="4000" b="1" dirty="0" smtClean="0"/>
              <a:t>) - </a:t>
            </a:r>
            <a:r>
              <a:rPr lang="en-US" sz="4000" b="1" dirty="0"/>
              <a:t>oversight, mustering, visitation, store; </a:t>
            </a:r>
            <a:endParaRPr lang="en-US" sz="4000" b="1" dirty="0" smtClean="0"/>
          </a:p>
          <a:p>
            <a:pPr marL="0" indent="0">
              <a:buNone/>
            </a:pPr>
            <a:r>
              <a:rPr lang="en-US" sz="4000" b="1" dirty="0" err="1" smtClean="0"/>
              <a:t>Parashat</a:t>
            </a:r>
            <a:r>
              <a:rPr lang="en-US" sz="4000" b="1" dirty="0" smtClean="0"/>
              <a:t> </a:t>
            </a:r>
            <a:r>
              <a:rPr lang="en-US" sz="4000" b="1" dirty="0" err="1" smtClean="0"/>
              <a:t>Pekudei</a:t>
            </a:r>
            <a:r>
              <a:rPr lang="en-US" sz="4000" b="1" dirty="0" smtClean="0"/>
              <a:t> – the reckonings of the Tabernacle – Bezalel was in charge of the construction  Exodus 38:21</a:t>
            </a:r>
            <a:endParaRPr lang="en-US" sz="5400" b="1" dirty="0"/>
          </a:p>
        </p:txBody>
      </p:sp>
    </p:spTree>
    <p:extLst>
      <p:ext uri="{BB962C8B-B14F-4D97-AF65-F5344CB8AC3E}">
        <p14:creationId xmlns:p14="http://schemas.microsoft.com/office/powerpoint/2010/main" val="33407965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Submission to Authority – 1 Peter 2:13-14</a:t>
            </a:r>
            <a:endParaRPr lang="en-US" sz="4000" b="1" dirty="0" smtClean="0">
              <a:solidFill>
                <a:schemeClr val="tx1"/>
              </a:solidFill>
              <a:latin typeface="+mn-lt"/>
              <a:cs typeface="Times New Roman" pitchFamily="18" charset="0"/>
            </a:endParaRPr>
          </a:p>
          <a:p>
            <a:pPr marL="0" indent="0">
              <a:buNone/>
            </a:pPr>
            <a:r>
              <a:rPr lang="en-US" sz="4000" b="1" dirty="0" smtClean="0">
                <a:cs typeface="Times New Roman" pitchFamily="18" charset="0"/>
              </a:rPr>
              <a:t>Be </a:t>
            </a:r>
            <a:r>
              <a:rPr lang="en-US" sz="4000" b="1" dirty="0">
                <a:cs typeface="Times New Roman" pitchFamily="18" charset="0"/>
              </a:rPr>
              <a:t>subject to every institution of man because of the Master, whether to the sovereign as supreme, or to governors, as to those who are sent by him for the punishment of doers of evil, and a praise for those who do good. </a:t>
            </a:r>
            <a:endParaRPr lang="en-US" sz="4000" b="1" dirty="0" smtClean="0">
              <a:cs typeface="Times New Roman" pitchFamily="18" charset="0"/>
            </a:endParaRPr>
          </a:p>
          <a:p>
            <a:pPr marL="0" indent="0">
              <a:buNone/>
            </a:pPr>
            <a:r>
              <a:rPr lang="en-US" sz="4000" b="1" dirty="0" smtClean="0">
                <a:cs typeface="Times New Roman" pitchFamily="18" charset="0"/>
              </a:rPr>
              <a:t>Literally, “Submit to every human creature” – those in authority which Elohim established to maintain law and order</a:t>
            </a:r>
            <a:endParaRPr lang="en-US" sz="4000" b="1" dirty="0">
              <a:cs typeface="Times New Roman" pitchFamily="18" charset="0"/>
            </a:endParaRPr>
          </a:p>
          <a:p>
            <a:pPr marL="0" indent="0">
              <a:buNone/>
            </a:pPr>
            <a:r>
              <a:rPr lang="en-US" sz="4000" b="1" dirty="0" smtClean="0"/>
              <a:t> </a:t>
            </a:r>
            <a:endParaRPr lang="en-US" sz="4000" b="1" dirty="0"/>
          </a:p>
        </p:txBody>
      </p:sp>
    </p:spTree>
    <p:extLst>
      <p:ext uri="{BB962C8B-B14F-4D97-AF65-F5344CB8AC3E}">
        <p14:creationId xmlns:p14="http://schemas.microsoft.com/office/powerpoint/2010/main" val="30342825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solidFill>
                  <a:schemeClr val="tx1"/>
                </a:solidFill>
                <a:latin typeface="+mn-lt"/>
                <a:cs typeface="Times New Roman" pitchFamily="18" charset="0"/>
              </a:rPr>
              <a:t>The Master – Paying Taxes</a:t>
            </a:r>
            <a:endParaRPr lang="en-US" sz="4000" b="1" dirty="0" smtClean="0">
              <a:solidFill>
                <a:schemeClr val="tx1"/>
              </a:solidFill>
              <a:latin typeface="+mn-lt"/>
              <a:cs typeface="Times New Roman" pitchFamily="18" charset="0"/>
            </a:endParaRPr>
          </a:p>
          <a:p>
            <a:pPr marL="0" indent="0">
              <a:buNone/>
            </a:pPr>
            <a:r>
              <a:rPr lang="en-US" sz="4000" b="1" dirty="0" smtClean="0"/>
              <a:t>They </a:t>
            </a:r>
            <a:r>
              <a:rPr lang="en-US" sz="4000" b="1" dirty="0"/>
              <a:t>came to him and said, "Teacher, we know you are a man of integrity. You aren't swayed by men, because you pay no attention to who they are; but you teach the way of Elohim in accordance with the truth. Is it right to pay taxes to Caesar or not?</a:t>
            </a:r>
          </a:p>
          <a:p>
            <a:pPr marL="0" indent="0">
              <a:buNone/>
            </a:pPr>
            <a:r>
              <a:rPr lang="en-US" sz="4000" b="1" dirty="0" smtClean="0"/>
              <a:t>Should </a:t>
            </a:r>
            <a:r>
              <a:rPr lang="en-US" sz="4000" b="1" dirty="0"/>
              <a:t>we pay or shouldn't we?" But </a:t>
            </a:r>
            <a:r>
              <a:rPr lang="en-US" sz="4000" b="1" dirty="0" err="1"/>
              <a:t>Yahusha</a:t>
            </a:r>
            <a:r>
              <a:rPr lang="en-US" sz="4000" b="1" dirty="0"/>
              <a:t> knew their hypocrisy. "Why are you trying to trap me?" he asked. "Bring me a denarius and let me look at it</a:t>
            </a:r>
            <a:r>
              <a:rPr lang="en-US" sz="4000" b="1" dirty="0" smtClean="0"/>
              <a:t>.“  </a:t>
            </a:r>
            <a:r>
              <a:rPr lang="en-US" sz="4000" b="1" dirty="0" smtClean="0"/>
              <a:t>Mark 12:14-15</a:t>
            </a:r>
            <a:endParaRPr lang="en-US" sz="4000" b="1" dirty="0"/>
          </a:p>
        </p:txBody>
      </p:sp>
    </p:spTree>
    <p:extLst>
      <p:ext uri="{BB962C8B-B14F-4D97-AF65-F5344CB8AC3E}">
        <p14:creationId xmlns:p14="http://schemas.microsoft.com/office/powerpoint/2010/main" val="16174845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Master – Paying Taxes</a:t>
            </a:r>
            <a:endParaRPr lang="en-US" sz="4000" b="1" dirty="0" smtClean="0">
              <a:solidFill>
                <a:schemeClr val="tx1"/>
              </a:solidFill>
              <a:latin typeface="+mn-lt"/>
              <a:cs typeface="Times New Roman" pitchFamily="18" charset="0"/>
            </a:endParaRPr>
          </a:p>
          <a:p>
            <a:pPr marL="0" indent="0">
              <a:buNone/>
            </a:pPr>
            <a:r>
              <a:rPr lang="en-US" sz="4000" b="1" dirty="0" smtClean="0"/>
              <a:t>They </a:t>
            </a:r>
            <a:r>
              <a:rPr lang="en-US" sz="4000" b="1" dirty="0"/>
              <a:t>brought the coin, and he asked them, "Whose portrait is this? And whose inscription?" "Caesar's," they replied.</a:t>
            </a:r>
          </a:p>
          <a:p>
            <a:pPr marL="0" indent="0">
              <a:buNone/>
            </a:pPr>
            <a:r>
              <a:rPr lang="en-US" sz="4000" b="1" dirty="0" smtClean="0"/>
              <a:t>Then </a:t>
            </a:r>
            <a:r>
              <a:rPr lang="en-US" sz="4000" b="1" dirty="0" err="1"/>
              <a:t>Yahusha</a:t>
            </a:r>
            <a:r>
              <a:rPr lang="en-US" sz="4000" b="1" dirty="0"/>
              <a:t> said to them, "Give to Caesar what is Caesar's and to Elohim what is Elohim's." And they were amazed at him.</a:t>
            </a:r>
          </a:p>
          <a:p>
            <a:pPr marL="0" indent="0">
              <a:buNone/>
            </a:pPr>
            <a:r>
              <a:rPr lang="en-US" sz="4000" b="1" dirty="0" smtClean="0"/>
              <a:t>Mark 12:16-17</a:t>
            </a:r>
            <a:endParaRPr lang="en-US" sz="4000" b="1" dirty="0"/>
          </a:p>
        </p:txBody>
      </p:sp>
    </p:spTree>
    <p:extLst>
      <p:ext uri="{BB962C8B-B14F-4D97-AF65-F5344CB8AC3E}">
        <p14:creationId xmlns:p14="http://schemas.microsoft.com/office/powerpoint/2010/main" val="27059621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Ruling Authorities </a:t>
            </a:r>
            <a:r>
              <a:rPr lang="en-US" sz="4000" b="1" dirty="0">
                <a:cs typeface="Times New Roman" pitchFamily="18" charset="0"/>
              </a:rPr>
              <a:t>Romans 13:1-7 </a:t>
            </a:r>
            <a:endParaRPr lang="en-US" sz="4000" b="1" dirty="0" smtClean="0">
              <a:solidFill>
                <a:schemeClr val="tx1"/>
              </a:solidFill>
              <a:latin typeface="+mn-lt"/>
              <a:cs typeface="Times New Roman" pitchFamily="18" charset="0"/>
            </a:endParaRPr>
          </a:p>
          <a:p>
            <a:pPr marL="0" indent="0">
              <a:buNone/>
            </a:pPr>
            <a:r>
              <a:rPr lang="en-US" sz="4000" b="1" dirty="0" smtClean="0"/>
              <a:t>Everyone </a:t>
            </a:r>
            <a:r>
              <a:rPr lang="en-US" sz="4000" b="1" dirty="0"/>
              <a:t>must submit himself to the governing authorities, for there is no authority except that which Elohim has established. The authorities that exist have been established by Elohim.</a:t>
            </a:r>
          </a:p>
          <a:p>
            <a:pPr marL="0" indent="0">
              <a:buNone/>
            </a:pPr>
            <a:r>
              <a:rPr lang="en-US" sz="4000" b="1" dirty="0" smtClean="0"/>
              <a:t>Consequently</a:t>
            </a:r>
            <a:r>
              <a:rPr lang="en-US" sz="4000" b="1" dirty="0"/>
              <a:t>, he who rebels against the authority is rebelling against what Elohim has instituted, and those who do so will bring judgment on themselves</a:t>
            </a:r>
            <a:r>
              <a:rPr lang="en-US" sz="4000" b="1" dirty="0" smtClean="0"/>
              <a:t>. 1-2</a:t>
            </a:r>
            <a:endParaRPr lang="en-US" sz="4000" b="1" dirty="0"/>
          </a:p>
          <a:p>
            <a:pPr marL="0" indent="0">
              <a:buNone/>
            </a:pPr>
            <a:endParaRPr lang="en-US" sz="4000" b="1" dirty="0"/>
          </a:p>
        </p:txBody>
      </p:sp>
    </p:spTree>
    <p:extLst>
      <p:ext uri="{BB962C8B-B14F-4D97-AF65-F5344CB8AC3E}">
        <p14:creationId xmlns:p14="http://schemas.microsoft.com/office/powerpoint/2010/main" val="36072864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Ruling Authorities </a:t>
            </a:r>
            <a:r>
              <a:rPr lang="en-US" sz="4000" b="1" dirty="0">
                <a:cs typeface="Times New Roman" pitchFamily="18" charset="0"/>
              </a:rPr>
              <a:t>Romans 13:1-7 </a:t>
            </a:r>
            <a:endParaRPr lang="en-US" sz="4000" b="1" dirty="0" smtClean="0">
              <a:solidFill>
                <a:schemeClr val="tx1"/>
              </a:solidFill>
              <a:latin typeface="+mn-lt"/>
              <a:cs typeface="Times New Roman" pitchFamily="18" charset="0"/>
            </a:endParaRPr>
          </a:p>
          <a:p>
            <a:pPr marL="0" indent="0">
              <a:buNone/>
            </a:pPr>
            <a:r>
              <a:rPr lang="en-US" sz="4000" b="1" dirty="0"/>
              <a:t>For rulers hold no terror for those who do right, but for those who do wrong. Do you want to be free from fear of the one in authority? Then do what is right and he will commend you.</a:t>
            </a:r>
          </a:p>
          <a:p>
            <a:pPr marL="0" indent="0">
              <a:buNone/>
            </a:pPr>
            <a:r>
              <a:rPr lang="en-US" sz="4000" b="1" dirty="0" smtClean="0"/>
              <a:t>For </a:t>
            </a:r>
            <a:r>
              <a:rPr lang="en-US" sz="4000" b="1" dirty="0"/>
              <a:t>he is Elohim's servant to do you good. But if you do wrong, be afraid, for he does not bear the sword for nothing. He is Elohim's servant, an agent of wrath to bring punishment on the wrongdoer</a:t>
            </a:r>
            <a:r>
              <a:rPr lang="en-US" sz="4000" b="1" dirty="0" smtClean="0"/>
              <a:t>.</a:t>
            </a:r>
            <a:r>
              <a:rPr lang="en-US" sz="5400" b="1" dirty="0" smtClean="0"/>
              <a:t> </a:t>
            </a:r>
            <a:r>
              <a:rPr lang="en-US" sz="4000" b="1" dirty="0" smtClean="0"/>
              <a:t>3-4</a:t>
            </a:r>
            <a:endParaRPr lang="en-US" sz="4000" b="1" dirty="0"/>
          </a:p>
          <a:p>
            <a:pPr marL="0" indent="0">
              <a:buNone/>
            </a:pPr>
            <a:endParaRPr lang="en-US" sz="4000" b="1" dirty="0"/>
          </a:p>
        </p:txBody>
      </p:sp>
    </p:spTree>
    <p:extLst>
      <p:ext uri="{BB962C8B-B14F-4D97-AF65-F5344CB8AC3E}">
        <p14:creationId xmlns:p14="http://schemas.microsoft.com/office/powerpoint/2010/main" val="41485015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solidFill>
                  <a:schemeClr val="tx1"/>
                </a:solidFill>
                <a:latin typeface="+mn-lt"/>
                <a:cs typeface="Times New Roman" pitchFamily="18" charset="0"/>
              </a:rPr>
              <a:t>The Ruling Authorities </a:t>
            </a:r>
            <a:r>
              <a:rPr lang="en-US" sz="4000" b="1" dirty="0">
                <a:cs typeface="Times New Roman" pitchFamily="18" charset="0"/>
              </a:rPr>
              <a:t>Romans 13:1-7 </a:t>
            </a:r>
            <a:endParaRPr lang="en-US" sz="4000" b="1" dirty="0" smtClean="0">
              <a:solidFill>
                <a:schemeClr val="tx1"/>
              </a:solidFill>
              <a:latin typeface="+mn-lt"/>
              <a:cs typeface="Times New Roman" pitchFamily="18" charset="0"/>
            </a:endParaRPr>
          </a:p>
          <a:p>
            <a:pPr marL="0" indent="0">
              <a:buNone/>
            </a:pPr>
            <a:r>
              <a:rPr lang="en-US" sz="4000" b="1" dirty="0"/>
              <a:t>Therefore, it is necessary to submit to the authorities, not only because of possible punishment but also because of conscience.</a:t>
            </a:r>
          </a:p>
          <a:p>
            <a:pPr marL="0" indent="0">
              <a:buNone/>
            </a:pPr>
            <a:r>
              <a:rPr lang="en-US" sz="4000" b="1" dirty="0" smtClean="0"/>
              <a:t>This </a:t>
            </a:r>
            <a:r>
              <a:rPr lang="en-US" sz="4000" b="1" dirty="0"/>
              <a:t>is also why you pay taxes, for the authorities are Elohim's servants, who give their full time to governing.</a:t>
            </a:r>
          </a:p>
          <a:p>
            <a:pPr marL="0" indent="0">
              <a:buNone/>
            </a:pPr>
            <a:r>
              <a:rPr lang="en-US" sz="4000" b="1" dirty="0" smtClean="0"/>
              <a:t>Give </a:t>
            </a:r>
            <a:r>
              <a:rPr lang="en-US" sz="4000" b="1" dirty="0"/>
              <a:t>everyone what you owe him: If you owe taxes, pay taxes; if revenue, then revenue; if respect, then respect; if honor, then honor.</a:t>
            </a:r>
          </a:p>
          <a:p>
            <a:pPr marL="0" indent="0">
              <a:buNone/>
            </a:pPr>
            <a:r>
              <a:rPr lang="en-US" sz="4000" b="1" dirty="0" smtClean="0"/>
              <a:t> 5-7</a:t>
            </a:r>
            <a:endParaRPr lang="en-US" sz="4000" b="1" dirty="0"/>
          </a:p>
          <a:p>
            <a:pPr marL="0" indent="0">
              <a:buNone/>
            </a:pPr>
            <a:endParaRPr lang="en-US" sz="4000" b="1" dirty="0"/>
          </a:p>
        </p:txBody>
      </p:sp>
    </p:spTree>
    <p:extLst>
      <p:ext uri="{BB962C8B-B14F-4D97-AF65-F5344CB8AC3E}">
        <p14:creationId xmlns:p14="http://schemas.microsoft.com/office/powerpoint/2010/main" val="33348035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2:15-17 </a:t>
            </a:r>
            <a:r>
              <a:rPr lang="en-US" sz="4000" b="1" dirty="0" smtClean="0">
                <a:solidFill>
                  <a:schemeClr val="tx1"/>
                </a:solidFill>
                <a:latin typeface="+mn-lt"/>
                <a:cs typeface="Times New Roman" pitchFamily="18" charset="0"/>
              </a:rPr>
              <a:t>– The Scriptures</a:t>
            </a:r>
          </a:p>
          <a:p>
            <a:pPr marL="0" indent="0">
              <a:buNone/>
            </a:pPr>
            <a:r>
              <a:rPr lang="en-US" sz="4000" b="1" dirty="0" smtClean="0"/>
              <a:t>Because </a:t>
            </a:r>
            <a:r>
              <a:rPr lang="en-US" sz="4000" b="1" dirty="0"/>
              <a:t>such is the desire of Elohim, that by doing good you should put to silence the ignorance of foolish men, </a:t>
            </a:r>
            <a:r>
              <a:rPr lang="en-US" sz="4000" b="1" dirty="0" smtClean="0"/>
              <a:t>as </a:t>
            </a:r>
            <a:r>
              <a:rPr lang="en-US" sz="4000" b="1" dirty="0"/>
              <a:t>free, yet not using your freedom as a cloak for evil, but as servants of Elohim.  </a:t>
            </a:r>
            <a:r>
              <a:rPr lang="en-US" sz="4000" b="1" dirty="0" smtClean="0"/>
              <a:t>Respect </a:t>
            </a:r>
            <a:r>
              <a:rPr lang="en-US" sz="4000" b="1" dirty="0"/>
              <a:t>all, love the brotherhood, fear Elohim, respect the sovereign. </a:t>
            </a:r>
            <a:endParaRPr lang="en-US" sz="4000" b="1" dirty="0"/>
          </a:p>
        </p:txBody>
      </p:sp>
    </p:spTree>
    <p:extLst>
      <p:ext uri="{BB962C8B-B14F-4D97-AF65-F5344CB8AC3E}">
        <p14:creationId xmlns:p14="http://schemas.microsoft.com/office/powerpoint/2010/main" val="3358346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10000"/>
          </a:bodyPr>
          <a:lstStyle/>
          <a:p>
            <a:pPr algn="ctr">
              <a:buNone/>
            </a:pPr>
            <a:r>
              <a:rPr lang="en-US" sz="4000" b="1" dirty="0" smtClean="0">
                <a:solidFill>
                  <a:schemeClr val="tx1"/>
                </a:solidFill>
                <a:latin typeface="+mn-lt"/>
                <a:cs typeface="Times New Roman" pitchFamily="18" charset="0"/>
              </a:rPr>
              <a:t>Silencing the Enemy</a:t>
            </a:r>
            <a:endParaRPr lang="en-US" sz="4000" b="1" dirty="0" smtClean="0">
              <a:solidFill>
                <a:schemeClr val="tx1"/>
              </a:solidFill>
              <a:latin typeface="+mn-lt"/>
              <a:cs typeface="Times New Roman" pitchFamily="18" charset="0"/>
            </a:endParaRPr>
          </a:p>
          <a:p>
            <a:pPr marL="0" indent="0">
              <a:buNone/>
            </a:pPr>
            <a:r>
              <a:rPr lang="en-US" sz="4000" b="1" dirty="0"/>
              <a:t>From the lips of children and infants you have ordained praise because of your enemies, to silence the foe and the avenger</a:t>
            </a:r>
            <a:r>
              <a:rPr lang="en-US" sz="4000" b="1" dirty="0" smtClean="0"/>
              <a:t>. </a:t>
            </a:r>
            <a:r>
              <a:rPr lang="en-US" sz="4000" b="1" dirty="0" smtClean="0"/>
              <a:t>Psalm 8:2</a:t>
            </a:r>
          </a:p>
          <a:p>
            <a:pPr marL="0" indent="0">
              <a:buNone/>
            </a:pPr>
            <a:r>
              <a:rPr lang="en-US" sz="4000" b="1" dirty="0"/>
              <a:t>But since they could see the man who had been healed standing there with them, there was nothing they could </a:t>
            </a:r>
            <a:r>
              <a:rPr lang="en-US" sz="4000" b="1" dirty="0" smtClean="0"/>
              <a:t>say. </a:t>
            </a:r>
            <a:r>
              <a:rPr lang="en-US" sz="4000" b="1" dirty="0"/>
              <a:t>So they ordered them to withdraw from the Sanhedrin and then conferred </a:t>
            </a:r>
            <a:r>
              <a:rPr lang="en-US" sz="4000" b="1" dirty="0" smtClean="0"/>
              <a:t>together. </a:t>
            </a:r>
            <a:r>
              <a:rPr lang="en-US" sz="4000" b="1" dirty="0"/>
              <a:t>"What are we going to do with these men?" they asked. "Everybody living in </a:t>
            </a:r>
            <a:r>
              <a:rPr lang="en-US" sz="4000" b="1" dirty="0" err="1"/>
              <a:t>Yerushalayim</a:t>
            </a:r>
            <a:r>
              <a:rPr lang="en-US" sz="4000" b="1" dirty="0"/>
              <a:t> knows </a:t>
            </a:r>
            <a:r>
              <a:rPr lang="en-US" sz="4000" b="1" u="sng" dirty="0"/>
              <a:t>they have done an outstanding miracle, and we cannot deny it</a:t>
            </a:r>
            <a:r>
              <a:rPr lang="en-US" sz="4000" b="1" dirty="0" smtClean="0"/>
              <a:t>.  </a:t>
            </a:r>
            <a:r>
              <a:rPr lang="en-US" sz="4000" b="1" dirty="0" smtClean="0"/>
              <a:t>Acts 4:14-16</a:t>
            </a:r>
          </a:p>
          <a:p>
            <a:pPr marL="0" indent="0">
              <a:buNone/>
            </a:pPr>
            <a:endParaRPr lang="en-US" sz="4000" b="1" dirty="0"/>
          </a:p>
        </p:txBody>
      </p:sp>
    </p:spTree>
    <p:extLst>
      <p:ext uri="{BB962C8B-B14F-4D97-AF65-F5344CB8AC3E}">
        <p14:creationId xmlns:p14="http://schemas.microsoft.com/office/powerpoint/2010/main" val="30480746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err="1" smtClean="0">
                <a:solidFill>
                  <a:schemeClr val="tx1"/>
                </a:solidFill>
                <a:latin typeface="+mn-lt"/>
                <a:cs typeface="Times New Roman" pitchFamily="18" charset="0"/>
              </a:rPr>
              <a:t>Yahusha</a:t>
            </a:r>
            <a:r>
              <a:rPr lang="en-US" sz="4000" b="1" dirty="0" smtClean="0">
                <a:solidFill>
                  <a:schemeClr val="tx1"/>
                </a:solidFill>
                <a:latin typeface="+mn-lt"/>
                <a:cs typeface="Times New Roman" pitchFamily="18" charset="0"/>
              </a:rPr>
              <a:t> Put to Silence His Detractors</a:t>
            </a:r>
            <a:endParaRPr lang="en-US" sz="4000" b="1" dirty="0" smtClean="0">
              <a:solidFill>
                <a:schemeClr val="tx1"/>
              </a:solidFill>
              <a:latin typeface="+mn-lt"/>
              <a:cs typeface="Times New Roman" pitchFamily="18" charset="0"/>
            </a:endParaRPr>
          </a:p>
          <a:p>
            <a:pPr marL="0" indent="0">
              <a:buNone/>
            </a:pPr>
            <a:r>
              <a:rPr lang="en-US" sz="4000" b="1" dirty="0" smtClean="0"/>
              <a:t>Following the Master’s responses to the questions of the Pharisees and then his inquiry of them about David’s Master from Psalm 110…</a:t>
            </a:r>
          </a:p>
          <a:p>
            <a:pPr marL="0" indent="0">
              <a:buNone/>
            </a:pPr>
            <a:r>
              <a:rPr lang="en-US" sz="4000" b="1" dirty="0" smtClean="0"/>
              <a:t>No </a:t>
            </a:r>
            <a:r>
              <a:rPr lang="en-US" sz="4000" b="1" dirty="0"/>
              <a:t>one could say a word in reply, and from that day on no one dared to ask him any more questions</a:t>
            </a:r>
            <a:r>
              <a:rPr lang="en-US" sz="4000" b="1" dirty="0" smtClean="0"/>
              <a:t>.  </a:t>
            </a:r>
            <a:r>
              <a:rPr lang="en-US" sz="4000" b="1" dirty="0" smtClean="0"/>
              <a:t>Matthew 22:46</a:t>
            </a:r>
            <a:endParaRPr lang="en-US" sz="4000" b="1" dirty="0"/>
          </a:p>
        </p:txBody>
      </p:sp>
    </p:spTree>
    <p:extLst>
      <p:ext uri="{BB962C8B-B14F-4D97-AF65-F5344CB8AC3E}">
        <p14:creationId xmlns:p14="http://schemas.microsoft.com/office/powerpoint/2010/main" val="31180615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Love the Brotherhood, Honor the King</a:t>
            </a:r>
            <a:endParaRPr lang="en-US" sz="4000" b="1" dirty="0" smtClean="0">
              <a:solidFill>
                <a:schemeClr val="tx1"/>
              </a:solidFill>
              <a:latin typeface="+mn-lt"/>
              <a:cs typeface="Times New Roman" pitchFamily="18" charset="0"/>
            </a:endParaRPr>
          </a:p>
          <a:p>
            <a:pPr marL="0" indent="0">
              <a:buNone/>
            </a:pPr>
            <a:r>
              <a:rPr lang="en-US" sz="4000" b="1" dirty="0" smtClean="0"/>
              <a:t>Love as in “have sincere love for one another”</a:t>
            </a:r>
          </a:p>
          <a:p>
            <a:pPr marL="0" indent="0">
              <a:buNone/>
            </a:pPr>
            <a:r>
              <a:rPr lang="en-US" sz="4000" b="1" dirty="0" smtClean="0"/>
              <a:t>Fear </a:t>
            </a:r>
            <a:r>
              <a:rPr lang="en-US" sz="4000" b="1" dirty="0"/>
              <a:t>Yahuwah and the king, my son, and do not join with the rebellious,</a:t>
            </a:r>
            <a:endParaRPr lang="en-US" b="1" dirty="0"/>
          </a:p>
          <a:p>
            <a:pPr marL="0" indent="0">
              <a:buNone/>
            </a:pPr>
            <a:r>
              <a:rPr lang="en-US" sz="4000" b="1" dirty="0" smtClean="0"/>
              <a:t>Proverbs 24:21</a:t>
            </a:r>
            <a:endParaRPr lang="en-US" sz="4000" b="1" dirty="0"/>
          </a:p>
        </p:txBody>
      </p:sp>
    </p:spTree>
    <p:extLst>
      <p:ext uri="{BB962C8B-B14F-4D97-AF65-F5344CB8AC3E}">
        <p14:creationId xmlns:p14="http://schemas.microsoft.com/office/powerpoint/2010/main" val="37288798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2:18-19 </a:t>
            </a:r>
            <a:r>
              <a:rPr lang="en-US" sz="4000" b="1" dirty="0" smtClean="0">
                <a:solidFill>
                  <a:schemeClr val="tx1"/>
                </a:solidFill>
                <a:latin typeface="+mn-lt"/>
                <a:cs typeface="Times New Roman" pitchFamily="18" charset="0"/>
              </a:rPr>
              <a:t>– The Scriptures</a:t>
            </a:r>
          </a:p>
          <a:p>
            <a:pPr marL="0" indent="0">
              <a:buNone/>
            </a:pPr>
            <a:r>
              <a:rPr lang="en-US" sz="4000" b="1" dirty="0" smtClean="0"/>
              <a:t>Servants</a:t>
            </a:r>
            <a:r>
              <a:rPr lang="en-US" sz="4000" b="1" dirty="0"/>
              <a:t>, be subject to your masters with all fear, not only to the good and gentle, but also to the crooked ones. </a:t>
            </a:r>
            <a:r>
              <a:rPr lang="en-US" sz="4000" b="1" dirty="0" smtClean="0"/>
              <a:t>For </a:t>
            </a:r>
            <a:r>
              <a:rPr lang="en-US" sz="4000" b="1" dirty="0"/>
              <a:t>this is </a:t>
            </a:r>
            <a:r>
              <a:rPr lang="en-US" sz="4000" b="1" dirty="0" err="1"/>
              <a:t>favour</a:t>
            </a:r>
            <a:r>
              <a:rPr lang="en-US" sz="4000" b="1" dirty="0"/>
              <a:t>, if because of conscience toward Elohim anyone bears up under grief, suffering </a:t>
            </a:r>
            <a:r>
              <a:rPr lang="en-US" sz="4000" b="1" dirty="0" err="1"/>
              <a:t>unrighteously</a:t>
            </a:r>
            <a:r>
              <a:rPr lang="en-US" sz="4000" b="1" dirty="0"/>
              <a:t>. </a:t>
            </a:r>
            <a:endParaRPr lang="en-US" sz="4000" b="1" dirty="0"/>
          </a:p>
        </p:txBody>
      </p:sp>
    </p:spTree>
    <p:extLst>
      <p:ext uri="{BB962C8B-B14F-4D97-AF65-F5344CB8AC3E}">
        <p14:creationId xmlns:p14="http://schemas.microsoft.com/office/powerpoint/2010/main" val="688058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Servants Be Subject</a:t>
            </a:r>
            <a:endParaRPr lang="en-US" sz="4000" b="1" dirty="0" smtClean="0">
              <a:solidFill>
                <a:schemeClr val="tx1"/>
              </a:solidFill>
              <a:latin typeface="+mn-lt"/>
              <a:cs typeface="Times New Roman" pitchFamily="18" charset="0"/>
            </a:endParaRPr>
          </a:p>
          <a:p>
            <a:pPr marL="0" indent="0">
              <a:buNone/>
            </a:pPr>
            <a:r>
              <a:rPr lang="en-US" sz="4000" b="1" dirty="0" smtClean="0"/>
              <a:t>The lines of authority have been established by Elohim.  Kings, governors, elders, etc.</a:t>
            </a:r>
          </a:p>
          <a:p>
            <a:pPr marL="0" indent="0">
              <a:buNone/>
            </a:pPr>
            <a:r>
              <a:rPr lang="en-US" sz="4000" b="1" dirty="0" smtClean="0"/>
              <a:t>Servants must recognize their “place” under the authority of their master</a:t>
            </a:r>
          </a:p>
          <a:p>
            <a:pPr marL="0" indent="0">
              <a:buNone/>
            </a:pPr>
            <a:r>
              <a:rPr lang="en-US" sz="4000" b="1" dirty="0" smtClean="0"/>
              <a:t>No exceptions are here delineated.  Whether good or evil, the master has authority</a:t>
            </a:r>
          </a:p>
          <a:p>
            <a:pPr marL="0" indent="0">
              <a:buNone/>
            </a:pPr>
            <a:r>
              <a:rPr lang="en-US" sz="4000" b="1" dirty="0" smtClean="0"/>
              <a:t>If servants suffer wrongly, it is favor with Elohim</a:t>
            </a:r>
          </a:p>
          <a:p>
            <a:pPr marL="0" indent="0">
              <a:buNone/>
            </a:pPr>
            <a:r>
              <a:rPr lang="en-US" sz="4000" b="1" dirty="0" smtClean="0"/>
              <a:t>(example – </a:t>
            </a:r>
            <a:r>
              <a:rPr lang="en-US" sz="4000" b="1" dirty="0" err="1" smtClean="0"/>
              <a:t>Yoseph</a:t>
            </a:r>
            <a:r>
              <a:rPr lang="en-US" sz="4000" b="1" dirty="0" smtClean="0"/>
              <a:t>)</a:t>
            </a:r>
            <a:endParaRPr lang="en-US" sz="4000" b="1" dirty="0"/>
          </a:p>
        </p:txBody>
      </p:sp>
    </p:spTree>
    <p:extLst>
      <p:ext uri="{BB962C8B-B14F-4D97-AF65-F5344CB8AC3E}">
        <p14:creationId xmlns:p14="http://schemas.microsoft.com/office/powerpoint/2010/main" val="22283541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2:20-21 </a:t>
            </a:r>
            <a:r>
              <a:rPr lang="en-US" sz="4000" b="1" dirty="0" smtClean="0">
                <a:solidFill>
                  <a:schemeClr val="tx1"/>
                </a:solidFill>
                <a:latin typeface="+mn-lt"/>
                <a:cs typeface="Times New Roman" pitchFamily="18" charset="0"/>
              </a:rPr>
              <a:t>– The Scriptures</a:t>
            </a:r>
          </a:p>
          <a:p>
            <a:pPr marL="0" indent="0">
              <a:buNone/>
            </a:pPr>
            <a:r>
              <a:rPr lang="en-US" sz="4000" b="1" dirty="0"/>
              <a:t>For what credit is there in enduring a beating when you sin? But if you suffer for doing good and you endure, this finds </a:t>
            </a:r>
            <a:r>
              <a:rPr lang="en-US" sz="4000" b="1" dirty="0" err="1"/>
              <a:t>favour</a:t>
            </a:r>
            <a:r>
              <a:rPr lang="en-US" sz="4000" b="1" dirty="0"/>
              <a:t> with Elohim. </a:t>
            </a:r>
            <a:r>
              <a:rPr lang="en-US" sz="4000" b="1" dirty="0" smtClean="0"/>
              <a:t>For </a:t>
            </a:r>
            <a:r>
              <a:rPr lang="en-US" sz="4000" b="1" dirty="0"/>
              <a:t>to this you were called, because Messiah also suffered for us, leaving us </a:t>
            </a:r>
            <a:r>
              <a:rPr lang="en-US" sz="4000" b="1" u="sng" dirty="0"/>
              <a:t>an example, that you should follow His steps</a:t>
            </a:r>
            <a:r>
              <a:rPr lang="en-US" sz="4000" b="1" dirty="0"/>
              <a:t>, </a:t>
            </a:r>
            <a:endParaRPr lang="en-US" sz="4000" b="1" dirty="0"/>
          </a:p>
        </p:txBody>
      </p:sp>
    </p:spTree>
    <p:extLst>
      <p:ext uri="{BB962C8B-B14F-4D97-AF65-F5344CB8AC3E}">
        <p14:creationId xmlns:p14="http://schemas.microsoft.com/office/powerpoint/2010/main" val="296315604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Example of Messiah</a:t>
            </a:r>
            <a:endParaRPr lang="en-US" sz="4000" b="1" dirty="0" smtClean="0">
              <a:solidFill>
                <a:schemeClr val="tx1"/>
              </a:solidFill>
              <a:latin typeface="+mn-lt"/>
              <a:cs typeface="Times New Roman" pitchFamily="18" charset="0"/>
            </a:endParaRPr>
          </a:p>
          <a:p>
            <a:pPr marL="0" indent="0">
              <a:buNone/>
            </a:pPr>
            <a:r>
              <a:rPr lang="en-US" sz="4000" b="1" dirty="0" smtClean="0"/>
              <a:t>Now </a:t>
            </a:r>
            <a:r>
              <a:rPr lang="en-US" sz="4000" b="1" dirty="0"/>
              <a:t>that I, your Master and Teacher, have washed your feet, you also should wash one another's </a:t>
            </a:r>
            <a:r>
              <a:rPr lang="en-US" sz="4000" b="1" dirty="0" smtClean="0"/>
              <a:t>feet. </a:t>
            </a:r>
            <a:r>
              <a:rPr lang="en-US" sz="4000" b="1" u="sng" dirty="0"/>
              <a:t>I have set you an example that you should do as I have done for </a:t>
            </a:r>
            <a:r>
              <a:rPr lang="en-US" sz="4000" b="1" u="sng" dirty="0" smtClean="0"/>
              <a:t>you</a:t>
            </a:r>
            <a:r>
              <a:rPr lang="en-US" sz="4000" b="1" dirty="0" smtClean="0"/>
              <a:t>. </a:t>
            </a:r>
            <a:r>
              <a:rPr lang="en-US" sz="4000" b="1" dirty="0"/>
              <a:t>I tell you the truth, no servant is greater than his master, nor is a messenger greater than the one who sent </a:t>
            </a:r>
            <a:r>
              <a:rPr lang="en-US" sz="4000" b="1" dirty="0" smtClean="0"/>
              <a:t>him. Now </a:t>
            </a:r>
            <a:r>
              <a:rPr lang="en-US" sz="4000" b="1" dirty="0"/>
              <a:t>that you know these things, you will be blessed if you do </a:t>
            </a:r>
            <a:r>
              <a:rPr lang="en-US" sz="4000" b="1" dirty="0" smtClean="0"/>
              <a:t>them.  4</a:t>
            </a:r>
            <a:r>
              <a:rPr lang="en-US" sz="4000" b="1" baseline="30000" dirty="0" smtClean="0"/>
              <a:t>th</a:t>
            </a:r>
            <a:r>
              <a:rPr lang="en-US" sz="4000" b="1" dirty="0" smtClean="0"/>
              <a:t> Gospel 13:14-17</a:t>
            </a:r>
            <a:endParaRPr lang="en-US" sz="4000" b="1" dirty="0"/>
          </a:p>
        </p:txBody>
      </p:sp>
    </p:spTree>
    <p:extLst>
      <p:ext uri="{BB962C8B-B14F-4D97-AF65-F5344CB8AC3E}">
        <p14:creationId xmlns:p14="http://schemas.microsoft.com/office/powerpoint/2010/main" val="31616053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Example of Messiah</a:t>
            </a:r>
            <a:endParaRPr lang="en-US" sz="4000" b="1" dirty="0" smtClean="0">
              <a:solidFill>
                <a:schemeClr val="tx1"/>
              </a:solidFill>
              <a:latin typeface="+mn-lt"/>
              <a:cs typeface="Times New Roman" pitchFamily="18" charset="0"/>
            </a:endParaRPr>
          </a:p>
          <a:p>
            <a:pPr marL="0" indent="0">
              <a:buNone/>
            </a:pPr>
            <a:r>
              <a:rPr lang="en-US" sz="4000" b="1" dirty="0"/>
              <a:t>Then </a:t>
            </a:r>
            <a:r>
              <a:rPr lang="en-US" sz="4000" b="1" dirty="0" err="1"/>
              <a:t>Yahusha</a:t>
            </a:r>
            <a:r>
              <a:rPr lang="en-US" sz="4000" b="1" dirty="0"/>
              <a:t> said to his disciples, "If anyone would come after me, he must deny himself and take up his cross and </a:t>
            </a:r>
            <a:r>
              <a:rPr lang="en-US" sz="4000" b="1" u="sng" dirty="0"/>
              <a:t>follow me</a:t>
            </a:r>
            <a:r>
              <a:rPr lang="en-US" sz="4000" b="1" dirty="0" smtClean="0"/>
              <a:t>. Matthew 16:24</a:t>
            </a:r>
          </a:p>
          <a:p>
            <a:pPr marL="0" indent="0">
              <a:buNone/>
            </a:pPr>
            <a:r>
              <a:rPr lang="en-US" sz="4000" b="1" dirty="0" smtClean="0"/>
              <a:t>Follow </a:t>
            </a:r>
            <a:r>
              <a:rPr lang="en-US" sz="4000" b="1" dirty="0"/>
              <a:t>my example, as I follow the example of Messiah</a:t>
            </a:r>
            <a:r>
              <a:rPr lang="en-US" sz="4000" b="1" dirty="0" smtClean="0"/>
              <a:t>.  </a:t>
            </a:r>
            <a:r>
              <a:rPr lang="en-US" sz="4000" b="1" dirty="0" smtClean="0"/>
              <a:t>1 Corinthians 11:1</a:t>
            </a:r>
          </a:p>
          <a:p>
            <a:pPr marL="0" indent="0">
              <a:buNone/>
            </a:pPr>
            <a:r>
              <a:rPr lang="en-US" sz="4000" b="1" dirty="0"/>
              <a:t>Whoever claims to live in him must walk as </a:t>
            </a:r>
            <a:r>
              <a:rPr lang="en-US" sz="4000" b="1" dirty="0" err="1"/>
              <a:t>Yahusha</a:t>
            </a:r>
            <a:r>
              <a:rPr lang="en-US" sz="4000" b="1" dirty="0"/>
              <a:t> did</a:t>
            </a:r>
            <a:r>
              <a:rPr lang="en-US" sz="4000" b="1" dirty="0" smtClean="0"/>
              <a:t>.  </a:t>
            </a:r>
            <a:r>
              <a:rPr lang="en-US" sz="4000" b="1" dirty="0" smtClean="0"/>
              <a:t>1 John 2:6</a:t>
            </a:r>
            <a:endParaRPr lang="en-US" sz="4000" b="1" dirty="0"/>
          </a:p>
        </p:txBody>
      </p:sp>
    </p:spTree>
    <p:extLst>
      <p:ext uri="{BB962C8B-B14F-4D97-AF65-F5344CB8AC3E}">
        <p14:creationId xmlns:p14="http://schemas.microsoft.com/office/powerpoint/2010/main" val="418585848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2:22-24 </a:t>
            </a:r>
            <a:r>
              <a:rPr lang="en-US" sz="4000" b="1" dirty="0" smtClean="0">
                <a:solidFill>
                  <a:schemeClr val="tx1"/>
                </a:solidFill>
                <a:latin typeface="+mn-lt"/>
                <a:cs typeface="Times New Roman" pitchFamily="18" charset="0"/>
              </a:rPr>
              <a:t>– The Scriptures</a:t>
            </a:r>
          </a:p>
          <a:p>
            <a:pPr marL="0" indent="0">
              <a:buNone/>
            </a:pPr>
            <a:r>
              <a:rPr lang="en-US" sz="4000" b="1" dirty="0"/>
              <a:t>“who committed no sin</a:t>
            </a:r>
            <a:r>
              <a:rPr lang="en-US" sz="4000" b="1" dirty="0" smtClean="0"/>
              <a:t>, </a:t>
            </a:r>
            <a:r>
              <a:rPr lang="en-US" sz="4000" b="1" dirty="0"/>
              <a:t>nor was deceit found in His mouth,” </a:t>
            </a:r>
            <a:r>
              <a:rPr lang="en-US" sz="4000" b="1" dirty="0" smtClean="0"/>
              <a:t>who</a:t>
            </a:r>
            <a:r>
              <a:rPr lang="en-US" sz="4000" b="1" dirty="0"/>
              <a:t>, being reviled, did not revile in return; suffering, did not threaten, but committed Himself to Him who judges righteously; </a:t>
            </a:r>
            <a:r>
              <a:rPr lang="en-US" sz="4000" b="1" dirty="0" smtClean="0"/>
              <a:t>who </a:t>
            </a:r>
            <a:r>
              <a:rPr lang="en-US" sz="4000" b="1" dirty="0"/>
              <a:t>Himself bore our sins in His body on the timber, so that we, having died to sins, might live unto </a:t>
            </a:r>
            <a:r>
              <a:rPr lang="en-US" sz="4000" b="1" dirty="0" smtClean="0"/>
              <a:t>righteousness </a:t>
            </a:r>
            <a:r>
              <a:rPr lang="en-US" sz="4000" b="1" dirty="0"/>
              <a:t>– by whose stripes you were healed. </a:t>
            </a:r>
            <a:endParaRPr lang="en-US" sz="4000" b="1" dirty="0"/>
          </a:p>
        </p:txBody>
      </p:sp>
    </p:spTree>
    <p:extLst>
      <p:ext uri="{BB962C8B-B14F-4D97-AF65-F5344CB8AC3E}">
        <p14:creationId xmlns:p14="http://schemas.microsoft.com/office/powerpoint/2010/main" val="264793196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He Committed No Sin</a:t>
            </a:r>
            <a:endParaRPr lang="en-US" sz="4000" b="1" dirty="0" smtClean="0">
              <a:solidFill>
                <a:schemeClr val="tx1"/>
              </a:solidFill>
              <a:latin typeface="+mn-lt"/>
              <a:cs typeface="Times New Roman" pitchFamily="18" charset="0"/>
            </a:endParaRPr>
          </a:p>
          <a:p>
            <a:pPr marL="0" indent="0">
              <a:buNone/>
            </a:pPr>
            <a:r>
              <a:rPr lang="en-US" sz="4000" b="1" dirty="0"/>
              <a:t>Though you do not know him, I know him. If I said I did not, I would be a liar like you, but I do know him and </a:t>
            </a:r>
            <a:r>
              <a:rPr lang="en-US" sz="4000" b="1" u="sng" dirty="0"/>
              <a:t>keep his word</a:t>
            </a:r>
            <a:r>
              <a:rPr lang="en-US" sz="4000" b="1" dirty="0"/>
              <a:t>.</a:t>
            </a:r>
          </a:p>
          <a:p>
            <a:pPr marL="0" indent="0">
              <a:buNone/>
            </a:pPr>
            <a:r>
              <a:rPr lang="en-US" sz="4000" b="1" dirty="0" smtClean="0"/>
              <a:t>4</a:t>
            </a:r>
            <a:r>
              <a:rPr lang="en-US" sz="4000" b="1" baseline="30000" dirty="0" smtClean="0"/>
              <a:t>th</a:t>
            </a:r>
            <a:r>
              <a:rPr lang="en-US" sz="4000" b="1" dirty="0" smtClean="0"/>
              <a:t> Gospel 8:55</a:t>
            </a:r>
          </a:p>
          <a:p>
            <a:pPr marL="0" indent="0">
              <a:buNone/>
            </a:pPr>
            <a:r>
              <a:rPr lang="en-US" sz="4000" b="1" dirty="0"/>
              <a:t> If you obey my commands, you will remain in my love, </a:t>
            </a:r>
            <a:r>
              <a:rPr lang="en-US" sz="4000" b="1" u="sng" dirty="0"/>
              <a:t>just as I have obeyed my Father's commands </a:t>
            </a:r>
            <a:r>
              <a:rPr lang="en-US" sz="4000" b="1" dirty="0"/>
              <a:t>and remain in his love.</a:t>
            </a:r>
          </a:p>
          <a:p>
            <a:pPr marL="0" indent="0">
              <a:buNone/>
            </a:pPr>
            <a:r>
              <a:rPr lang="en-US" sz="4000" b="1" dirty="0" smtClean="0"/>
              <a:t>4</a:t>
            </a:r>
            <a:r>
              <a:rPr lang="en-US" sz="4000" b="1" baseline="30000" dirty="0" smtClean="0"/>
              <a:t>th</a:t>
            </a:r>
            <a:r>
              <a:rPr lang="en-US" sz="4000" b="1" dirty="0" smtClean="0"/>
              <a:t> Gospel 15:10</a:t>
            </a:r>
            <a:endParaRPr lang="en-US" sz="4000" b="1" dirty="0"/>
          </a:p>
        </p:txBody>
      </p:sp>
    </p:spTree>
    <p:extLst>
      <p:ext uri="{BB962C8B-B14F-4D97-AF65-F5344CB8AC3E}">
        <p14:creationId xmlns:p14="http://schemas.microsoft.com/office/powerpoint/2010/main" val="31566824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He Committed No Sin</a:t>
            </a:r>
          </a:p>
          <a:p>
            <a:pPr marL="0" indent="0">
              <a:buNone/>
            </a:pPr>
            <a:r>
              <a:rPr lang="en-US" sz="4000" b="1" dirty="0" smtClean="0"/>
              <a:t>Elohim </a:t>
            </a:r>
            <a:r>
              <a:rPr lang="en-US" sz="4000" b="1" dirty="0"/>
              <a:t>made him who had no sin to be sin for us, so that in him we might become the righteousness of Elohim</a:t>
            </a:r>
            <a:r>
              <a:rPr lang="en-US" sz="4000" b="1" dirty="0" smtClean="0"/>
              <a:t>.</a:t>
            </a:r>
            <a:r>
              <a:rPr lang="en-US" sz="4000" b="1" dirty="0"/>
              <a:t> </a:t>
            </a:r>
            <a:r>
              <a:rPr lang="en-US" sz="4000" b="1" dirty="0" smtClean="0"/>
              <a:t> 2 Corinthians 5:21</a:t>
            </a:r>
          </a:p>
          <a:p>
            <a:pPr marL="0" indent="0">
              <a:buNone/>
            </a:pPr>
            <a:r>
              <a:rPr lang="en-US" sz="4000" b="1" dirty="0"/>
              <a:t>But you know that he appeared so that he might take away our sins. And in him is no sin.</a:t>
            </a:r>
          </a:p>
          <a:p>
            <a:pPr marL="0" indent="0">
              <a:buNone/>
            </a:pPr>
            <a:r>
              <a:rPr lang="en-US" sz="4000" b="1" dirty="0" smtClean="0"/>
              <a:t>1 John 3:5</a:t>
            </a:r>
            <a:endParaRPr lang="en-US" sz="4000" b="1" dirty="0"/>
          </a:p>
        </p:txBody>
      </p:sp>
    </p:spTree>
    <p:extLst>
      <p:ext uri="{BB962C8B-B14F-4D97-AF65-F5344CB8AC3E}">
        <p14:creationId xmlns:p14="http://schemas.microsoft.com/office/powerpoint/2010/main" val="190167261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No Deceit in His Mouth</a:t>
            </a:r>
            <a:endParaRPr lang="en-US" sz="4000" b="1" dirty="0" smtClean="0">
              <a:solidFill>
                <a:schemeClr val="tx1"/>
              </a:solidFill>
              <a:latin typeface="+mn-lt"/>
              <a:cs typeface="Times New Roman" pitchFamily="18" charset="0"/>
            </a:endParaRPr>
          </a:p>
          <a:p>
            <a:pPr marL="0" indent="0">
              <a:buNone/>
            </a:pPr>
            <a:r>
              <a:rPr lang="en-US" sz="4000" b="1" dirty="0"/>
              <a:t>He was assigned a grave with the wicked, and with the rich in his death, though he had done no violence, nor was any deceit in his mouth.</a:t>
            </a:r>
            <a:endParaRPr lang="en-US" b="1" dirty="0"/>
          </a:p>
          <a:p>
            <a:pPr marL="0" indent="0">
              <a:buNone/>
            </a:pPr>
            <a:r>
              <a:rPr lang="en-US" sz="4000" b="1" dirty="0" err="1" smtClean="0"/>
              <a:t>Yeshayahu</a:t>
            </a:r>
            <a:r>
              <a:rPr lang="en-US" sz="4000" b="1" dirty="0" smtClean="0"/>
              <a:t> (Isaiah) 53:9</a:t>
            </a:r>
            <a:endParaRPr lang="en-US" sz="4000" b="1" dirty="0"/>
          </a:p>
        </p:txBody>
      </p:sp>
    </p:spTree>
    <p:extLst>
      <p:ext uri="{BB962C8B-B14F-4D97-AF65-F5344CB8AC3E}">
        <p14:creationId xmlns:p14="http://schemas.microsoft.com/office/powerpoint/2010/main" val="130247180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Did Not Revile, Did Not Threaten</a:t>
            </a:r>
            <a:endParaRPr lang="en-US" sz="4000" b="1" dirty="0" smtClean="0">
              <a:solidFill>
                <a:schemeClr val="tx1"/>
              </a:solidFill>
              <a:latin typeface="+mn-lt"/>
              <a:cs typeface="Times New Roman" pitchFamily="18" charset="0"/>
            </a:endParaRPr>
          </a:p>
          <a:p>
            <a:pPr marL="0" indent="0">
              <a:buNone/>
            </a:pPr>
            <a:r>
              <a:rPr lang="en-US" sz="4000" b="1" dirty="0" smtClean="0"/>
              <a:t>He </a:t>
            </a:r>
            <a:r>
              <a:rPr lang="en-US" sz="4000" b="1" dirty="0"/>
              <a:t>was oppressed and afflicted, yet he did not open his mouth; he was led like a lamb to the slaughter, and as a sheep before her shearers is silent, so he did not open his mouth.</a:t>
            </a:r>
          </a:p>
          <a:p>
            <a:pPr marL="0" indent="0">
              <a:buNone/>
            </a:pPr>
            <a:r>
              <a:rPr lang="en-US" sz="4000" b="1" dirty="0" err="1" smtClean="0"/>
              <a:t>Yeshayahu</a:t>
            </a:r>
            <a:r>
              <a:rPr lang="en-US" sz="4000" b="1" dirty="0" smtClean="0"/>
              <a:t> (Isaiah) 53:7</a:t>
            </a:r>
            <a:endParaRPr lang="en-US" sz="4000" b="1" dirty="0"/>
          </a:p>
        </p:txBody>
      </p:sp>
    </p:spTree>
    <p:extLst>
      <p:ext uri="{BB962C8B-B14F-4D97-AF65-F5344CB8AC3E}">
        <p14:creationId xmlns:p14="http://schemas.microsoft.com/office/powerpoint/2010/main" val="78063011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Bore Our Sins on the Tree</a:t>
            </a:r>
            <a:endParaRPr lang="en-US" sz="4000" b="1" dirty="0" smtClean="0">
              <a:solidFill>
                <a:schemeClr val="tx1"/>
              </a:solidFill>
              <a:latin typeface="+mn-lt"/>
              <a:cs typeface="Times New Roman" pitchFamily="18" charset="0"/>
            </a:endParaRPr>
          </a:p>
          <a:p>
            <a:pPr marL="0" indent="0">
              <a:buNone/>
            </a:pPr>
            <a:r>
              <a:rPr lang="en-US" sz="4000" b="1" dirty="0"/>
              <a:t>Surely he took up our infirmities and carried our sorrows, yet we considered him stricken by Elohim, smitten by him, and afflicted</a:t>
            </a:r>
            <a:r>
              <a:rPr lang="en-US" sz="4000" b="1" dirty="0" smtClean="0"/>
              <a:t>. </a:t>
            </a:r>
            <a:r>
              <a:rPr lang="en-US" sz="4000" b="1" dirty="0"/>
              <a:t>But he was pierced for our transgressions, he was crushed for our iniquities; the punishment that brought us peace was upon him, and by his wounds we are healed.</a:t>
            </a:r>
          </a:p>
          <a:p>
            <a:pPr marL="0" indent="0">
              <a:buNone/>
            </a:pPr>
            <a:r>
              <a:rPr lang="en-US" sz="4000" b="1" dirty="0" err="1" smtClean="0"/>
              <a:t>Yeshayahu</a:t>
            </a:r>
            <a:r>
              <a:rPr lang="en-US" sz="4000" b="1" dirty="0" smtClean="0"/>
              <a:t> (Isaiah) 53:4-5</a:t>
            </a:r>
            <a:endParaRPr lang="en-US" sz="4000" b="1" dirty="0"/>
          </a:p>
        </p:txBody>
      </p:sp>
    </p:spTree>
    <p:extLst>
      <p:ext uri="{BB962C8B-B14F-4D97-AF65-F5344CB8AC3E}">
        <p14:creationId xmlns:p14="http://schemas.microsoft.com/office/powerpoint/2010/main" val="180148934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cs typeface="Times New Roman" pitchFamily="18" charset="0"/>
              </a:rPr>
              <a:t>Live Unto Righteousness</a:t>
            </a:r>
            <a:endParaRPr lang="en-US" sz="4000" b="1" dirty="0" smtClean="0">
              <a:solidFill>
                <a:schemeClr val="tx1"/>
              </a:solidFill>
              <a:latin typeface="+mn-lt"/>
              <a:cs typeface="Times New Roman" pitchFamily="18" charset="0"/>
            </a:endParaRPr>
          </a:p>
          <a:p>
            <a:pPr marL="0" indent="0">
              <a:buNone/>
            </a:pPr>
            <a:r>
              <a:rPr lang="en-US" sz="4000" b="1" dirty="0"/>
              <a:t>What shall we say, then? Shall we go on sinning so that grace may </a:t>
            </a:r>
            <a:r>
              <a:rPr lang="en-US" sz="4000" b="1" dirty="0" smtClean="0"/>
              <a:t>increase?  By </a:t>
            </a:r>
            <a:r>
              <a:rPr lang="en-US" sz="4000" b="1" dirty="0"/>
              <a:t>no means! We died to sin; how can we live in it any longer</a:t>
            </a:r>
            <a:r>
              <a:rPr lang="en-US" sz="4000" b="1" dirty="0" smtClean="0"/>
              <a:t>?  Romans 6:1-2</a:t>
            </a:r>
          </a:p>
          <a:p>
            <a:pPr marL="0" indent="0">
              <a:buNone/>
            </a:pPr>
            <a:r>
              <a:rPr lang="en-US" sz="4000" b="1" dirty="0"/>
              <a:t>Therefore, since Messiah suffered in his body, arm yourselves also with the same attitude, because he who has suffered in his body is done with sin</a:t>
            </a:r>
            <a:r>
              <a:rPr lang="en-US" sz="4000" b="1" dirty="0" smtClean="0"/>
              <a:t>. </a:t>
            </a:r>
            <a:r>
              <a:rPr lang="en-US" sz="4000" b="1" dirty="0"/>
              <a:t>As a result, he does not live the rest of his earthly life for evil human desires, but rather for the will of Elohim</a:t>
            </a:r>
            <a:r>
              <a:rPr lang="en-US" sz="4000" b="1" dirty="0" smtClean="0"/>
              <a:t>. 1 Peter 4:1-2</a:t>
            </a:r>
            <a:endParaRPr lang="en-US" sz="4000" b="1" dirty="0"/>
          </a:p>
        </p:txBody>
      </p:sp>
    </p:spTree>
    <p:extLst>
      <p:ext uri="{BB962C8B-B14F-4D97-AF65-F5344CB8AC3E}">
        <p14:creationId xmlns:p14="http://schemas.microsoft.com/office/powerpoint/2010/main" val="279582175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2:25 </a:t>
            </a:r>
            <a:r>
              <a:rPr lang="en-US" sz="4000" b="1" dirty="0" smtClean="0">
                <a:solidFill>
                  <a:schemeClr val="tx1"/>
                </a:solidFill>
                <a:latin typeface="+mn-lt"/>
                <a:cs typeface="Times New Roman" pitchFamily="18" charset="0"/>
              </a:rPr>
              <a:t>– The Scriptures</a:t>
            </a:r>
          </a:p>
          <a:p>
            <a:pPr marL="0" indent="0">
              <a:buNone/>
            </a:pPr>
            <a:r>
              <a:rPr lang="en-US" sz="4000" b="1" dirty="0" smtClean="0"/>
              <a:t>For </a:t>
            </a:r>
            <a:r>
              <a:rPr lang="en-US" sz="4000" b="1" dirty="0"/>
              <a:t>you were like sheep going astray, but have now returned to the Shepherd and Overseer of your lives. </a:t>
            </a:r>
          </a:p>
          <a:p>
            <a:pPr marL="0" indent="0">
              <a:buNone/>
            </a:pPr>
            <a:endParaRPr lang="en-US" sz="4000" b="1" dirty="0"/>
          </a:p>
        </p:txBody>
      </p:sp>
    </p:spTree>
    <p:extLst>
      <p:ext uri="{BB962C8B-B14F-4D97-AF65-F5344CB8AC3E}">
        <p14:creationId xmlns:p14="http://schemas.microsoft.com/office/powerpoint/2010/main" val="136156378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Sheep Going Astray</a:t>
            </a:r>
            <a:endParaRPr lang="en-US" sz="4000" b="1" dirty="0" smtClean="0">
              <a:solidFill>
                <a:schemeClr val="tx1"/>
              </a:solidFill>
              <a:latin typeface="+mn-lt"/>
              <a:cs typeface="Times New Roman" pitchFamily="18" charset="0"/>
            </a:endParaRPr>
          </a:p>
          <a:p>
            <a:pPr marL="0" indent="0">
              <a:buNone/>
            </a:pPr>
            <a:r>
              <a:rPr lang="en-US" sz="4000" b="1" dirty="0" smtClean="0"/>
              <a:t>So </a:t>
            </a:r>
            <a:r>
              <a:rPr lang="en-US" sz="4000" b="1" dirty="0"/>
              <a:t>they were scattered because there was no shepherd, and when they were scattered they became food for all the wild animals.</a:t>
            </a:r>
          </a:p>
          <a:p>
            <a:pPr marL="0" indent="0">
              <a:buNone/>
            </a:pPr>
            <a:r>
              <a:rPr lang="en-US" sz="4000" b="1" dirty="0" smtClean="0"/>
              <a:t> </a:t>
            </a:r>
            <a:r>
              <a:rPr lang="en-US" sz="4000" b="1" dirty="0"/>
              <a:t>My sheep wandered over all the mountains and on every high hill. They were scattered over the whole earth, and no one searched or looked for them.</a:t>
            </a:r>
          </a:p>
          <a:p>
            <a:pPr marL="0" indent="0">
              <a:buNone/>
            </a:pPr>
            <a:r>
              <a:rPr lang="en-US" sz="4000" b="1" dirty="0" err="1" smtClean="0"/>
              <a:t>Yechezqel</a:t>
            </a:r>
            <a:r>
              <a:rPr lang="en-US" sz="4000" b="1" dirty="0" smtClean="0"/>
              <a:t>/Ezekiel 34:5-6</a:t>
            </a:r>
            <a:endParaRPr lang="en-US" sz="4000" b="1" dirty="0"/>
          </a:p>
          <a:p>
            <a:pPr marL="0" indent="0">
              <a:buNone/>
            </a:pPr>
            <a:endParaRPr lang="en-US" sz="4000" b="1" dirty="0"/>
          </a:p>
        </p:txBody>
      </p:sp>
    </p:spTree>
    <p:extLst>
      <p:ext uri="{BB962C8B-B14F-4D97-AF65-F5344CB8AC3E}">
        <p14:creationId xmlns:p14="http://schemas.microsoft.com/office/powerpoint/2010/main" val="271044170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Sheep Going Astray</a:t>
            </a:r>
            <a:endParaRPr lang="en-US" sz="4000" b="1" dirty="0" smtClean="0">
              <a:solidFill>
                <a:schemeClr val="tx1"/>
              </a:solidFill>
              <a:latin typeface="+mn-lt"/>
              <a:cs typeface="Times New Roman" pitchFamily="18" charset="0"/>
            </a:endParaRPr>
          </a:p>
          <a:p>
            <a:pPr marL="0" indent="0">
              <a:buNone/>
            </a:pPr>
            <a:r>
              <a:rPr lang="en-US" sz="4000" b="1" dirty="0" smtClean="0"/>
              <a:t>We </a:t>
            </a:r>
            <a:r>
              <a:rPr lang="en-US" sz="4000" b="1" dirty="0"/>
              <a:t>all, like sheep, have gone astray, each of us has turned to his own way; and Yahuwah has laid on him the iniquity of us all</a:t>
            </a:r>
            <a:r>
              <a:rPr lang="en-US" sz="4000" b="1" dirty="0" smtClean="0"/>
              <a:t>. </a:t>
            </a:r>
            <a:r>
              <a:rPr lang="en-US" sz="4000" b="1" dirty="0" err="1" smtClean="0"/>
              <a:t>Yeshayahu</a:t>
            </a:r>
            <a:r>
              <a:rPr lang="en-US" sz="4000" b="1" dirty="0" smtClean="0"/>
              <a:t> </a:t>
            </a:r>
            <a:r>
              <a:rPr lang="en-US" sz="4000" b="1" dirty="0"/>
              <a:t>(Isaiah) </a:t>
            </a:r>
            <a:r>
              <a:rPr lang="en-US" sz="4000" b="1" dirty="0" smtClean="0"/>
              <a:t>53:6</a:t>
            </a:r>
            <a:endParaRPr lang="en-US" sz="4000" b="1" dirty="0"/>
          </a:p>
          <a:p>
            <a:pPr marL="0" indent="0">
              <a:buNone/>
            </a:pPr>
            <a:endParaRPr lang="en-US" sz="4000" b="1" dirty="0"/>
          </a:p>
        </p:txBody>
      </p:sp>
    </p:spTree>
    <p:extLst>
      <p:ext uri="{BB962C8B-B14F-4D97-AF65-F5344CB8AC3E}">
        <p14:creationId xmlns:p14="http://schemas.microsoft.com/office/powerpoint/2010/main" val="141749759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Shepherd and Overseer</a:t>
            </a:r>
            <a:endParaRPr lang="en-US" sz="4000" b="1" dirty="0" smtClean="0">
              <a:solidFill>
                <a:schemeClr val="tx1"/>
              </a:solidFill>
              <a:latin typeface="+mn-lt"/>
              <a:cs typeface="Times New Roman" pitchFamily="18" charset="0"/>
            </a:endParaRPr>
          </a:p>
          <a:p>
            <a:pPr marL="0" indent="0">
              <a:buNone/>
            </a:pPr>
            <a:r>
              <a:rPr lang="en-US" sz="4000" b="1" dirty="0"/>
              <a:t>"I am the good shepherd. The good shepherd lays down his life for the </a:t>
            </a:r>
            <a:r>
              <a:rPr lang="en-US" sz="4000" b="1" dirty="0" smtClean="0"/>
              <a:t>sheep… </a:t>
            </a:r>
            <a:r>
              <a:rPr lang="en-US" sz="4000" b="1" dirty="0"/>
              <a:t>"I am the good shepherd; I know my sheep and my sheep know me-</a:t>
            </a:r>
            <a:r>
              <a:rPr lang="en-US" sz="4000" b="1" dirty="0" smtClean="0"/>
              <a:t>- just </a:t>
            </a:r>
            <a:r>
              <a:rPr lang="en-US" sz="4000" b="1" dirty="0"/>
              <a:t>as the Father knows me and I know the Father-- and I lay down my life for the sheep.</a:t>
            </a:r>
          </a:p>
          <a:p>
            <a:pPr marL="0" indent="0">
              <a:buNone/>
            </a:pPr>
            <a:r>
              <a:rPr lang="en-US" sz="4000" b="1" dirty="0" smtClean="0"/>
              <a:t> 4</a:t>
            </a:r>
            <a:r>
              <a:rPr lang="en-US" sz="4000" b="1" baseline="30000" dirty="0" smtClean="0"/>
              <a:t>th</a:t>
            </a:r>
            <a:r>
              <a:rPr lang="en-US" sz="4000" b="1" dirty="0" smtClean="0"/>
              <a:t> Gospel 10:11, 14-15</a:t>
            </a:r>
          </a:p>
          <a:p>
            <a:pPr marL="0" indent="0">
              <a:buNone/>
            </a:pPr>
            <a:endParaRPr lang="en-US" sz="5400" b="1" dirty="0"/>
          </a:p>
        </p:txBody>
      </p:sp>
    </p:spTree>
    <p:extLst>
      <p:ext uri="{BB962C8B-B14F-4D97-AF65-F5344CB8AC3E}">
        <p14:creationId xmlns:p14="http://schemas.microsoft.com/office/powerpoint/2010/main" val="220608972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Shepherd and Overseer</a:t>
            </a:r>
            <a:endParaRPr lang="en-US" sz="4000" b="1" dirty="0" smtClean="0">
              <a:solidFill>
                <a:schemeClr val="tx1"/>
              </a:solidFill>
              <a:latin typeface="+mn-lt"/>
              <a:cs typeface="Times New Roman" pitchFamily="18" charset="0"/>
            </a:endParaRPr>
          </a:p>
          <a:p>
            <a:pPr marL="0" indent="0">
              <a:buNone/>
            </a:pPr>
            <a:r>
              <a:rPr lang="en-US" sz="4000" b="1" dirty="0"/>
              <a:t>Here is a trustworthy saying: If anyone sets his heart on being an </a:t>
            </a:r>
            <a:r>
              <a:rPr lang="en-US" sz="4000" b="1" u="sng" dirty="0"/>
              <a:t>overseer</a:t>
            </a:r>
            <a:r>
              <a:rPr lang="en-US" sz="4000" b="1" dirty="0"/>
              <a:t>, he desires a noble </a:t>
            </a:r>
            <a:r>
              <a:rPr lang="en-US" sz="4000" b="1" dirty="0" smtClean="0"/>
              <a:t>task. </a:t>
            </a:r>
            <a:r>
              <a:rPr lang="en-US" sz="4000" b="1" dirty="0"/>
              <a:t>Now the overseer must be above reproach, the husband of but one wife, temperate, self-controlled, respectable, hospitable, able to </a:t>
            </a:r>
            <a:r>
              <a:rPr lang="en-US" sz="4000" b="1" dirty="0" smtClean="0"/>
              <a:t>teach, </a:t>
            </a:r>
            <a:r>
              <a:rPr lang="en-US" sz="4000" b="1" dirty="0"/>
              <a:t>not given to drunkenness, not violent but gentle, not quarrelsome, not a lover of money.</a:t>
            </a:r>
          </a:p>
          <a:p>
            <a:pPr marL="0" indent="0">
              <a:buNone/>
            </a:pPr>
            <a:r>
              <a:rPr lang="en-US" sz="4000" b="1" dirty="0" smtClean="0"/>
              <a:t>1 Timothy 3:1-3</a:t>
            </a:r>
            <a:endParaRPr lang="en-US" sz="4000" b="1" dirty="0"/>
          </a:p>
        </p:txBody>
      </p:sp>
    </p:spTree>
    <p:extLst>
      <p:ext uri="{BB962C8B-B14F-4D97-AF65-F5344CB8AC3E}">
        <p14:creationId xmlns:p14="http://schemas.microsoft.com/office/powerpoint/2010/main" val="316441378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solidFill>
                  <a:schemeClr val="tx1"/>
                </a:solidFill>
                <a:latin typeface="+mn-lt"/>
                <a:cs typeface="Times New Roman" pitchFamily="18" charset="0"/>
              </a:rPr>
              <a:t>Overseer</a:t>
            </a:r>
            <a:endParaRPr lang="en-US" sz="4000" b="1" dirty="0" smtClean="0">
              <a:solidFill>
                <a:schemeClr val="tx1"/>
              </a:solidFill>
              <a:latin typeface="+mn-lt"/>
              <a:cs typeface="Times New Roman" pitchFamily="18" charset="0"/>
            </a:endParaRPr>
          </a:p>
          <a:p>
            <a:pPr marL="0" indent="0">
              <a:buNone/>
            </a:pPr>
            <a:r>
              <a:rPr lang="en-US" sz="4000" b="1" dirty="0" err="1" smtClean="0">
                <a:latin typeface="Bwgrkn" panose="00000400000000000000" pitchFamily="2" charset="0"/>
              </a:rPr>
              <a:t>evpi,skopoj</a:t>
            </a:r>
            <a:r>
              <a:rPr lang="en-US" sz="4000" b="1" dirty="0" smtClean="0">
                <a:latin typeface="Bwgrkn" panose="00000400000000000000" pitchFamily="2" charset="0"/>
              </a:rPr>
              <a:t>, </a:t>
            </a:r>
            <a:r>
              <a:rPr lang="en-US" sz="4000" b="1" dirty="0" smtClean="0"/>
              <a:t>(</a:t>
            </a:r>
            <a:r>
              <a:rPr lang="en-US" sz="4000" b="1" dirty="0" err="1" smtClean="0"/>
              <a:t>episkopos</a:t>
            </a:r>
            <a:r>
              <a:rPr lang="en-US" sz="4000" b="1" dirty="0" smtClean="0"/>
              <a:t>) overseer</a:t>
            </a:r>
            <a:r>
              <a:rPr lang="en-US" sz="4000" b="1" dirty="0"/>
              <a:t>, one who watches over the welfare of others; (1) of Christ </a:t>
            </a:r>
            <a:r>
              <a:rPr lang="en-US" sz="4000" b="1" i="1" dirty="0"/>
              <a:t>guardian, keeper </a:t>
            </a:r>
            <a:r>
              <a:rPr lang="en-US" sz="4000" b="1" dirty="0"/>
              <a:t>(1P 2.25); (2) of church leaders </a:t>
            </a:r>
            <a:r>
              <a:rPr lang="en-US" sz="4000" b="1" i="1" dirty="0"/>
              <a:t>bishop, overseer, </a:t>
            </a:r>
            <a:r>
              <a:rPr lang="en-US" sz="4000" b="1" i="1" dirty="0" smtClean="0"/>
              <a:t>pastor;</a:t>
            </a:r>
            <a:r>
              <a:rPr lang="en-US" sz="5400" b="1" i="1" dirty="0" smtClean="0"/>
              <a:t> </a:t>
            </a:r>
            <a:r>
              <a:rPr lang="en-US" sz="4000" dirty="0" smtClean="0"/>
              <a:t> </a:t>
            </a:r>
            <a:r>
              <a:rPr lang="en-US" sz="4000" b="1" dirty="0"/>
              <a:t>one who has the responsibility of safeguarding or seeing to it that </a:t>
            </a:r>
            <a:r>
              <a:rPr lang="en-US" sz="4000" b="1" dirty="0" err="1"/>
              <a:t>someth</a:t>
            </a:r>
            <a:r>
              <a:rPr lang="en-US" sz="4000" b="1" dirty="0"/>
              <a:t>. is done in the correct way, </a:t>
            </a:r>
            <a:r>
              <a:rPr lang="en-US" sz="4000" b="1" i="1" dirty="0"/>
              <a:t>guardian </a:t>
            </a:r>
            <a:endParaRPr lang="en-US" sz="5400" b="1" i="1" dirty="0" smtClean="0"/>
          </a:p>
          <a:p>
            <a:pPr marL="0" indent="0">
              <a:buNone/>
            </a:pPr>
            <a:r>
              <a:rPr lang="en-US" sz="4000" b="1" i="1" dirty="0" smtClean="0"/>
              <a:t>Translates Hebrew </a:t>
            </a:r>
            <a:r>
              <a:rPr lang="en-US" sz="4400" dirty="0" err="1">
                <a:latin typeface="Bwhebb" panose="00000400000000000000" pitchFamily="2" charset="0"/>
              </a:rPr>
              <a:t>hD'quP</a:t>
            </a:r>
            <a:r>
              <a:rPr lang="en-US" sz="6000" dirty="0">
                <a:latin typeface="Bwhebb" panose="00000400000000000000" pitchFamily="2" charset="0"/>
              </a:rPr>
              <a:t>. </a:t>
            </a:r>
            <a:r>
              <a:rPr lang="en-US" sz="4000" b="1" dirty="0"/>
              <a:t>(</a:t>
            </a:r>
            <a:r>
              <a:rPr lang="en-US" sz="4000" b="1" dirty="0" err="1"/>
              <a:t>pekudah</a:t>
            </a:r>
            <a:r>
              <a:rPr lang="en-US" sz="4000" b="1" dirty="0"/>
              <a:t>) - oversight, mustering, </a:t>
            </a:r>
            <a:r>
              <a:rPr lang="en-US" sz="4000" b="1" dirty="0" smtClean="0"/>
              <a:t>visitation</a:t>
            </a:r>
          </a:p>
          <a:p>
            <a:pPr marL="0" indent="0">
              <a:buNone/>
            </a:pPr>
            <a:r>
              <a:rPr lang="en-US" sz="4000" b="1" dirty="0" smtClean="0"/>
              <a:t>Messiah is the </a:t>
            </a:r>
            <a:r>
              <a:rPr lang="en-US" sz="4000" b="1" u="sng" dirty="0" smtClean="0"/>
              <a:t>overseer</a:t>
            </a:r>
            <a:r>
              <a:rPr lang="en-US" sz="4000" b="1" dirty="0" smtClean="0"/>
              <a:t> of our souls and the One who judges at Elohim’s </a:t>
            </a:r>
            <a:r>
              <a:rPr lang="en-US" sz="4000" b="1" u="sng" dirty="0" smtClean="0"/>
              <a:t>visitation</a:t>
            </a:r>
            <a:r>
              <a:rPr lang="en-US" sz="4000" b="1" dirty="0" smtClean="0"/>
              <a:t> (same word)</a:t>
            </a:r>
            <a:endParaRPr lang="en-US" sz="5400" b="1" dirty="0"/>
          </a:p>
          <a:p>
            <a:pPr marL="0" indent="0">
              <a:buNone/>
            </a:pPr>
            <a:endParaRPr lang="en-US" sz="5400" b="1" dirty="0"/>
          </a:p>
        </p:txBody>
      </p:sp>
    </p:spTree>
    <p:extLst>
      <p:ext uri="{BB962C8B-B14F-4D97-AF65-F5344CB8AC3E}">
        <p14:creationId xmlns:p14="http://schemas.microsoft.com/office/powerpoint/2010/main" val="183782956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Next Sabbath</a:t>
            </a:r>
          </a:p>
          <a:p>
            <a:pPr marL="0" indent="0">
              <a:buNone/>
            </a:pPr>
            <a:r>
              <a:rPr lang="en-US" sz="4000" b="1" dirty="0" smtClean="0"/>
              <a:t>1 Peter </a:t>
            </a:r>
            <a:r>
              <a:rPr lang="en-US" sz="4000" b="1" dirty="0" smtClean="0"/>
              <a:t>3  Peter reiterates Messiah’s teaching on Husbands and Wives</a:t>
            </a:r>
          </a:p>
          <a:p>
            <a:pPr marL="0" indent="0">
              <a:buNone/>
            </a:pPr>
            <a:r>
              <a:rPr lang="en-US" sz="4000" b="1" dirty="0" smtClean="0"/>
              <a:t>And… Suffering as Messiah Suffered</a:t>
            </a:r>
            <a:endParaRPr lang="en-US" sz="4000" b="1" dirty="0"/>
          </a:p>
        </p:txBody>
      </p:sp>
    </p:spTree>
    <p:extLst>
      <p:ext uri="{BB962C8B-B14F-4D97-AF65-F5344CB8AC3E}">
        <p14:creationId xmlns:p14="http://schemas.microsoft.com/office/powerpoint/2010/main" val="8169391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39948</TotalTime>
  <Words>3032</Words>
  <Application>Microsoft Office PowerPoint</Application>
  <PresentationFormat>Widescreen</PresentationFormat>
  <Paragraphs>209</Paragraphs>
  <Slides>48</Slides>
  <Notes>48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48</vt:i4>
      </vt:variant>
    </vt:vector>
  </HeadingPairs>
  <TitlesOfParts>
    <vt:vector size="56" baseType="lpstr">
      <vt:lpstr>Arial</vt:lpstr>
      <vt:lpstr>Bwgrkn</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232</cp:revision>
  <dcterms:created xsi:type="dcterms:W3CDTF">2018-11-07T08:55:54Z</dcterms:created>
  <dcterms:modified xsi:type="dcterms:W3CDTF">2019-09-14T13:34:25Z</dcterms:modified>
</cp:coreProperties>
</file>