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64" r:id="rId2"/>
    <p:sldId id="257" r:id="rId3"/>
    <p:sldId id="374" r:id="rId4"/>
    <p:sldId id="376" r:id="rId5"/>
    <p:sldId id="375" r:id="rId6"/>
    <p:sldId id="377" r:id="rId7"/>
    <p:sldId id="378" r:id="rId8"/>
    <p:sldId id="442" r:id="rId9"/>
    <p:sldId id="443" r:id="rId10"/>
    <p:sldId id="449" r:id="rId11"/>
    <p:sldId id="448" r:id="rId12"/>
    <p:sldId id="450" r:id="rId13"/>
    <p:sldId id="451" r:id="rId14"/>
    <p:sldId id="444" r:id="rId15"/>
    <p:sldId id="452" r:id="rId16"/>
    <p:sldId id="454" r:id="rId17"/>
    <p:sldId id="457" r:id="rId18"/>
    <p:sldId id="459" r:id="rId19"/>
    <p:sldId id="460" r:id="rId20"/>
    <p:sldId id="461" r:id="rId21"/>
    <p:sldId id="462" r:id="rId22"/>
    <p:sldId id="463" r:id="rId23"/>
    <p:sldId id="464" r:id="rId24"/>
    <p:sldId id="458" r:id="rId25"/>
    <p:sldId id="473" r:id="rId26"/>
    <p:sldId id="474" r:id="rId27"/>
    <p:sldId id="465" r:id="rId28"/>
    <p:sldId id="466" r:id="rId29"/>
    <p:sldId id="467" r:id="rId30"/>
    <p:sldId id="468" r:id="rId31"/>
    <p:sldId id="469" r:id="rId32"/>
    <p:sldId id="470" r:id="rId33"/>
    <p:sldId id="471" r:id="rId34"/>
    <p:sldId id="472" r:id="rId35"/>
    <p:sldId id="475" r:id="rId36"/>
    <p:sldId id="491" r:id="rId37"/>
    <p:sldId id="476" r:id="rId38"/>
    <p:sldId id="477" r:id="rId39"/>
    <p:sldId id="478" r:id="rId40"/>
    <p:sldId id="447" r:id="rId41"/>
    <p:sldId id="479" r:id="rId42"/>
    <p:sldId id="480" r:id="rId43"/>
    <p:sldId id="481" r:id="rId44"/>
    <p:sldId id="482" r:id="rId45"/>
    <p:sldId id="483" r:id="rId46"/>
    <p:sldId id="484" r:id="rId47"/>
    <p:sldId id="485" r:id="rId48"/>
    <p:sldId id="486" r:id="rId49"/>
    <p:sldId id="487" r:id="rId50"/>
    <p:sldId id="488" r:id="rId51"/>
    <p:sldId id="489" r:id="rId52"/>
    <p:sldId id="490" r:id="rId53"/>
    <p:sldId id="388" r:id="rId54"/>
    <p:sldId id="49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autoAdjust="0"/>
    <p:restoredTop sz="86379" autoAdjust="0"/>
  </p:normalViewPr>
  <p:slideViewPr>
    <p:cSldViewPr snapToGrid="0">
      <p:cViewPr varScale="1">
        <p:scale>
          <a:sx n="67" d="100"/>
          <a:sy n="67" d="100"/>
        </p:scale>
        <p:origin x="402" y="78"/>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072041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64565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653334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813999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71180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72559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389394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573413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185782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01904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862766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723128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38427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227142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80547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761581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553090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735102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85290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642232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669126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500219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433011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006216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80437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79981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351664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249104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029854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37852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984850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82546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403146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35117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554559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0222958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574424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2889960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9428712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3349924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599017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9587680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601323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4140844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697736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4624919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7818390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528445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2491155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7428035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9/5/2019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9/5/2019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9/5/2019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a:t>
            </a:r>
            <a:r>
              <a:rPr lang="en-US" sz="5200" b="1" dirty="0" smtClean="0">
                <a:solidFill>
                  <a:schemeClr val="accent1">
                    <a:lumMod val="50000"/>
                  </a:schemeClr>
                </a:solidFill>
                <a:latin typeface="Helvetica" pitchFamily="34" charset="0"/>
                <a:cs typeface="Helvetica" pitchFamily="34" charset="0"/>
              </a:rPr>
              <a:t>Set-Apart Ones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7,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a:t>
            </a:r>
            <a:r>
              <a:rPr lang="en-US" sz="6600" b="1" dirty="0" smtClean="0">
                <a:solidFill>
                  <a:schemeClr val="accent2">
                    <a:lumMod val="50000"/>
                  </a:schemeClr>
                </a:solidFill>
                <a:latin typeface="Helvetica" pitchFamily="34" charset="0"/>
                <a:cs typeface="Helvetica" pitchFamily="34" charset="0"/>
              </a:rPr>
              <a:t>2:1-10 The Living Stone and Living Stones</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Who is the Rock Upon Which Messiah Will Build His Assembly and Who is the Assembly?</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2:1-3 – The Scriptures</a:t>
            </a:r>
            <a:endParaRPr lang="en-US" sz="4000" b="1" dirty="0" smtClean="0">
              <a:solidFill>
                <a:schemeClr val="tx1"/>
              </a:solidFill>
              <a:latin typeface="+mn-lt"/>
              <a:cs typeface="Times New Roman" pitchFamily="18" charset="0"/>
            </a:endParaRPr>
          </a:p>
          <a:p>
            <a:pPr marL="0" indent="0">
              <a:buNone/>
            </a:pPr>
            <a:r>
              <a:rPr lang="en-US" sz="4000" b="1" dirty="0"/>
              <a:t>Having put aside, then, all evil, and all deceit, and hypocrisies, and </a:t>
            </a:r>
            <a:r>
              <a:rPr lang="en-US" sz="4000" b="1" dirty="0" err="1"/>
              <a:t>envyings</a:t>
            </a:r>
            <a:r>
              <a:rPr lang="en-US" sz="4000" b="1" dirty="0"/>
              <a:t>, and all evil words, </a:t>
            </a:r>
            <a:r>
              <a:rPr lang="en-US" sz="4000" b="1" dirty="0" smtClean="0"/>
              <a:t>as </a:t>
            </a:r>
            <a:r>
              <a:rPr lang="en-US" sz="4000" b="1" dirty="0"/>
              <a:t>newborn babes, desire the unadulterated milk of the Word, in order that you grow by it, </a:t>
            </a:r>
            <a:r>
              <a:rPr lang="en-US" sz="4000" b="1" dirty="0" smtClean="0"/>
              <a:t>if </a:t>
            </a:r>
            <a:r>
              <a:rPr lang="en-US" sz="4000" b="1" dirty="0"/>
              <a:t>indeed you have tasted that the Master is good. </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Living Stone and the Living Stones</a:t>
            </a:r>
            <a:endParaRPr lang="en-US" sz="4000" b="1" dirty="0">
              <a:cs typeface="Times New Roman" pitchFamily="18" charset="0"/>
            </a:endParaRPr>
          </a:p>
          <a:p>
            <a:pPr marL="0" indent="0">
              <a:buNone/>
            </a:pPr>
            <a:r>
              <a:rPr lang="en-US" sz="4000" b="1" dirty="0" smtClean="0"/>
              <a:t>Drawing </a:t>
            </a:r>
            <a:r>
              <a:rPr lang="en-US" sz="4000" b="1" dirty="0"/>
              <a:t>near to Him, a </a:t>
            </a:r>
            <a:r>
              <a:rPr lang="en-US" sz="4000" b="1" u="sng" dirty="0"/>
              <a:t>living Stone</a:t>
            </a:r>
            <a:r>
              <a:rPr lang="en-US" sz="4000" b="1" dirty="0"/>
              <a:t> – rejected indeed by men, but chosen by Elohim and precious –  </a:t>
            </a:r>
            <a:r>
              <a:rPr lang="en-US" sz="4000" b="1" dirty="0" smtClean="0"/>
              <a:t>you </a:t>
            </a:r>
            <a:r>
              <a:rPr lang="en-US" sz="4000" b="1" dirty="0"/>
              <a:t>also, as living stones, are being </a:t>
            </a:r>
            <a:r>
              <a:rPr lang="en-US" sz="4000" b="1" u="sng" dirty="0"/>
              <a:t>built up</a:t>
            </a:r>
            <a:r>
              <a:rPr lang="en-US" sz="4000" b="1" dirty="0"/>
              <a:t>, a spiritual </a:t>
            </a:r>
            <a:r>
              <a:rPr lang="en-US" sz="4000" b="1" u="sng" dirty="0"/>
              <a:t>house</a:t>
            </a:r>
            <a:r>
              <a:rPr lang="en-US" sz="4000" b="1" dirty="0"/>
              <a:t>, a set-apart priesthood, to offer up spiritual slaughter offerings acceptable to Elohim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err="1" smtClean="0"/>
              <a:t>Vss</a:t>
            </a:r>
            <a:r>
              <a:rPr lang="en-US" sz="4000" b="1" dirty="0" smtClean="0"/>
              <a:t> 4-5</a:t>
            </a:r>
            <a:endParaRPr lang="en-US" sz="4000" b="1" dirty="0"/>
          </a:p>
        </p:txBody>
      </p:sp>
    </p:spTree>
    <p:extLst>
      <p:ext uri="{BB962C8B-B14F-4D97-AF65-F5344CB8AC3E}">
        <p14:creationId xmlns:p14="http://schemas.microsoft.com/office/powerpoint/2010/main" val="1281695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Chief Corner Stone</a:t>
            </a:r>
            <a:endParaRPr lang="en-US" sz="4000" b="1" dirty="0">
              <a:cs typeface="Times New Roman" pitchFamily="18" charset="0"/>
            </a:endParaRPr>
          </a:p>
          <a:p>
            <a:pPr marL="0" indent="0">
              <a:buNone/>
            </a:pPr>
            <a:r>
              <a:rPr lang="en-US" sz="4000" b="1" dirty="0"/>
              <a:t>Because it is contained in the Scripture, “See, I lay in </a:t>
            </a:r>
            <a:r>
              <a:rPr lang="en-US" sz="4000" b="1" dirty="0" err="1"/>
              <a:t>Tsiyon</a:t>
            </a:r>
            <a:r>
              <a:rPr lang="en-US" sz="4000" b="1" dirty="0"/>
              <a:t> a chief corner-stone, chosen, precious, and he who believes on Him shall by no means be put to shame</a:t>
            </a:r>
            <a:r>
              <a:rPr lang="en-US" sz="4000" b="1" dirty="0" smtClean="0"/>
              <a:t>.” Vs 6</a:t>
            </a:r>
            <a:endParaRPr lang="en-US" sz="4000" b="1" dirty="0"/>
          </a:p>
        </p:txBody>
      </p:sp>
    </p:spTree>
    <p:extLst>
      <p:ext uri="{BB962C8B-B14F-4D97-AF65-F5344CB8AC3E}">
        <p14:creationId xmlns:p14="http://schemas.microsoft.com/office/powerpoint/2010/main" val="2106665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Stone the Builders Rejected</a:t>
            </a:r>
            <a:endParaRPr lang="en-US" sz="4000" b="1" dirty="0">
              <a:cs typeface="Times New Roman" pitchFamily="18" charset="0"/>
            </a:endParaRPr>
          </a:p>
          <a:p>
            <a:pPr marL="0" indent="0">
              <a:buNone/>
            </a:pPr>
            <a:r>
              <a:rPr lang="en-US" sz="4000" b="1" dirty="0"/>
              <a:t>This preciousness, then, is for you who believe; but to those who are disobedient, “The stone which the builders rejected has become the chief corner-stone,” </a:t>
            </a:r>
            <a:r>
              <a:rPr lang="en-US" sz="4000" b="1" dirty="0" smtClean="0"/>
              <a:t>and </a:t>
            </a:r>
            <a:r>
              <a:rPr lang="en-US" sz="4000" b="1" dirty="0"/>
              <a:t>“A stone of stumbling and a rock that makes for falling,” </a:t>
            </a:r>
            <a:r>
              <a:rPr lang="en-US" sz="4000" b="1" dirty="0" smtClean="0"/>
              <a:t> </a:t>
            </a:r>
            <a:r>
              <a:rPr lang="en-US" sz="4000" b="1" dirty="0"/>
              <a:t>who stumble because they are </a:t>
            </a:r>
            <a:r>
              <a:rPr lang="en-US" sz="4000" b="1" dirty="0" smtClean="0"/>
              <a:t>disobedient </a:t>
            </a:r>
            <a:r>
              <a:rPr lang="en-US" sz="4000" b="1" dirty="0"/>
              <a:t>to the Word, to which they also were appointed</a:t>
            </a:r>
            <a:r>
              <a:rPr lang="en-US" sz="4000" b="1" dirty="0" smtClean="0"/>
              <a:t>.  </a:t>
            </a:r>
            <a:r>
              <a:rPr lang="en-US" sz="4000" b="1" dirty="0" err="1" smtClean="0"/>
              <a:t>Vss</a:t>
            </a:r>
            <a:r>
              <a:rPr lang="en-US" sz="4000" b="1" dirty="0" smtClean="0"/>
              <a:t> 7-8</a:t>
            </a:r>
            <a:endParaRPr lang="en-US" sz="4000" b="1" dirty="0" smtClean="0"/>
          </a:p>
        </p:txBody>
      </p:sp>
    </p:spTree>
    <p:extLst>
      <p:ext uri="{BB962C8B-B14F-4D97-AF65-F5344CB8AC3E}">
        <p14:creationId xmlns:p14="http://schemas.microsoft.com/office/powerpoint/2010/main" val="423845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Who Are We?</a:t>
            </a:r>
            <a:endParaRPr lang="en-US" sz="4000" b="1" dirty="0">
              <a:cs typeface="Times New Roman" pitchFamily="18" charset="0"/>
            </a:endParaRPr>
          </a:p>
          <a:p>
            <a:pPr marL="0" indent="0">
              <a:buNone/>
            </a:pPr>
            <a:r>
              <a:rPr lang="en-US" sz="4000" b="1" dirty="0" smtClean="0"/>
              <a:t>But </a:t>
            </a:r>
            <a:r>
              <a:rPr lang="en-US" sz="4000" b="1" dirty="0"/>
              <a:t>you are a chosen race, a royal priesthood, a set-apart nation, a people for a possession, that you should proclaim the praises of Him who called you out of darkness into His </a:t>
            </a:r>
            <a:r>
              <a:rPr lang="en-US" sz="4000" b="1" dirty="0" err="1"/>
              <a:t>marvellous</a:t>
            </a:r>
            <a:r>
              <a:rPr lang="en-US" sz="4000" b="1" dirty="0"/>
              <a:t> light, who once were not a people, but now the people of Elohim; who had not obtained compassion, but now </a:t>
            </a:r>
            <a:r>
              <a:rPr lang="en-US" sz="4000" b="1" dirty="0" smtClean="0"/>
              <a:t>obtained compassion</a:t>
            </a:r>
            <a:r>
              <a:rPr lang="en-US" sz="4000" b="1" dirty="0"/>
              <a:t>. </a:t>
            </a:r>
            <a:r>
              <a:rPr lang="en-US" sz="4000" b="1" dirty="0" err="1" smtClean="0"/>
              <a:t>Vss</a:t>
            </a:r>
            <a:r>
              <a:rPr lang="en-US" sz="4000" b="1" dirty="0" smtClean="0"/>
              <a:t> 9-10</a:t>
            </a:r>
            <a:endParaRPr lang="en-US" sz="4000" b="1" dirty="0"/>
          </a:p>
        </p:txBody>
      </p:sp>
    </p:spTree>
    <p:extLst>
      <p:ext uri="{BB962C8B-B14F-4D97-AF65-F5344CB8AC3E}">
        <p14:creationId xmlns:p14="http://schemas.microsoft.com/office/powerpoint/2010/main" val="3489455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the Eye Witness to Important Events</a:t>
            </a:r>
          </a:p>
          <a:p>
            <a:pPr marL="0" indent="0">
              <a:buNone/>
            </a:pPr>
            <a:r>
              <a:rPr lang="en-US" sz="4000" b="1" dirty="0" smtClean="0"/>
              <a:t>Peter heard the full teaching of </a:t>
            </a:r>
            <a:r>
              <a:rPr lang="en-US" sz="4000" b="1" dirty="0" err="1" smtClean="0"/>
              <a:t>Yahusha</a:t>
            </a:r>
            <a:r>
              <a:rPr lang="en-US" sz="4000" b="1" dirty="0" smtClean="0"/>
              <a:t> regarding who is the Rock and the building of his assembly.  How did Peter understand this teaching?  Who is that Rock?  And where is Peter in all this?</a:t>
            </a:r>
          </a:p>
          <a:p>
            <a:pPr marL="0" indent="0">
              <a:buNone/>
            </a:pPr>
            <a:r>
              <a:rPr lang="en-US" sz="4000" b="1" dirty="0" smtClean="0"/>
              <a:t>Did Peter begin a succession of men who took the place of Messiah to exercise his authority?</a:t>
            </a:r>
            <a:endParaRPr lang="en-US" sz="4000" b="1" dirty="0"/>
          </a:p>
        </p:txBody>
      </p:sp>
    </p:spTree>
    <p:extLst>
      <p:ext uri="{BB962C8B-B14F-4D97-AF65-F5344CB8AC3E}">
        <p14:creationId xmlns:p14="http://schemas.microsoft.com/office/powerpoint/2010/main" val="2466147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2:1-3 – The Scriptures</a:t>
            </a:r>
            <a:endParaRPr lang="en-US" sz="4000" b="1" dirty="0" smtClean="0">
              <a:solidFill>
                <a:schemeClr val="tx1"/>
              </a:solidFill>
              <a:latin typeface="+mn-lt"/>
              <a:cs typeface="Times New Roman" pitchFamily="18" charset="0"/>
            </a:endParaRPr>
          </a:p>
          <a:p>
            <a:pPr marL="0" indent="0">
              <a:buNone/>
            </a:pPr>
            <a:r>
              <a:rPr lang="en-US" sz="4000" b="1" dirty="0"/>
              <a:t>Having put aside, then, all evil, and all deceit, and hypocrisies, and </a:t>
            </a:r>
            <a:r>
              <a:rPr lang="en-US" sz="4000" b="1" dirty="0" err="1"/>
              <a:t>envyings</a:t>
            </a:r>
            <a:r>
              <a:rPr lang="en-US" sz="4000" b="1" dirty="0"/>
              <a:t>, and all evil words, </a:t>
            </a:r>
            <a:r>
              <a:rPr lang="en-US" sz="4000" b="1" dirty="0" smtClean="0"/>
              <a:t>as </a:t>
            </a:r>
            <a:r>
              <a:rPr lang="en-US" sz="4000" b="1" dirty="0"/>
              <a:t>newborn babes, desire the unadulterated milk of the Word, in order that you grow by it, </a:t>
            </a:r>
            <a:r>
              <a:rPr lang="en-US" sz="4000" b="1" dirty="0" smtClean="0"/>
              <a:t>if </a:t>
            </a:r>
            <a:r>
              <a:rPr lang="en-US" sz="4000" b="1" dirty="0"/>
              <a:t>indeed you have tasted that the Master is good. </a:t>
            </a:r>
            <a:endParaRPr lang="en-US" sz="4000" b="1" dirty="0"/>
          </a:p>
        </p:txBody>
      </p:sp>
    </p:spTree>
    <p:extLst>
      <p:ext uri="{BB962C8B-B14F-4D97-AF65-F5344CB8AC3E}">
        <p14:creationId xmlns:p14="http://schemas.microsoft.com/office/powerpoint/2010/main" val="227928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Therefore…</a:t>
            </a:r>
            <a:endParaRPr lang="en-US" sz="4000" b="1" dirty="0" smtClean="0">
              <a:solidFill>
                <a:schemeClr val="tx1"/>
              </a:solidFill>
              <a:latin typeface="+mn-lt"/>
              <a:cs typeface="Times New Roman" pitchFamily="18" charset="0"/>
            </a:endParaRPr>
          </a:p>
          <a:p>
            <a:pPr marL="0" indent="0">
              <a:buNone/>
            </a:pPr>
            <a:r>
              <a:rPr lang="en-US" sz="4000" b="1" dirty="0" smtClean="0"/>
              <a:t>In light of the resurrection of Messiah and the expectation of a resurrection of saints, upon which we are to focus our attention…</a:t>
            </a:r>
          </a:p>
          <a:p>
            <a:pPr marL="0" indent="0">
              <a:buNone/>
            </a:pPr>
            <a:r>
              <a:rPr lang="en-US" sz="4000" b="1" dirty="0" smtClean="0"/>
              <a:t>And in light of our response to the gospel to no longer be conformed to the evil desires you had when we lived in ignorance…</a:t>
            </a:r>
          </a:p>
          <a:p>
            <a:pPr marL="0" indent="0">
              <a:buNone/>
            </a:pPr>
            <a:r>
              <a:rPr lang="en-US" sz="4000" b="1" dirty="0" smtClean="0"/>
              <a:t>And in light of purifying ourselves by obeying the truth and the new birth…</a:t>
            </a:r>
            <a:endParaRPr lang="en-US" sz="4000" b="1" dirty="0"/>
          </a:p>
        </p:txBody>
      </p:sp>
    </p:spTree>
    <p:extLst>
      <p:ext uri="{BB962C8B-B14F-4D97-AF65-F5344CB8AC3E}">
        <p14:creationId xmlns:p14="http://schemas.microsoft.com/office/powerpoint/2010/main" val="347619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8" y="348344"/>
            <a:ext cx="10875509"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solidFill>
                  <a:schemeClr val="tx1"/>
                </a:solidFill>
                <a:latin typeface="+mn-lt"/>
                <a:cs typeface="Times New Roman" pitchFamily="18" charset="0"/>
              </a:rPr>
              <a:t>2:1-3 – The Scriptures</a:t>
            </a:r>
            <a:endParaRPr lang="en-US" sz="4000" b="1" dirty="0" smtClean="0">
              <a:solidFill>
                <a:schemeClr val="tx1"/>
              </a:solidFill>
              <a:latin typeface="+mn-lt"/>
              <a:cs typeface="Times New Roman" pitchFamily="18" charset="0"/>
            </a:endParaRPr>
          </a:p>
          <a:p>
            <a:pPr marL="0" indent="0">
              <a:buNone/>
            </a:pPr>
            <a:r>
              <a:rPr lang="en-US" sz="4000" b="1" dirty="0"/>
              <a:t>Having put aside, then, all evil, and all deceit, and hypocrisies, and </a:t>
            </a:r>
            <a:r>
              <a:rPr lang="en-US" sz="4000" b="1" dirty="0" err="1"/>
              <a:t>envyings</a:t>
            </a:r>
            <a:r>
              <a:rPr lang="en-US" sz="4000" b="1" dirty="0"/>
              <a:t>, and all evil words</a:t>
            </a:r>
            <a:endParaRPr lang="en-US" sz="4000" b="1" dirty="0" smtClean="0"/>
          </a:p>
          <a:p>
            <a:pPr marL="0" indent="0">
              <a:buNone/>
            </a:pPr>
            <a:r>
              <a:rPr lang="en-US" sz="4000" b="1" dirty="0" smtClean="0"/>
              <a:t>Having put aside - </a:t>
            </a:r>
            <a:r>
              <a:rPr lang="en-US" sz="4000" b="1" dirty="0"/>
              <a:t>literally </a:t>
            </a:r>
            <a:r>
              <a:rPr lang="en-US" sz="4000" b="1" i="1" dirty="0"/>
              <a:t>put off</a:t>
            </a:r>
            <a:r>
              <a:rPr lang="en-US" sz="4000" b="1" dirty="0"/>
              <a:t>; of clothes </a:t>
            </a:r>
            <a:r>
              <a:rPr lang="en-US" sz="4000" b="1" i="1" dirty="0"/>
              <a:t>take off and lay </a:t>
            </a:r>
            <a:r>
              <a:rPr lang="en-US" sz="4000" b="1" i="1" dirty="0" smtClean="0"/>
              <a:t>down</a:t>
            </a:r>
            <a:r>
              <a:rPr lang="en-US" sz="4000" b="1" dirty="0" smtClean="0"/>
              <a:t>; </a:t>
            </a:r>
            <a:r>
              <a:rPr lang="en-US" sz="4000" b="1" dirty="0"/>
              <a:t>figuratively </a:t>
            </a:r>
            <a:r>
              <a:rPr lang="en-US" sz="4000" b="1" i="1" dirty="0"/>
              <a:t>get rid of, cease from, give </a:t>
            </a:r>
            <a:r>
              <a:rPr lang="en-US" sz="4000" b="1" i="1" dirty="0" smtClean="0"/>
              <a:t>up</a:t>
            </a:r>
            <a:r>
              <a:rPr lang="en-US" sz="4000" b="1" dirty="0" smtClean="0"/>
              <a:t>; </a:t>
            </a:r>
            <a:r>
              <a:rPr lang="en-US" sz="4000" b="1" dirty="0"/>
              <a:t>(2) </a:t>
            </a:r>
            <a:r>
              <a:rPr lang="en-US" sz="4000" b="1" i="1" dirty="0"/>
              <a:t>put away </a:t>
            </a:r>
            <a:endParaRPr lang="en-US" sz="4000" b="1" i="1" dirty="0" smtClean="0"/>
          </a:p>
          <a:p>
            <a:pPr marL="0" indent="0">
              <a:buNone/>
            </a:pPr>
            <a:r>
              <a:rPr lang="en-US" sz="4000" b="1" dirty="0" smtClean="0"/>
              <a:t>All evil, all deceit - </a:t>
            </a:r>
            <a:r>
              <a:rPr lang="en-US" sz="4000" b="1" dirty="0"/>
              <a:t>strictly </a:t>
            </a:r>
            <a:r>
              <a:rPr lang="en-US" sz="4000" b="1" i="1" dirty="0"/>
              <a:t>bait </a:t>
            </a:r>
            <a:r>
              <a:rPr lang="en-US" sz="4000" b="1" dirty="0"/>
              <a:t>for fish; hence </a:t>
            </a:r>
            <a:r>
              <a:rPr lang="en-US" sz="4000" b="1" i="1" dirty="0"/>
              <a:t>deceit, treachery, fraud </a:t>
            </a:r>
            <a:r>
              <a:rPr lang="en-US" sz="4000" b="1" i="1" dirty="0" smtClean="0"/>
              <a:t>- </a:t>
            </a:r>
            <a:r>
              <a:rPr lang="en-US" sz="4000" b="1" i="1" dirty="0"/>
              <a:t>distort, falsify, </a:t>
            </a:r>
            <a:r>
              <a:rPr lang="en-US" sz="4000" b="1" i="1" dirty="0" smtClean="0"/>
              <a:t>adulterate</a:t>
            </a:r>
            <a:endParaRPr lang="en-US" sz="4000" b="1" dirty="0"/>
          </a:p>
          <a:p>
            <a:pPr marL="0" indent="0">
              <a:buNone/>
            </a:pPr>
            <a:r>
              <a:rPr lang="en-US" sz="4000" b="1" dirty="0" smtClean="0"/>
              <a:t>Hypocrisies – “unadulterated”</a:t>
            </a:r>
          </a:p>
          <a:p>
            <a:pPr marL="0" indent="0">
              <a:buNone/>
            </a:pPr>
            <a:r>
              <a:rPr lang="en-US" sz="4000" b="1" dirty="0" smtClean="0"/>
              <a:t>Evil words – slander, false witness, </a:t>
            </a:r>
            <a:endParaRPr lang="en-US" sz="4000" b="1" dirty="0"/>
          </a:p>
        </p:txBody>
      </p:sp>
    </p:spTree>
    <p:extLst>
      <p:ext uri="{BB962C8B-B14F-4D97-AF65-F5344CB8AC3E}">
        <p14:creationId xmlns:p14="http://schemas.microsoft.com/office/powerpoint/2010/main" val="1470936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8" y="348344"/>
            <a:ext cx="10875509" cy="6313715"/>
          </a:xfrm>
        </p:spPr>
        <p:txBody>
          <a:bodyPr>
            <a:normAutofit/>
          </a:bodyPr>
          <a:lstStyle/>
          <a:p>
            <a:pPr algn="ctr">
              <a:buNone/>
            </a:pPr>
            <a:r>
              <a:rPr lang="en-US" sz="4000" b="1" dirty="0" smtClean="0">
                <a:solidFill>
                  <a:schemeClr val="tx1"/>
                </a:solidFill>
                <a:latin typeface="+mn-lt"/>
                <a:cs typeface="Times New Roman" pitchFamily="18" charset="0"/>
              </a:rPr>
              <a:t>The Sincere Milk</a:t>
            </a:r>
            <a:endParaRPr lang="en-US" sz="4000" b="1" dirty="0" smtClean="0">
              <a:solidFill>
                <a:schemeClr val="tx1"/>
              </a:solidFill>
              <a:latin typeface="+mn-lt"/>
              <a:cs typeface="Times New Roman" pitchFamily="18" charset="0"/>
            </a:endParaRPr>
          </a:p>
          <a:p>
            <a:pPr marL="0" indent="0">
              <a:buNone/>
            </a:pPr>
            <a:r>
              <a:rPr lang="en-US" sz="4000" b="1" dirty="0"/>
              <a:t>as newborn babes, desire the unadulterated milk </a:t>
            </a:r>
            <a:r>
              <a:rPr lang="en-US" sz="4000" b="1" dirty="0" smtClean="0"/>
              <a:t>(of </a:t>
            </a:r>
            <a:r>
              <a:rPr lang="en-US" sz="4000" b="1" dirty="0"/>
              <a:t>the </a:t>
            </a:r>
            <a:r>
              <a:rPr lang="en-US" sz="4000" b="1" dirty="0" smtClean="0"/>
              <a:t>Word), </a:t>
            </a:r>
            <a:r>
              <a:rPr lang="en-US" sz="4000" b="1" dirty="0"/>
              <a:t>in order that you grow by </a:t>
            </a:r>
            <a:r>
              <a:rPr lang="en-US" sz="4000" b="1" dirty="0" smtClean="0"/>
              <a:t>it</a:t>
            </a:r>
          </a:p>
          <a:p>
            <a:pPr marL="0" indent="0">
              <a:buNone/>
            </a:pPr>
            <a:r>
              <a:rPr lang="en-US" sz="4000" b="1" dirty="0" smtClean="0"/>
              <a:t>“like” newborns - </a:t>
            </a:r>
            <a:r>
              <a:rPr lang="en-US" sz="4000" b="1" dirty="0"/>
              <a:t>newly or </a:t>
            </a:r>
            <a:r>
              <a:rPr lang="en-US" sz="4000" b="1" i="1" dirty="0"/>
              <a:t>recently born </a:t>
            </a:r>
            <a:r>
              <a:rPr lang="en-US" sz="4000" b="1" i="1" dirty="0" smtClean="0"/>
              <a:t>– picking up on the theme of being born again</a:t>
            </a:r>
            <a:endParaRPr lang="en-US" sz="4000" b="1" dirty="0" smtClean="0"/>
          </a:p>
          <a:p>
            <a:pPr marL="0" indent="0">
              <a:buNone/>
            </a:pPr>
            <a:r>
              <a:rPr lang="en-US" sz="4000" b="1" dirty="0" smtClean="0"/>
              <a:t>Milk, the food of babies, is without </a:t>
            </a:r>
            <a:r>
              <a:rPr lang="en-US" sz="4000" b="1" dirty="0"/>
              <a:t>deceit, honest; passive </a:t>
            </a:r>
            <a:r>
              <a:rPr lang="en-US" sz="4000" b="1" i="1" dirty="0"/>
              <a:t>pure, unadulterated</a:t>
            </a:r>
            <a:r>
              <a:rPr lang="en-US" sz="4000" b="1" dirty="0"/>
              <a:t>, of milk</a:t>
            </a:r>
            <a:endParaRPr lang="en-US" sz="4000" b="1" dirty="0"/>
          </a:p>
        </p:txBody>
      </p:sp>
    </p:spTree>
    <p:extLst>
      <p:ext uri="{BB962C8B-B14F-4D97-AF65-F5344CB8AC3E}">
        <p14:creationId xmlns:p14="http://schemas.microsoft.com/office/powerpoint/2010/main" val="3919656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8" y="348344"/>
            <a:ext cx="10875509" cy="6313715"/>
          </a:xfrm>
        </p:spPr>
        <p:txBody>
          <a:bodyPr>
            <a:normAutofit/>
          </a:bodyPr>
          <a:lstStyle/>
          <a:p>
            <a:pPr algn="ctr">
              <a:buNone/>
            </a:pPr>
            <a:r>
              <a:rPr lang="en-US" sz="4000" b="1" dirty="0" smtClean="0">
                <a:solidFill>
                  <a:schemeClr val="tx1"/>
                </a:solidFill>
                <a:latin typeface="+mn-lt"/>
                <a:cs typeface="Times New Roman" pitchFamily="18" charset="0"/>
              </a:rPr>
              <a:t>A Citation</a:t>
            </a:r>
            <a:endParaRPr lang="en-US" sz="4000" b="1" dirty="0" smtClean="0">
              <a:solidFill>
                <a:schemeClr val="tx1"/>
              </a:solidFill>
              <a:latin typeface="+mn-lt"/>
              <a:cs typeface="Times New Roman" pitchFamily="18" charset="0"/>
            </a:endParaRPr>
          </a:p>
          <a:p>
            <a:pPr marL="0" indent="0">
              <a:buNone/>
            </a:pPr>
            <a:r>
              <a:rPr lang="en-US" sz="4000" b="1" dirty="0" smtClean="0"/>
              <a:t>if </a:t>
            </a:r>
            <a:r>
              <a:rPr lang="en-US" sz="4000" b="1" dirty="0"/>
              <a:t>indeed you have tasted that the Master is </a:t>
            </a:r>
            <a:r>
              <a:rPr lang="en-US" sz="4000" b="1" dirty="0" smtClean="0"/>
              <a:t>good vs 3</a:t>
            </a:r>
          </a:p>
          <a:p>
            <a:pPr marL="0" indent="0">
              <a:buNone/>
            </a:pPr>
            <a:r>
              <a:rPr lang="en-US" sz="4000" b="1" dirty="0" smtClean="0"/>
              <a:t>Psalm 34:8 </a:t>
            </a:r>
            <a:r>
              <a:rPr lang="en-US" sz="4000" b="1" dirty="0"/>
              <a:t>Taste and see that Yahuwah is good; blessed is the man who takes refuge in him.</a:t>
            </a:r>
          </a:p>
          <a:p>
            <a:pPr marL="0" indent="0">
              <a:buNone/>
            </a:pPr>
            <a:endParaRPr lang="en-US" sz="4000" b="1" dirty="0"/>
          </a:p>
        </p:txBody>
      </p:sp>
    </p:spTree>
    <p:extLst>
      <p:ext uri="{BB962C8B-B14F-4D97-AF65-F5344CB8AC3E}">
        <p14:creationId xmlns:p14="http://schemas.microsoft.com/office/powerpoint/2010/main" val="4102561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Living Stone and the Living Stones</a:t>
            </a:r>
            <a:endParaRPr lang="en-US" sz="4000" b="1" dirty="0">
              <a:cs typeface="Times New Roman" pitchFamily="18" charset="0"/>
            </a:endParaRPr>
          </a:p>
          <a:p>
            <a:pPr marL="0" indent="0">
              <a:buNone/>
            </a:pPr>
            <a:r>
              <a:rPr lang="en-US" sz="4000" b="1" dirty="0" smtClean="0"/>
              <a:t>Drawing </a:t>
            </a:r>
            <a:r>
              <a:rPr lang="en-US" sz="4000" b="1" dirty="0"/>
              <a:t>near to Him, a </a:t>
            </a:r>
            <a:r>
              <a:rPr lang="en-US" sz="4000" b="1" u="sng" dirty="0"/>
              <a:t>living Stone</a:t>
            </a:r>
            <a:r>
              <a:rPr lang="en-US" sz="4000" b="1" dirty="0"/>
              <a:t> – rejected indeed by men, but chosen by Elohim and precious –  </a:t>
            </a:r>
            <a:r>
              <a:rPr lang="en-US" sz="4000" b="1" dirty="0" smtClean="0"/>
              <a:t>you </a:t>
            </a:r>
            <a:r>
              <a:rPr lang="en-US" sz="4000" b="1" dirty="0"/>
              <a:t>also, as living stones, are being </a:t>
            </a:r>
            <a:r>
              <a:rPr lang="en-US" sz="4000" b="1" u="sng" dirty="0"/>
              <a:t>built up</a:t>
            </a:r>
            <a:r>
              <a:rPr lang="en-US" sz="4000" b="1" dirty="0"/>
              <a:t>, a spiritual </a:t>
            </a:r>
            <a:r>
              <a:rPr lang="en-US" sz="4000" b="1" u="sng" dirty="0"/>
              <a:t>house</a:t>
            </a:r>
            <a:r>
              <a:rPr lang="en-US" sz="4000" b="1" dirty="0"/>
              <a:t>, a set-apart priesthood, to offer up spiritual slaughter offerings acceptable to Elohim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err="1" smtClean="0"/>
              <a:t>Vss</a:t>
            </a:r>
            <a:r>
              <a:rPr lang="en-US" sz="4000" b="1" dirty="0" smtClean="0"/>
              <a:t> 4-5</a:t>
            </a:r>
            <a:endParaRPr lang="en-US" sz="4000" b="1" dirty="0"/>
          </a:p>
        </p:txBody>
      </p:sp>
    </p:spTree>
    <p:extLst>
      <p:ext uri="{BB962C8B-B14F-4D97-AF65-F5344CB8AC3E}">
        <p14:creationId xmlns:p14="http://schemas.microsoft.com/office/powerpoint/2010/main" val="2255778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257175"/>
            <a:ext cx="10744200" cy="6067426"/>
          </a:xfrm>
        </p:spPr>
        <p:txBody>
          <a:bodyPr>
            <a:noAutofit/>
          </a:bodyPr>
          <a:lstStyle/>
          <a:p>
            <a:pPr algn="ctr">
              <a:buNone/>
            </a:pPr>
            <a:r>
              <a:rPr lang="en-US" sz="4000" b="1" dirty="0">
                <a:solidFill>
                  <a:schemeClr val="tx1"/>
                </a:solidFill>
              </a:rPr>
              <a:t>Peter’s Confession</a:t>
            </a:r>
          </a:p>
          <a:p>
            <a:pPr marL="0" indent="0">
              <a:buNone/>
            </a:pPr>
            <a:r>
              <a:rPr lang="en-US" sz="4000" b="1" baseline="30000" dirty="0">
                <a:solidFill>
                  <a:schemeClr val="tx1"/>
                </a:solidFill>
              </a:rPr>
              <a:t>13</a:t>
            </a:r>
            <a:r>
              <a:rPr lang="en-US" sz="4000" b="1" dirty="0">
                <a:solidFill>
                  <a:schemeClr val="tx1"/>
                </a:solidFill>
              </a:rPr>
              <a:t> When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came to the region of Caesarea Philippi, he asked his disciples, "Who do people say the Son of Man is?"</a:t>
            </a:r>
          </a:p>
          <a:p>
            <a:pPr marL="0" indent="0">
              <a:buNone/>
            </a:pPr>
            <a:r>
              <a:rPr lang="en-US" sz="4000" b="1" baseline="30000" dirty="0">
                <a:solidFill>
                  <a:schemeClr val="tx1"/>
                </a:solidFill>
              </a:rPr>
              <a:t>14</a:t>
            </a:r>
            <a:r>
              <a:rPr lang="en-US" sz="4000" b="1" dirty="0">
                <a:solidFill>
                  <a:schemeClr val="tx1"/>
                </a:solidFill>
              </a:rPr>
              <a:t> </a:t>
            </a:r>
            <a:r>
              <a:rPr lang="en-US" sz="4000" b="1" dirty="0">
                <a:solidFill>
                  <a:schemeClr val="tx1"/>
                </a:solidFill>
              </a:rPr>
              <a:t>They replied, "Some say </a:t>
            </a:r>
            <a:r>
              <a:rPr lang="en-US" sz="4000" b="1" dirty="0" err="1">
                <a:solidFill>
                  <a:schemeClr val="tx1"/>
                </a:solidFill>
              </a:rPr>
              <a:t>Yochanan</a:t>
            </a:r>
            <a:r>
              <a:rPr lang="en-US" sz="4000" b="1" dirty="0">
                <a:solidFill>
                  <a:schemeClr val="tx1"/>
                </a:solidFill>
              </a:rPr>
              <a:t> the </a:t>
            </a:r>
            <a:r>
              <a:rPr lang="en-US" sz="4000" b="1" dirty="0" err="1">
                <a:solidFill>
                  <a:schemeClr val="tx1"/>
                </a:solidFill>
              </a:rPr>
              <a:t>Immerser</a:t>
            </a:r>
            <a:r>
              <a:rPr lang="en-US" sz="4000" b="1" dirty="0">
                <a:solidFill>
                  <a:schemeClr val="tx1"/>
                </a:solidFill>
              </a:rPr>
              <a:t>; </a:t>
            </a:r>
            <a:r>
              <a:rPr lang="en-US" sz="4000" b="1" dirty="0">
                <a:solidFill>
                  <a:schemeClr val="tx1"/>
                </a:solidFill>
              </a:rPr>
              <a:t>others say </a:t>
            </a:r>
            <a:r>
              <a:rPr lang="en-US" sz="4000" b="1" dirty="0" err="1">
                <a:solidFill>
                  <a:schemeClr val="tx1"/>
                </a:solidFill>
              </a:rPr>
              <a:t>Eliyahu</a:t>
            </a:r>
            <a:r>
              <a:rPr lang="en-US" sz="4000" b="1" dirty="0">
                <a:solidFill>
                  <a:schemeClr val="tx1"/>
                </a:solidFill>
              </a:rPr>
              <a:t>; and still others, </a:t>
            </a:r>
            <a:r>
              <a:rPr lang="en-US" sz="4000" b="1" dirty="0" err="1">
                <a:solidFill>
                  <a:schemeClr val="tx1"/>
                </a:solidFill>
              </a:rPr>
              <a:t>Yermiyahu</a:t>
            </a:r>
            <a:r>
              <a:rPr lang="en-US" sz="4000" b="1" dirty="0">
                <a:solidFill>
                  <a:schemeClr val="tx1"/>
                </a:solidFill>
              </a:rPr>
              <a:t> </a:t>
            </a:r>
            <a:r>
              <a:rPr lang="en-US" sz="4000" b="1" dirty="0">
                <a:solidFill>
                  <a:schemeClr val="tx1"/>
                </a:solidFill>
              </a:rPr>
              <a:t>or one of the prophets."</a:t>
            </a:r>
          </a:p>
          <a:p>
            <a:pPr marL="0" indent="0">
              <a:buNone/>
            </a:pPr>
            <a:r>
              <a:rPr lang="en-US" sz="4000" b="1" baseline="30000" dirty="0">
                <a:solidFill>
                  <a:schemeClr val="tx1"/>
                </a:solidFill>
              </a:rPr>
              <a:t>15</a:t>
            </a:r>
            <a:r>
              <a:rPr lang="en-US" sz="4000" b="1" dirty="0">
                <a:solidFill>
                  <a:schemeClr val="tx1"/>
                </a:solidFill>
              </a:rPr>
              <a:t> </a:t>
            </a:r>
            <a:r>
              <a:rPr lang="en-US" sz="4000" b="1" dirty="0">
                <a:solidFill>
                  <a:schemeClr val="tx1"/>
                </a:solidFill>
              </a:rPr>
              <a:t>"But what about you?" he asked. "Who do you say I am?"</a:t>
            </a:r>
          </a:p>
          <a:p>
            <a:pPr marL="0" indent="0">
              <a:buNone/>
            </a:pPr>
            <a:r>
              <a:rPr lang="en-US" sz="4000" b="1" baseline="30000" dirty="0">
                <a:solidFill>
                  <a:schemeClr val="tx1"/>
                </a:solidFill>
              </a:rPr>
              <a:t>16</a:t>
            </a:r>
            <a:r>
              <a:rPr lang="en-US" sz="4000" b="1" dirty="0">
                <a:solidFill>
                  <a:schemeClr val="tx1"/>
                </a:solidFill>
              </a:rPr>
              <a:t> </a:t>
            </a:r>
            <a:r>
              <a:rPr lang="en-US" sz="4000" b="1" dirty="0">
                <a:solidFill>
                  <a:schemeClr val="tx1"/>
                </a:solidFill>
              </a:rPr>
              <a:t>Shimon </a:t>
            </a:r>
            <a:r>
              <a:rPr lang="en-US" sz="4000" b="1" dirty="0" err="1">
                <a:solidFill>
                  <a:schemeClr val="tx1"/>
                </a:solidFill>
              </a:rPr>
              <a:t>Kepha</a:t>
            </a:r>
            <a:r>
              <a:rPr lang="en-US" sz="4000" b="1" dirty="0">
                <a:solidFill>
                  <a:schemeClr val="tx1"/>
                </a:solidFill>
              </a:rPr>
              <a:t> answered, "You are the Messiah, the Son of the living </a:t>
            </a:r>
            <a:r>
              <a:rPr lang="en-US" sz="4000" b="1" dirty="0" err="1">
                <a:solidFill>
                  <a:schemeClr val="tx1"/>
                </a:solidFill>
              </a:rPr>
              <a:t>Elohim</a:t>
            </a:r>
            <a:r>
              <a:rPr lang="en-US" sz="4000" b="1" dirty="0">
                <a:solidFill>
                  <a:schemeClr val="tx1"/>
                </a:solidFill>
              </a:rPr>
              <a:t>.“ (Matthew 16)</a:t>
            </a:r>
            <a:endParaRPr lang="en-US" sz="4000" b="1" dirty="0">
              <a:solidFill>
                <a:schemeClr val="tx1"/>
              </a:solidFill>
            </a:endParaRPr>
          </a:p>
        </p:txBody>
      </p:sp>
    </p:spTree>
    <p:extLst>
      <p:ext uri="{BB962C8B-B14F-4D97-AF65-F5344CB8AC3E}">
        <p14:creationId xmlns:p14="http://schemas.microsoft.com/office/powerpoint/2010/main" val="5242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On this Rock I will Build My Assembly</a:t>
            </a:r>
          </a:p>
          <a:p>
            <a:pPr marL="0" indent="0">
              <a:buNone/>
            </a:pPr>
            <a:r>
              <a:rPr lang="en-US" sz="4000" b="1" baseline="30000" dirty="0" smtClean="0">
                <a:solidFill>
                  <a:schemeClr val="tx1"/>
                </a:solidFill>
              </a:rPr>
              <a:t>17</a:t>
            </a:r>
            <a:r>
              <a:rPr lang="en-US" sz="4000" b="1" dirty="0" smtClean="0">
                <a:solidFill>
                  <a:schemeClr val="tx1"/>
                </a:solidFill>
              </a:rPr>
              <a:t>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replied, "Blessed are you, Shimon son of </a:t>
            </a:r>
            <a:r>
              <a:rPr lang="en-US" sz="4000" b="1" dirty="0" err="1">
                <a:solidFill>
                  <a:schemeClr val="tx1"/>
                </a:solidFill>
              </a:rPr>
              <a:t>Yonah</a:t>
            </a:r>
            <a:r>
              <a:rPr lang="en-US" sz="4000" b="1" dirty="0">
                <a:solidFill>
                  <a:schemeClr val="tx1"/>
                </a:solidFill>
              </a:rPr>
              <a:t>, for this was not revealed to you by man, but by my Father in heaven.</a:t>
            </a:r>
          </a:p>
          <a:p>
            <a:pPr marL="0" indent="0">
              <a:buNone/>
            </a:pPr>
            <a:r>
              <a:rPr lang="en-US" sz="4000" b="1" baseline="30000" dirty="0" smtClean="0">
                <a:solidFill>
                  <a:schemeClr val="tx1"/>
                </a:solidFill>
              </a:rPr>
              <a:t>18</a:t>
            </a:r>
            <a:r>
              <a:rPr lang="en-US" sz="4000" b="1" dirty="0" smtClean="0">
                <a:solidFill>
                  <a:schemeClr val="tx1"/>
                </a:solidFill>
              </a:rPr>
              <a:t> </a:t>
            </a:r>
            <a:r>
              <a:rPr lang="en-US" sz="4000" b="1" dirty="0">
                <a:solidFill>
                  <a:schemeClr val="tx1"/>
                </a:solidFill>
              </a:rPr>
              <a:t>And I tell you that you are </a:t>
            </a:r>
            <a:r>
              <a:rPr lang="en-US" sz="4000" b="1" dirty="0" err="1">
                <a:solidFill>
                  <a:schemeClr val="tx1"/>
                </a:solidFill>
              </a:rPr>
              <a:t>Kepha</a:t>
            </a:r>
            <a:r>
              <a:rPr lang="en-US" sz="4000" b="1" dirty="0">
                <a:solidFill>
                  <a:schemeClr val="tx1"/>
                </a:solidFill>
              </a:rPr>
              <a:t>, </a:t>
            </a:r>
            <a:r>
              <a:rPr lang="en-US" sz="4000" b="1" u="sng" dirty="0">
                <a:solidFill>
                  <a:schemeClr val="tx1"/>
                </a:solidFill>
              </a:rPr>
              <a:t>and on this rock I will build my assembly</a:t>
            </a:r>
            <a:r>
              <a:rPr lang="en-US" sz="4000" b="1" dirty="0">
                <a:solidFill>
                  <a:schemeClr val="tx1"/>
                </a:solidFill>
              </a:rPr>
              <a:t>, and the gates of Hades will not overcome it.</a:t>
            </a:r>
          </a:p>
          <a:p>
            <a:pPr algn="ctr">
              <a:buNone/>
            </a:pPr>
            <a:endParaRPr lang="en-US" sz="5333" dirty="0">
              <a:solidFill>
                <a:schemeClr val="tx1"/>
              </a:solidFill>
            </a:endParaRPr>
          </a:p>
        </p:txBody>
      </p:sp>
    </p:spTree>
    <p:extLst>
      <p:ext uri="{BB962C8B-B14F-4D97-AF65-F5344CB8AC3E}">
        <p14:creationId xmlns:p14="http://schemas.microsoft.com/office/powerpoint/2010/main" val="3843747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fontScale="92500" lnSpcReduction="20000"/>
          </a:bodyPr>
          <a:lstStyle/>
          <a:p>
            <a:pPr algn="ctr">
              <a:buNone/>
            </a:pPr>
            <a:r>
              <a:rPr lang="en-US" sz="5600" b="1" dirty="0">
                <a:solidFill>
                  <a:schemeClr val="tx1"/>
                </a:solidFill>
              </a:rPr>
              <a:t>Asking The Right Questions of the Text</a:t>
            </a:r>
          </a:p>
          <a:p>
            <a:pPr>
              <a:buNone/>
            </a:pPr>
            <a:r>
              <a:rPr lang="en-US" sz="4700" b="1" dirty="0">
                <a:solidFill>
                  <a:schemeClr val="tx1"/>
                </a:solidFill>
              </a:rPr>
              <a:t>Who is the Rock?</a:t>
            </a:r>
          </a:p>
          <a:p>
            <a:pPr>
              <a:buNone/>
            </a:pPr>
            <a:r>
              <a:rPr lang="en-US" sz="4700" b="1" dirty="0">
                <a:solidFill>
                  <a:schemeClr val="tx1"/>
                </a:solidFill>
              </a:rPr>
              <a:t>Did Peter Think He Was the Rock?</a:t>
            </a:r>
          </a:p>
          <a:p>
            <a:pPr>
              <a:buNone/>
            </a:pPr>
            <a:r>
              <a:rPr lang="en-US" sz="4700" b="1" dirty="0">
                <a:solidFill>
                  <a:schemeClr val="tx1"/>
                </a:solidFill>
              </a:rPr>
              <a:t>What is </a:t>
            </a:r>
            <a:r>
              <a:rPr lang="en-US" sz="4300" b="1" dirty="0">
                <a:solidFill>
                  <a:schemeClr val="tx1"/>
                </a:solidFill>
              </a:rPr>
              <a:t>the</a:t>
            </a:r>
            <a:r>
              <a:rPr lang="en-US" sz="4700" b="1" dirty="0">
                <a:solidFill>
                  <a:schemeClr val="tx1"/>
                </a:solidFill>
              </a:rPr>
              <a:t> Assembly (Church)?</a:t>
            </a:r>
          </a:p>
          <a:p>
            <a:pPr>
              <a:buNone/>
            </a:pPr>
            <a:r>
              <a:rPr lang="en-US" sz="4700" b="1" dirty="0">
                <a:solidFill>
                  <a:schemeClr val="tx1"/>
                </a:solidFill>
              </a:rPr>
              <a:t>Did the Prophets Speak of the Building of His Assembly?</a:t>
            </a:r>
          </a:p>
          <a:p>
            <a:pPr>
              <a:buNone/>
            </a:pPr>
            <a:r>
              <a:rPr lang="en-US" sz="4700" b="1" dirty="0">
                <a:solidFill>
                  <a:schemeClr val="tx1"/>
                </a:solidFill>
              </a:rPr>
              <a:t>What Did Peter </a:t>
            </a:r>
            <a:r>
              <a:rPr lang="en-US" sz="4700" b="1" dirty="0" smtClean="0">
                <a:solidFill>
                  <a:schemeClr val="tx1"/>
                </a:solidFill>
              </a:rPr>
              <a:t>understand </a:t>
            </a:r>
            <a:r>
              <a:rPr lang="en-US" sz="4700" b="1" dirty="0" err="1" smtClean="0">
                <a:solidFill>
                  <a:schemeClr val="tx1"/>
                </a:solidFill>
              </a:rPr>
              <a:t>Yahusha</a:t>
            </a:r>
            <a:r>
              <a:rPr lang="en-US" sz="4700" b="1" dirty="0" smtClean="0">
                <a:solidFill>
                  <a:schemeClr val="tx1"/>
                </a:solidFill>
              </a:rPr>
              <a:t> </a:t>
            </a:r>
            <a:r>
              <a:rPr lang="en-US" sz="4700" b="1" dirty="0">
                <a:solidFill>
                  <a:schemeClr val="tx1"/>
                </a:solidFill>
              </a:rPr>
              <a:t>Would Build?</a:t>
            </a:r>
          </a:p>
          <a:p>
            <a:pPr>
              <a:buNone/>
            </a:pPr>
            <a:r>
              <a:rPr lang="en-US" sz="4700" b="1" dirty="0">
                <a:solidFill>
                  <a:schemeClr val="tx1"/>
                </a:solidFill>
              </a:rPr>
              <a:t>What Authority Do </a:t>
            </a:r>
            <a:r>
              <a:rPr lang="en-US" sz="4700" b="1" dirty="0" err="1" smtClean="0">
                <a:solidFill>
                  <a:schemeClr val="tx1"/>
                </a:solidFill>
              </a:rPr>
              <a:t>Yahusha’s</a:t>
            </a:r>
            <a:r>
              <a:rPr lang="en-US" sz="4700" b="1" dirty="0" smtClean="0">
                <a:solidFill>
                  <a:schemeClr val="tx1"/>
                </a:solidFill>
              </a:rPr>
              <a:t> </a:t>
            </a:r>
            <a:r>
              <a:rPr lang="en-US" sz="4700" b="1" dirty="0">
                <a:solidFill>
                  <a:schemeClr val="tx1"/>
                </a:solidFill>
              </a:rPr>
              <a:t>Disciples Have?</a:t>
            </a:r>
            <a:endParaRPr lang="en-US" sz="4700" b="1" dirty="0">
              <a:solidFill>
                <a:schemeClr val="tx1"/>
              </a:solidFill>
            </a:endParaRPr>
          </a:p>
        </p:txBody>
      </p:sp>
    </p:spTree>
    <p:extLst>
      <p:ext uri="{BB962C8B-B14F-4D97-AF65-F5344CB8AC3E}">
        <p14:creationId xmlns:p14="http://schemas.microsoft.com/office/powerpoint/2010/main" val="122454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err="1">
                <a:solidFill>
                  <a:schemeClr val="tx1"/>
                </a:solidFill>
              </a:rPr>
              <a:t>Ya’acov</a:t>
            </a:r>
            <a:r>
              <a:rPr lang="en-US" sz="4000" b="1" dirty="0">
                <a:solidFill>
                  <a:schemeClr val="tx1"/>
                </a:solidFill>
              </a:rPr>
              <a:t> Says </a:t>
            </a:r>
            <a:r>
              <a:rPr lang="en-US" sz="4000" b="1" dirty="0" smtClean="0">
                <a:solidFill>
                  <a:schemeClr val="tx1"/>
                </a:solidFill>
              </a:rPr>
              <a:t>Yahuwah </a:t>
            </a:r>
            <a:r>
              <a:rPr lang="en-US" sz="4000" b="1" dirty="0">
                <a:solidFill>
                  <a:schemeClr val="tx1"/>
                </a:solidFill>
              </a:rPr>
              <a:t>is the Rock?</a:t>
            </a:r>
          </a:p>
          <a:p>
            <a:pPr marL="0" indent="0">
              <a:buNone/>
            </a:pPr>
            <a:r>
              <a:rPr lang="en-US" sz="4000" b="1" dirty="0">
                <a:solidFill>
                  <a:schemeClr val="tx1"/>
                </a:solidFill>
              </a:rPr>
              <a:t>But his bow remained steady, his strong arms stayed limber, because of the hand of the Mighty One of </a:t>
            </a:r>
            <a:r>
              <a:rPr lang="en-US" sz="4000" b="1" dirty="0" err="1">
                <a:solidFill>
                  <a:schemeClr val="tx1"/>
                </a:solidFill>
              </a:rPr>
              <a:t>Ya'acov</a:t>
            </a:r>
            <a:r>
              <a:rPr lang="en-US" sz="4000" b="1" dirty="0">
                <a:solidFill>
                  <a:schemeClr val="tx1"/>
                </a:solidFill>
              </a:rPr>
              <a:t>, because of the Shepherd, </a:t>
            </a:r>
            <a:r>
              <a:rPr lang="en-US" sz="4000" b="1" u="sng" dirty="0">
                <a:solidFill>
                  <a:schemeClr val="tx1"/>
                </a:solidFill>
              </a:rPr>
              <a:t>the Rock of </a:t>
            </a:r>
            <a:r>
              <a:rPr lang="en-US" sz="4000" b="1" u="sng" dirty="0" err="1">
                <a:solidFill>
                  <a:schemeClr val="tx1"/>
                </a:solidFill>
              </a:rPr>
              <a:t>Yisrael</a:t>
            </a:r>
            <a:r>
              <a:rPr lang="en-US" sz="4000" b="1" dirty="0">
                <a:solidFill>
                  <a:schemeClr val="tx1"/>
                </a:solidFill>
              </a:rPr>
              <a:t>, </a:t>
            </a:r>
            <a:r>
              <a:rPr lang="en-US" sz="4000" b="1" dirty="0">
                <a:solidFill>
                  <a:schemeClr val="tx1"/>
                </a:solidFill>
              </a:rPr>
              <a:t>because of your father's Elohim, who helps you, because of the Almighty, who blesses you with blessings of the heavens above, blessings of the deep that lies below, blessings of the breast and womb</a:t>
            </a:r>
            <a:r>
              <a:rPr lang="en-US" sz="4000" b="1" dirty="0">
                <a:solidFill>
                  <a:schemeClr val="tx1"/>
                </a:solidFill>
              </a:rPr>
              <a:t>. (Genesis 49:24-25)</a:t>
            </a:r>
            <a:endParaRPr lang="en-US" sz="4000" b="1" dirty="0">
              <a:solidFill>
                <a:schemeClr val="tx1"/>
              </a:solidFill>
            </a:endParaRPr>
          </a:p>
          <a:p>
            <a:pPr marL="0" indent="0">
              <a:buNone/>
            </a:pPr>
            <a:endParaRPr lang="en-US" sz="4000" b="1" dirty="0">
              <a:solidFill>
                <a:schemeClr val="tx1"/>
              </a:solidFill>
            </a:endParaRPr>
          </a:p>
        </p:txBody>
      </p:sp>
    </p:spTree>
    <p:extLst>
      <p:ext uri="{BB962C8B-B14F-4D97-AF65-F5344CB8AC3E}">
        <p14:creationId xmlns:p14="http://schemas.microsoft.com/office/powerpoint/2010/main" val="829917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Who is the Rock in the Song of Moses?</a:t>
            </a:r>
          </a:p>
          <a:p>
            <a:pPr marL="0" indent="0">
              <a:buNone/>
            </a:pPr>
            <a:r>
              <a:rPr lang="en-US" sz="4000" b="1" dirty="0">
                <a:solidFill>
                  <a:schemeClr val="tx1"/>
                </a:solidFill>
              </a:rPr>
              <a:t>He is the Rock, his works are perfect, and all his ways are just. A faithful Elohim who does no wrong, upright and just is he</a:t>
            </a:r>
            <a:r>
              <a:rPr lang="en-US" sz="4000" b="1" dirty="0">
                <a:solidFill>
                  <a:schemeClr val="tx1"/>
                </a:solidFill>
              </a:rPr>
              <a:t>. (</a:t>
            </a:r>
            <a:r>
              <a:rPr lang="en-US" sz="4000" b="1" dirty="0" err="1">
                <a:solidFill>
                  <a:schemeClr val="tx1"/>
                </a:solidFill>
              </a:rPr>
              <a:t>Devarim</a:t>
            </a:r>
            <a:r>
              <a:rPr lang="en-US" sz="4000" b="1" dirty="0">
                <a:solidFill>
                  <a:schemeClr val="tx1"/>
                </a:solidFill>
              </a:rPr>
              <a:t> 32:4)</a:t>
            </a:r>
          </a:p>
          <a:p>
            <a:pPr marL="0" indent="0">
              <a:buNone/>
            </a:pPr>
            <a:r>
              <a:rPr lang="en-US" sz="4000" b="1" dirty="0" err="1">
                <a:solidFill>
                  <a:schemeClr val="tx1"/>
                </a:solidFill>
              </a:rPr>
              <a:t>Yeshurun</a:t>
            </a:r>
            <a:r>
              <a:rPr lang="en-US" sz="4000" b="1" dirty="0">
                <a:solidFill>
                  <a:schemeClr val="tx1"/>
                </a:solidFill>
              </a:rPr>
              <a:t> grew fat and kicked; filled with food, he became heavy and sleek. He abandoned the Elohim who made him and rejected the Rock his Savior</a:t>
            </a:r>
            <a:r>
              <a:rPr lang="en-US" sz="4000" b="1" dirty="0">
                <a:solidFill>
                  <a:schemeClr val="tx1"/>
                </a:solidFill>
              </a:rPr>
              <a:t>. (32:15)</a:t>
            </a:r>
            <a:endParaRPr lang="en-US" sz="4000" b="1" dirty="0">
              <a:solidFill>
                <a:schemeClr val="tx1"/>
              </a:solidFill>
            </a:endParaRPr>
          </a:p>
          <a:p>
            <a:pPr marL="0" indent="0">
              <a:buNone/>
            </a:pPr>
            <a:endParaRPr lang="en-US" sz="4000" b="1" dirty="0">
              <a:solidFill>
                <a:schemeClr val="tx1"/>
              </a:solidFill>
            </a:endParaRPr>
          </a:p>
        </p:txBody>
      </p:sp>
    </p:spTree>
    <p:extLst>
      <p:ext uri="{BB962C8B-B14F-4D97-AF65-F5344CB8AC3E}">
        <p14:creationId xmlns:p14="http://schemas.microsoft.com/office/powerpoint/2010/main" val="2898823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Who is the Rock in the Psalms?</a:t>
            </a:r>
          </a:p>
          <a:p>
            <a:pPr marL="0" indent="0">
              <a:buNone/>
            </a:pPr>
            <a:r>
              <a:rPr lang="en-US" sz="4000" b="1" dirty="0" smtClean="0">
                <a:solidFill>
                  <a:schemeClr val="tx1"/>
                </a:solidFill>
              </a:rPr>
              <a:t>Yahuwah </a:t>
            </a:r>
            <a:r>
              <a:rPr lang="en-US" sz="4000" b="1" dirty="0">
                <a:solidFill>
                  <a:schemeClr val="tx1"/>
                </a:solidFill>
              </a:rPr>
              <a:t>is my rock, my fortress and my deliverer; my Elohim is my rock, in whom I take refuge. </a:t>
            </a:r>
            <a:r>
              <a:rPr lang="en-US" sz="4000" b="1" dirty="0">
                <a:solidFill>
                  <a:schemeClr val="tx1"/>
                </a:solidFill>
              </a:rPr>
              <a:t>He is my shield and the horn of my salvation, my stronghold</a:t>
            </a:r>
            <a:r>
              <a:rPr lang="en-US" sz="4000" b="1" dirty="0">
                <a:solidFill>
                  <a:schemeClr val="tx1"/>
                </a:solidFill>
              </a:rPr>
              <a:t>.</a:t>
            </a:r>
            <a:r>
              <a:rPr lang="en-US" sz="4000" b="1" dirty="0">
                <a:solidFill>
                  <a:schemeClr val="tx1"/>
                </a:solidFill>
              </a:rPr>
              <a:t> </a:t>
            </a:r>
            <a:r>
              <a:rPr lang="en-US" sz="4000" b="1" dirty="0">
                <a:solidFill>
                  <a:schemeClr val="tx1"/>
                </a:solidFill>
              </a:rPr>
              <a:t>(18:2)</a:t>
            </a:r>
          </a:p>
          <a:p>
            <a:pPr marL="0" indent="0">
              <a:buNone/>
            </a:pPr>
            <a:r>
              <a:rPr lang="en-US" sz="4000" b="1" dirty="0">
                <a:solidFill>
                  <a:schemeClr val="tx1"/>
                </a:solidFill>
              </a:rPr>
              <a:t>For who is Elohim besides </a:t>
            </a:r>
            <a:r>
              <a:rPr lang="en-US" sz="4000" b="1" dirty="0" smtClean="0">
                <a:solidFill>
                  <a:schemeClr val="tx1"/>
                </a:solidFill>
              </a:rPr>
              <a:t>Yahuwah? </a:t>
            </a:r>
            <a:r>
              <a:rPr lang="en-US" sz="4000" b="1" dirty="0">
                <a:solidFill>
                  <a:schemeClr val="tx1"/>
                </a:solidFill>
              </a:rPr>
              <a:t>And who is the Rock except our Elohim</a:t>
            </a:r>
            <a:r>
              <a:rPr lang="en-US" sz="4000" b="1" dirty="0">
                <a:solidFill>
                  <a:schemeClr val="tx1"/>
                </a:solidFill>
              </a:rPr>
              <a:t>?</a:t>
            </a:r>
            <a:r>
              <a:rPr lang="en-US" sz="4000" b="1" dirty="0">
                <a:solidFill>
                  <a:schemeClr val="tx1"/>
                </a:solidFill>
              </a:rPr>
              <a:t> </a:t>
            </a:r>
            <a:r>
              <a:rPr lang="en-US" sz="4000" b="1" dirty="0">
                <a:solidFill>
                  <a:schemeClr val="tx1"/>
                </a:solidFill>
              </a:rPr>
              <a:t>(18:31)</a:t>
            </a:r>
            <a:endParaRPr lang="en-US" sz="4000" b="1" dirty="0">
              <a:solidFill>
                <a:schemeClr val="tx1"/>
              </a:solidFill>
            </a:endParaRPr>
          </a:p>
        </p:txBody>
      </p:sp>
    </p:spTree>
    <p:extLst>
      <p:ext uri="{BB962C8B-B14F-4D97-AF65-F5344CB8AC3E}">
        <p14:creationId xmlns:p14="http://schemas.microsoft.com/office/powerpoint/2010/main" val="38741296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Who is the Rock in the Psalms?</a:t>
            </a:r>
          </a:p>
          <a:p>
            <a:pPr marL="0" indent="0">
              <a:buNone/>
            </a:pPr>
            <a:r>
              <a:rPr lang="en-US" sz="4000" b="1" dirty="0">
                <a:solidFill>
                  <a:schemeClr val="tx1"/>
                </a:solidFill>
              </a:rPr>
              <a:t>May the words of my mouth and the meditation of my heart be pleasing in your sight, </a:t>
            </a:r>
            <a:r>
              <a:rPr lang="en-US" sz="4000" b="1" dirty="0" smtClean="0">
                <a:solidFill>
                  <a:schemeClr val="tx1"/>
                </a:solidFill>
              </a:rPr>
              <a:t>Yahuwah, </a:t>
            </a:r>
            <a:r>
              <a:rPr lang="en-US" sz="4000" b="1" dirty="0">
                <a:solidFill>
                  <a:schemeClr val="tx1"/>
                </a:solidFill>
              </a:rPr>
              <a:t>my Rock and my Redeemer</a:t>
            </a:r>
            <a:r>
              <a:rPr lang="en-US" sz="4000" b="1" dirty="0">
                <a:solidFill>
                  <a:schemeClr val="tx1"/>
                </a:solidFill>
              </a:rPr>
              <a:t>.</a:t>
            </a:r>
            <a:r>
              <a:rPr lang="en-US" sz="4000" b="1" dirty="0">
                <a:solidFill>
                  <a:schemeClr val="tx1"/>
                </a:solidFill>
              </a:rPr>
              <a:t> </a:t>
            </a:r>
            <a:r>
              <a:rPr lang="en-US" sz="4000" b="1" dirty="0">
                <a:solidFill>
                  <a:schemeClr val="tx1"/>
                </a:solidFill>
              </a:rPr>
              <a:t>(19:14)</a:t>
            </a:r>
          </a:p>
          <a:p>
            <a:pPr marL="0" indent="0">
              <a:buNone/>
            </a:pPr>
            <a:r>
              <a:rPr lang="en-US" sz="4000" b="1" dirty="0">
                <a:solidFill>
                  <a:schemeClr val="tx1"/>
                </a:solidFill>
              </a:rPr>
              <a:t>Come, let us sing for joy to </a:t>
            </a:r>
            <a:r>
              <a:rPr lang="en-US" sz="4000" b="1" dirty="0" smtClean="0">
                <a:solidFill>
                  <a:schemeClr val="tx1"/>
                </a:solidFill>
              </a:rPr>
              <a:t>Yahuwah; </a:t>
            </a:r>
            <a:r>
              <a:rPr lang="en-US" sz="4000" b="1" dirty="0">
                <a:solidFill>
                  <a:schemeClr val="tx1"/>
                </a:solidFill>
              </a:rPr>
              <a:t>let us shout aloud to the Rock of our salvation</a:t>
            </a:r>
            <a:r>
              <a:rPr lang="en-US" sz="4000" b="1" dirty="0">
                <a:solidFill>
                  <a:schemeClr val="tx1"/>
                </a:solidFill>
              </a:rPr>
              <a:t>.</a:t>
            </a:r>
            <a:r>
              <a:rPr lang="en-US" sz="4000" b="1" dirty="0">
                <a:solidFill>
                  <a:schemeClr val="tx1"/>
                </a:solidFill>
              </a:rPr>
              <a:t> </a:t>
            </a:r>
            <a:r>
              <a:rPr lang="en-US" sz="4000" b="1" dirty="0">
                <a:solidFill>
                  <a:schemeClr val="tx1"/>
                </a:solidFill>
              </a:rPr>
              <a:t>(95:1)</a:t>
            </a:r>
            <a:endParaRPr lang="en-US" sz="4000" b="1" dirty="0">
              <a:solidFill>
                <a:schemeClr val="tx1"/>
              </a:solidFill>
            </a:endParaRPr>
          </a:p>
        </p:txBody>
      </p:sp>
    </p:spTree>
    <p:extLst>
      <p:ext uri="{BB962C8B-B14F-4D97-AF65-F5344CB8AC3E}">
        <p14:creationId xmlns:p14="http://schemas.microsoft.com/office/powerpoint/2010/main" val="3682924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Who is the Rock in the Prophets?</a:t>
            </a:r>
          </a:p>
          <a:p>
            <a:pPr marL="0" indent="0">
              <a:buNone/>
            </a:pPr>
            <a:r>
              <a:rPr lang="en-US" sz="4000" b="1" dirty="0" smtClean="0">
                <a:solidFill>
                  <a:schemeClr val="tx1"/>
                </a:solidFill>
              </a:rPr>
              <a:t>Yahuwah </a:t>
            </a:r>
            <a:r>
              <a:rPr lang="en-US" sz="4000" b="1" dirty="0">
                <a:solidFill>
                  <a:schemeClr val="tx1"/>
                </a:solidFill>
              </a:rPr>
              <a:t>Almighty is the one you are to regard as holy, he is the one you are to fear, he is the one you are to </a:t>
            </a:r>
            <a:r>
              <a:rPr lang="en-US" sz="4000" b="1" dirty="0">
                <a:solidFill>
                  <a:schemeClr val="tx1"/>
                </a:solidFill>
              </a:rPr>
              <a:t>dread, </a:t>
            </a:r>
            <a:r>
              <a:rPr lang="en-US" sz="4000" b="1" dirty="0">
                <a:solidFill>
                  <a:schemeClr val="tx1"/>
                </a:solidFill>
              </a:rPr>
              <a:t>and he will be a sanctuary; but for both houses of </a:t>
            </a:r>
            <a:r>
              <a:rPr lang="en-US" sz="4000" b="1" dirty="0" err="1">
                <a:solidFill>
                  <a:schemeClr val="tx1"/>
                </a:solidFill>
              </a:rPr>
              <a:t>Yisrael</a:t>
            </a:r>
            <a:r>
              <a:rPr lang="en-US" sz="4000" b="1" dirty="0">
                <a:solidFill>
                  <a:schemeClr val="tx1"/>
                </a:solidFill>
              </a:rPr>
              <a:t> he will be </a:t>
            </a:r>
            <a:r>
              <a:rPr lang="en-US" sz="4000" b="1" u="sng" dirty="0">
                <a:solidFill>
                  <a:schemeClr val="tx1"/>
                </a:solidFill>
              </a:rPr>
              <a:t>a stone that causes men to stumble and a rock that makes them fall</a:t>
            </a:r>
            <a:r>
              <a:rPr lang="en-US" sz="4000" b="1" dirty="0">
                <a:solidFill>
                  <a:schemeClr val="tx1"/>
                </a:solidFill>
              </a:rPr>
              <a:t>. And for the people of </a:t>
            </a:r>
            <a:r>
              <a:rPr lang="en-US" sz="4000" b="1" dirty="0" err="1">
                <a:solidFill>
                  <a:schemeClr val="tx1"/>
                </a:solidFill>
              </a:rPr>
              <a:t>Yerushalayim</a:t>
            </a:r>
            <a:r>
              <a:rPr lang="en-US" sz="4000" b="1" dirty="0">
                <a:solidFill>
                  <a:schemeClr val="tx1"/>
                </a:solidFill>
              </a:rPr>
              <a:t> he will be a trap and a snare</a:t>
            </a:r>
            <a:r>
              <a:rPr lang="en-US" sz="4000" b="1" dirty="0">
                <a:solidFill>
                  <a:schemeClr val="tx1"/>
                </a:solidFill>
              </a:rPr>
              <a:t>.</a:t>
            </a:r>
            <a:r>
              <a:rPr lang="en-US" sz="4000" b="1" dirty="0">
                <a:solidFill>
                  <a:schemeClr val="tx1"/>
                </a:solidFill>
              </a:rPr>
              <a:t> </a:t>
            </a:r>
            <a:r>
              <a:rPr lang="en-US" sz="4000" b="1" dirty="0">
                <a:solidFill>
                  <a:schemeClr val="tx1"/>
                </a:solidFill>
              </a:rPr>
              <a:t>(Isaiah 8:13-14)</a:t>
            </a:r>
            <a:endParaRPr lang="en-US" sz="4000" b="1" dirty="0">
              <a:solidFill>
                <a:schemeClr val="tx1"/>
              </a:solidFill>
            </a:endParaRPr>
          </a:p>
        </p:txBody>
      </p:sp>
    </p:spTree>
    <p:extLst>
      <p:ext uri="{BB962C8B-B14F-4D97-AF65-F5344CB8AC3E}">
        <p14:creationId xmlns:p14="http://schemas.microsoft.com/office/powerpoint/2010/main" val="1932016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rPr>
              <a:t>What Rock is to be the Head Stone?</a:t>
            </a:r>
          </a:p>
          <a:p>
            <a:pPr marL="0" indent="0">
              <a:buNone/>
            </a:pPr>
            <a:r>
              <a:rPr lang="en-US" sz="4000" b="1" dirty="0">
                <a:solidFill>
                  <a:schemeClr val="tx1"/>
                </a:solidFill>
              </a:rPr>
              <a:t>I </a:t>
            </a:r>
            <a:r>
              <a:rPr lang="en-US" sz="4000" b="1" dirty="0">
                <a:solidFill>
                  <a:schemeClr val="tx1"/>
                </a:solidFill>
              </a:rPr>
              <a:t>will praise thee: for thou hast heard me, and art become my salvation.  </a:t>
            </a:r>
            <a:r>
              <a:rPr lang="en-US" sz="4000" b="1" u="sng" dirty="0">
                <a:solidFill>
                  <a:schemeClr val="tx1"/>
                </a:solidFill>
              </a:rPr>
              <a:t>The stone which the builders refused is become the head stone of the corner</a:t>
            </a:r>
            <a:r>
              <a:rPr lang="en-US" sz="4000" b="1" dirty="0">
                <a:solidFill>
                  <a:schemeClr val="tx1"/>
                </a:solidFill>
              </a:rPr>
              <a:t>.  This is the LORD'S doing; it is </a:t>
            </a:r>
            <a:r>
              <a:rPr lang="en-US" sz="4000" b="1" dirty="0" err="1">
                <a:solidFill>
                  <a:schemeClr val="tx1"/>
                </a:solidFill>
              </a:rPr>
              <a:t>marvellous</a:t>
            </a:r>
            <a:r>
              <a:rPr lang="en-US" sz="4000" b="1" dirty="0">
                <a:solidFill>
                  <a:schemeClr val="tx1"/>
                </a:solidFill>
              </a:rPr>
              <a:t> in our eyes. (Psalm 118:21-23, KJV)</a:t>
            </a:r>
          </a:p>
        </p:txBody>
      </p:sp>
    </p:spTree>
    <p:extLst>
      <p:ext uri="{BB962C8B-B14F-4D97-AF65-F5344CB8AC3E}">
        <p14:creationId xmlns:p14="http://schemas.microsoft.com/office/powerpoint/2010/main" val="3226416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Living Stone and the Living Stones</a:t>
            </a:r>
            <a:endParaRPr lang="en-US" sz="4000" b="1" dirty="0">
              <a:cs typeface="Times New Roman" pitchFamily="18" charset="0"/>
            </a:endParaRPr>
          </a:p>
          <a:p>
            <a:pPr marL="0" indent="0">
              <a:buNone/>
            </a:pPr>
            <a:r>
              <a:rPr lang="en-US" sz="4000" b="1" dirty="0" smtClean="0"/>
              <a:t>Drawing </a:t>
            </a:r>
            <a:r>
              <a:rPr lang="en-US" sz="4000" b="1" dirty="0"/>
              <a:t>near to Him, a </a:t>
            </a:r>
            <a:r>
              <a:rPr lang="en-US" sz="4000" b="1" u="sng" dirty="0"/>
              <a:t>living Stone</a:t>
            </a:r>
            <a:r>
              <a:rPr lang="en-US" sz="4000" b="1" dirty="0"/>
              <a:t> – rejected indeed by men, but chosen by Elohim and precious –  </a:t>
            </a:r>
            <a:r>
              <a:rPr lang="en-US" sz="4000" b="1" dirty="0" smtClean="0"/>
              <a:t>you </a:t>
            </a:r>
            <a:r>
              <a:rPr lang="en-US" sz="4000" b="1" dirty="0"/>
              <a:t>also, as living stones, are being </a:t>
            </a:r>
            <a:r>
              <a:rPr lang="en-US" sz="4000" b="1" u="sng" dirty="0"/>
              <a:t>built up</a:t>
            </a:r>
            <a:r>
              <a:rPr lang="en-US" sz="4000" b="1" dirty="0"/>
              <a:t>, a spiritual </a:t>
            </a:r>
            <a:r>
              <a:rPr lang="en-US" sz="4000" b="1" u="sng" dirty="0"/>
              <a:t>house</a:t>
            </a:r>
            <a:r>
              <a:rPr lang="en-US" sz="4000" b="1" dirty="0"/>
              <a:t>, a set-apart priesthood, to offer up spiritual slaughter offerings acceptable to Elohim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a:t>
            </a:r>
            <a:r>
              <a:rPr lang="en-US" sz="4000" b="1" dirty="0" smtClean="0"/>
              <a:t> </a:t>
            </a:r>
            <a:r>
              <a:rPr lang="en-US" sz="4000" b="1" dirty="0"/>
              <a:t>Messiah. </a:t>
            </a:r>
            <a:r>
              <a:rPr lang="en-US" sz="4000" b="1" dirty="0" err="1" smtClean="0"/>
              <a:t>Vss</a:t>
            </a:r>
            <a:r>
              <a:rPr lang="en-US" sz="4000" b="1" dirty="0" smtClean="0"/>
              <a:t> 4-5</a:t>
            </a:r>
            <a:endParaRPr lang="en-US" sz="4000" b="1" dirty="0"/>
          </a:p>
        </p:txBody>
      </p:sp>
    </p:spTree>
    <p:extLst>
      <p:ext uri="{BB962C8B-B14F-4D97-AF65-F5344CB8AC3E}">
        <p14:creationId xmlns:p14="http://schemas.microsoft.com/office/powerpoint/2010/main" val="14937920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Chief Corner Stone</a:t>
            </a:r>
            <a:endParaRPr lang="en-US" sz="4000" b="1" dirty="0">
              <a:cs typeface="Times New Roman" pitchFamily="18" charset="0"/>
            </a:endParaRPr>
          </a:p>
          <a:p>
            <a:pPr marL="0" indent="0">
              <a:buNone/>
            </a:pPr>
            <a:r>
              <a:rPr lang="en-US" sz="4000" b="1" dirty="0"/>
              <a:t>Because it is contained in the Scripture, “See, I lay in </a:t>
            </a:r>
            <a:r>
              <a:rPr lang="en-US" sz="4000" b="1" dirty="0" err="1"/>
              <a:t>Tsiyon</a:t>
            </a:r>
            <a:r>
              <a:rPr lang="en-US" sz="4000" b="1" dirty="0"/>
              <a:t> a chief corner-stone, chosen, precious, and he who believes on Him shall by no means be put to shame</a:t>
            </a:r>
            <a:r>
              <a:rPr lang="en-US" sz="4000" b="1" dirty="0" smtClean="0"/>
              <a:t>.” Vs 6</a:t>
            </a:r>
            <a:endParaRPr lang="en-US" sz="4000" b="1" dirty="0"/>
          </a:p>
        </p:txBody>
      </p:sp>
    </p:spTree>
    <p:extLst>
      <p:ext uri="{BB962C8B-B14F-4D97-AF65-F5344CB8AC3E}">
        <p14:creationId xmlns:p14="http://schemas.microsoft.com/office/powerpoint/2010/main" val="16164487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Stone the Builders Rejected</a:t>
            </a:r>
            <a:endParaRPr lang="en-US" sz="4000" b="1" dirty="0">
              <a:cs typeface="Times New Roman" pitchFamily="18" charset="0"/>
            </a:endParaRPr>
          </a:p>
          <a:p>
            <a:pPr marL="0" indent="0">
              <a:buNone/>
            </a:pPr>
            <a:r>
              <a:rPr lang="en-US" sz="4000" b="1" dirty="0"/>
              <a:t>This preciousness, then, is for you who believe; but to those who are disobedient, “The stone which the builders rejected has become the chief corner-stone,” </a:t>
            </a:r>
            <a:r>
              <a:rPr lang="en-US" sz="4000" b="1" dirty="0" smtClean="0"/>
              <a:t>and </a:t>
            </a:r>
            <a:r>
              <a:rPr lang="en-US" sz="4000" b="1" dirty="0"/>
              <a:t>“A stone of stumbling and a rock that makes for falling,” </a:t>
            </a:r>
            <a:r>
              <a:rPr lang="en-US" sz="4000" b="1" dirty="0" smtClean="0"/>
              <a:t> </a:t>
            </a:r>
            <a:r>
              <a:rPr lang="en-US" sz="4000" b="1" dirty="0"/>
              <a:t>who stumble because they are </a:t>
            </a:r>
            <a:r>
              <a:rPr lang="en-US" sz="4000" b="1" dirty="0" smtClean="0"/>
              <a:t>disobedient </a:t>
            </a:r>
            <a:r>
              <a:rPr lang="en-US" sz="4000" b="1" dirty="0"/>
              <a:t>to the Word, to which they also were appointed</a:t>
            </a:r>
            <a:r>
              <a:rPr lang="en-US" sz="4000" b="1" dirty="0" smtClean="0"/>
              <a:t>.  </a:t>
            </a:r>
            <a:r>
              <a:rPr lang="en-US" sz="4000" b="1" dirty="0" err="1" smtClean="0"/>
              <a:t>Vss</a:t>
            </a:r>
            <a:r>
              <a:rPr lang="en-US" sz="4000" b="1" dirty="0" smtClean="0"/>
              <a:t> 7-8</a:t>
            </a:r>
            <a:endParaRPr lang="en-US" sz="4000" b="1" dirty="0" smtClean="0"/>
          </a:p>
        </p:txBody>
      </p:sp>
    </p:spTree>
    <p:extLst>
      <p:ext uri="{BB962C8B-B14F-4D97-AF65-F5344CB8AC3E}">
        <p14:creationId xmlns:p14="http://schemas.microsoft.com/office/powerpoint/2010/main" val="17863813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You (We) are the Living Stones Being Built</a:t>
            </a:r>
            <a:endParaRPr lang="en-US" sz="4000" b="1" dirty="0">
              <a:cs typeface="Times New Roman" pitchFamily="18" charset="0"/>
            </a:endParaRPr>
          </a:p>
          <a:p>
            <a:pPr marL="0" indent="0">
              <a:buNone/>
            </a:pPr>
            <a:r>
              <a:rPr lang="en-US" sz="4000" b="1" dirty="0" smtClean="0"/>
              <a:t>you </a:t>
            </a:r>
            <a:r>
              <a:rPr lang="en-US" sz="4000" b="1" dirty="0"/>
              <a:t>also, as living stones, are being </a:t>
            </a:r>
            <a:r>
              <a:rPr lang="en-US" sz="4000" b="1" u="sng" dirty="0"/>
              <a:t>built up</a:t>
            </a:r>
            <a:r>
              <a:rPr lang="en-US" sz="4000" b="1" dirty="0"/>
              <a:t>, a spiritual </a:t>
            </a:r>
            <a:r>
              <a:rPr lang="en-US" sz="4000" b="1" u="sng" dirty="0"/>
              <a:t>house</a:t>
            </a:r>
            <a:r>
              <a:rPr lang="en-US" sz="4000" b="1" dirty="0"/>
              <a:t>, a set-apart priesthood, </a:t>
            </a:r>
            <a:r>
              <a:rPr lang="en-US" sz="4000" b="1" dirty="0" err="1" smtClean="0"/>
              <a:t>Vss</a:t>
            </a:r>
            <a:r>
              <a:rPr lang="en-US" sz="4000" b="1" dirty="0" smtClean="0"/>
              <a:t> 4-5</a:t>
            </a:r>
          </a:p>
          <a:p>
            <a:pPr marL="0" indent="0">
              <a:buNone/>
            </a:pPr>
            <a:r>
              <a:rPr lang="en-US" sz="4000" b="1" dirty="0" smtClean="0"/>
              <a:t>Where is Peter in all this?  He is NOT “the Rock”</a:t>
            </a:r>
          </a:p>
          <a:p>
            <a:pPr marL="0" indent="0">
              <a:buNone/>
            </a:pPr>
            <a:r>
              <a:rPr lang="en-US" sz="4000" b="1" dirty="0" smtClean="0"/>
              <a:t>He is one of the living stones that are being built up</a:t>
            </a:r>
            <a:endParaRPr lang="en-US" sz="4000" b="1" dirty="0"/>
          </a:p>
        </p:txBody>
      </p:sp>
    </p:spTree>
    <p:extLst>
      <p:ext uri="{BB962C8B-B14F-4D97-AF65-F5344CB8AC3E}">
        <p14:creationId xmlns:p14="http://schemas.microsoft.com/office/powerpoint/2010/main" val="25657296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775" y="457200"/>
            <a:ext cx="11329988" cy="5867401"/>
          </a:xfrm>
        </p:spPr>
        <p:txBody>
          <a:bodyPr>
            <a:normAutofit fontScale="92500"/>
          </a:bodyPr>
          <a:lstStyle/>
          <a:p>
            <a:pPr algn="ctr">
              <a:buNone/>
            </a:pPr>
            <a:r>
              <a:rPr lang="en-US" sz="4800" b="1" dirty="0">
                <a:solidFill>
                  <a:schemeClr val="tx1"/>
                </a:solidFill>
              </a:rPr>
              <a:t>What House Do the Prophets Say is to be Built?</a:t>
            </a:r>
          </a:p>
          <a:p>
            <a:pPr marL="0" indent="0">
              <a:buNone/>
            </a:pPr>
            <a:r>
              <a:rPr lang="en-US" sz="4700" b="1" dirty="0">
                <a:solidFill>
                  <a:schemeClr val="tx1"/>
                </a:solidFill>
              </a:rPr>
              <a:t>The </a:t>
            </a:r>
            <a:r>
              <a:rPr lang="en-US" sz="4700" b="1" dirty="0">
                <a:solidFill>
                  <a:schemeClr val="tx1"/>
                </a:solidFill>
              </a:rPr>
              <a:t>word of </a:t>
            </a:r>
            <a:r>
              <a:rPr lang="en-US" sz="4700" b="1" dirty="0" smtClean="0">
                <a:solidFill>
                  <a:schemeClr val="tx1"/>
                </a:solidFill>
              </a:rPr>
              <a:t>Yahuwah </a:t>
            </a:r>
            <a:r>
              <a:rPr lang="en-US" sz="4700" b="1" dirty="0">
                <a:solidFill>
                  <a:schemeClr val="tx1"/>
                </a:solidFill>
              </a:rPr>
              <a:t>came to </a:t>
            </a:r>
            <a:r>
              <a:rPr lang="en-US" sz="4700" b="1" dirty="0">
                <a:solidFill>
                  <a:schemeClr val="tx1"/>
                </a:solidFill>
              </a:rPr>
              <a:t>me: </a:t>
            </a:r>
            <a:r>
              <a:rPr lang="en-US" sz="4700" b="1" dirty="0">
                <a:solidFill>
                  <a:schemeClr val="tx1"/>
                </a:solidFill>
              </a:rPr>
              <a:t>"Son of man, take a stick of wood and write on it, 'Belonging to </a:t>
            </a:r>
            <a:r>
              <a:rPr lang="en-US" sz="4700" b="1" dirty="0" err="1">
                <a:solidFill>
                  <a:schemeClr val="tx1"/>
                </a:solidFill>
              </a:rPr>
              <a:t>Yehudah</a:t>
            </a:r>
            <a:r>
              <a:rPr lang="en-US" sz="4700" b="1" dirty="0">
                <a:solidFill>
                  <a:schemeClr val="tx1"/>
                </a:solidFill>
              </a:rPr>
              <a:t> and the sons of </a:t>
            </a:r>
            <a:r>
              <a:rPr lang="en-US" sz="4700" b="1" dirty="0" err="1">
                <a:solidFill>
                  <a:schemeClr val="tx1"/>
                </a:solidFill>
              </a:rPr>
              <a:t>Yisrael</a:t>
            </a:r>
            <a:r>
              <a:rPr lang="en-US" sz="4700" b="1" dirty="0">
                <a:solidFill>
                  <a:schemeClr val="tx1"/>
                </a:solidFill>
              </a:rPr>
              <a:t> associated with him.' Then take another stick of wood, and write on it, 'Ephraim's stick, belonging to </a:t>
            </a:r>
            <a:r>
              <a:rPr lang="en-US" sz="4700" b="1" dirty="0" err="1">
                <a:solidFill>
                  <a:schemeClr val="tx1"/>
                </a:solidFill>
              </a:rPr>
              <a:t>Yoseph</a:t>
            </a:r>
            <a:r>
              <a:rPr lang="en-US" sz="4700" b="1" dirty="0">
                <a:solidFill>
                  <a:schemeClr val="tx1"/>
                </a:solidFill>
              </a:rPr>
              <a:t> and all the house of </a:t>
            </a:r>
            <a:r>
              <a:rPr lang="en-US" sz="4700" b="1" dirty="0" err="1">
                <a:solidFill>
                  <a:schemeClr val="tx1"/>
                </a:solidFill>
              </a:rPr>
              <a:t>Yisrael</a:t>
            </a:r>
            <a:r>
              <a:rPr lang="en-US" sz="4700" b="1" dirty="0">
                <a:solidFill>
                  <a:schemeClr val="tx1"/>
                </a:solidFill>
              </a:rPr>
              <a:t> associated with him</a:t>
            </a:r>
            <a:r>
              <a:rPr lang="en-US" sz="4700" b="1" dirty="0">
                <a:solidFill>
                  <a:schemeClr val="tx1"/>
                </a:solidFill>
              </a:rPr>
              <a:t>.' </a:t>
            </a:r>
            <a:r>
              <a:rPr lang="en-US" sz="4700" b="1" dirty="0">
                <a:solidFill>
                  <a:schemeClr val="tx1"/>
                </a:solidFill>
              </a:rPr>
              <a:t>Join them together into one stick so that they will become one in your hand</a:t>
            </a:r>
            <a:r>
              <a:rPr lang="en-US" sz="4700" b="1" dirty="0">
                <a:solidFill>
                  <a:schemeClr val="tx1"/>
                </a:solidFill>
              </a:rPr>
              <a:t>.</a:t>
            </a:r>
            <a:r>
              <a:rPr lang="en-US" sz="4700" b="1" dirty="0">
                <a:solidFill>
                  <a:schemeClr val="tx1"/>
                </a:solidFill>
              </a:rPr>
              <a:t> </a:t>
            </a:r>
            <a:r>
              <a:rPr lang="en-US" sz="4700" b="1" dirty="0">
                <a:solidFill>
                  <a:schemeClr val="tx1"/>
                </a:solidFill>
              </a:rPr>
              <a:t>(Ezekiel 37:15-17)</a:t>
            </a:r>
            <a:endParaRPr lang="en-US" sz="4700" b="1" dirty="0">
              <a:solidFill>
                <a:schemeClr val="tx1"/>
              </a:solidFill>
            </a:endParaRPr>
          </a:p>
        </p:txBody>
      </p:sp>
    </p:spTree>
    <p:extLst>
      <p:ext uri="{BB962C8B-B14F-4D97-AF65-F5344CB8AC3E}">
        <p14:creationId xmlns:p14="http://schemas.microsoft.com/office/powerpoint/2010/main" val="37875018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fontScale="92500" lnSpcReduction="20000"/>
          </a:bodyPr>
          <a:lstStyle/>
          <a:p>
            <a:pPr algn="ctr">
              <a:buNone/>
            </a:pPr>
            <a:r>
              <a:rPr lang="en-US" sz="6133" b="1" dirty="0">
                <a:solidFill>
                  <a:schemeClr val="tx1"/>
                </a:solidFill>
              </a:rPr>
              <a:t>The Two Stick Prophesy</a:t>
            </a:r>
          </a:p>
          <a:p>
            <a:pPr marL="0" indent="0">
              <a:buNone/>
            </a:pPr>
            <a:r>
              <a:rPr lang="en-US" sz="4800" b="1" dirty="0">
                <a:solidFill>
                  <a:schemeClr val="tx1"/>
                </a:solidFill>
              </a:rPr>
              <a:t>When your countrymen ask you, 'Won't you tell us what you mean by this</a:t>
            </a:r>
            <a:r>
              <a:rPr lang="en-US" sz="4800" b="1" dirty="0">
                <a:solidFill>
                  <a:schemeClr val="tx1"/>
                </a:solidFill>
              </a:rPr>
              <a:t>?' </a:t>
            </a:r>
            <a:r>
              <a:rPr lang="en-US" sz="4800" b="1" dirty="0">
                <a:solidFill>
                  <a:schemeClr val="tx1"/>
                </a:solidFill>
              </a:rPr>
              <a:t>say to them, 'This is what Adonai </a:t>
            </a:r>
            <a:r>
              <a:rPr lang="en-US" sz="4800" b="1" dirty="0" smtClean="0">
                <a:solidFill>
                  <a:schemeClr val="tx1"/>
                </a:solidFill>
              </a:rPr>
              <a:t>Yahuwah </a:t>
            </a:r>
            <a:r>
              <a:rPr lang="en-US" sz="4800" b="1" dirty="0">
                <a:solidFill>
                  <a:schemeClr val="tx1"/>
                </a:solidFill>
              </a:rPr>
              <a:t>says: I am going to take the stick of </a:t>
            </a:r>
            <a:r>
              <a:rPr lang="en-US" sz="4800" b="1" dirty="0" err="1">
                <a:solidFill>
                  <a:schemeClr val="tx1"/>
                </a:solidFill>
              </a:rPr>
              <a:t>Yoseph</a:t>
            </a:r>
            <a:r>
              <a:rPr lang="en-US" sz="4800" b="1" dirty="0">
                <a:solidFill>
                  <a:schemeClr val="tx1"/>
                </a:solidFill>
              </a:rPr>
              <a:t>-- which is in Ephraim's hand-- and of the </a:t>
            </a:r>
            <a:r>
              <a:rPr lang="en-US" sz="4800" b="1" dirty="0" err="1">
                <a:solidFill>
                  <a:schemeClr val="tx1"/>
                </a:solidFill>
              </a:rPr>
              <a:t>Yisraelite</a:t>
            </a:r>
            <a:r>
              <a:rPr lang="en-US" sz="4800" b="1" dirty="0">
                <a:solidFill>
                  <a:schemeClr val="tx1"/>
                </a:solidFill>
              </a:rPr>
              <a:t> tribes associated with him, and join it to </a:t>
            </a:r>
            <a:r>
              <a:rPr lang="en-US" sz="4800" b="1" dirty="0" err="1">
                <a:solidFill>
                  <a:schemeClr val="tx1"/>
                </a:solidFill>
              </a:rPr>
              <a:t>Yehudah's</a:t>
            </a:r>
            <a:r>
              <a:rPr lang="en-US" sz="4800" b="1" dirty="0">
                <a:solidFill>
                  <a:schemeClr val="tx1"/>
                </a:solidFill>
              </a:rPr>
              <a:t> stick, making them a single stick of wood, and they will become one in my hand.'</a:t>
            </a:r>
          </a:p>
          <a:p>
            <a:pPr marL="0" indent="0">
              <a:buNone/>
            </a:pPr>
            <a:r>
              <a:rPr lang="en-US" sz="5333" b="1" dirty="0">
                <a:solidFill>
                  <a:schemeClr val="tx1"/>
                </a:solidFill>
              </a:rPr>
              <a:t>(Ezekiel 37:18-19)</a:t>
            </a:r>
            <a:endParaRPr lang="en-US" sz="5333" b="1" dirty="0">
              <a:solidFill>
                <a:schemeClr val="tx1"/>
              </a:solidFill>
            </a:endParaRPr>
          </a:p>
        </p:txBody>
      </p:sp>
    </p:spTree>
    <p:extLst>
      <p:ext uri="{BB962C8B-B14F-4D97-AF65-F5344CB8AC3E}">
        <p14:creationId xmlns:p14="http://schemas.microsoft.com/office/powerpoint/2010/main" val="20888319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400" b="1" dirty="0" smtClean="0">
                <a:solidFill>
                  <a:schemeClr val="tx1"/>
                </a:solidFill>
              </a:rPr>
              <a:t>Who is the Assembly Messiah Will Build?</a:t>
            </a:r>
            <a:endParaRPr lang="en-US" sz="4400" b="1" dirty="0">
              <a:solidFill>
                <a:schemeClr val="tx1"/>
              </a:solidFill>
            </a:endParaRPr>
          </a:p>
          <a:p>
            <a:pPr marL="0" indent="0">
              <a:buNone/>
            </a:pPr>
            <a:r>
              <a:rPr lang="en-US" sz="4000" b="1" dirty="0" smtClean="0">
                <a:solidFill>
                  <a:schemeClr val="tx1"/>
                </a:solidFill>
              </a:rPr>
              <a:t>Hold </a:t>
            </a:r>
            <a:r>
              <a:rPr lang="en-US" sz="4000" b="1" dirty="0">
                <a:solidFill>
                  <a:schemeClr val="tx1"/>
                </a:solidFill>
              </a:rPr>
              <a:t>before their eyes the sticks you have written </a:t>
            </a:r>
            <a:r>
              <a:rPr lang="en-US" sz="4000" b="1" dirty="0" smtClean="0">
                <a:solidFill>
                  <a:schemeClr val="tx1"/>
                </a:solidFill>
              </a:rPr>
              <a:t>on </a:t>
            </a:r>
            <a:r>
              <a:rPr lang="en-US" sz="4000" b="1" dirty="0">
                <a:solidFill>
                  <a:schemeClr val="tx1"/>
                </a:solidFill>
              </a:rPr>
              <a:t>and say to them, 'This is what Adonai </a:t>
            </a:r>
            <a:r>
              <a:rPr lang="en-US" sz="4000" b="1" dirty="0" smtClean="0">
                <a:solidFill>
                  <a:schemeClr val="tx1"/>
                </a:solidFill>
              </a:rPr>
              <a:t>Yahuwah </a:t>
            </a:r>
            <a:r>
              <a:rPr lang="en-US" sz="4000" b="1" dirty="0">
                <a:solidFill>
                  <a:schemeClr val="tx1"/>
                </a:solidFill>
              </a:rPr>
              <a:t>says: I will take the sons of </a:t>
            </a:r>
            <a:r>
              <a:rPr lang="en-US" sz="4000" b="1" dirty="0" err="1">
                <a:solidFill>
                  <a:schemeClr val="tx1"/>
                </a:solidFill>
              </a:rPr>
              <a:t>Yisrael</a:t>
            </a:r>
            <a:r>
              <a:rPr lang="en-US" sz="4000" b="1" dirty="0">
                <a:solidFill>
                  <a:schemeClr val="tx1"/>
                </a:solidFill>
              </a:rPr>
              <a:t> out of the nations where they have gone. I will gather them from all around and bring them back into their own land</a:t>
            </a:r>
            <a:r>
              <a:rPr lang="en-US" sz="4000" b="1" dirty="0" smtClean="0">
                <a:solidFill>
                  <a:schemeClr val="tx1"/>
                </a:solidFill>
              </a:rPr>
              <a:t>.  </a:t>
            </a:r>
            <a:r>
              <a:rPr lang="en-US" sz="4000" b="1" dirty="0">
                <a:solidFill>
                  <a:schemeClr val="tx1"/>
                </a:solidFill>
              </a:rPr>
              <a:t>I will make them one nation in the land, on the mountains of </a:t>
            </a:r>
            <a:r>
              <a:rPr lang="en-US" sz="4000" b="1" dirty="0" err="1">
                <a:solidFill>
                  <a:schemeClr val="tx1"/>
                </a:solidFill>
              </a:rPr>
              <a:t>Yisrael</a:t>
            </a:r>
            <a:r>
              <a:rPr lang="en-US" sz="4000" b="1" dirty="0">
                <a:solidFill>
                  <a:schemeClr val="tx1"/>
                </a:solidFill>
              </a:rPr>
              <a:t>. </a:t>
            </a:r>
            <a:r>
              <a:rPr lang="en-US" sz="4000" b="1" dirty="0">
                <a:solidFill>
                  <a:schemeClr val="tx1"/>
                </a:solidFill>
              </a:rPr>
              <a:t>(Ezekiel 37:20-22)</a:t>
            </a:r>
            <a:endParaRPr lang="en-US" sz="4000" b="1" dirty="0">
              <a:solidFill>
                <a:schemeClr val="tx1"/>
              </a:solidFill>
            </a:endParaRPr>
          </a:p>
        </p:txBody>
      </p:sp>
    </p:spTree>
    <p:extLst>
      <p:ext uri="{BB962C8B-B14F-4D97-AF65-F5344CB8AC3E}">
        <p14:creationId xmlns:p14="http://schemas.microsoft.com/office/powerpoint/2010/main" val="3113323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fontScale="77500" lnSpcReduction="20000"/>
          </a:bodyPr>
          <a:lstStyle/>
          <a:p>
            <a:pPr algn="ctr">
              <a:buNone/>
            </a:pPr>
            <a:r>
              <a:rPr lang="en-US" sz="6133" b="1" dirty="0">
                <a:solidFill>
                  <a:schemeClr val="tx1"/>
                </a:solidFill>
              </a:rPr>
              <a:t>What House Do the Prophets Say is to be Built?</a:t>
            </a:r>
          </a:p>
          <a:p>
            <a:pPr marL="0">
              <a:buNone/>
            </a:pPr>
            <a:r>
              <a:rPr lang="en-US" sz="5333" b="1" dirty="0">
                <a:solidFill>
                  <a:schemeClr val="tx1"/>
                </a:solidFill>
              </a:rPr>
              <a:t>For, lo, I will command, and I will sift the house of Israel among all nations, like as </a:t>
            </a:r>
            <a:r>
              <a:rPr lang="en-US" sz="5333" b="1" i="1" dirty="0">
                <a:solidFill>
                  <a:schemeClr val="tx1"/>
                </a:solidFill>
              </a:rPr>
              <a:t>corn </a:t>
            </a:r>
            <a:r>
              <a:rPr lang="en-US" sz="5333" b="1" dirty="0">
                <a:solidFill>
                  <a:schemeClr val="tx1"/>
                </a:solidFill>
              </a:rPr>
              <a:t>is sifted in a sieve, yet shall not the least grain fall upon the earth. All the sinners of my people shall die by the sword, which say, The evil shall not overtake nor prevent us.</a:t>
            </a:r>
            <a:r>
              <a:rPr lang="en-US" sz="5333" b="1" baseline="30000" dirty="0">
                <a:solidFill>
                  <a:schemeClr val="tx1"/>
                </a:solidFill>
              </a:rPr>
              <a:t> </a:t>
            </a:r>
            <a:r>
              <a:rPr lang="en-US" sz="5333" b="1" dirty="0">
                <a:solidFill>
                  <a:schemeClr val="tx1"/>
                </a:solidFill>
              </a:rPr>
              <a:t> </a:t>
            </a:r>
            <a:r>
              <a:rPr lang="en-US" sz="5333" b="1" u="sng" dirty="0">
                <a:solidFill>
                  <a:schemeClr val="tx1"/>
                </a:solidFill>
              </a:rPr>
              <a:t>In that day will I raise up the tabernacle of David that is fallen,</a:t>
            </a:r>
            <a:r>
              <a:rPr lang="en-US" sz="5333" b="1" dirty="0">
                <a:solidFill>
                  <a:schemeClr val="tx1"/>
                </a:solidFill>
              </a:rPr>
              <a:t> and close up the breaches thereof; and I will raise up his ruins, </a:t>
            </a:r>
            <a:r>
              <a:rPr lang="en-US" sz="5333" b="1" u="sng" dirty="0">
                <a:solidFill>
                  <a:schemeClr val="tx1"/>
                </a:solidFill>
              </a:rPr>
              <a:t>and I will build it as in the days of old</a:t>
            </a:r>
            <a:r>
              <a:rPr lang="en-US" sz="5333" b="1" dirty="0">
                <a:solidFill>
                  <a:schemeClr val="tx1"/>
                </a:solidFill>
              </a:rPr>
              <a:t> (Amos 9:9-11 KJV).</a:t>
            </a:r>
          </a:p>
        </p:txBody>
      </p:sp>
    </p:spTree>
    <p:extLst>
      <p:ext uri="{BB962C8B-B14F-4D97-AF65-F5344CB8AC3E}">
        <p14:creationId xmlns:p14="http://schemas.microsoft.com/office/powerpoint/2010/main" val="26347573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fontScale="77500" lnSpcReduction="20000"/>
          </a:bodyPr>
          <a:lstStyle/>
          <a:p>
            <a:pPr algn="ctr">
              <a:buNone/>
            </a:pPr>
            <a:r>
              <a:rPr lang="en-US" sz="5333" b="1" dirty="0">
                <a:solidFill>
                  <a:schemeClr val="tx1"/>
                </a:solidFill>
              </a:rPr>
              <a:t>Peter Speaks on Shavuot – What House Did Peter Think </a:t>
            </a:r>
            <a:r>
              <a:rPr lang="en-US" sz="5333" b="1" dirty="0" err="1" smtClean="0">
                <a:solidFill>
                  <a:schemeClr val="tx1"/>
                </a:solidFill>
              </a:rPr>
              <a:t>Yahusha</a:t>
            </a:r>
            <a:r>
              <a:rPr lang="en-US" sz="5333" b="1" dirty="0" smtClean="0">
                <a:solidFill>
                  <a:schemeClr val="tx1"/>
                </a:solidFill>
              </a:rPr>
              <a:t> </a:t>
            </a:r>
            <a:r>
              <a:rPr lang="en-US" sz="5333" b="1" dirty="0">
                <a:solidFill>
                  <a:schemeClr val="tx1"/>
                </a:solidFill>
              </a:rPr>
              <a:t>Would Build?</a:t>
            </a:r>
          </a:p>
          <a:p>
            <a:pPr marL="0">
              <a:buNone/>
            </a:pPr>
            <a:r>
              <a:rPr lang="en-US" sz="5333" b="1" dirty="0">
                <a:solidFill>
                  <a:schemeClr val="tx1"/>
                </a:solidFill>
              </a:rPr>
              <a:t>But </a:t>
            </a:r>
            <a:r>
              <a:rPr lang="en-US" sz="5333" b="1" dirty="0">
                <a:solidFill>
                  <a:schemeClr val="tx1"/>
                </a:solidFill>
              </a:rPr>
              <a:t>this is what was spoken about through the prophet </a:t>
            </a:r>
            <a:r>
              <a:rPr lang="en-US" sz="5333" b="1" dirty="0" err="1">
                <a:solidFill>
                  <a:schemeClr val="tx1"/>
                </a:solidFill>
              </a:rPr>
              <a:t>Yoel</a:t>
            </a:r>
            <a:r>
              <a:rPr lang="en-US" sz="5333" b="1" dirty="0">
                <a:solidFill>
                  <a:schemeClr val="tx1"/>
                </a:solidFill>
              </a:rPr>
              <a:t>: 'And in the last days it will be,' </a:t>
            </a:r>
            <a:r>
              <a:rPr lang="en-US" sz="5333" b="1" dirty="0" err="1">
                <a:solidFill>
                  <a:schemeClr val="tx1"/>
                </a:solidFill>
              </a:rPr>
              <a:t>Elohim</a:t>
            </a:r>
            <a:r>
              <a:rPr lang="en-US" sz="5333" b="1" dirty="0">
                <a:solidFill>
                  <a:schemeClr val="tx1"/>
                </a:solidFill>
              </a:rPr>
              <a:t> says, 'that I will pour out my Spirit on all people, and your sons and your daughters will prophesy, and your young men will see visions, and your old men will dream dreams. Even on my servants, both men and women, I will pour out my Spirit in those days, and they will prophesy (Acts 2:16-18).</a:t>
            </a:r>
          </a:p>
        </p:txBody>
      </p:sp>
    </p:spTree>
    <p:extLst>
      <p:ext uri="{BB962C8B-B14F-4D97-AF65-F5344CB8AC3E}">
        <p14:creationId xmlns:p14="http://schemas.microsoft.com/office/powerpoint/2010/main" val="22385939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marL="0">
              <a:buNone/>
            </a:pPr>
            <a:r>
              <a:rPr lang="en-US" sz="4000" b="1" dirty="0">
                <a:solidFill>
                  <a:schemeClr val="tx1"/>
                </a:solidFill>
              </a:rPr>
              <a:t>It will so happen that everyone who calls on the name of </a:t>
            </a:r>
            <a:r>
              <a:rPr lang="en-US" sz="4000" b="1" dirty="0" smtClean="0">
                <a:solidFill>
                  <a:schemeClr val="tx1"/>
                </a:solidFill>
              </a:rPr>
              <a:t>Yahuwah </a:t>
            </a:r>
            <a:r>
              <a:rPr lang="en-US" sz="4000" b="1" dirty="0">
                <a:solidFill>
                  <a:schemeClr val="tx1"/>
                </a:solidFill>
              </a:rPr>
              <a:t>will be delivered. </a:t>
            </a:r>
            <a:r>
              <a:rPr lang="en-US" sz="4000" b="1" dirty="0">
                <a:solidFill>
                  <a:schemeClr val="tx1"/>
                </a:solidFill>
              </a:rPr>
              <a:t>For on Mount Zion and in </a:t>
            </a:r>
            <a:r>
              <a:rPr lang="en-US" sz="4000" b="1" dirty="0" err="1">
                <a:solidFill>
                  <a:schemeClr val="tx1"/>
                </a:solidFill>
              </a:rPr>
              <a:t>Yerushalayim</a:t>
            </a:r>
            <a:r>
              <a:rPr lang="en-US" sz="4000" b="1" dirty="0">
                <a:solidFill>
                  <a:schemeClr val="tx1"/>
                </a:solidFill>
              </a:rPr>
              <a:t> there will be those who survive, just as </a:t>
            </a:r>
            <a:r>
              <a:rPr lang="en-US" sz="4000" b="1" dirty="0" smtClean="0">
                <a:solidFill>
                  <a:schemeClr val="tx1"/>
                </a:solidFill>
              </a:rPr>
              <a:t>Yahuwah </a:t>
            </a:r>
            <a:r>
              <a:rPr lang="en-US" sz="4000" b="1" dirty="0">
                <a:solidFill>
                  <a:schemeClr val="tx1"/>
                </a:solidFill>
              </a:rPr>
              <a:t>has promised; the remnant will be those whom </a:t>
            </a:r>
            <a:r>
              <a:rPr lang="en-US" sz="4000" b="1" dirty="0" smtClean="0">
                <a:solidFill>
                  <a:schemeClr val="tx1"/>
                </a:solidFill>
              </a:rPr>
              <a:t>Yahuwah </a:t>
            </a:r>
            <a:r>
              <a:rPr lang="en-US" sz="4000" b="1" dirty="0">
                <a:solidFill>
                  <a:schemeClr val="tx1"/>
                </a:solidFill>
              </a:rPr>
              <a:t>will call. </a:t>
            </a:r>
            <a:r>
              <a:rPr lang="en-US" sz="4000" b="1" dirty="0">
                <a:solidFill>
                  <a:schemeClr val="tx1"/>
                </a:solidFill>
              </a:rPr>
              <a:t>For look! </a:t>
            </a:r>
            <a:r>
              <a:rPr lang="en-US" sz="4000" b="1" u="sng" dirty="0">
                <a:solidFill>
                  <a:schemeClr val="tx1"/>
                </a:solidFill>
              </a:rPr>
              <a:t>In those days and at that time I will return the exiles to </a:t>
            </a:r>
            <a:r>
              <a:rPr lang="en-US" sz="4000" b="1" u="sng" dirty="0" err="1">
                <a:solidFill>
                  <a:schemeClr val="tx1"/>
                </a:solidFill>
              </a:rPr>
              <a:t>Yehudah</a:t>
            </a:r>
            <a:r>
              <a:rPr lang="en-US" sz="4000" b="1" u="sng" dirty="0">
                <a:solidFill>
                  <a:schemeClr val="tx1"/>
                </a:solidFill>
              </a:rPr>
              <a:t> and </a:t>
            </a:r>
            <a:r>
              <a:rPr lang="en-US" sz="4000" b="1" u="sng" dirty="0" err="1">
                <a:solidFill>
                  <a:schemeClr val="tx1"/>
                </a:solidFill>
              </a:rPr>
              <a:t>Yerushalayim</a:t>
            </a:r>
            <a:r>
              <a:rPr lang="en-US" sz="4000" b="1" dirty="0">
                <a:solidFill>
                  <a:schemeClr val="tx1"/>
                </a:solidFill>
              </a:rPr>
              <a:t> (</a:t>
            </a:r>
            <a:r>
              <a:rPr lang="en-US" sz="4000" b="1" dirty="0" err="1">
                <a:solidFill>
                  <a:schemeClr val="tx1"/>
                </a:solidFill>
              </a:rPr>
              <a:t>Yoel</a:t>
            </a:r>
            <a:r>
              <a:rPr lang="en-US" sz="4000" b="1" dirty="0">
                <a:solidFill>
                  <a:schemeClr val="tx1"/>
                </a:solidFill>
              </a:rPr>
              <a:t> 2:32-3:1).</a:t>
            </a:r>
          </a:p>
        </p:txBody>
      </p:sp>
    </p:spTree>
    <p:extLst>
      <p:ext uri="{BB962C8B-B14F-4D97-AF65-F5344CB8AC3E}">
        <p14:creationId xmlns:p14="http://schemas.microsoft.com/office/powerpoint/2010/main" val="488260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fontScale="77500" lnSpcReduction="20000"/>
          </a:bodyPr>
          <a:lstStyle/>
          <a:p>
            <a:pPr algn="ctr">
              <a:buNone/>
            </a:pPr>
            <a:r>
              <a:rPr lang="en-US" sz="6800" b="1" dirty="0">
                <a:solidFill>
                  <a:schemeClr val="tx1"/>
                </a:solidFill>
              </a:rPr>
              <a:t>James Explains What Peter Taught</a:t>
            </a:r>
          </a:p>
          <a:p>
            <a:pPr marL="0">
              <a:buNone/>
            </a:pPr>
            <a:r>
              <a:rPr lang="en-US" sz="5333" b="1" dirty="0">
                <a:solidFill>
                  <a:schemeClr val="tx1"/>
                </a:solidFill>
              </a:rPr>
              <a:t>Simeon </a:t>
            </a:r>
            <a:r>
              <a:rPr lang="en-US" sz="5333" b="1" dirty="0">
                <a:solidFill>
                  <a:schemeClr val="tx1"/>
                </a:solidFill>
              </a:rPr>
              <a:t>has explained how </a:t>
            </a:r>
            <a:r>
              <a:rPr lang="en-US" sz="5333" b="1" dirty="0" err="1">
                <a:solidFill>
                  <a:schemeClr val="tx1"/>
                </a:solidFill>
              </a:rPr>
              <a:t>Elohim</a:t>
            </a:r>
            <a:r>
              <a:rPr lang="en-US" sz="5333" b="1" dirty="0">
                <a:solidFill>
                  <a:schemeClr val="tx1"/>
                </a:solidFill>
              </a:rPr>
              <a:t> first concerned himself to select from among the Gentiles a people for his name. </a:t>
            </a:r>
            <a:r>
              <a:rPr lang="en-US" sz="5333" b="1" dirty="0">
                <a:solidFill>
                  <a:schemeClr val="tx1"/>
                </a:solidFill>
              </a:rPr>
              <a:t>The words of the prophets agree with this, as it is written, 'After this I will return, and </a:t>
            </a:r>
            <a:r>
              <a:rPr lang="en-US" sz="5333" b="1" u="sng" dirty="0">
                <a:solidFill>
                  <a:schemeClr val="tx1"/>
                </a:solidFill>
              </a:rPr>
              <a:t>I will rebuild the fallen tent of David; I will rebuild its ruins and restore it</a:t>
            </a:r>
            <a:r>
              <a:rPr lang="en-US" sz="5333" b="1" dirty="0">
                <a:solidFill>
                  <a:schemeClr val="tx1"/>
                </a:solidFill>
              </a:rPr>
              <a:t>, so that the rest of humanity may seek </a:t>
            </a:r>
            <a:r>
              <a:rPr lang="en-US" sz="5333" b="1" dirty="0" smtClean="0">
                <a:solidFill>
                  <a:schemeClr val="tx1"/>
                </a:solidFill>
              </a:rPr>
              <a:t>Yahuwah, </a:t>
            </a:r>
            <a:r>
              <a:rPr lang="en-US" sz="5333" b="1" dirty="0">
                <a:solidFill>
                  <a:schemeClr val="tx1"/>
                </a:solidFill>
              </a:rPr>
              <a:t>namely, all the Gentiles I have called to be my own,' says </a:t>
            </a:r>
            <a:r>
              <a:rPr lang="en-US" sz="5333" b="1" dirty="0" smtClean="0">
                <a:solidFill>
                  <a:schemeClr val="tx1"/>
                </a:solidFill>
              </a:rPr>
              <a:t>Yahuwah, </a:t>
            </a:r>
            <a:r>
              <a:rPr lang="en-US" sz="5333" b="1" dirty="0">
                <a:solidFill>
                  <a:schemeClr val="tx1"/>
                </a:solidFill>
              </a:rPr>
              <a:t>who makes these things known from long ago (Acts 15:14-18, citing Amos 9).</a:t>
            </a:r>
          </a:p>
        </p:txBody>
      </p:sp>
    </p:spTree>
    <p:extLst>
      <p:ext uri="{BB962C8B-B14F-4D97-AF65-F5344CB8AC3E}">
        <p14:creationId xmlns:p14="http://schemas.microsoft.com/office/powerpoint/2010/main" val="2562373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lnSpcReduction="10000"/>
          </a:bodyPr>
          <a:lstStyle/>
          <a:p>
            <a:pPr algn="ctr">
              <a:buNone/>
            </a:pPr>
            <a:r>
              <a:rPr lang="en-US" sz="4800" b="1" dirty="0" smtClean="0">
                <a:solidFill>
                  <a:schemeClr val="tx1"/>
                </a:solidFill>
              </a:rPr>
              <a:t>A </a:t>
            </a:r>
            <a:r>
              <a:rPr lang="en-US" sz="4800" b="1" dirty="0" smtClean="0"/>
              <a:t>Set Apart Priesthood</a:t>
            </a:r>
            <a:endParaRPr lang="en-US" sz="4800" b="1" dirty="0">
              <a:solidFill>
                <a:schemeClr val="tx1"/>
              </a:solidFill>
            </a:endParaRPr>
          </a:p>
          <a:p>
            <a:pPr marL="0" indent="0">
              <a:buNone/>
            </a:pPr>
            <a:r>
              <a:rPr lang="en-US" sz="4000" b="1" dirty="0"/>
              <a:t>you also, as living stones, are being </a:t>
            </a:r>
            <a:r>
              <a:rPr lang="en-US" sz="4000" b="1" u="sng" dirty="0"/>
              <a:t>built up</a:t>
            </a:r>
            <a:r>
              <a:rPr lang="en-US" sz="4000" b="1" dirty="0"/>
              <a:t>, a spiritual </a:t>
            </a:r>
            <a:r>
              <a:rPr lang="en-US" sz="4000" b="1" u="sng" dirty="0"/>
              <a:t>house</a:t>
            </a:r>
            <a:r>
              <a:rPr lang="en-US" sz="4000" b="1" dirty="0"/>
              <a:t>, a </a:t>
            </a:r>
            <a:r>
              <a:rPr lang="en-US" sz="4000" b="1" u="sng" dirty="0"/>
              <a:t>set-apart priesthood</a:t>
            </a:r>
            <a:r>
              <a:rPr lang="en-US" sz="4000" b="1" dirty="0"/>
              <a:t>, </a:t>
            </a:r>
            <a:r>
              <a:rPr lang="en-US" sz="4000" b="1" dirty="0" err="1"/>
              <a:t>Vss</a:t>
            </a:r>
            <a:r>
              <a:rPr lang="en-US" sz="4000" b="1" dirty="0"/>
              <a:t> </a:t>
            </a:r>
            <a:r>
              <a:rPr lang="en-US" sz="4000" b="1" dirty="0" smtClean="0"/>
              <a:t>4-5</a:t>
            </a:r>
          </a:p>
          <a:p>
            <a:pPr marL="0" indent="0">
              <a:buNone/>
            </a:pPr>
            <a:r>
              <a:rPr lang="en-US" sz="4000" b="1" dirty="0" smtClean="0"/>
              <a:t>Recall the Covenant at Sinai: </a:t>
            </a:r>
            <a:r>
              <a:rPr lang="en-US" sz="4000" b="1" dirty="0"/>
              <a:t>Now if you obey me fully and keep my covenant, then out of all nations you will be my treasured possession. Although the whole earth is </a:t>
            </a:r>
            <a:r>
              <a:rPr lang="en-US" sz="4000" b="1" dirty="0" smtClean="0"/>
              <a:t>mine, </a:t>
            </a:r>
            <a:r>
              <a:rPr lang="en-US" sz="4000" b="1" dirty="0"/>
              <a:t>you will be for me </a:t>
            </a:r>
            <a:r>
              <a:rPr lang="en-US" sz="4000" b="1" u="sng" dirty="0"/>
              <a:t>a kingdom of priests and a holy nation</a:t>
            </a:r>
            <a:r>
              <a:rPr lang="en-US" sz="4000" b="1" dirty="0"/>
              <a:t>.' These are the words you are to speak to the sons of </a:t>
            </a:r>
            <a:r>
              <a:rPr lang="en-US" sz="4000" b="1" dirty="0" err="1"/>
              <a:t>Yisrael</a:t>
            </a:r>
            <a:r>
              <a:rPr lang="en-US" sz="4000" b="1" dirty="0" smtClean="0"/>
              <a:t>.“  Exodus 19:5-6</a:t>
            </a:r>
            <a:endParaRPr lang="en-US" sz="4000" b="1" dirty="0"/>
          </a:p>
        </p:txBody>
      </p:sp>
    </p:spTree>
    <p:extLst>
      <p:ext uri="{BB962C8B-B14F-4D97-AF65-F5344CB8AC3E}">
        <p14:creationId xmlns:p14="http://schemas.microsoft.com/office/powerpoint/2010/main" val="12840143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314325"/>
            <a:ext cx="10744200" cy="6010276"/>
          </a:xfrm>
        </p:spPr>
        <p:txBody>
          <a:bodyPr>
            <a:normAutofit fontScale="92500" lnSpcReduction="10000"/>
          </a:bodyPr>
          <a:lstStyle/>
          <a:p>
            <a:pPr algn="ctr">
              <a:buNone/>
            </a:pPr>
            <a:r>
              <a:rPr lang="en-US" sz="4800" b="1" dirty="0" smtClean="0">
                <a:solidFill>
                  <a:schemeClr val="tx1"/>
                </a:solidFill>
              </a:rPr>
              <a:t>What is the Spiritual House?</a:t>
            </a:r>
            <a:endParaRPr lang="en-US" sz="4800" b="1" dirty="0">
              <a:solidFill>
                <a:schemeClr val="tx1"/>
              </a:solidFill>
            </a:endParaRPr>
          </a:p>
          <a:p>
            <a:pPr marL="0" indent="0">
              <a:buNone/>
            </a:pPr>
            <a:r>
              <a:rPr lang="en-US" sz="4000" b="1" dirty="0"/>
              <a:t>He was faithful to the one who appointed him, just as Mosheh was faithful in all Elohim's </a:t>
            </a:r>
            <a:r>
              <a:rPr lang="en-US" sz="4000" b="1" dirty="0" smtClean="0"/>
              <a:t>house. </a:t>
            </a:r>
            <a:r>
              <a:rPr lang="en-US" sz="4000" b="1" dirty="0" err="1"/>
              <a:t>Yahusha</a:t>
            </a:r>
            <a:r>
              <a:rPr lang="en-US" sz="4000" b="1" dirty="0"/>
              <a:t> has been found worthy of greater honor than Mosheh, just as the builder of a house has greater honor than the house </a:t>
            </a:r>
            <a:r>
              <a:rPr lang="en-US" sz="4000" b="1" dirty="0" smtClean="0"/>
              <a:t>itself. </a:t>
            </a:r>
            <a:r>
              <a:rPr lang="en-US" sz="4000" b="1" dirty="0"/>
              <a:t>For every house is built by someone, but Elohim is the builder of </a:t>
            </a:r>
            <a:r>
              <a:rPr lang="en-US" sz="4000" b="1" dirty="0" smtClean="0"/>
              <a:t>everything. </a:t>
            </a:r>
            <a:r>
              <a:rPr lang="en-US" sz="4000" b="1" dirty="0"/>
              <a:t>Mosheh was faithful as a servant in all Elohim's house, testifying to what would be said in the </a:t>
            </a:r>
            <a:r>
              <a:rPr lang="en-US" sz="4000" b="1" dirty="0" smtClean="0"/>
              <a:t>future. </a:t>
            </a:r>
            <a:r>
              <a:rPr lang="en-US" sz="4000" b="1" dirty="0"/>
              <a:t>But Messiah is faithful as a son over Elohim's house. </a:t>
            </a:r>
            <a:r>
              <a:rPr lang="en-US" sz="4000" b="1" u="sng" dirty="0"/>
              <a:t>And we are his house</a:t>
            </a:r>
            <a:r>
              <a:rPr lang="en-US" sz="4000" b="1" dirty="0"/>
              <a:t>, if we hold on to our courage and the hope of which we boast</a:t>
            </a:r>
            <a:r>
              <a:rPr lang="en-US" sz="4000" b="1" dirty="0" smtClean="0"/>
              <a:t>. Hebrews 3:2-6</a:t>
            </a:r>
            <a:endParaRPr lang="en-US" sz="4000" b="1" dirty="0"/>
          </a:p>
        </p:txBody>
      </p:sp>
    </p:spTree>
    <p:extLst>
      <p:ext uri="{BB962C8B-B14F-4D97-AF65-F5344CB8AC3E}">
        <p14:creationId xmlns:p14="http://schemas.microsoft.com/office/powerpoint/2010/main" val="26046117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800" b="1" dirty="0" smtClean="0">
                <a:solidFill>
                  <a:schemeClr val="tx1"/>
                </a:solidFill>
              </a:rPr>
              <a:t>A </a:t>
            </a:r>
            <a:r>
              <a:rPr lang="en-US" sz="4800" b="1" dirty="0" smtClean="0"/>
              <a:t>Set Apart Priesthood</a:t>
            </a:r>
            <a:endParaRPr lang="en-US" sz="4800" b="1" dirty="0">
              <a:solidFill>
                <a:schemeClr val="tx1"/>
              </a:solidFill>
            </a:endParaRPr>
          </a:p>
          <a:p>
            <a:pPr marL="0" indent="0">
              <a:buNone/>
            </a:pPr>
            <a:r>
              <a:rPr lang="en-US" sz="4000" b="1" dirty="0"/>
              <a:t>a set-apart priesthood, to offer up </a:t>
            </a:r>
            <a:r>
              <a:rPr lang="en-US" sz="4000" b="1" u="sng" dirty="0"/>
              <a:t>spiritual</a:t>
            </a:r>
            <a:r>
              <a:rPr lang="en-US" sz="4000" b="1" dirty="0"/>
              <a:t> slaughter offerings acceptable to Elohim through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Messiah. </a:t>
            </a:r>
            <a:r>
              <a:rPr lang="en-US" sz="4000" b="1" dirty="0" err="1"/>
              <a:t>Vss</a:t>
            </a:r>
            <a:r>
              <a:rPr lang="en-US" sz="4000" b="1" dirty="0"/>
              <a:t> </a:t>
            </a:r>
            <a:r>
              <a:rPr lang="en-US" sz="4000" b="1" dirty="0" smtClean="0"/>
              <a:t>4-5</a:t>
            </a:r>
          </a:p>
          <a:p>
            <a:pPr marL="0" indent="0">
              <a:buNone/>
            </a:pPr>
            <a:r>
              <a:rPr lang="en-US" sz="4000" b="1" dirty="0" smtClean="0"/>
              <a:t>What are these spiritual offerings? </a:t>
            </a:r>
          </a:p>
          <a:p>
            <a:pPr marL="0" indent="0">
              <a:buNone/>
            </a:pPr>
            <a:r>
              <a:rPr lang="en-US" sz="4000" b="1" dirty="0" smtClean="0"/>
              <a:t>Praise: Ps 54:6; </a:t>
            </a:r>
            <a:r>
              <a:rPr lang="en-US" sz="4000" b="1" dirty="0" err="1" smtClean="0"/>
              <a:t>Heb</a:t>
            </a:r>
            <a:r>
              <a:rPr lang="en-US" sz="4000" b="1" dirty="0" smtClean="0"/>
              <a:t> 13:15</a:t>
            </a:r>
          </a:p>
          <a:p>
            <a:pPr marL="0" indent="0">
              <a:buNone/>
            </a:pPr>
            <a:r>
              <a:rPr lang="en-US" sz="4000" b="1" dirty="0" smtClean="0"/>
              <a:t>Our bodies: Romans 12:1-2</a:t>
            </a:r>
            <a:endParaRPr lang="en-US" sz="4000" b="1" dirty="0"/>
          </a:p>
        </p:txBody>
      </p:sp>
    </p:spTree>
    <p:extLst>
      <p:ext uri="{BB962C8B-B14F-4D97-AF65-F5344CB8AC3E}">
        <p14:creationId xmlns:p14="http://schemas.microsoft.com/office/powerpoint/2010/main" val="8388784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Chief Corner Stone</a:t>
            </a:r>
            <a:endParaRPr lang="en-US" sz="4000" b="1" dirty="0">
              <a:cs typeface="Times New Roman" pitchFamily="18" charset="0"/>
            </a:endParaRPr>
          </a:p>
          <a:p>
            <a:pPr marL="0" indent="0">
              <a:buNone/>
            </a:pPr>
            <a:r>
              <a:rPr lang="en-US" sz="4000" b="1" dirty="0"/>
              <a:t>Because it is contained in the Scripture, “See, I lay in </a:t>
            </a:r>
            <a:r>
              <a:rPr lang="en-US" sz="4000" b="1" dirty="0" err="1"/>
              <a:t>Tsiyon</a:t>
            </a:r>
            <a:r>
              <a:rPr lang="en-US" sz="4000" b="1" dirty="0"/>
              <a:t> a chief corner-stone, chosen, precious, and </a:t>
            </a:r>
            <a:r>
              <a:rPr lang="en-US" sz="4000" b="1" u="sng" dirty="0"/>
              <a:t>he who believes on Him shall by no means be put to shame</a:t>
            </a:r>
            <a:r>
              <a:rPr lang="en-US" sz="4000" b="1" dirty="0" smtClean="0"/>
              <a:t>.” Vs 6</a:t>
            </a:r>
            <a:endParaRPr lang="en-US" sz="4000" b="1" dirty="0"/>
          </a:p>
        </p:txBody>
      </p:sp>
    </p:spTree>
    <p:extLst>
      <p:ext uri="{BB962C8B-B14F-4D97-AF65-F5344CB8AC3E}">
        <p14:creationId xmlns:p14="http://schemas.microsoft.com/office/powerpoint/2010/main" val="40942949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The Stone the Builders Rejected</a:t>
            </a:r>
            <a:endParaRPr lang="en-US" sz="4000" b="1" dirty="0">
              <a:cs typeface="Times New Roman" pitchFamily="18" charset="0"/>
            </a:endParaRPr>
          </a:p>
          <a:p>
            <a:pPr marL="0" indent="0">
              <a:buNone/>
            </a:pPr>
            <a:r>
              <a:rPr lang="en-US" sz="4000" b="1" dirty="0"/>
              <a:t>This preciousness, then, </a:t>
            </a:r>
            <a:r>
              <a:rPr lang="en-US" sz="4000" b="1" u="sng" dirty="0"/>
              <a:t>is for you who believe</a:t>
            </a:r>
            <a:r>
              <a:rPr lang="en-US" sz="4000" b="1" dirty="0"/>
              <a:t>; but to </a:t>
            </a:r>
            <a:r>
              <a:rPr lang="en-US" sz="4000" b="1" u="sng" dirty="0"/>
              <a:t>those who are disobedient</a:t>
            </a:r>
            <a:r>
              <a:rPr lang="en-US" sz="4000" b="1" dirty="0"/>
              <a:t>, “The stone which the builders rejected has become the chief corner-stone,” </a:t>
            </a:r>
            <a:r>
              <a:rPr lang="en-US" sz="4000" b="1" dirty="0" smtClean="0"/>
              <a:t>and </a:t>
            </a:r>
            <a:r>
              <a:rPr lang="en-US" sz="4000" b="1" dirty="0"/>
              <a:t>“A stone of stumbling and a rock that makes for falling,” </a:t>
            </a:r>
            <a:r>
              <a:rPr lang="en-US" sz="4000" b="1" dirty="0" smtClean="0"/>
              <a:t> </a:t>
            </a:r>
            <a:r>
              <a:rPr lang="en-US" sz="4000" b="1" dirty="0"/>
              <a:t>who stumble because </a:t>
            </a:r>
            <a:r>
              <a:rPr lang="en-US" sz="4000" b="1" u="sng" dirty="0"/>
              <a:t>they are </a:t>
            </a:r>
            <a:r>
              <a:rPr lang="en-US" sz="4000" b="1" u="sng" dirty="0" smtClean="0"/>
              <a:t>disobedient </a:t>
            </a:r>
            <a:r>
              <a:rPr lang="en-US" sz="4000" b="1" u="sng" dirty="0"/>
              <a:t>to the Word</a:t>
            </a:r>
            <a:r>
              <a:rPr lang="en-US" sz="4000" b="1" dirty="0"/>
              <a:t>, to which they also were appointed</a:t>
            </a:r>
            <a:r>
              <a:rPr lang="en-US" sz="4000" b="1" dirty="0" smtClean="0"/>
              <a:t>.  </a:t>
            </a:r>
            <a:r>
              <a:rPr lang="en-US" sz="4000" b="1" dirty="0" err="1" smtClean="0"/>
              <a:t>Vss</a:t>
            </a:r>
            <a:r>
              <a:rPr lang="en-US" sz="4000" b="1" dirty="0" smtClean="0"/>
              <a:t> 7-8</a:t>
            </a:r>
          </a:p>
          <a:p>
            <a:pPr marL="0" indent="0">
              <a:buNone/>
            </a:pPr>
            <a:r>
              <a:rPr lang="en-US" sz="4000" b="1" dirty="0" smtClean="0"/>
              <a:t>Appointed? The disobedient are appointed to fall</a:t>
            </a:r>
            <a:endParaRPr lang="en-US" sz="4000" b="1" dirty="0" smtClean="0"/>
          </a:p>
        </p:txBody>
      </p:sp>
    </p:spTree>
    <p:extLst>
      <p:ext uri="{BB962C8B-B14F-4D97-AF65-F5344CB8AC3E}">
        <p14:creationId xmlns:p14="http://schemas.microsoft.com/office/powerpoint/2010/main" val="9832117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Who Are We?</a:t>
            </a:r>
            <a:endParaRPr lang="en-US" sz="4000" b="1" dirty="0">
              <a:cs typeface="Times New Roman" pitchFamily="18" charset="0"/>
            </a:endParaRPr>
          </a:p>
          <a:p>
            <a:pPr marL="0" indent="0">
              <a:buNone/>
            </a:pPr>
            <a:r>
              <a:rPr lang="en-US" sz="4000" b="1" dirty="0" smtClean="0"/>
              <a:t>But </a:t>
            </a:r>
            <a:r>
              <a:rPr lang="en-US" sz="4000" b="1" dirty="0"/>
              <a:t>you are a chosen race, a royal priesthood, a set-apart nation, a people for a possession, that you should proclaim the praises of Him who called you out of darkness into His </a:t>
            </a:r>
            <a:r>
              <a:rPr lang="en-US" sz="4000" b="1" dirty="0" err="1"/>
              <a:t>marvellous</a:t>
            </a:r>
            <a:r>
              <a:rPr lang="en-US" sz="4000" b="1" dirty="0"/>
              <a:t> light, who once were not a people, but now the people of Elohim; who had not obtained compassion, but now </a:t>
            </a:r>
            <a:r>
              <a:rPr lang="en-US" sz="4000" b="1" dirty="0" smtClean="0"/>
              <a:t>obtained compassion</a:t>
            </a:r>
            <a:r>
              <a:rPr lang="en-US" sz="4000" b="1" dirty="0"/>
              <a:t>. </a:t>
            </a:r>
            <a:r>
              <a:rPr lang="en-US" sz="4000" b="1" dirty="0" err="1" smtClean="0"/>
              <a:t>Vss</a:t>
            </a:r>
            <a:r>
              <a:rPr lang="en-US" sz="4000" b="1" dirty="0" smtClean="0"/>
              <a:t> 9-10</a:t>
            </a:r>
          </a:p>
          <a:p>
            <a:pPr marL="0" indent="0">
              <a:buNone/>
            </a:pPr>
            <a:r>
              <a:rPr lang="en-US" sz="4000" b="1" dirty="0" err="1" smtClean="0"/>
              <a:t>Cf</a:t>
            </a:r>
            <a:r>
              <a:rPr lang="en-US" sz="4000" b="1" dirty="0" smtClean="0"/>
              <a:t> the prophesy of </a:t>
            </a:r>
            <a:r>
              <a:rPr lang="en-US" sz="4000" b="1" dirty="0" err="1" smtClean="0"/>
              <a:t>Hoshea</a:t>
            </a:r>
            <a:r>
              <a:rPr lang="en-US" sz="4000" b="1" dirty="0" smtClean="0"/>
              <a:t>, </a:t>
            </a:r>
            <a:r>
              <a:rPr lang="en-US" sz="4000" b="1" dirty="0" err="1" smtClean="0"/>
              <a:t>LoAmmi</a:t>
            </a:r>
            <a:r>
              <a:rPr lang="en-US" sz="4000" b="1" dirty="0" smtClean="0"/>
              <a:t>, </a:t>
            </a:r>
            <a:r>
              <a:rPr lang="en-US" sz="4000" b="1" dirty="0" err="1" smtClean="0"/>
              <a:t>LoRuhamah</a:t>
            </a:r>
            <a:endParaRPr lang="en-US" sz="4000" b="1" dirty="0"/>
          </a:p>
        </p:txBody>
      </p:sp>
    </p:spTree>
    <p:extLst>
      <p:ext uri="{BB962C8B-B14F-4D97-AF65-F5344CB8AC3E}">
        <p14:creationId xmlns:p14="http://schemas.microsoft.com/office/powerpoint/2010/main" val="29906919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762" y="685801"/>
            <a:ext cx="11806237" cy="5638800"/>
          </a:xfrm>
        </p:spPr>
        <p:txBody>
          <a:bodyPr>
            <a:normAutofit/>
          </a:bodyPr>
          <a:lstStyle/>
          <a:p>
            <a:pPr algn="ctr">
              <a:buNone/>
            </a:pPr>
            <a:r>
              <a:rPr lang="en-US" sz="4000" b="1" dirty="0">
                <a:solidFill>
                  <a:schemeClr val="tx1"/>
                </a:solidFill>
                <a:latin typeface="+mn-lt"/>
              </a:rPr>
              <a:t>What Authority Did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Give to His Disciples (Peter)?</a:t>
            </a:r>
          </a:p>
          <a:p>
            <a:pPr marL="0">
              <a:buNone/>
            </a:pPr>
            <a:r>
              <a:rPr lang="en-US" sz="4000" b="1" dirty="0" smtClean="0">
                <a:solidFill>
                  <a:schemeClr val="tx1"/>
                </a:solidFill>
                <a:latin typeface="+mn-lt"/>
              </a:rPr>
              <a:t>And </a:t>
            </a:r>
            <a:r>
              <a:rPr lang="en-US" sz="4000" b="1" dirty="0">
                <a:solidFill>
                  <a:schemeClr val="tx1"/>
                </a:solidFill>
                <a:latin typeface="+mn-lt"/>
              </a:rPr>
              <a:t>I will give unto thee the keys of the kingdom of heaven: and whatsoever thou shalt bind on earth shall be bound in heaven: and whatsoever thou shalt loose on earth shall be loosed in heaven. (Matthew 16:18-19 </a:t>
            </a:r>
            <a:r>
              <a:rPr lang="en-US" sz="4000" b="1" dirty="0" smtClean="0">
                <a:solidFill>
                  <a:schemeClr val="tx1"/>
                </a:solidFill>
                <a:latin typeface="+mn-lt"/>
              </a:rPr>
              <a:t>KJV)</a:t>
            </a:r>
            <a:endParaRPr lang="en-US" sz="4000" b="1" dirty="0">
              <a:solidFill>
                <a:schemeClr val="tx1"/>
              </a:solidFill>
              <a:latin typeface="+mn-lt"/>
            </a:endParaRPr>
          </a:p>
        </p:txBody>
      </p:sp>
    </p:spTree>
    <p:extLst>
      <p:ext uri="{BB962C8B-B14F-4D97-AF65-F5344CB8AC3E}">
        <p14:creationId xmlns:p14="http://schemas.microsoft.com/office/powerpoint/2010/main" val="16281947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lnSpcReduction="10000"/>
          </a:bodyPr>
          <a:lstStyle/>
          <a:p>
            <a:pPr algn="ctr">
              <a:buNone/>
            </a:pPr>
            <a:r>
              <a:rPr lang="en-US" sz="4000" b="1" dirty="0">
                <a:solidFill>
                  <a:schemeClr val="tx1"/>
                </a:solidFill>
                <a:latin typeface="+mn-lt"/>
              </a:rPr>
              <a:t>The Keys to the House of David</a:t>
            </a:r>
          </a:p>
          <a:p>
            <a:pPr>
              <a:buNone/>
            </a:pPr>
            <a:r>
              <a:rPr lang="en-US" sz="4000" b="1" dirty="0">
                <a:solidFill>
                  <a:schemeClr val="tx1"/>
                </a:solidFill>
                <a:latin typeface="+mn-lt"/>
              </a:rPr>
              <a:t>"At that time I will summon my servant </a:t>
            </a:r>
            <a:r>
              <a:rPr lang="en-US" sz="4000" b="1" dirty="0" err="1">
                <a:solidFill>
                  <a:schemeClr val="tx1"/>
                </a:solidFill>
                <a:latin typeface="+mn-lt"/>
              </a:rPr>
              <a:t>Eliakim</a:t>
            </a:r>
            <a:r>
              <a:rPr lang="en-US" sz="4000" b="1" dirty="0">
                <a:solidFill>
                  <a:schemeClr val="tx1"/>
                </a:solidFill>
                <a:latin typeface="+mn-lt"/>
              </a:rPr>
              <a:t>, son of </a:t>
            </a:r>
            <a:r>
              <a:rPr lang="en-US" sz="4000" b="1" dirty="0" err="1">
                <a:solidFill>
                  <a:schemeClr val="tx1"/>
                </a:solidFill>
                <a:latin typeface="+mn-lt"/>
              </a:rPr>
              <a:t>Hilkiah</a:t>
            </a:r>
            <a:r>
              <a:rPr lang="en-US" sz="4000" b="1" dirty="0">
                <a:solidFill>
                  <a:schemeClr val="tx1"/>
                </a:solidFill>
                <a:latin typeface="+mn-lt"/>
              </a:rPr>
              <a:t>. I will put your robe on him, tie your belt around him, and transfer your authority to him. He will become a protector of the residents of </a:t>
            </a:r>
            <a:r>
              <a:rPr lang="en-US" sz="4000" b="1" dirty="0" err="1">
                <a:solidFill>
                  <a:schemeClr val="tx1"/>
                </a:solidFill>
                <a:latin typeface="+mn-lt"/>
              </a:rPr>
              <a:t>Yerushalayim</a:t>
            </a:r>
            <a:r>
              <a:rPr lang="en-US" sz="4000" b="1" dirty="0">
                <a:solidFill>
                  <a:schemeClr val="tx1"/>
                </a:solidFill>
                <a:latin typeface="+mn-lt"/>
              </a:rPr>
              <a:t> and of the people of </a:t>
            </a:r>
            <a:r>
              <a:rPr lang="en-US" sz="4000" b="1" dirty="0" err="1">
                <a:solidFill>
                  <a:schemeClr val="tx1"/>
                </a:solidFill>
                <a:latin typeface="+mn-lt"/>
              </a:rPr>
              <a:t>Yehudah</a:t>
            </a:r>
            <a:r>
              <a:rPr lang="en-US" sz="4000" b="1" dirty="0">
                <a:solidFill>
                  <a:schemeClr val="tx1"/>
                </a:solidFill>
                <a:latin typeface="+mn-lt"/>
              </a:rPr>
              <a:t>.</a:t>
            </a:r>
            <a:r>
              <a:rPr lang="en-US" sz="4000" b="1" baseline="30000" dirty="0">
                <a:solidFill>
                  <a:schemeClr val="tx1"/>
                </a:solidFill>
                <a:latin typeface="+mn-lt"/>
              </a:rPr>
              <a:t> </a:t>
            </a:r>
            <a:r>
              <a:rPr lang="en-US" sz="4000" b="1" dirty="0">
                <a:solidFill>
                  <a:schemeClr val="tx1"/>
                </a:solidFill>
                <a:latin typeface="+mn-lt"/>
              </a:rPr>
              <a:t> I will place the key to the house of David on his shoulder. When he opens the door, no one can close it; when he closes the door, no one can open it.  (</a:t>
            </a:r>
            <a:r>
              <a:rPr lang="en-US" sz="4000" b="1" dirty="0" err="1">
                <a:solidFill>
                  <a:schemeClr val="tx1"/>
                </a:solidFill>
                <a:latin typeface="+mn-lt"/>
              </a:rPr>
              <a:t>Yeshayahu</a:t>
            </a:r>
            <a:r>
              <a:rPr lang="en-US" sz="4000" b="1" dirty="0">
                <a:solidFill>
                  <a:schemeClr val="tx1"/>
                </a:solidFill>
                <a:latin typeface="+mn-lt"/>
              </a:rPr>
              <a:t> 22:20-22)</a:t>
            </a:r>
            <a:endParaRPr lang="en-US" sz="4000" b="1" dirty="0">
              <a:solidFill>
                <a:schemeClr val="tx1"/>
              </a:solidFill>
              <a:latin typeface="+mn-lt"/>
            </a:endParaRPr>
          </a:p>
          <a:p>
            <a:pPr algn="ctr">
              <a:buNone/>
            </a:pPr>
            <a:endParaRPr lang="en-US" sz="4000" b="1" dirty="0">
              <a:solidFill>
                <a:schemeClr val="tx1"/>
              </a:solidFill>
              <a:latin typeface="+mn-lt"/>
            </a:endParaRPr>
          </a:p>
        </p:txBody>
      </p:sp>
    </p:spTree>
    <p:extLst>
      <p:ext uri="{BB962C8B-B14F-4D97-AF65-F5344CB8AC3E}">
        <p14:creationId xmlns:p14="http://schemas.microsoft.com/office/powerpoint/2010/main" val="13063003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marL="0">
              <a:buNone/>
            </a:pPr>
            <a:r>
              <a:rPr lang="en-US" sz="4000" b="1" dirty="0">
                <a:solidFill>
                  <a:schemeClr val="tx1"/>
                </a:solidFill>
                <a:latin typeface="+mn-lt"/>
              </a:rPr>
              <a:t>To the angel of the congregation in Philadelphia write the following: "This is the solemn pronouncement of the Set-apart One, the True One, who holds the key of David, who opens doors no one can shut, and shuts doors no one can open" (</a:t>
            </a:r>
            <a:r>
              <a:rPr lang="en-US" sz="4000" b="1" dirty="0">
                <a:solidFill>
                  <a:schemeClr val="tx1"/>
                </a:solidFill>
                <a:latin typeface="+mn-lt"/>
              </a:rPr>
              <a:t>Revelation </a:t>
            </a:r>
            <a:r>
              <a:rPr lang="en-US" sz="4000" b="1" dirty="0">
                <a:solidFill>
                  <a:schemeClr val="tx1"/>
                </a:solidFill>
                <a:latin typeface="+mn-lt"/>
              </a:rPr>
              <a:t>3:7</a:t>
            </a:r>
            <a:r>
              <a:rPr lang="en-US" sz="4000" b="1" dirty="0">
                <a:solidFill>
                  <a:schemeClr val="tx1"/>
                </a:solidFill>
                <a:latin typeface="+mn-lt"/>
              </a:rPr>
              <a:t>)</a:t>
            </a:r>
          </a:p>
          <a:p>
            <a:pPr>
              <a:buNone/>
            </a:pPr>
            <a:r>
              <a:rPr lang="en-US" sz="4000" b="1" dirty="0">
                <a:solidFill>
                  <a:schemeClr val="tx1"/>
                </a:solidFill>
                <a:latin typeface="+mn-lt"/>
              </a:rPr>
              <a:t>The “key” is the authority to rule</a:t>
            </a:r>
            <a:endParaRPr lang="en-US" sz="4000" b="1" dirty="0">
              <a:solidFill>
                <a:schemeClr val="tx1"/>
              </a:solidFill>
              <a:latin typeface="+mn-lt"/>
            </a:endParaRPr>
          </a:p>
        </p:txBody>
      </p:sp>
    </p:spTree>
    <p:extLst>
      <p:ext uri="{BB962C8B-B14F-4D97-AF65-F5344CB8AC3E}">
        <p14:creationId xmlns:p14="http://schemas.microsoft.com/office/powerpoint/2010/main" val="18441539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buNone/>
            </a:pPr>
            <a:r>
              <a:rPr lang="en-US" sz="4000" b="1" dirty="0">
                <a:solidFill>
                  <a:schemeClr val="tx1"/>
                </a:solidFill>
                <a:latin typeface="+mn-lt"/>
              </a:rPr>
              <a:t>The "keys of the reign of the heavens" about which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spoke to Peter is the authority given to the disciples of </a:t>
            </a:r>
            <a:r>
              <a:rPr lang="en-US" sz="4000" b="1" dirty="0" err="1" smtClean="0">
                <a:solidFill>
                  <a:schemeClr val="tx1"/>
                </a:solidFill>
                <a:latin typeface="+mn-lt"/>
              </a:rPr>
              <a:t>Yahusha</a:t>
            </a:r>
            <a:r>
              <a:rPr lang="en-US" sz="4000" b="1" dirty="0" smtClean="0">
                <a:solidFill>
                  <a:schemeClr val="tx1"/>
                </a:solidFill>
                <a:latin typeface="+mn-lt"/>
              </a:rPr>
              <a:t> </a:t>
            </a:r>
            <a:r>
              <a:rPr lang="en-US" sz="4000" b="1" dirty="0">
                <a:solidFill>
                  <a:schemeClr val="tx1"/>
                </a:solidFill>
                <a:latin typeface="+mn-lt"/>
              </a:rPr>
              <a:t>to manage and reign over his body by the use of the rules (Hebrew, </a:t>
            </a:r>
            <a:r>
              <a:rPr lang="en-US" sz="4000" b="1" i="1" dirty="0" err="1">
                <a:solidFill>
                  <a:schemeClr val="tx1"/>
                </a:solidFill>
                <a:latin typeface="+mn-lt"/>
              </a:rPr>
              <a:t>chukot</a:t>
            </a:r>
            <a:r>
              <a:rPr lang="en-US" sz="4000" b="1" dirty="0">
                <a:solidFill>
                  <a:schemeClr val="tx1"/>
                </a:solidFill>
                <a:latin typeface="+mn-lt"/>
              </a:rPr>
              <a:t>) and right-rulings (Hebrew, </a:t>
            </a:r>
            <a:r>
              <a:rPr lang="en-US" sz="4000" b="1" i="1" dirty="0" err="1">
                <a:solidFill>
                  <a:schemeClr val="tx1"/>
                </a:solidFill>
                <a:latin typeface="+mn-lt"/>
              </a:rPr>
              <a:t>mishpatim</a:t>
            </a:r>
            <a:r>
              <a:rPr lang="en-US" sz="4000" b="1" dirty="0">
                <a:solidFill>
                  <a:schemeClr val="tx1"/>
                </a:solidFill>
                <a:latin typeface="+mn-lt"/>
              </a:rPr>
              <a:t>) of the Torah.  These tools ("keys") are the means by which to instruct and manage the body of Messiah.  They are the laws and judgments by which all of Israel is to live.</a:t>
            </a:r>
          </a:p>
        </p:txBody>
      </p:sp>
    </p:spTree>
    <p:extLst>
      <p:ext uri="{BB962C8B-B14F-4D97-AF65-F5344CB8AC3E}">
        <p14:creationId xmlns:p14="http://schemas.microsoft.com/office/powerpoint/2010/main" val="14352863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latin typeface="+mn-lt"/>
              </a:rPr>
              <a:t>The Laws of the Land</a:t>
            </a:r>
          </a:p>
          <a:p>
            <a:pPr marL="0">
              <a:buNone/>
            </a:pPr>
            <a:r>
              <a:rPr lang="en-US" sz="4000" b="1" dirty="0">
                <a:solidFill>
                  <a:schemeClr val="tx1"/>
                </a:solidFill>
                <a:latin typeface="+mn-lt"/>
              </a:rPr>
              <a:t>Now this is the commandment - the rules and right-rulings that </a:t>
            </a:r>
            <a:r>
              <a:rPr lang="en-US" sz="4000" b="1" dirty="0" smtClean="0">
                <a:solidFill>
                  <a:schemeClr val="tx1"/>
                </a:solidFill>
                <a:latin typeface="+mn-lt"/>
              </a:rPr>
              <a:t>Yahuwah </a:t>
            </a:r>
            <a:r>
              <a:rPr lang="en-US" sz="4000" b="1" dirty="0">
                <a:solidFill>
                  <a:schemeClr val="tx1"/>
                </a:solidFill>
                <a:latin typeface="+mn-lt"/>
              </a:rPr>
              <a:t>your Elohim instructed me to teach you so that you may carry them out in the land where you are headed.... </a:t>
            </a:r>
            <a:r>
              <a:rPr lang="en-US" sz="4000" b="1" dirty="0">
                <a:solidFill>
                  <a:schemeClr val="tx1"/>
                </a:solidFill>
                <a:latin typeface="+mn-lt"/>
              </a:rPr>
              <a:t>(</a:t>
            </a:r>
            <a:r>
              <a:rPr lang="en-US" sz="4000" b="1" dirty="0" err="1">
                <a:solidFill>
                  <a:schemeClr val="tx1"/>
                </a:solidFill>
                <a:latin typeface="+mn-lt"/>
              </a:rPr>
              <a:t>Devarim</a:t>
            </a:r>
            <a:r>
              <a:rPr lang="en-US" sz="4000" b="1" dirty="0">
                <a:solidFill>
                  <a:schemeClr val="tx1"/>
                </a:solidFill>
                <a:latin typeface="+mn-lt"/>
              </a:rPr>
              <a:t> 6:1)</a:t>
            </a:r>
          </a:p>
        </p:txBody>
      </p:sp>
    </p:spTree>
    <p:extLst>
      <p:ext uri="{BB962C8B-B14F-4D97-AF65-F5344CB8AC3E}">
        <p14:creationId xmlns:p14="http://schemas.microsoft.com/office/powerpoint/2010/main" val="30404872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latin typeface="+mn-lt"/>
              </a:rPr>
              <a:t>Is there any authority to change the laws and rulings of the Torah?</a:t>
            </a:r>
          </a:p>
          <a:p>
            <a:pPr algn="ctr">
              <a:buNone/>
            </a:pPr>
            <a:endParaRPr lang="en-US" sz="4000" b="1" dirty="0">
              <a:solidFill>
                <a:schemeClr val="tx1"/>
              </a:solidFill>
              <a:latin typeface="+mn-lt"/>
            </a:endParaRPr>
          </a:p>
          <a:p>
            <a:pPr>
              <a:buNone/>
            </a:pPr>
            <a:r>
              <a:rPr lang="en-US" sz="4000" b="1" dirty="0">
                <a:solidFill>
                  <a:schemeClr val="tx1"/>
                </a:solidFill>
                <a:latin typeface="+mn-lt"/>
              </a:rPr>
              <a:t>All false religions take upon  themselves the authority to change God’s Law or have as a leader one who alone or a select group of people who can properly interpret the Law</a:t>
            </a:r>
          </a:p>
        </p:txBody>
      </p:sp>
    </p:spTree>
    <p:extLst>
      <p:ext uri="{BB962C8B-B14F-4D97-AF65-F5344CB8AC3E}">
        <p14:creationId xmlns:p14="http://schemas.microsoft.com/office/powerpoint/2010/main" val="15495680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buNone/>
            </a:pPr>
            <a:r>
              <a:rPr lang="en-US" sz="4000" b="1" dirty="0">
                <a:solidFill>
                  <a:schemeClr val="tx1"/>
                </a:solidFill>
                <a:latin typeface="+mn-lt"/>
              </a:rPr>
              <a:t>Now, </a:t>
            </a:r>
            <a:r>
              <a:rPr lang="en-US" sz="4000" b="1" dirty="0" err="1">
                <a:solidFill>
                  <a:schemeClr val="tx1"/>
                </a:solidFill>
                <a:latin typeface="+mn-lt"/>
              </a:rPr>
              <a:t>Yisrael</a:t>
            </a:r>
            <a:r>
              <a:rPr lang="en-US" sz="4000" b="1" dirty="0">
                <a:solidFill>
                  <a:schemeClr val="tx1"/>
                </a:solidFill>
                <a:latin typeface="+mn-lt"/>
              </a:rPr>
              <a:t>, pay attention to the rules and right-rulings I am about to teach you, so that you might live and go on to enter and take possession of the land that </a:t>
            </a:r>
            <a:r>
              <a:rPr lang="en-US" sz="4000" b="1" dirty="0" smtClean="0">
                <a:solidFill>
                  <a:schemeClr val="tx1"/>
                </a:solidFill>
                <a:latin typeface="+mn-lt"/>
              </a:rPr>
              <a:t>Yahuwah, </a:t>
            </a:r>
            <a:r>
              <a:rPr lang="en-US" sz="4000" b="1" dirty="0">
                <a:solidFill>
                  <a:schemeClr val="tx1"/>
                </a:solidFill>
                <a:latin typeface="+mn-lt"/>
              </a:rPr>
              <a:t>the Elohim of your ancestors, is giving you.</a:t>
            </a:r>
            <a:r>
              <a:rPr lang="en-US" sz="4000" b="1" baseline="30000" dirty="0">
                <a:solidFill>
                  <a:schemeClr val="tx1"/>
                </a:solidFill>
                <a:latin typeface="+mn-lt"/>
              </a:rPr>
              <a:t> </a:t>
            </a:r>
            <a:r>
              <a:rPr lang="en-US" sz="4000" b="1" dirty="0">
                <a:solidFill>
                  <a:schemeClr val="tx1"/>
                </a:solidFill>
                <a:latin typeface="+mn-lt"/>
              </a:rPr>
              <a:t> </a:t>
            </a:r>
            <a:r>
              <a:rPr lang="en-US" sz="4000" b="1" u="sng" dirty="0">
                <a:solidFill>
                  <a:schemeClr val="tx1"/>
                </a:solidFill>
                <a:latin typeface="+mn-lt"/>
              </a:rPr>
              <a:t>Do not add a thing to what I command you nor subtract from it</a:t>
            </a:r>
            <a:r>
              <a:rPr lang="en-US" sz="4000" b="1" dirty="0">
                <a:solidFill>
                  <a:schemeClr val="tx1"/>
                </a:solidFill>
                <a:latin typeface="+mn-lt"/>
              </a:rPr>
              <a:t>, so that you may keep the commandments of </a:t>
            </a:r>
            <a:r>
              <a:rPr lang="en-US" sz="4000" b="1" dirty="0" smtClean="0">
                <a:solidFill>
                  <a:schemeClr val="tx1"/>
                </a:solidFill>
                <a:latin typeface="+mn-lt"/>
              </a:rPr>
              <a:t>Yahuwah </a:t>
            </a:r>
            <a:r>
              <a:rPr lang="en-US" sz="4000" b="1" dirty="0">
                <a:solidFill>
                  <a:schemeClr val="tx1"/>
                </a:solidFill>
                <a:latin typeface="+mn-lt"/>
              </a:rPr>
              <a:t>your Elohim that I am delivering to you (</a:t>
            </a:r>
            <a:r>
              <a:rPr lang="en-US" sz="4000" b="1" dirty="0" err="1">
                <a:solidFill>
                  <a:schemeClr val="tx1"/>
                </a:solidFill>
                <a:latin typeface="+mn-lt"/>
              </a:rPr>
              <a:t>Devarim</a:t>
            </a:r>
            <a:r>
              <a:rPr lang="en-US" sz="4000" b="1" dirty="0">
                <a:solidFill>
                  <a:schemeClr val="tx1"/>
                </a:solidFill>
                <a:latin typeface="+mn-lt"/>
              </a:rPr>
              <a:t> [Deuteronomy] 4:1,2).</a:t>
            </a:r>
          </a:p>
        </p:txBody>
      </p:sp>
    </p:spTree>
    <p:extLst>
      <p:ext uri="{BB962C8B-B14F-4D97-AF65-F5344CB8AC3E}">
        <p14:creationId xmlns:p14="http://schemas.microsoft.com/office/powerpoint/2010/main" val="987270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latin typeface="+mn-lt"/>
              </a:rPr>
              <a:t>The Torah is Israel’s Inheritance</a:t>
            </a:r>
          </a:p>
          <a:p>
            <a:pPr>
              <a:buNone/>
            </a:pPr>
            <a:r>
              <a:rPr lang="en-US" sz="4000" b="1" dirty="0" err="1">
                <a:solidFill>
                  <a:schemeClr val="tx1"/>
                </a:solidFill>
                <a:latin typeface="+mn-lt"/>
              </a:rPr>
              <a:t>Mosheh</a:t>
            </a:r>
            <a:r>
              <a:rPr lang="en-US" sz="4000" b="1" dirty="0">
                <a:solidFill>
                  <a:schemeClr val="tx1"/>
                </a:solidFill>
                <a:latin typeface="+mn-lt"/>
              </a:rPr>
              <a:t> </a:t>
            </a:r>
            <a:r>
              <a:rPr lang="en-US" sz="4000" b="1" dirty="0">
                <a:solidFill>
                  <a:schemeClr val="tx1"/>
                </a:solidFill>
                <a:latin typeface="+mn-lt"/>
              </a:rPr>
              <a:t>delivered to us an instruction (Torah), </a:t>
            </a:r>
            <a:r>
              <a:rPr lang="en-US" sz="4000" b="1" i="1" u="sng" dirty="0">
                <a:solidFill>
                  <a:schemeClr val="tx1"/>
                </a:solidFill>
                <a:latin typeface="+mn-lt"/>
              </a:rPr>
              <a:t>an inheritance</a:t>
            </a:r>
            <a:r>
              <a:rPr lang="en-US" sz="4000" b="1" dirty="0">
                <a:solidFill>
                  <a:schemeClr val="tx1"/>
                </a:solidFill>
                <a:latin typeface="+mn-lt"/>
              </a:rPr>
              <a:t> for the assembly (</a:t>
            </a:r>
            <a:r>
              <a:rPr lang="en-US" sz="4000" b="1" dirty="0" err="1">
                <a:solidFill>
                  <a:schemeClr val="tx1"/>
                </a:solidFill>
                <a:latin typeface="+mn-lt"/>
              </a:rPr>
              <a:t>kehilah</a:t>
            </a:r>
            <a:r>
              <a:rPr lang="en-US" sz="4000" b="1" dirty="0">
                <a:solidFill>
                  <a:schemeClr val="tx1"/>
                </a:solidFill>
                <a:latin typeface="+mn-lt"/>
              </a:rPr>
              <a:t>) of </a:t>
            </a:r>
            <a:r>
              <a:rPr lang="en-US" sz="4000" b="1" dirty="0" err="1">
                <a:solidFill>
                  <a:schemeClr val="tx1"/>
                </a:solidFill>
                <a:latin typeface="+mn-lt"/>
              </a:rPr>
              <a:t>Ya'acov</a:t>
            </a:r>
            <a:r>
              <a:rPr lang="en-US" sz="4000" b="1" dirty="0">
                <a:solidFill>
                  <a:schemeClr val="tx1"/>
                </a:solidFill>
                <a:latin typeface="+mn-lt"/>
              </a:rPr>
              <a:t> (</a:t>
            </a:r>
            <a:r>
              <a:rPr lang="en-US" sz="4000" b="1" dirty="0" err="1">
                <a:solidFill>
                  <a:schemeClr val="tx1"/>
                </a:solidFill>
                <a:latin typeface="+mn-lt"/>
              </a:rPr>
              <a:t>Devarim</a:t>
            </a:r>
            <a:r>
              <a:rPr lang="en-US" sz="4000" b="1" dirty="0">
                <a:solidFill>
                  <a:schemeClr val="tx1"/>
                </a:solidFill>
                <a:latin typeface="+mn-lt"/>
              </a:rPr>
              <a:t> 33:4).</a:t>
            </a:r>
          </a:p>
        </p:txBody>
      </p:sp>
    </p:spTree>
    <p:extLst>
      <p:ext uri="{BB962C8B-B14F-4D97-AF65-F5344CB8AC3E}">
        <p14:creationId xmlns:p14="http://schemas.microsoft.com/office/powerpoint/2010/main" val="16121659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buNone/>
            </a:pPr>
            <a:r>
              <a:rPr lang="en-US" sz="4000" b="1" dirty="0">
                <a:solidFill>
                  <a:schemeClr val="tx1"/>
                </a:solidFill>
                <a:latin typeface="+mn-lt"/>
              </a:rPr>
              <a:t>You must be careful to do everything I am commanding you. Do not add to it or subtract from it! (</a:t>
            </a:r>
            <a:r>
              <a:rPr lang="en-US" sz="4000" b="1" dirty="0" err="1">
                <a:solidFill>
                  <a:schemeClr val="tx1"/>
                </a:solidFill>
                <a:latin typeface="+mn-lt"/>
              </a:rPr>
              <a:t>Devarim</a:t>
            </a:r>
            <a:r>
              <a:rPr lang="en-US" sz="4000" b="1" dirty="0">
                <a:solidFill>
                  <a:schemeClr val="tx1"/>
                </a:solidFill>
                <a:latin typeface="+mn-lt"/>
              </a:rPr>
              <a:t> 12:32</a:t>
            </a:r>
            <a:r>
              <a:rPr lang="en-US" sz="4000" b="1" dirty="0">
                <a:solidFill>
                  <a:schemeClr val="tx1"/>
                </a:solidFill>
                <a:latin typeface="+mn-lt"/>
              </a:rPr>
              <a:t>).</a:t>
            </a:r>
          </a:p>
          <a:p>
            <a:pPr marL="0" indent="0">
              <a:buNone/>
            </a:pPr>
            <a:r>
              <a:rPr lang="en-US" sz="4000" b="1" dirty="0" smtClean="0">
                <a:solidFill>
                  <a:schemeClr val="tx1"/>
                </a:solidFill>
                <a:latin typeface="+mn-lt"/>
              </a:rPr>
              <a:t>Yahuwah, </a:t>
            </a:r>
            <a:r>
              <a:rPr lang="en-US" sz="4000" b="1" dirty="0">
                <a:solidFill>
                  <a:schemeClr val="tx1"/>
                </a:solidFill>
                <a:latin typeface="+mn-lt"/>
              </a:rPr>
              <a:t>your Instructions endure; they stand secure in heaven. </a:t>
            </a:r>
            <a:r>
              <a:rPr lang="en-US" sz="4000" b="1" dirty="0">
                <a:solidFill>
                  <a:schemeClr val="tx1"/>
                </a:solidFill>
                <a:latin typeface="+mn-lt"/>
              </a:rPr>
              <a:t>(Psalm 119:89)</a:t>
            </a:r>
          </a:p>
          <a:p>
            <a:pPr marL="0" indent="0">
              <a:buNone/>
            </a:pPr>
            <a:r>
              <a:rPr lang="en-US" sz="4000" b="1" dirty="0">
                <a:solidFill>
                  <a:schemeClr val="tx1"/>
                </a:solidFill>
                <a:latin typeface="+mn-lt"/>
              </a:rPr>
              <a:t>Long ago I realized that you ordained your rules to last. (Psalm 119:152)</a:t>
            </a:r>
          </a:p>
          <a:p>
            <a:pPr marL="0" indent="0">
              <a:buNone/>
            </a:pPr>
            <a:r>
              <a:rPr lang="en-US" sz="4000" b="1" dirty="0">
                <a:solidFill>
                  <a:schemeClr val="tx1"/>
                </a:solidFill>
                <a:latin typeface="+mn-lt"/>
              </a:rPr>
              <a:t>Your justice endures, and your law is reliable. (Psalm 119:142)</a:t>
            </a:r>
          </a:p>
          <a:p>
            <a:pPr algn="ctr">
              <a:buNone/>
            </a:pPr>
            <a:endParaRPr lang="en-US" sz="4000" b="1" dirty="0">
              <a:solidFill>
                <a:schemeClr val="tx1"/>
              </a:solidFill>
              <a:latin typeface="+mn-lt"/>
            </a:endParaRPr>
          </a:p>
        </p:txBody>
      </p:sp>
    </p:spTree>
    <p:extLst>
      <p:ext uri="{BB962C8B-B14F-4D97-AF65-F5344CB8AC3E}">
        <p14:creationId xmlns:p14="http://schemas.microsoft.com/office/powerpoint/2010/main" val="28450660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lgn="ctr">
              <a:buNone/>
            </a:pPr>
            <a:r>
              <a:rPr lang="en-US" sz="4000" b="1" dirty="0">
                <a:solidFill>
                  <a:schemeClr val="tx1"/>
                </a:solidFill>
                <a:latin typeface="+mn-lt"/>
              </a:rPr>
              <a:t>Binding and Loosing</a:t>
            </a:r>
          </a:p>
          <a:p>
            <a:pPr>
              <a:buNone/>
            </a:pPr>
            <a:r>
              <a:rPr lang="en-US" sz="4000" b="1" dirty="0">
                <a:solidFill>
                  <a:schemeClr val="tx1"/>
                </a:solidFill>
                <a:latin typeface="+mn-lt"/>
              </a:rPr>
              <a:t>“whatever </a:t>
            </a:r>
            <a:r>
              <a:rPr lang="en-US" sz="4000" b="1" dirty="0">
                <a:solidFill>
                  <a:schemeClr val="tx1"/>
                </a:solidFill>
                <a:latin typeface="+mn-lt"/>
              </a:rPr>
              <a:t>you bind on earth shall be having been bound in the heavens, and whatever you loosen on earth shall be having been loosened in the </a:t>
            </a:r>
            <a:r>
              <a:rPr lang="en-US" sz="4000" b="1" dirty="0">
                <a:solidFill>
                  <a:schemeClr val="tx1"/>
                </a:solidFill>
                <a:latin typeface="+mn-lt"/>
              </a:rPr>
              <a:t>heavens</a:t>
            </a:r>
            <a:r>
              <a:rPr lang="en-US" sz="4000" b="1" dirty="0" smtClean="0">
                <a:solidFill>
                  <a:schemeClr val="tx1"/>
                </a:solidFill>
                <a:latin typeface="+mn-lt"/>
              </a:rPr>
              <a:t>” </a:t>
            </a:r>
            <a:r>
              <a:rPr lang="en-US" sz="4000" b="1" dirty="0"/>
              <a:t>(Matthew 16:18-19 KJV</a:t>
            </a:r>
            <a:r>
              <a:rPr lang="en-US" sz="4000" b="1" dirty="0" smtClean="0"/>
              <a:t>)</a:t>
            </a:r>
            <a:endParaRPr lang="en-US" sz="4000" b="1" dirty="0">
              <a:solidFill>
                <a:schemeClr val="tx1"/>
              </a:solidFill>
              <a:latin typeface="+mn-lt"/>
            </a:endParaRPr>
          </a:p>
          <a:p>
            <a:pPr>
              <a:buNone/>
            </a:pPr>
            <a:r>
              <a:rPr lang="en-US" sz="4000" b="1" dirty="0">
                <a:solidFill>
                  <a:schemeClr val="tx1"/>
                </a:solidFill>
                <a:latin typeface="+mn-lt"/>
              </a:rPr>
              <a:t> </a:t>
            </a:r>
            <a:r>
              <a:rPr lang="en-US" sz="4000" b="1" dirty="0">
                <a:solidFill>
                  <a:schemeClr val="tx1"/>
                </a:solidFill>
                <a:latin typeface="+mn-lt"/>
              </a:rPr>
              <a:t>The </a:t>
            </a:r>
            <a:r>
              <a:rPr lang="en-US" sz="4000" b="1" dirty="0">
                <a:solidFill>
                  <a:schemeClr val="tx1"/>
                </a:solidFill>
                <a:latin typeface="+mn-lt"/>
              </a:rPr>
              <a:t>periphrastic future perfect tense of the Greek text.  </a:t>
            </a:r>
            <a:r>
              <a:rPr lang="en-US" sz="4000" b="1" dirty="0">
                <a:solidFill>
                  <a:schemeClr val="tx1"/>
                </a:solidFill>
                <a:latin typeface="+mn-lt"/>
              </a:rPr>
              <a:t>It is constructed by attaching the future tense of the "to be" verb to the perfect participle of the action </a:t>
            </a:r>
            <a:r>
              <a:rPr lang="en-US" sz="4000" b="1" dirty="0" smtClean="0">
                <a:solidFill>
                  <a:schemeClr val="tx1"/>
                </a:solidFill>
                <a:latin typeface="+mn-lt"/>
              </a:rPr>
              <a:t>verbs – bind and loose.</a:t>
            </a:r>
            <a:endParaRPr lang="en-US" sz="4000" b="1" dirty="0">
              <a:solidFill>
                <a:schemeClr val="tx1"/>
              </a:solidFill>
              <a:latin typeface="+mn-lt"/>
            </a:endParaRPr>
          </a:p>
        </p:txBody>
      </p:sp>
    </p:spTree>
    <p:extLst>
      <p:ext uri="{BB962C8B-B14F-4D97-AF65-F5344CB8AC3E}">
        <p14:creationId xmlns:p14="http://schemas.microsoft.com/office/powerpoint/2010/main" val="29174921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Autofit/>
          </a:bodyPr>
          <a:lstStyle/>
          <a:p>
            <a:pPr marL="0">
              <a:buNone/>
            </a:pPr>
            <a:r>
              <a:rPr lang="en-US" sz="4000" b="1" dirty="0">
                <a:solidFill>
                  <a:schemeClr val="tx1"/>
                </a:solidFill>
                <a:latin typeface="+mn-lt"/>
              </a:rPr>
              <a:t>It essentially means, "when this judgment is 'bound,' it shall already have been bound in heaven" and "when the judgment is 'loosed' (released), it shall already have been released in heaven."  The </a:t>
            </a:r>
            <a:r>
              <a:rPr lang="en-US" sz="4000" b="1" dirty="0" smtClean="0">
                <a:solidFill>
                  <a:schemeClr val="tx1"/>
                </a:solidFill>
                <a:latin typeface="+mn-lt"/>
              </a:rPr>
              <a:t>action of binding or loosing, </a:t>
            </a:r>
            <a:r>
              <a:rPr lang="en-US" sz="4000" b="1" dirty="0">
                <a:solidFill>
                  <a:schemeClr val="tx1"/>
                </a:solidFill>
                <a:latin typeface="+mn-lt"/>
              </a:rPr>
              <a:t>when declared by the disciples, will at that point in time already have been done by heaven</a:t>
            </a:r>
            <a:r>
              <a:rPr lang="en-US" sz="4000" b="1" dirty="0" smtClean="0">
                <a:solidFill>
                  <a:schemeClr val="tx1"/>
                </a:solidFill>
                <a:latin typeface="+mn-lt"/>
              </a:rPr>
              <a:t>.  Why</a:t>
            </a:r>
            <a:r>
              <a:rPr lang="en-US" sz="4000" b="1" dirty="0" smtClean="0">
                <a:solidFill>
                  <a:schemeClr val="tx1"/>
                </a:solidFill>
                <a:latin typeface="+mn-lt"/>
              </a:rPr>
              <a:t>?</a:t>
            </a:r>
          </a:p>
          <a:p>
            <a:pPr marL="0">
              <a:buNone/>
            </a:pPr>
            <a:r>
              <a:rPr lang="en-US" sz="4000" b="1" dirty="0" smtClean="0"/>
              <a:t>Because the right-rulings of Yahuwah are those judgments and they are already determined</a:t>
            </a:r>
            <a:endParaRPr lang="en-US" sz="4000" b="1" dirty="0">
              <a:solidFill>
                <a:schemeClr val="tx1"/>
              </a:solidFill>
              <a:latin typeface="+mn-lt"/>
            </a:endParaRPr>
          </a:p>
        </p:txBody>
      </p:sp>
    </p:spTree>
    <p:extLst>
      <p:ext uri="{BB962C8B-B14F-4D97-AF65-F5344CB8AC3E}">
        <p14:creationId xmlns:p14="http://schemas.microsoft.com/office/powerpoint/2010/main" val="12683919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5" y="685801"/>
            <a:ext cx="10744200" cy="5638800"/>
          </a:xfrm>
        </p:spPr>
        <p:txBody>
          <a:bodyPr>
            <a:normAutofit/>
          </a:bodyPr>
          <a:lstStyle/>
          <a:p>
            <a:pPr>
              <a:buNone/>
            </a:pPr>
            <a:r>
              <a:rPr lang="en-US" sz="4000" b="1" dirty="0" smtClean="0">
                <a:solidFill>
                  <a:schemeClr val="tx1"/>
                </a:solidFill>
                <a:latin typeface="+mn-lt"/>
              </a:rPr>
              <a:t>Does this authority enable </a:t>
            </a:r>
            <a:r>
              <a:rPr lang="en-US" sz="4000" b="1" dirty="0" err="1" smtClean="0">
                <a:solidFill>
                  <a:schemeClr val="tx1"/>
                </a:solidFill>
                <a:latin typeface="+mn-lt"/>
              </a:rPr>
              <a:t>Yahusha’s</a:t>
            </a:r>
            <a:r>
              <a:rPr lang="en-US" sz="4000" b="1" dirty="0" smtClean="0">
                <a:solidFill>
                  <a:schemeClr val="tx1"/>
                </a:solidFill>
                <a:latin typeface="+mn-lt"/>
              </a:rPr>
              <a:t> </a:t>
            </a:r>
            <a:r>
              <a:rPr lang="en-US" sz="4000" b="1" dirty="0" smtClean="0">
                <a:solidFill>
                  <a:schemeClr val="tx1"/>
                </a:solidFill>
                <a:latin typeface="+mn-lt"/>
              </a:rPr>
              <a:t>disciples to decide on their own how to judge the body of Messiah?</a:t>
            </a:r>
          </a:p>
          <a:p>
            <a:pPr>
              <a:buNone/>
            </a:pPr>
            <a:r>
              <a:rPr lang="en-US" sz="4000" b="1" dirty="0" smtClean="0">
                <a:solidFill>
                  <a:schemeClr val="tx1"/>
                </a:solidFill>
                <a:latin typeface="+mn-lt"/>
              </a:rPr>
              <a:t>Can </a:t>
            </a:r>
            <a:r>
              <a:rPr lang="en-US" sz="4000" b="1" dirty="0" smtClean="0">
                <a:solidFill>
                  <a:schemeClr val="tx1"/>
                </a:solidFill>
                <a:latin typeface="+mn-lt"/>
              </a:rPr>
              <a:t>a leader of </a:t>
            </a:r>
            <a:r>
              <a:rPr lang="en-US" sz="4000" b="1" dirty="0" err="1" smtClean="0">
                <a:solidFill>
                  <a:schemeClr val="tx1"/>
                </a:solidFill>
                <a:latin typeface="+mn-lt"/>
              </a:rPr>
              <a:t>Yah’s</a:t>
            </a:r>
            <a:r>
              <a:rPr lang="en-US" sz="4000" b="1" dirty="0" smtClean="0">
                <a:solidFill>
                  <a:schemeClr val="tx1"/>
                </a:solidFill>
                <a:latin typeface="+mn-lt"/>
              </a:rPr>
              <a:t> assembly make his own decision based entirely upon his own opinion about how to judge someone?</a:t>
            </a:r>
            <a:endParaRPr lang="en-US" sz="4000" b="1" dirty="0">
              <a:solidFill>
                <a:schemeClr val="tx1"/>
              </a:solidFill>
              <a:latin typeface="+mn-lt"/>
            </a:endParaRPr>
          </a:p>
        </p:txBody>
      </p:sp>
    </p:spTree>
    <p:extLst>
      <p:ext uri="{BB962C8B-B14F-4D97-AF65-F5344CB8AC3E}">
        <p14:creationId xmlns:p14="http://schemas.microsoft.com/office/powerpoint/2010/main" val="6677782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Summary</a:t>
            </a:r>
            <a:endParaRPr lang="en-US" sz="4000" b="1" dirty="0" smtClean="0">
              <a:solidFill>
                <a:schemeClr val="tx1"/>
              </a:solidFill>
              <a:latin typeface="+mn-lt"/>
              <a:cs typeface="Times New Roman" pitchFamily="18" charset="0"/>
            </a:endParaRPr>
          </a:p>
          <a:p>
            <a:pPr marL="0" indent="0">
              <a:buNone/>
            </a:pPr>
            <a:r>
              <a:rPr lang="en-US" sz="4000" b="1" dirty="0" smtClean="0"/>
              <a:t>Peter taught that Messiah is the Foundation Stone of His Assembly</a:t>
            </a:r>
          </a:p>
          <a:p>
            <a:pPr marL="0" indent="0">
              <a:buNone/>
            </a:pPr>
            <a:r>
              <a:rPr lang="en-US" sz="4000" b="1" dirty="0" smtClean="0"/>
              <a:t>We who belong to him are living stones which are pieces of the House</a:t>
            </a:r>
          </a:p>
          <a:p>
            <a:pPr marL="0" indent="0">
              <a:buNone/>
            </a:pPr>
            <a:r>
              <a:rPr lang="en-US" sz="4000" b="1" dirty="0" smtClean="0"/>
              <a:t>We are </a:t>
            </a:r>
            <a:r>
              <a:rPr lang="en-US" sz="4000" b="1" dirty="0"/>
              <a:t>a chosen race, a royal priesthood, a set-apart nation, a people for a </a:t>
            </a:r>
            <a:r>
              <a:rPr lang="en-US" sz="4000" b="1" dirty="0" smtClean="0"/>
              <a:t>possession</a:t>
            </a:r>
          </a:p>
          <a:p>
            <a:pPr marL="0" indent="0">
              <a:buNone/>
            </a:pPr>
            <a:r>
              <a:rPr lang="en-US" sz="4000" b="1" dirty="0" smtClean="0"/>
              <a:t>We are Grafted </a:t>
            </a:r>
            <a:r>
              <a:rPr lang="en-US" sz="4000" b="1" smtClean="0"/>
              <a:t>In Israel!</a:t>
            </a:r>
            <a:endParaRPr lang="en-US" sz="4000" b="1" dirty="0" smtClean="0"/>
          </a:p>
          <a:p>
            <a:pPr marL="0" indent="0">
              <a:buNone/>
            </a:pPr>
            <a:endParaRPr lang="en-US" sz="4000" b="1" dirty="0"/>
          </a:p>
        </p:txBody>
      </p:sp>
    </p:spTree>
    <p:extLst>
      <p:ext uri="{BB962C8B-B14F-4D97-AF65-F5344CB8AC3E}">
        <p14:creationId xmlns:p14="http://schemas.microsoft.com/office/powerpoint/2010/main" val="6057322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Next Sabbath</a:t>
            </a:r>
          </a:p>
          <a:p>
            <a:pPr marL="0" indent="0">
              <a:buNone/>
            </a:pPr>
            <a:r>
              <a:rPr lang="en-US" sz="4000" b="1" dirty="0" smtClean="0"/>
              <a:t>1 Peter </a:t>
            </a:r>
            <a:r>
              <a:rPr lang="en-US" sz="4000" b="1" dirty="0" smtClean="0"/>
              <a:t>2:11-25  Living Godly Lives and Suffering As Messiah Suffered</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33470</TotalTime>
  <Words>3451</Words>
  <Application>Microsoft Office PowerPoint</Application>
  <PresentationFormat>Widescreen</PresentationFormat>
  <Paragraphs>204</Paragraphs>
  <Slides>54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195</cp:revision>
  <dcterms:created xsi:type="dcterms:W3CDTF">2018-11-07T08:55:54Z</dcterms:created>
  <dcterms:modified xsi:type="dcterms:W3CDTF">2019-09-07T13:21:15Z</dcterms:modified>
</cp:coreProperties>
</file>