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64" r:id="rId2"/>
    <p:sldId id="257" r:id="rId3"/>
    <p:sldId id="373" r:id="rId4"/>
    <p:sldId id="374" r:id="rId5"/>
    <p:sldId id="376" r:id="rId6"/>
    <p:sldId id="375" r:id="rId7"/>
    <p:sldId id="377" r:id="rId8"/>
    <p:sldId id="378" r:id="rId9"/>
    <p:sldId id="398" r:id="rId10"/>
    <p:sldId id="389" r:id="rId11"/>
    <p:sldId id="379" r:id="rId12"/>
    <p:sldId id="395" r:id="rId13"/>
    <p:sldId id="396" r:id="rId14"/>
    <p:sldId id="400" r:id="rId15"/>
    <p:sldId id="399" r:id="rId16"/>
    <p:sldId id="397" r:id="rId17"/>
    <p:sldId id="390" r:id="rId18"/>
    <p:sldId id="401" r:id="rId19"/>
    <p:sldId id="402" r:id="rId20"/>
    <p:sldId id="403" r:id="rId21"/>
    <p:sldId id="404" r:id="rId22"/>
    <p:sldId id="391" r:id="rId23"/>
    <p:sldId id="406" r:id="rId24"/>
    <p:sldId id="405" r:id="rId25"/>
    <p:sldId id="412" r:id="rId26"/>
    <p:sldId id="392" r:id="rId27"/>
    <p:sldId id="408" r:id="rId28"/>
    <p:sldId id="409" r:id="rId29"/>
    <p:sldId id="407" r:id="rId30"/>
    <p:sldId id="410" r:id="rId31"/>
    <p:sldId id="413" r:id="rId32"/>
    <p:sldId id="411" r:id="rId33"/>
    <p:sldId id="393" r:id="rId34"/>
    <p:sldId id="414" r:id="rId35"/>
    <p:sldId id="415" r:id="rId36"/>
    <p:sldId id="394" r:id="rId37"/>
    <p:sldId id="380" r:id="rId38"/>
    <p:sldId id="382" r:id="rId39"/>
    <p:sldId id="388"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45" autoAdjust="0"/>
    <p:restoredTop sz="86379" autoAdjust="0"/>
  </p:normalViewPr>
  <p:slideViewPr>
    <p:cSldViewPr snapToGrid="0">
      <p:cViewPr varScale="1">
        <p:scale>
          <a:sx n="67" d="100"/>
          <a:sy n="67" d="100"/>
        </p:scale>
        <p:origin x="402" y="78"/>
      </p:cViewPr>
      <p:guideLst/>
    </p:cSldViewPr>
  </p:slideViewPr>
  <p:outlineViewPr>
    <p:cViewPr>
      <p:scale>
        <a:sx n="33" d="100"/>
        <a:sy n="33" d="100"/>
      </p:scale>
      <p:origin x="0" y="-9494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8/24/2019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176053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505616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072041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66456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653334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813999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296169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983563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449771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542570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316936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9714771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5877771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238990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17953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076363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4279543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9916920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2778729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2986501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122006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8469989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747419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006461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5236384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1270316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40191214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1825286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4242313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1227435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7449159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1119128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4883874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1946834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7752174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3372986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742803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8/24/2019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8/24/2019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8/24/2019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8/24/2019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8/24/2019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8/24/2019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a:t>
            </a:r>
            <a:r>
              <a:rPr lang="en-US" sz="5200" b="1" dirty="0" smtClean="0">
                <a:solidFill>
                  <a:schemeClr val="accent1">
                    <a:lumMod val="50000"/>
                  </a:schemeClr>
                </a:solidFill>
                <a:latin typeface="Helvetica" pitchFamily="34" charset="0"/>
                <a:cs typeface="Helvetica" pitchFamily="34" charset="0"/>
              </a:rPr>
              <a:t>Shalom, Saints</a:t>
            </a:r>
            <a:endParaRPr lang="en-US" sz="5200" b="1" dirty="0">
              <a:solidFill>
                <a:schemeClr val="accent1">
                  <a:lumMod val="50000"/>
                </a:schemeClr>
              </a:solidFill>
              <a:latin typeface="Helvetica" pitchFamily="34" charset="0"/>
              <a:cs typeface="Helvetica" pitchFamily="34" charset="0"/>
            </a:endParaRP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Proclaiming the Foundations of the Faith and the Ancient Paths</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August 24,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1 Peter 1:1-12</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The Trials of Your Faith</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Intro to 1 Peter</a:t>
            </a:r>
          </a:p>
          <a:p>
            <a:pPr marL="0" indent="0">
              <a:buNone/>
            </a:pPr>
            <a:r>
              <a:rPr lang="en-US" sz="4000" b="1" dirty="0" err="1" smtClean="0"/>
              <a:t>Kepha</a:t>
            </a:r>
            <a:r>
              <a:rPr lang="en-US" sz="4000" b="1" dirty="0"/>
              <a:t>, an emissary of </a:t>
            </a:r>
            <a:r>
              <a:rPr lang="en-US" sz="4800" b="1" dirty="0">
                <a:latin typeface="Bwhebb" panose="00000400000000000000" pitchFamily="2" charset="0"/>
              </a:rPr>
              <a:t>[</a:t>
            </a:r>
            <a:r>
              <a:rPr lang="en-US" sz="4800" b="1" dirty="0" err="1" smtClean="0">
                <a:latin typeface="Bwhebb" panose="00000400000000000000" pitchFamily="2" charset="0"/>
              </a:rPr>
              <a:t>vwhy</a:t>
            </a:r>
            <a:r>
              <a:rPr lang="en-US" sz="4800" b="1" dirty="0" smtClean="0"/>
              <a:t> </a:t>
            </a:r>
            <a:r>
              <a:rPr lang="en-US" sz="4000" b="1" dirty="0" smtClean="0"/>
              <a:t>(</a:t>
            </a:r>
            <a:r>
              <a:rPr lang="en-US" sz="4000" b="1" dirty="0" err="1" smtClean="0"/>
              <a:t>Yahusha</a:t>
            </a:r>
            <a:r>
              <a:rPr lang="en-US" sz="4000" b="1" dirty="0" smtClean="0"/>
              <a:t>) Messiah</a:t>
            </a:r>
            <a:r>
              <a:rPr lang="en-US" sz="4000" b="1" dirty="0"/>
              <a:t>, to the chosen, strangers of the dispersion in </a:t>
            </a:r>
            <a:r>
              <a:rPr lang="en-US" sz="4000" b="1" dirty="0" err="1"/>
              <a:t>Pontos</a:t>
            </a:r>
            <a:r>
              <a:rPr lang="en-US" sz="4000" b="1" dirty="0"/>
              <a:t>, Galatia, </a:t>
            </a:r>
            <a:r>
              <a:rPr lang="en-US" sz="4000" b="1" dirty="0" err="1"/>
              <a:t>Kappadokia</a:t>
            </a:r>
            <a:r>
              <a:rPr lang="en-US" sz="4000" b="1" dirty="0"/>
              <a:t>, Asia, and </a:t>
            </a:r>
            <a:r>
              <a:rPr lang="en-US" sz="4000" b="1" dirty="0" err="1"/>
              <a:t>Bithunia</a:t>
            </a:r>
            <a:r>
              <a:rPr lang="en-US" sz="4000" b="1" dirty="0"/>
              <a:t>, </a:t>
            </a:r>
            <a:r>
              <a:rPr lang="en-US" sz="4000" b="1" dirty="0" smtClean="0"/>
              <a:t>chosen </a:t>
            </a:r>
            <a:r>
              <a:rPr lang="en-US" sz="4000" b="1" dirty="0"/>
              <a:t>according to the foreknowledge of Elohim the Father, set apart by the Spirit unto </a:t>
            </a:r>
            <a:r>
              <a:rPr lang="en-US" sz="4000" b="1" dirty="0" smtClean="0"/>
              <a:t>obedience </a:t>
            </a:r>
            <a:r>
              <a:rPr lang="en-US" sz="4000" b="1" dirty="0"/>
              <a:t>and sprinkling of the blood of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latin typeface="Bwhebb" panose="00000400000000000000" pitchFamily="2" charset="0"/>
              </a:rPr>
              <a:t> </a:t>
            </a:r>
            <a:r>
              <a:rPr lang="en-US" sz="4000" b="1" dirty="0"/>
              <a:t>(</a:t>
            </a:r>
            <a:r>
              <a:rPr lang="en-US" sz="4000" b="1" dirty="0" err="1"/>
              <a:t>Yahusha</a:t>
            </a:r>
            <a:r>
              <a:rPr lang="en-US" sz="4000" b="1" dirty="0"/>
              <a:t>) </a:t>
            </a:r>
            <a:r>
              <a:rPr lang="en-US" sz="4000" b="1" dirty="0" smtClean="0"/>
              <a:t>Messiah</a:t>
            </a:r>
            <a:r>
              <a:rPr lang="en-US" sz="4000" b="1" dirty="0"/>
              <a:t>: </a:t>
            </a:r>
            <a:r>
              <a:rPr lang="en-US" sz="4000" b="1" dirty="0" err="1"/>
              <a:t>Favour</a:t>
            </a:r>
            <a:r>
              <a:rPr lang="en-US" sz="4000" b="1" dirty="0"/>
              <a:t> and peace be increased to you</a:t>
            </a:r>
            <a:r>
              <a:rPr lang="en-US" sz="4000" b="1" dirty="0" smtClean="0"/>
              <a:t>. 1:1-2</a:t>
            </a:r>
            <a:endParaRPr lang="en-US" sz="4000" b="1" dirty="0"/>
          </a:p>
        </p:txBody>
      </p:sp>
    </p:spTree>
    <p:extLst>
      <p:ext uri="{BB962C8B-B14F-4D97-AF65-F5344CB8AC3E}">
        <p14:creationId xmlns:p14="http://schemas.microsoft.com/office/powerpoint/2010/main" val="27345043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1</a:t>
            </a:r>
          </a:p>
          <a:p>
            <a:pPr marL="0" indent="0">
              <a:buNone/>
            </a:pPr>
            <a:r>
              <a:rPr lang="en-US" sz="4000" b="1" dirty="0"/>
              <a:t>Blessed be the Elohim and Father of our Master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a:t>
            </a:r>
            <a:r>
              <a:rPr lang="en-US" sz="4000" b="1" dirty="0" smtClean="0"/>
              <a:t>Messiah</a:t>
            </a:r>
            <a:r>
              <a:rPr lang="en-US" sz="4000" b="1" dirty="0"/>
              <a:t>, who according to His great compassion has caused us to be born again to a living expectation through the resurrection of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from the dead, </a:t>
            </a:r>
            <a:r>
              <a:rPr lang="en-US" sz="4000" b="1" dirty="0" smtClean="0"/>
              <a:t>to </a:t>
            </a:r>
            <a:r>
              <a:rPr lang="en-US" sz="4000" b="1" dirty="0"/>
              <a:t>an inheritance incorruptible and undefiled and unfading, having been kept in the heavens for you</a:t>
            </a:r>
            <a:r>
              <a:rPr lang="en-US" sz="4000" b="1" dirty="0" smtClean="0"/>
              <a:t>, 1:3-4</a:t>
            </a:r>
            <a:endParaRPr lang="en-US" sz="4000" b="1" dirty="0"/>
          </a:p>
        </p:txBody>
      </p:sp>
    </p:spTree>
    <p:extLst>
      <p:ext uri="{BB962C8B-B14F-4D97-AF65-F5344CB8AC3E}">
        <p14:creationId xmlns:p14="http://schemas.microsoft.com/office/powerpoint/2010/main" val="22730818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1</a:t>
            </a:r>
          </a:p>
          <a:p>
            <a:pPr marL="0" indent="0">
              <a:buNone/>
            </a:pPr>
            <a:r>
              <a:rPr lang="en-US" sz="4000" b="1" dirty="0" smtClean="0"/>
              <a:t>who </a:t>
            </a:r>
            <a:r>
              <a:rPr lang="en-US" sz="4000" b="1" dirty="0"/>
              <a:t>are protected by the power of Elohim through belief, for a deliverance ready to be revealed in the last time, </a:t>
            </a:r>
            <a:r>
              <a:rPr lang="en-US" sz="4000" b="1" dirty="0" smtClean="0"/>
              <a:t>in </a:t>
            </a:r>
            <a:r>
              <a:rPr lang="en-US" sz="4000" b="1" dirty="0"/>
              <a:t>which you exult, even though for a little while, if need be, you have been grieved by manifold </a:t>
            </a:r>
            <a:r>
              <a:rPr lang="en-US" sz="4000" b="1" dirty="0" smtClean="0"/>
              <a:t>trials, 1:5-6</a:t>
            </a:r>
            <a:endParaRPr lang="en-US" sz="4000" b="1" dirty="0"/>
          </a:p>
        </p:txBody>
      </p:sp>
    </p:spTree>
    <p:extLst>
      <p:ext uri="{BB962C8B-B14F-4D97-AF65-F5344CB8AC3E}">
        <p14:creationId xmlns:p14="http://schemas.microsoft.com/office/powerpoint/2010/main" val="12816950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1</a:t>
            </a:r>
          </a:p>
          <a:p>
            <a:pPr marL="0" indent="0">
              <a:buNone/>
            </a:pPr>
            <a:r>
              <a:rPr lang="en-US" sz="4000" b="1" dirty="0" smtClean="0"/>
              <a:t>in </a:t>
            </a:r>
            <a:r>
              <a:rPr lang="en-US" sz="4000" b="1" dirty="0"/>
              <a:t>order that the proving of your belief – much more precious than gold that perishes, and proven by fire – might be found to result in praise and respect and esteem at the revelation of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a:t>
            </a:r>
            <a:r>
              <a:rPr lang="en-US" sz="4000" b="1" dirty="0" smtClean="0"/>
              <a:t>whom </a:t>
            </a:r>
            <a:r>
              <a:rPr lang="en-US" sz="4000" b="1" dirty="0"/>
              <a:t>having not seen, you love; in whom you exult with unspeakable and esteemed joy, yet not seeing, but believing, </a:t>
            </a:r>
            <a:r>
              <a:rPr lang="en-US" sz="4000" b="1" dirty="0" smtClean="0"/>
              <a:t>obtaining </a:t>
            </a:r>
            <a:r>
              <a:rPr lang="en-US" sz="4000" b="1" dirty="0"/>
              <a:t>the goal of your belief: a deliverance of lives</a:t>
            </a:r>
            <a:r>
              <a:rPr lang="en-US" sz="4000" b="1" dirty="0" smtClean="0"/>
              <a:t>. 1:7-9</a:t>
            </a:r>
            <a:endParaRPr lang="en-US" sz="4000" b="1" dirty="0"/>
          </a:p>
        </p:txBody>
      </p:sp>
    </p:spTree>
    <p:extLst>
      <p:ext uri="{BB962C8B-B14F-4D97-AF65-F5344CB8AC3E}">
        <p14:creationId xmlns:p14="http://schemas.microsoft.com/office/powerpoint/2010/main" val="21066655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1</a:t>
            </a:r>
          </a:p>
          <a:p>
            <a:pPr marL="0" indent="0">
              <a:buNone/>
            </a:pPr>
            <a:r>
              <a:rPr lang="en-US" sz="4000" b="1" dirty="0" smtClean="0"/>
              <a:t>Concerning </a:t>
            </a:r>
            <a:r>
              <a:rPr lang="en-US" sz="4000" b="1" dirty="0"/>
              <a:t>this deliverance the prophets have sought out and searched out, prophesying concerning the </a:t>
            </a:r>
            <a:r>
              <a:rPr lang="en-US" sz="4000" b="1" dirty="0" err="1"/>
              <a:t>favour</a:t>
            </a:r>
            <a:r>
              <a:rPr lang="en-US" sz="4000" b="1" dirty="0"/>
              <a:t> for you, </a:t>
            </a:r>
            <a:r>
              <a:rPr lang="en-US" sz="4000" b="1" dirty="0" smtClean="0"/>
              <a:t>searching </a:t>
            </a:r>
            <a:r>
              <a:rPr lang="en-US" sz="4000" b="1" dirty="0"/>
              <a:t>to know what, or what sort of time, the Spirit which was in them was pointing out concerning Messiah, when it was bearing witness beforehand the sufferings of Messiah, and the </a:t>
            </a:r>
            <a:r>
              <a:rPr lang="en-US" sz="4000" b="1"/>
              <a:t>esteems </a:t>
            </a:r>
            <a:r>
              <a:rPr lang="en-US" sz="4000" b="1" smtClean="0"/>
              <a:t>that would </a:t>
            </a:r>
            <a:r>
              <a:rPr lang="en-US" sz="4000" b="1" dirty="0"/>
              <a:t>follow</a:t>
            </a:r>
            <a:r>
              <a:rPr lang="en-US" sz="4000" b="1" dirty="0" smtClean="0"/>
              <a:t>, 1:10-11</a:t>
            </a:r>
          </a:p>
        </p:txBody>
      </p:sp>
    </p:spTree>
    <p:extLst>
      <p:ext uri="{BB962C8B-B14F-4D97-AF65-F5344CB8AC3E}">
        <p14:creationId xmlns:p14="http://schemas.microsoft.com/office/powerpoint/2010/main" val="4238456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1</a:t>
            </a:r>
          </a:p>
          <a:p>
            <a:pPr marL="0" indent="0">
              <a:buNone/>
            </a:pPr>
            <a:r>
              <a:rPr lang="en-US" sz="4000" b="1" dirty="0" smtClean="0"/>
              <a:t>to </a:t>
            </a:r>
            <a:r>
              <a:rPr lang="en-US" sz="4000" b="1" dirty="0"/>
              <a:t>whom it was revealed that they were serving, not themselves, but you, in these matters which now have been announced to you through those who brought the Good News to you by the Set-apart Spirit sent from heaven – into which messengers long to look into</a:t>
            </a:r>
            <a:r>
              <a:rPr lang="en-US" sz="4000" b="1" dirty="0" smtClean="0"/>
              <a:t>. 1:12</a:t>
            </a:r>
            <a:endParaRPr lang="en-US" sz="4000" b="1" dirty="0"/>
          </a:p>
        </p:txBody>
      </p:sp>
    </p:spTree>
    <p:extLst>
      <p:ext uri="{BB962C8B-B14F-4D97-AF65-F5344CB8AC3E}">
        <p14:creationId xmlns:p14="http://schemas.microsoft.com/office/powerpoint/2010/main" val="34894554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err="1" smtClean="0">
                <a:solidFill>
                  <a:schemeClr val="tx1"/>
                </a:solidFill>
                <a:latin typeface="+mn-lt"/>
                <a:cs typeface="Times New Roman" pitchFamily="18" charset="0"/>
              </a:rPr>
              <a:t>Kepha</a:t>
            </a:r>
            <a:r>
              <a:rPr lang="en-US" sz="4000" b="1" dirty="0" smtClean="0">
                <a:solidFill>
                  <a:schemeClr val="tx1"/>
                </a:solidFill>
                <a:latin typeface="+mn-lt"/>
                <a:cs typeface="Times New Roman" pitchFamily="18" charset="0"/>
              </a:rPr>
              <a:t> the Eye Witness to Important Events</a:t>
            </a:r>
          </a:p>
          <a:p>
            <a:pPr marL="0" indent="0">
              <a:buNone/>
            </a:pPr>
            <a:r>
              <a:rPr lang="en-US" sz="4000" b="1" dirty="0" smtClean="0"/>
              <a:t>Teaching about persecutions of the saints</a:t>
            </a:r>
          </a:p>
          <a:p>
            <a:pPr marL="0" indent="0">
              <a:buNone/>
            </a:pPr>
            <a:r>
              <a:rPr lang="en-US" sz="4000" b="1" dirty="0" smtClean="0"/>
              <a:t>The transfiguration</a:t>
            </a:r>
          </a:p>
          <a:p>
            <a:pPr marL="0" indent="0">
              <a:buNone/>
            </a:pPr>
            <a:r>
              <a:rPr lang="en-US" sz="4000" b="1" dirty="0" smtClean="0"/>
              <a:t>Teaching about holiness and brotherly love</a:t>
            </a:r>
          </a:p>
          <a:p>
            <a:pPr marL="0" indent="0">
              <a:buNone/>
            </a:pPr>
            <a:r>
              <a:rPr lang="en-US" sz="4000" b="1" dirty="0" smtClean="0"/>
              <a:t>Teaching on the Rock and the Living Stones</a:t>
            </a:r>
          </a:p>
          <a:p>
            <a:pPr marL="0" indent="0">
              <a:buNone/>
            </a:pPr>
            <a:r>
              <a:rPr lang="en-US" sz="4000" b="1" dirty="0" smtClean="0"/>
              <a:t>Teaching on Authority Structure in the Household</a:t>
            </a:r>
          </a:p>
          <a:p>
            <a:pPr marL="0" indent="0">
              <a:buNone/>
            </a:pPr>
            <a:r>
              <a:rPr lang="en-US" sz="4000" b="1" dirty="0" smtClean="0"/>
              <a:t>Teaching on suffering of Messiah and the Saints</a:t>
            </a:r>
          </a:p>
          <a:p>
            <a:pPr marL="0" indent="0">
              <a:buNone/>
            </a:pPr>
            <a:r>
              <a:rPr lang="en-US" sz="4000" b="1" dirty="0" smtClean="0"/>
              <a:t>Teaching to Shepherds</a:t>
            </a:r>
          </a:p>
          <a:p>
            <a:pPr marL="0" indent="0">
              <a:buNone/>
            </a:pPr>
            <a:r>
              <a:rPr lang="en-US" sz="4000" b="1" dirty="0" smtClean="0"/>
              <a:t>Teaching about our common enemy</a:t>
            </a:r>
            <a:endParaRPr lang="en-US" sz="4000" b="1" dirty="0"/>
          </a:p>
        </p:txBody>
      </p:sp>
    </p:spTree>
    <p:extLst>
      <p:ext uri="{BB962C8B-B14F-4D97-AF65-F5344CB8AC3E}">
        <p14:creationId xmlns:p14="http://schemas.microsoft.com/office/powerpoint/2010/main" val="34296102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Intro to 1 Peter 1</a:t>
            </a:r>
          </a:p>
          <a:p>
            <a:pPr marL="0" indent="0">
              <a:buNone/>
            </a:pPr>
            <a:r>
              <a:rPr lang="en-US" sz="4000" b="1" dirty="0" err="1" smtClean="0"/>
              <a:t>Kepha</a:t>
            </a:r>
            <a:r>
              <a:rPr lang="en-US" sz="4000" b="1" dirty="0"/>
              <a:t>, an emissary of </a:t>
            </a:r>
            <a:r>
              <a:rPr lang="en-US" sz="4800" b="1" dirty="0">
                <a:latin typeface="Bwhebb" panose="00000400000000000000" pitchFamily="2" charset="0"/>
              </a:rPr>
              <a:t>[</a:t>
            </a:r>
            <a:r>
              <a:rPr lang="en-US" sz="4800" b="1" dirty="0" err="1" smtClean="0">
                <a:latin typeface="Bwhebb" panose="00000400000000000000" pitchFamily="2" charset="0"/>
              </a:rPr>
              <a:t>vwhy</a:t>
            </a:r>
            <a:r>
              <a:rPr lang="en-US" sz="4800" b="1" dirty="0" smtClean="0"/>
              <a:t> </a:t>
            </a:r>
            <a:r>
              <a:rPr lang="en-US" sz="4000" b="1" dirty="0" smtClean="0"/>
              <a:t>(</a:t>
            </a:r>
            <a:r>
              <a:rPr lang="en-US" sz="4000" b="1" dirty="0" err="1" smtClean="0"/>
              <a:t>Yahusha</a:t>
            </a:r>
            <a:r>
              <a:rPr lang="en-US" sz="4000" b="1" dirty="0" smtClean="0"/>
              <a:t>) Messiah</a:t>
            </a:r>
            <a:r>
              <a:rPr lang="en-US" sz="4000" b="1" dirty="0"/>
              <a:t>, to the chosen, strangers of the dispersion in </a:t>
            </a:r>
            <a:r>
              <a:rPr lang="en-US" sz="4000" b="1" dirty="0" err="1"/>
              <a:t>Pontos</a:t>
            </a:r>
            <a:r>
              <a:rPr lang="en-US" sz="4000" b="1" dirty="0"/>
              <a:t>, Galatia, </a:t>
            </a:r>
            <a:r>
              <a:rPr lang="en-US" sz="4000" b="1" dirty="0" err="1"/>
              <a:t>Kappadokia</a:t>
            </a:r>
            <a:r>
              <a:rPr lang="en-US" sz="4000" b="1" dirty="0"/>
              <a:t>, Asia, and </a:t>
            </a:r>
            <a:r>
              <a:rPr lang="en-US" sz="4000" b="1" dirty="0" err="1"/>
              <a:t>Bithunia</a:t>
            </a:r>
            <a:r>
              <a:rPr lang="en-US" sz="4000" b="1" dirty="0"/>
              <a:t>, </a:t>
            </a:r>
            <a:r>
              <a:rPr lang="en-US" sz="4000" b="1" dirty="0" smtClean="0"/>
              <a:t>chosen </a:t>
            </a:r>
            <a:r>
              <a:rPr lang="en-US" sz="4000" b="1" dirty="0"/>
              <a:t>according to the foreknowledge of Elohim the Father, set apart by the Spirit unto </a:t>
            </a:r>
            <a:r>
              <a:rPr lang="en-US" sz="4000" b="1" dirty="0" smtClean="0"/>
              <a:t>obedience </a:t>
            </a:r>
            <a:r>
              <a:rPr lang="en-US" sz="4000" b="1" dirty="0"/>
              <a:t>and sprinkling of the blood of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latin typeface="Bwhebb" panose="00000400000000000000" pitchFamily="2" charset="0"/>
              </a:rPr>
              <a:t> </a:t>
            </a:r>
            <a:r>
              <a:rPr lang="en-US" sz="4000" b="1" dirty="0"/>
              <a:t>(</a:t>
            </a:r>
            <a:r>
              <a:rPr lang="en-US" sz="4000" b="1" dirty="0" err="1"/>
              <a:t>Yahusha</a:t>
            </a:r>
            <a:r>
              <a:rPr lang="en-US" sz="4000" b="1" dirty="0"/>
              <a:t>) </a:t>
            </a:r>
            <a:r>
              <a:rPr lang="en-US" sz="4000" b="1" dirty="0" smtClean="0"/>
              <a:t>Messiah</a:t>
            </a:r>
            <a:r>
              <a:rPr lang="en-US" sz="4000" b="1" dirty="0"/>
              <a:t>: </a:t>
            </a:r>
            <a:r>
              <a:rPr lang="en-US" sz="4000" b="1" dirty="0" err="1"/>
              <a:t>Favour</a:t>
            </a:r>
            <a:r>
              <a:rPr lang="en-US" sz="4000" b="1" dirty="0"/>
              <a:t> and peace be increased to you</a:t>
            </a:r>
            <a:r>
              <a:rPr lang="en-US" sz="4000" b="1" dirty="0" smtClean="0"/>
              <a:t>. 1:1-2</a:t>
            </a:r>
            <a:endParaRPr lang="en-US" sz="4000" b="1" dirty="0"/>
          </a:p>
        </p:txBody>
      </p:sp>
    </p:spTree>
    <p:extLst>
      <p:ext uri="{BB962C8B-B14F-4D97-AF65-F5344CB8AC3E}">
        <p14:creationId xmlns:p14="http://schemas.microsoft.com/office/powerpoint/2010/main" val="4680118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err="1" smtClean="0">
                <a:solidFill>
                  <a:schemeClr val="tx1"/>
                </a:solidFill>
                <a:latin typeface="+mn-lt"/>
                <a:cs typeface="Times New Roman" pitchFamily="18" charset="0"/>
              </a:rPr>
              <a:t>Kepha</a:t>
            </a:r>
            <a:r>
              <a:rPr lang="en-US" sz="4000" b="1" dirty="0" smtClean="0">
                <a:solidFill>
                  <a:schemeClr val="tx1"/>
                </a:solidFill>
                <a:latin typeface="+mn-lt"/>
                <a:cs typeface="Times New Roman" pitchFamily="18" charset="0"/>
              </a:rPr>
              <a:t> the Emissary (Apostle)</a:t>
            </a:r>
          </a:p>
          <a:p>
            <a:pPr marL="0" indent="0">
              <a:buNone/>
            </a:pPr>
            <a:r>
              <a:rPr lang="en-US" sz="4000" b="1" dirty="0"/>
              <a:t>Not taught in the school of the Rabbis</a:t>
            </a:r>
          </a:p>
          <a:p>
            <a:pPr marL="0" indent="0">
              <a:buNone/>
            </a:pPr>
            <a:r>
              <a:rPr lang="en-US" sz="4000" b="1" dirty="0" smtClean="0"/>
              <a:t>Had first hand knowledge of the teachings of the Master</a:t>
            </a:r>
          </a:p>
          <a:p>
            <a:pPr marL="0" indent="0">
              <a:buNone/>
            </a:pPr>
            <a:r>
              <a:rPr lang="en-US" sz="4000" b="1" dirty="0" smtClean="0"/>
              <a:t>Was an eye witness of the miracles and visions</a:t>
            </a:r>
          </a:p>
          <a:p>
            <a:pPr marL="0" indent="0">
              <a:buNone/>
            </a:pPr>
            <a:r>
              <a:rPr lang="en-US" sz="4000" b="1" dirty="0" smtClean="0"/>
              <a:t>This letter is the closest thing to the actual content of the Master’s mind not found in the 4</a:t>
            </a:r>
            <a:endParaRPr lang="en-US" sz="4000" b="1" dirty="0"/>
          </a:p>
        </p:txBody>
      </p:sp>
    </p:spTree>
    <p:extLst>
      <p:ext uri="{BB962C8B-B14F-4D97-AF65-F5344CB8AC3E}">
        <p14:creationId xmlns:p14="http://schemas.microsoft.com/office/powerpoint/2010/main" val="12237992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400" b="1" dirty="0" smtClean="0">
                <a:solidFill>
                  <a:schemeClr val="tx1"/>
                </a:solidFill>
                <a:latin typeface="+mn-lt"/>
                <a:cs typeface="Times New Roman" pitchFamily="18" charset="0"/>
              </a:rPr>
              <a:t>Recipients: Strangers</a:t>
            </a:r>
          </a:p>
          <a:p>
            <a:pPr marL="0" indent="0">
              <a:buNone/>
            </a:pPr>
            <a:r>
              <a:rPr lang="en-US" sz="4000" b="1" dirty="0" smtClean="0"/>
              <a:t>Sojourners/foreigners of the diaspora</a:t>
            </a:r>
          </a:p>
          <a:p>
            <a:pPr marL="0" indent="0">
              <a:buNone/>
            </a:pPr>
            <a:r>
              <a:rPr lang="en-US" sz="4000" b="1" dirty="0" smtClean="0"/>
              <a:t>Diaspora – the scattering of the sons of Israel among the nations of the earth</a:t>
            </a:r>
          </a:p>
          <a:p>
            <a:pPr marL="0" indent="0">
              <a:buNone/>
            </a:pPr>
            <a:r>
              <a:rPr lang="en-US" sz="4000" b="1" dirty="0" err="1"/>
              <a:t>Pontos</a:t>
            </a:r>
            <a:r>
              <a:rPr lang="en-US" sz="4000" b="1" dirty="0"/>
              <a:t>, Galatia, </a:t>
            </a:r>
            <a:r>
              <a:rPr lang="en-US" sz="4000" b="1" dirty="0" err="1"/>
              <a:t>Kappadokia</a:t>
            </a:r>
            <a:r>
              <a:rPr lang="en-US" sz="4000" b="1" dirty="0"/>
              <a:t>, Asia, and </a:t>
            </a:r>
            <a:r>
              <a:rPr lang="en-US" sz="4000" b="1" dirty="0" err="1" smtClean="0"/>
              <a:t>Bithunia</a:t>
            </a:r>
            <a:r>
              <a:rPr lang="en-US" sz="4000" b="1" dirty="0" smtClean="0"/>
              <a:t> – all geographically in Turkey</a:t>
            </a:r>
          </a:p>
          <a:p>
            <a:pPr marL="0" indent="0">
              <a:buNone/>
            </a:pPr>
            <a:r>
              <a:rPr lang="en-US" sz="4000" b="1" dirty="0" smtClean="0"/>
              <a:t>Galatia may refer to the Hebrew “</a:t>
            </a:r>
            <a:r>
              <a:rPr lang="en-US" sz="4000" b="1" dirty="0" err="1" smtClean="0"/>
              <a:t>galut</a:t>
            </a:r>
            <a:r>
              <a:rPr lang="en-US" sz="4000" b="1" dirty="0" smtClean="0"/>
              <a:t>” – those scattered, exiles, captivity</a:t>
            </a:r>
            <a:endParaRPr lang="en-US" sz="4000" b="1" dirty="0"/>
          </a:p>
        </p:txBody>
      </p:sp>
    </p:spTree>
    <p:extLst>
      <p:ext uri="{BB962C8B-B14F-4D97-AF65-F5344CB8AC3E}">
        <p14:creationId xmlns:p14="http://schemas.microsoft.com/office/powerpoint/2010/main" val="38454766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Chosen</a:t>
            </a:r>
          </a:p>
          <a:p>
            <a:pPr marL="0" indent="0">
              <a:buNone/>
            </a:pPr>
            <a:r>
              <a:rPr lang="en-US" sz="4000" b="1" u="sng" dirty="0"/>
              <a:t>chosen</a:t>
            </a:r>
            <a:r>
              <a:rPr lang="en-US" sz="4000" b="1" dirty="0"/>
              <a:t> according to the foreknowledge of Elohim the Father, </a:t>
            </a:r>
            <a:endParaRPr lang="en-US" sz="4000" b="1" dirty="0" smtClean="0"/>
          </a:p>
          <a:p>
            <a:pPr marL="0" indent="0">
              <a:buNone/>
            </a:pPr>
            <a:r>
              <a:rPr lang="en-US" sz="4000" b="1" dirty="0" err="1" smtClean="0"/>
              <a:t>Cf</a:t>
            </a:r>
            <a:r>
              <a:rPr lang="en-US" sz="4000" b="1" dirty="0" smtClean="0"/>
              <a:t>: Ephesians 1:4-5 – For he chose us in him before the creation of the world to be holy and blameless in his sight. In love he predestined us to be adopted as his sons through </a:t>
            </a:r>
            <a:r>
              <a:rPr lang="en-US" sz="4000" b="1" dirty="0" err="1" smtClean="0"/>
              <a:t>Yahusha</a:t>
            </a:r>
            <a:r>
              <a:rPr lang="en-US" sz="4000" b="1" dirty="0" smtClean="0"/>
              <a:t> Messiah, v11</a:t>
            </a:r>
            <a:r>
              <a:rPr lang="en-US" sz="5400" b="1" dirty="0" smtClean="0"/>
              <a:t> </a:t>
            </a:r>
            <a:r>
              <a:rPr lang="en-US" sz="4000" b="1" dirty="0" smtClean="0"/>
              <a:t>In him we were also chosen, having been predestined according to the plan of him who works out everything in conformity with the purpose of his will,</a:t>
            </a:r>
            <a:endParaRPr lang="en-US" sz="7200" b="1" dirty="0"/>
          </a:p>
        </p:txBody>
      </p:sp>
    </p:spTree>
    <p:extLst>
      <p:ext uri="{BB962C8B-B14F-4D97-AF65-F5344CB8AC3E}">
        <p14:creationId xmlns:p14="http://schemas.microsoft.com/office/powerpoint/2010/main" val="7019481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Parable of the Wedding Banquet</a:t>
            </a:r>
          </a:p>
          <a:p>
            <a:pPr>
              <a:buNone/>
            </a:pPr>
            <a:r>
              <a:rPr lang="en-US" sz="4800" b="1" dirty="0" smtClean="0">
                <a:cs typeface="Times New Roman" pitchFamily="18" charset="0"/>
              </a:rPr>
              <a:t>Matthew 22:1-14</a:t>
            </a:r>
          </a:p>
          <a:p>
            <a:pPr marL="0" indent="0">
              <a:buNone/>
            </a:pPr>
            <a:r>
              <a:rPr lang="en-US" sz="4000" b="1" dirty="0"/>
              <a:t>'Friend,' he asked, 'how did you get in here without wedding clothes?' The man was speechless.</a:t>
            </a:r>
          </a:p>
          <a:p>
            <a:pPr marL="0" indent="0">
              <a:buNone/>
            </a:pPr>
            <a:r>
              <a:rPr lang="en-US" sz="4000" b="1" dirty="0" smtClean="0"/>
              <a:t>"</a:t>
            </a:r>
            <a:r>
              <a:rPr lang="en-US" sz="4000" b="1" dirty="0"/>
              <a:t>Then the king told the attendants, 'Tie him hand and foot, and throw him outside, into the darkness, where there will be weeping and gnashing of teeth.'</a:t>
            </a:r>
          </a:p>
          <a:p>
            <a:pPr marL="0" indent="0">
              <a:buNone/>
            </a:pPr>
            <a:r>
              <a:rPr lang="en-US" sz="4000" b="1" dirty="0" smtClean="0">
                <a:solidFill>
                  <a:schemeClr val="tx1"/>
                </a:solidFill>
                <a:latin typeface="+mn-lt"/>
                <a:cs typeface="Times New Roman" pitchFamily="18" charset="0"/>
              </a:rPr>
              <a:t>For many are invited, but few are chosen</a:t>
            </a:r>
          </a:p>
        </p:txBody>
      </p:sp>
    </p:spTree>
    <p:extLst>
      <p:ext uri="{BB962C8B-B14F-4D97-AF65-F5344CB8AC3E}">
        <p14:creationId xmlns:p14="http://schemas.microsoft.com/office/powerpoint/2010/main" val="38927278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Set Apart</a:t>
            </a:r>
          </a:p>
          <a:p>
            <a:pPr marL="0" indent="0">
              <a:buNone/>
            </a:pPr>
            <a:r>
              <a:rPr lang="en-US" sz="4000" b="1" u="sng" dirty="0" smtClean="0"/>
              <a:t>set </a:t>
            </a:r>
            <a:r>
              <a:rPr lang="en-US" sz="4000" b="1" u="sng" dirty="0"/>
              <a:t>apart</a:t>
            </a:r>
            <a:r>
              <a:rPr lang="en-US" sz="4000" b="1" dirty="0"/>
              <a:t> by the Spirit unto obedience and </a:t>
            </a:r>
            <a:r>
              <a:rPr lang="en-US" sz="4000" b="1" dirty="0" smtClean="0"/>
              <a:t>sprinkling </a:t>
            </a:r>
            <a:r>
              <a:rPr lang="en-US" sz="4000" b="1" dirty="0"/>
              <a:t>of the blood of </a:t>
            </a:r>
            <a:r>
              <a:rPr lang="en-US" sz="4800" b="1" dirty="0">
                <a:latin typeface="Bwhebb" panose="00000400000000000000" pitchFamily="2" charset="0"/>
              </a:rPr>
              <a:t>[</a:t>
            </a:r>
            <a:r>
              <a:rPr lang="en-US" sz="4800" b="1" dirty="0" err="1" smtClean="0">
                <a:latin typeface="Bwhebb" panose="00000400000000000000" pitchFamily="2" charset="0"/>
              </a:rPr>
              <a:t>vwhy</a:t>
            </a:r>
            <a:endParaRPr lang="en-US" sz="4800" b="1" dirty="0" smtClean="0">
              <a:latin typeface="Bwhebb" panose="00000400000000000000" pitchFamily="2" charset="0"/>
            </a:endParaRPr>
          </a:p>
          <a:p>
            <a:pPr marL="0" indent="0">
              <a:buNone/>
            </a:pPr>
            <a:r>
              <a:rPr lang="en-US" sz="4000" b="1" dirty="0" smtClean="0"/>
              <a:t>Setting apart from sin unto obedience</a:t>
            </a:r>
          </a:p>
          <a:p>
            <a:pPr marL="0" indent="0">
              <a:buNone/>
            </a:pPr>
            <a:r>
              <a:rPr lang="en-US" sz="4000" b="1" dirty="0" smtClean="0"/>
              <a:t>Sprinkling recalls Exodus 24:8 - Mosheh </a:t>
            </a:r>
            <a:r>
              <a:rPr lang="en-US" sz="4000" b="1" dirty="0"/>
              <a:t>then took the blood, sprinkled it on the people and said, "This is the blood of the covenant that Yahuwah has made with you in accordance with all these words."</a:t>
            </a:r>
          </a:p>
          <a:p>
            <a:pPr marL="0" indent="0">
              <a:buNone/>
            </a:pPr>
            <a:endParaRPr lang="en-US" sz="4000" b="1" dirty="0"/>
          </a:p>
        </p:txBody>
      </p:sp>
    </p:spTree>
    <p:extLst>
      <p:ext uri="{BB962C8B-B14F-4D97-AF65-F5344CB8AC3E}">
        <p14:creationId xmlns:p14="http://schemas.microsoft.com/office/powerpoint/2010/main" val="13546872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Grace and Peace</a:t>
            </a:r>
          </a:p>
          <a:p>
            <a:pPr marL="0" indent="0">
              <a:buNone/>
            </a:pPr>
            <a:r>
              <a:rPr lang="en-US" sz="4000" b="1" dirty="0" smtClean="0"/>
              <a:t>The Aaronic blessing:</a:t>
            </a:r>
          </a:p>
          <a:p>
            <a:pPr marL="0" indent="0">
              <a:buNone/>
            </a:pPr>
            <a:r>
              <a:rPr lang="en-US" sz="4000" b="1" dirty="0"/>
              <a:t>Yahuwah bless you and keep you;</a:t>
            </a:r>
          </a:p>
          <a:p>
            <a:pPr marL="0" indent="0">
              <a:buNone/>
            </a:pPr>
            <a:r>
              <a:rPr lang="en-US" sz="4000" b="1" dirty="0" smtClean="0"/>
              <a:t>Yahuwah </a:t>
            </a:r>
            <a:r>
              <a:rPr lang="en-US" sz="4000" b="1" dirty="0"/>
              <a:t>make his face shine upon you and be </a:t>
            </a:r>
            <a:r>
              <a:rPr lang="en-US" sz="4000" b="1" u="sng" dirty="0"/>
              <a:t>gracious</a:t>
            </a:r>
            <a:r>
              <a:rPr lang="en-US" sz="4000" b="1" dirty="0"/>
              <a:t> to you;</a:t>
            </a:r>
          </a:p>
          <a:p>
            <a:pPr marL="0" indent="0">
              <a:buNone/>
            </a:pPr>
            <a:r>
              <a:rPr lang="en-US" sz="4000" b="1" dirty="0" smtClean="0"/>
              <a:t>Yahuwah </a:t>
            </a:r>
            <a:r>
              <a:rPr lang="en-US" sz="4000" b="1" dirty="0"/>
              <a:t>turn his face toward you and give you </a:t>
            </a:r>
            <a:r>
              <a:rPr lang="en-US" sz="4000" b="1" u="sng" dirty="0"/>
              <a:t>peace</a:t>
            </a:r>
            <a:r>
              <a:rPr lang="en-US" sz="4000" b="1" dirty="0" smtClean="0"/>
              <a:t>.</a:t>
            </a:r>
            <a:endParaRPr lang="en-US" sz="5400" b="1" dirty="0"/>
          </a:p>
        </p:txBody>
      </p:sp>
    </p:spTree>
    <p:extLst>
      <p:ext uri="{BB962C8B-B14F-4D97-AF65-F5344CB8AC3E}">
        <p14:creationId xmlns:p14="http://schemas.microsoft.com/office/powerpoint/2010/main" val="25856368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1</a:t>
            </a:r>
          </a:p>
          <a:p>
            <a:pPr marL="0" indent="0">
              <a:buNone/>
            </a:pPr>
            <a:r>
              <a:rPr lang="en-US" sz="4000" b="1" dirty="0"/>
              <a:t>Blessed be the Elohim and Father of our Master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a:t>
            </a:r>
            <a:r>
              <a:rPr lang="en-US" sz="4000" b="1" dirty="0" smtClean="0"/>
              <a:t>Messiah</a:t>
            </a:r>
            <a:r>
              <a:rPr lang="en-US" sz="4000" b="1" dirty="0"/>
              <a:t>, who according to His great compassion has caused us to be born again to a living expectation through the resurrection of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from the dead, </a:t>
            </a:r>
            <a:r>
              <a:rPr lang="en-US" sz="4000" b="1" dirty="0" smtClean="0"/>
              <a:t>to </a:t>
            </a:r>
            <a:r>
              <a:rPr lang="en-US" sz="4000" b="1" dirty="0"/>
              <a:t>an inheritance incorruptible and undefiled and unfading, having been kept in the heavens for you</a:t>
            </a:r>
            <a:r>
              <a:rPr lang="en-US" sz="4000" b="1" dirty="0" smtClean="0"/>
              <a:t>, 1:3-4</a:t>
            </a:r>
            <a:endParaRPr lang="en-US" sz="4000" b="1" dirty="0"/>
          </a:p>
        </p:txBody>
      </p:sp>
    </p:spTree>
    <p:extLst>
      <p:ext uri="{BB962C8B-B14F-4D97-AF65-F5344CB8AC3E}">
        <p14:creationId xmlns:p14="http://schemas.microsoft.com/office/powerpoint/2010/main" val="18389316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Born Again</a:t>
            </a:r>
          </a:p>
          <a:p>
            <a:pPr marL="0" indent="0">
              <a:buNone/>
            </a:pPr>
            <a:r>
              <a:rPr lang="en-US" sz="4000" b="1" dirty="0" smtClean="0"/>
              <a:t>Lazarus (John) 3:3 you must be born again</a:t>
            </a:r>
          </a:p>
          <a:p>
            <a:pPr marL="0" indent="0">
              <a:buNone/>
            </a:pPr>
            <a:r>
              <a:rPr lang="en-US" b="1" dirty="0" smtClean="0"/>
              <a:t> </a:t>
            </a:r>
            <a:r>
              <a:rPr lang="en-US" dirty="0" smtClean="0"/>
              <a:t> </a:t>
            </a:r>
            <a:r>
              <a:rPr lang="en-US" sz="4000" dirty="0" err="1">
                <a:latin typeface="Bwgrkn" panose="00000400000000000000" pitchFamily="2" charset="0"/>
              </a:rPr>
              <a:t>gennhqh</a:t>
            </a:r>
            <a:r>
              <a:rPr lang="en-US" sz="4000" dirty="0">
                <a:latin typeface="Bwgrkn" panose="00000400000000000000" pitchFamily="2" charset="0"/>
              </a:rPr>
              <a:t>/| </a:t>
            </a:r>
            <a:r>
              <a:rPr lang="en-US" sz="4000" dirty="0" err="1" smtClean="0">
                <a:latin typeface="Bwgrkn" panose="00000400000000000000" pitchFamily="2" charset="0"/>
              </a:rPr>
              <a:t>a;nwqen</a:t>
            </a:r>
            <a:r>
              <a:rPr lang="en-US" sz="4000" b="1" dirty="0" smtClean="0"/>
              <a:t> Born from above (or again)</a:t>
            </a:r>
          </a:p>
          <a:p>
            <a:pPr marL="0" indent="0">
              <a:buNone/>
            </a:pPr>
            <a:r>
              <a:rPr lang="en-US" sz="4000" b="1" dirty="0" smtClean="0"/>
              <a:t>1 Peter 1:3 </a:t>
            </a:r>
            <a:r>
              <a:rPr lang="en-US" dirty="0" smtClean="0"/>
              <a:t> </a:t>
            </a:r>
            <a:r>
              <a:rPr lang="en-US" sz="4000" dirty="0" err="1" smtClean="0">
                <a:latin typeface="Bwgrkn" panose="00000400000000000000" pitchFamily="2" charset="0"/>
              </a:rPr>
              <a:t>avnagennh,saj</a:t>
            </a:r>
            <a:r>
              <a:rPr lang="en-US" dirty="0" smtClean="0"/>
              <a:t> - </a:t>
            </a:r>
            <a:r>
              <a:rPr lang="en-US" sz="4000" b="1" i="1" dirty="0"/>
              <a:t>beget again, cause to be born again </a:t>
            </a:r>
            <a:r>
              <a:rPr lang="en-US" sz="4000" b="1" i="1" dirty="0" smtClean="0"/>
              <a:t>(</a:t>
            </a:r>
            <a:r>
              <a:rPr lang="en-US" sz="4000" b="1" i="1" dirty="0" err="1" smtClean="0"/>
              <a:t>ana</a:t>
            </a:r>
            <a:r>
              <a:rPr lang="en-US" sz="4000" b="1" i="1" dirty="0" smtClean="0"/>
              <a:t> - </a:t>
            </a:r>
            <a:r>
              <a:rPr lang="en-US" sz="4000" b="1" i="1" dirty="0"/>
              <a:t>up, back, again </a:t>
            </a:r>
            <a:r>
              <a:rPr lang="en-US" sz="4000" b="1" i="1" dirty="0" smtClean="0"/>
              <a:t>)</a:t>
            </a:r>
            <a:endParaRPr lang="en-US" sz="7200" b="1" dirty="0"/>
          </a:p>
          <a:p>
            <a:pPr marL="0" indent="0">
              <a:buNone/>
            </a:pPr>
            <a:r>
              <a:rPr lang="en-US" sz="4000" b="1" i="1" dirty="0" smtClean="0"/>
              <a:t>Acts 2 the Spirit given</a:t>
            </a:r>
          </a:p>
          <a:p>
            <a:pPr marL="0" indent="0">
              <a:buNone/>
            </a:pPr>
            <a:r>
              <a:rPr lang="en-US" sz="4000" b="1" i="1" dirty="0" smtClean="0"/>
              <a:t>1 Corinthians 15 </a:t>
            </a:r>
            <a:r>
              <a:rPr lang="en-US" sz="4000" b="1" dirty="0"/>
              <a:t>flesh and blood cannot inherit the kingdom of heaven</a:t>
            </a:r>
          </a:p>
          <a:p>
            <a:pPr marL="0" indent="0">
              <a:buNone/>
            </a:pPr>
            <a:r>
              <a:rPr lang="en-US" sz="4000" b="1" i="1" dirty="0" smtClean="0"/>
              <a:t>We are born again and we will be born again</a:t>
            </a:r>
          </a:p>
        </p:txBody>
      </p:sp>
    </p:spTree>
    <p:extLst>
      <p:ext uri="{BB962C8B-B14F-4D97-AF65-F5344CB8AC3E}">
        <p14:creationId xmlns:p14="http://schemas.microsoft.com/office/powerpoint/2010/main" val="37457464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A Living Expectation</a:t>
            </a:r>
          </a:p>
          <a:p>
            <a:pPr marL="0" indent="0">
              <a:buNone/>
            </a:pPr>
            <a:r>
              <a:rPr lang="en-US" sz="4000" b="1" dirty="0" smtClean="0"/>
              <a:t>Being born again provides an expectation of life</a:t>
            </a:r>
          </a:p>
          <a:p>
            <a:pPr marL="0" indent="0">
              <a:buNone/>
            </a:pPr>
            <a:r>
              <a:rPr lang="en-US" sz="4000" b="1" i="1" dirty="0" smtClean="0"/>
              <a:t>Paul says the Holy Spirit is a </a:t>
            </a:r>
            <a:r>
              <a:rPr lang="en-US" sz="4000" b="1" i="1" dirty="0" err="1" smtClean="0"/>
              <a:t>downpayment</a:t>
            </a:r>
            <a:endParaRPr lang="en-US" sz="4000" b="1" i="1" dirty="0" smtClean="0"/>
          </a:p>
          <a:p>
            <a:pPr marL="0" indent="0">
              <a:buNone/>
            </a:pPr>
            <a:r>
              <a:rPr lang="en-US" sz="4000" b="1" dirty="0"/>
              <a:t>Having believed, you were marked in him with a seal, the promised Holy </a:t>
            </a:r>
            <a:r>
              <a:rPr lang="en-US" sz="4000" b="1" dirty="0" smtClean="0"/>
              <a:t>Spirit, </a:t>
            </a:r>
            <a:r>
              <a:rPr lang="en-US" sz="4000" b="1" dirty="0"/>
              <a:t>who is a deposit guaranteeing our inheritance until the redemption of those who are Elohim's </a:t>
            </a:r>
            <a:r>
              <a:rPr lang="en-US" sz="4000" b="1" dirty="0" smtClean="0"/>
              <a:t>possession – Ephesians 1:13-14</a:t>
            </a:r>
            <a:endParaRPr lang="en-US" sz="5400" b="1" i="1" dirty="0" smtClean="0"/>
          </a:p>
        </p:txBody>
      </p:sp>
    </p:spTree>
    <p:extLst>
      <p:ext uri="{BB962C8B-B14F-4D97-AF65-F5344CB8AC3E}">
        <p14:creationId xmlns:p14="http://schemas.microsoft.com/office/powerpoint/2010/main" val="31165792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Incorruptible Inheritance</a:t>
            </a:r>
          </a:p>
          <a:p>
            <a:pPr marL="0" indent="0">
              <a:buNone/>
            </a:pPr>
            <a:r>
              <a:rPr lang="en-US" sz="4000" b="1" dirty="0" smtClean="0"/>
              <a:t>Promised to Abraham</a:t>
            </a:r>
          </a:p>
          <a:p>
            <a:pPr marL="0" indent="0">
              <a:buNone/>
            </a:pPr>
            <a:r>
              <a:rPr lang="en-US" sz="4000" b="1" i="1" dirty="0" smtClean="0"/>
              <a:t>Realized in the resurrection event</a:t>
            </a:r>
          </a:p>
          <a:p>
            <a:pPr marL="0" indent="0">
              <a:buNone/>
            </a:pPr>
            <a:r>
              <a:rPr lang="en-US" sz="4000" b="1" dirty="0"/>
              <a:t>For the perishable must clothe itself with the imperishable, and the mortal with immortality.</a:t>
            </a:r>
          </a:p>
          <a:p>
            <a:pPr marL="0" indent="0">
              <a:buNone/>
            </a:pPr>
            <a:r>
              <a:rPr lang="en-US" sz="4000" b="1" dirty="0" smtClean="0"/>
              <a:t>When </a:t>
            </a:r>
            <a:r>
              <a:rPr lang="en-US" sz="4000" b="1" dirty="0"/>
              <a:t>the perishable has been clothed with the </a:t>
            </a:r>
            <a:r>
              <a:rPr lang="en-US" sz="4000" b="1" dirty="0" smtClean="0"/>
              <a:t>imperishable (incorruption), </a:t>
            </a:r>
            <a:r>
              <a:rPr lang="en-US" sz="4000" b="1" dirty="0"/>
              <a:t>and the mortal with immortality, then the saying that is written will come true: "Death has been swallowed up in victory."</a:t>
            </a:r>
          </a:p>
          <a:p>
            <a:pPr marL="0" indent="0">
              <a:buNone/>
            </a:pPr>
            <a:r>
              <a:rPr lang="en-US" sz="4000" b="1" i="1" dirty="0" smtClean="0"/>
              <a:t>1 Corinthians 15:53-54</a:t>
            </a:r>
          </a:p>
        </p:txBody>
      </p:sp>
    </p:spTree>
    <p:extLst>
      <p:ext uri="{BB962C8B-B14F-4D97-AF65-F5344CB8AC3E}">
        <p14:creationId xmlns:p14="http://schemas.microsoft.com/office/powerpoint/2010/main" val="18950666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Undefiled and Unfading</a:t>
            </a:r>
          </a:p>
          <a:p>
            <a:pPr marL="0" indent="0">
              <a:buNone/>
            </a:pPr>
            <a:r>
              <a:rPr lang="en-US" sz="4000" b="1" dirty="0" err="1">
                <a:latin typeface="Bwgrkn" panose="00000400000000000000" pitchFamily="2" charset="0"/>
              </a:rPr>
              <a:t>avmi,antoj</a:t>
            </a:r>
            <a:r>
              <a:rPr lang="en-US" sz="4000" b="1" dirty="0">
                <a:latin typeface="Bwgrkn" panose="00000400000000000000" pitchFamily="2" charset="0"/>
              </a:rPr>
              <a:t>, &amp;on </a:t>
            </a:r>
            <a:r>
              <a:rPr lang="en-US" sz="4000" b="1" dirty="0"/>
              <a:t>(</a:t>
            </a:r>
            <a:r>
              <a:rPr lang="en-US" sz="4000" b="1" dirty="0" err="1">
                <a:latin typeface="Bwgrkn" panose="00000400000000000000" pitchFamily="2" charset="0"/>
              </a:rPr>
              <a:t>miai,nw</a:t>
            </a:r>
            <a:r>
              <a:rPr lang="en-US" sz="4000" b="1" dirty="0"/>
              <a:t>), "not defiled, unsoiled; free from that by which the nature of a thing is deformed and debased, or its force and vigor impaired" </a:t>
            </a:r>
            <a:endParaRPr lang="en-US" sz="4000" b="1" dirty="0" smtClean="0"/>
          </a:p>
          <a:p>
            <a:pPr marL="0" indent="0">
              <a:buNone/>
            </a:pPr>
            <a:r>
              <a:rPr lang="en-US" sz="4000" b="1" dirty="0" err="1">
                <a:latin typeface="Bwgrkn" panose="00000400000000000000" pitchFamily="2" charset="0"/>
              </a:rPr>
              <a:t>avma,rantoj</a:t>
            </a:r>
            <a:r>
              <a:rPr lang="en-US" sz="4000" b="1" dirty="0">
                <a:latin typeface="Bwgrkn" panose="00000400000000000000" pitchFamily="2" charset="0"/>
              </a:rPr>
              <a:t>, &amp;on </a:t>
            </a:r>
            <a:r>
              <a:rPr lang="en-US" sz="4000" b="1" dirty="0"/>
              <a:t>(from </a:t>
            </a:r>
            <a:r>
              <a:rPr lang="en-US" sz="4000" b="1" dirty="0" err="1">
                <a:latin typeface="Bwgrkn" panose="00000400000000000000" pitchFamily="2" charset="0"/>
              </a:rPr>
              <a:t>marai,nw</a:t>
            </a:r>
            <a:r>
              <a:rPr lang="en-US" sz="4000" b="1" dirty="0"/>
              <a:t>; cf. </a:t>
            </a:r>
            <a:r>
              <a:rPr lang="en-US" sz="4000" b="1" dirty="0" err="1">
                <a:latin typeface="Bwgrkn" panose="00000400000000000000" pitchFamily="2" charset="0"/>
              </a:rPr>
              <a:t>avmi,antoj</a:t>
            </a:r>
            <a:r>
              <a:rPr lang="en-US" sz="4000" b="1" dirty="0"/>
              <a:t>, </a:t>
            </a:r>
            <a:r>
              <a:rPr lang="en-US" sz="4000" b="1" dirty="0" err="1">
                <a:latin typeface="Bwgrkn" panose="00000400000000000000" pitchFamily="2" charset="0"/>
              </a:rPr>
              <a:t>a;fantoj</a:t>
            </a:r>
            <a:r>
              <a:rPr lang="en-US" sz="4000" b="1" dirty="0"/>
              <a:t>, etc.), </a:t>
            </a:r>
            <a:r>
              <a:rPr lang="en-US" sz="4000" b="1" i="1" dirty="0"/>
              <a:t>not fading away, unfading, perennial</a:t>
            </a:r>
            <a:r>
              <a:rPr lang="en-US" sz="4000" b="1" dirty="0"/>
              <a:t>; </a:t>
            </a:r>
            <a:endParaRPr lang="en-US" sz="4000" b="1" dirty="0" smtClean="0"/>
          </a:p>
          <a:p>
            <a:pPr marL="0" indent="0">
              <a:buNone/>
            </a:pPr>
            <a:r>
              <a:rPr lang="en-US" sz="4000" b="1" i="1" dirty="0" smtClean="0"/>
              <a:t>The grass withers and the flowers fade…</a:t>
            </a:r>
            <a:endParaRPr lang="en-US" sz="7200" b="1" i="1" dirty="0" smtClean="0"/>
          </a:p>
        </p:txBody>
      </p:sp>
    </p:spTree>
    <p:extLst>
      <p:ext uri="{BB962C8B-B14F-4D97-AF65-F5344CB8AC3E}">
        <p14:creationId xmlns:p14="http://schemas.microsoft.com/office/powerpoint/2010/main" val="8120532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a:cs typeface="Times New Roman" pitchFamily="18" charset="0"/>
              </a:rPr>
              <a:t>1 Peter </a:t>
            </a:r>
            <a:r>
              <a:rPr lang="en-US" sz="4000" b="1" dirty="0" smtClean="0">
                <a:cs typeface="Times New Roman" pitchFamily="18" charset="0"/>
              </a:rPr>
              <a:t>1:5</a:t>
            </a:r>
            <a:endParaRPr lang="en-US" sz="4000" b="1" dirty="0">
              <a:cs typeface="Times New Roman" pitchFamily="18" charset="0"/>
            </a:endParaRPr>
          </a:p>
          <a:p>
            <a:pPr marL="0" indent="0">
              <a:buNone/>
            </a:pPr>
            <a:r>
              <a:rPr lang="en-US" sz="4000" b="1" dirty="0" smtClean="0"/>
              <a:t>(you) who </a:t>
            </a:r>
            <a:r>
              <a:rPr lang="en-US" sz="4000" b="1" dirty="0"/>
              <a:t>are protected by the power of Elohim through belief, for a deliverance ready to be revealed in the last time</a:t>
            </a:r>
            <a:r>
              <a:rPr lang="en-US" sz="4000" b="1" dirty="0" smtClean="0"/>
              <a:t>, 1:5</a:t>
            </a:r>
          </a:p>
          <a:p>
            <a:pPr marL="0" indent="0">
              <a:buNone/>
            </a:pPr>
            <a:r>
              <a:rPr lang="en-US" sz="4000" b="1" dirty="0" smtClean="0"/>
              <a:t>Protected – a military term evoking the picture of a fortress defended by a garrison</a:t>
            </a:r>
            <a:endParaRPr lang="en-US" sz="4000" b="1" dirty="0"/>
          </a:p>
          <a:p>
            <a:pPr marL="0" indent="0">
              <a:buNone/>
            </a:pPr>
            <a:r>
              <a:rPr lang="en-US" sz="4000" b="1" dirty="0" smtClean="0"/>
              <a:t>Elohim guards us through belief, i.e. Faithfulness to his covenant, steadfast trust based on confident belief</a:t>
            </a:r>
          </a:p>
          <a:p>
            <a:pPr marL="0" indent="0">
              <a:buNone/>
            </a:pPr>
            <a:r>
              <a:rPr lang="en-US" sz="4000" b="1" dirty="0" smtClean="0"/>
              <a:t>The covenant commands we keep are our guardians!</a:t>
            </a:r>
          </a:p>
        </p:txBody>
      </p:sp>
    </p:spTree>
    <p:extLst>
      <p:ext uri="{BB962C8B-B14F-4D97-AF65-F5344CB8AC3E}">
        <p14:creationId xmlns:p14="http://schemas.microsoft.com/office/powerpoint/2010/main" val="24892248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Deliverance</a:t>
            </a:r>
          </a:p>
          <a:p>
            <a:pPr marL="0" indent="0">
              <a:buNone/>
            </a:pPr>
            <a:r>
              <a:rPr lang="en-US" sz="4000" b="1" dirty="0" smtClean="0"/>
              <a:t>Again, the deliverance is the redemption of our bodies – the resurrection event</a:t>
            </a:r>
          </a:p>
          <a:p>
            <a:pPr marL="0" indent="0">
              <a:buNone/>
            </a:pPr>
            <a:r>
              <a:rPr lang="en-US" sz="4000" b="1" dirty="0" smtClean="0"/>
              <a:t>Salvation is something we already have, yet it is something that is still coming (like the concept of being born again)</a:t>
            </a:r>
            <a:endParaRPr lang="en-US" sz="4000" b="1" dirty="0"/>
          </a:p>
        </p:txBody>
      </p:sp>
    </p:spTree>
    <p:extLst>
      <p:ext uri="{BB962C8B-B14F-4D97-AF65-F5344CB8AC3E}">
        <p14:creationId xmlns:p14="http://schemas.microsoft.com/office/powerpoint/2010/main" val="9686199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a:t>
            </a:r>
            <a:r>
              <a:rPr lang="en-US" sz="4000" b="1" dirty="0" smtClean="0">
                <a:cs typeface="Times New Roman" pitchFamily="18" charset="0"/>
              </a:rPr>
              <a:t>1:6 Exulting in Trials</a:t>
            </a:r>
            <a:endParaRPr lang="en-US" sz="4000" b="1" dirty="0">
              <a:cs typeface="Times New Roman" pitchFamily="18" charset="0"/>
            </a:endParaRPr>
          </a:p>
          <a:p>
            <a:pPr marL="0" indent="0">
              <a:buNone/>
            </a:pPr>
            <a:r>
              <a:rPr lang="en-US" sz="4000" b="1" dirty="0" smtClean="0"/>
              <a:t>in </a:t>
            </a:r>
            <a:r>
              <a:rPr lang="en-US" sz="4000" b="1" dirty="0"/>
              <a:t>which you exult, even though for a little while, if need be, you have been grieved by manifold </a:t>
            </a:r>
            <a:r>
              <a:rPr lang="en-US" sz="4000" b="1" dirty="0" smtClean="0"/>
              <a:t>trials, 1:6</a:t>
            </a:r>
          </a:p>
          <a:p>
            <a:pPr marL="0" indent="0">
              <a:buNone/>
            </a:pPr>
            <a:r>
              <a:rPr lang="en-US" sz="4000" b="1" dirty="0"/>
              <a:t>Consider it pure joy, my brothers, whenever you face trials of many </a:t>
            </a:r>
            <a:r>
              <a:rPr lang="en-US" sz="4000" b="1" dirty="0" smtClean="0"/>
              <a:t>kinds, because </a:t>
            </a:r>
            <a:r>
              <a:rPr lang="en-US" sz="4000" b="1" dirty="0"/>
              <a:t>you know that the testing of your faith develops perseverance</a:t>
            </a:r>
            <a:r>
              <a:rPr lang="en-US" sz="4000" b="1" dirty="0" smtClean="0"/>
              <a:t>. </a:t>
            </a:r>
            <a:r>
              <a:rPr lang="en-US" sz="4000" b="1" dirty="0"/>
              <a:t>Perseverance must finish its work so that you may be mature and complete, not lacking anything</a:t>
            </a:r>
            <a:r>
              <a:rPr lang="en-US" sz="4000" b="1" dirty="0" smtClean="0"/>
              <a:t>.  James 1:2-4</a:t>
            </a:r>
          </a:p>
        </p:txBody>
      </p:sp>
    </p:spTree>
    <p:extLst>
      <p:ext uri="{BB962C8B-B14F-4D97-AF65-F5344CB8AC3E}">
        <p14:creationId xmlns:p14="http://schemas.microsoft.com/office/powerpoint/2010/main" val="40078229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a:cs typeface="Times New Roman" pitchFamily="18" charset="0"/>
              </a:rPr>
              <a:t>1 Peter </a:t>
            </a:r>
            <a:r>
              <a:rPr lang="en-US" sz="4000" b="1" dirty="0" smtClean="0">
                <a:cs typeface="Times New Roman" pitchFamily="18" charset="0"/>
              </a:rPr>
              <a:t>1:6 Trials</a:t>
            </a:r>
            <a:endParaRPr lang="en-US" sz="4000" b="1" dirty="0">
              <a:cs typeface="Times New Roman" pitchFamily="18" charset="0"/>
            </a:endParaRPr>
          </a:p>
          <a:p>
            <a:pPr marL="0" indent="0">
              <a:buNone/>
            </a:pPr>
            <a:r>
              <a:rPr lang="en-US" sz="4000" b="1" dirty="0" smtClean="0"/>
              <a:t>in </a:t>
            </a:r>
            <a:r>
              <a:rPr lang="en-US" sz="4000" b="1" dirty="0"/>
              <a:t>which you exult, even though for a little while, if need be, you have been grieved by manifold </a:t>
            </a:r>
            <a:r>
              <a:rPr lang="en-US" sz="4000" b="1" dirty="0" smtClean="0"/>
              <a:t>trials, 1:6</a:t>
            </a:r>
          </a:p>
          <a:p>
            <a:pPr marL="0" indent="0">
              <a:buNone/>
            </a:pPr>
            <a:r>
              <a:rPr lang="en-US" sz="4000" b="1" dirty="0" smtClean="0"/>
              <a:t>These are real trials we undergo.</a:t>
            </a:r>
          </a:p>
          <a:p>
            <a:pPr marL="0" indent="0">
              <a:buNone/>
            </a:pPr>
            <a:r>
              <a:rPr lang="en-US" sz="4000" b="1" dirty="0" err="1" smtClean="0">
                <a:latin typeface="Bwgrkn" panose="00000400000000000000" pitchFamily="2" charset="0"/>
              </a:rPr>
              <a:t>peirasmo,j</a:t>
            </a:r>
            <a:r>
              <a:rPr lang="en-US" sz="4000" b="1" dirty="0">
                <a:latin typeface="Bwgrkn" panose="00000400000000000000" pitchFamily="2" charset="0"/>
              </a:rPr>
              <a:t> </a:t>
            </a:r>
            <a:r>
              <a:rPr lang="en-US" sz="4000" b="1" dirty="0" smtClean="0"/>
              <a:t>,the </a:t>
            </a:r>
            <a:r>
              <a:rPr lang="en-US" sz="4000" b="1" dirty="0"/>
              <a:t>Septuagint for </a:t>
            </a:r>
            <a:r>
              <a:rPr lang="en-US" sz="4000" b="1" dirty="0" err="1">
                <a:latin typeface="Bwhebb" panose="00000400000000000000" pitchFamily="2" charset="0"/>
              </a:rPr>
              <a:t>hS'm</a:t>
            </a:r>
            <a:r>
              <a:rPr lang="en-US" sz="4000" b="1" dirty="0">
                <a:latin typeface="Bwhebb" panose="00000400000000000000" pitchFamily="2" charset="0"/>
              </a:rPr>
              <a:t>;</a:t>
            </a:r>
            <a:r>
              <a:rPr lang="en-US" sz="4000" b="1" dirty="0"/>
              <a:t>, </a:t>
            </a:r>
            <a:r>
              <a:rPr lang="en-US" sz="4000" b="1" i="1" dirty="0"/>
              <a:t>an experiment, attempt, trial, </a:t>
            </a:r>
            <a:r>
              <a:rPr lang="en-US" sz="4000" b="1" i="1" dirty="0" smtClean="0"/>
              <a:t>proving</a:t>
            </a:r>
          </a:p>
          <a:p>
            <a:pPr marL="0" indent="0">
              <a:buNone/>
            </a:pPr>
            <a:r>
              <a:rPr lang="en-US" sz="3600" b="1" dirty="0" smtClean="0"/>
              <a:t>…</a:t>
            </a:r>
            <a:r>
              <a:rPr lang="en-US" sz="4000" b="1" dirty="0" smtClean="0"/>
              <a:t>do </a:t>
            </a:r>
            <a:r>
              <a:rPr lang="en-US" sz="4000" b="1" dirty="0"/>
              <a:t>not harden your hearts as you did at </a:t>
            </a:r>
            <a:r>
              <a:rPr lang="en-US" sz="4000" b="1" dirty="0" err="1"/>
              <a:t>Meribah</a:t>
            </a:r>
            <a:r>
              <a:rPr lang="en-US" sz="4000" b="1" dirty="0"/>
              <a:t>, as you did that day at </a:t>
            </a:r>
            <a:r>
              <a:rPr lang="en-US" sz="4000" b="1" u="sng" dirty="0" err="1"/>
              <a:t>Massah</a:t>
            </a:r>
            <a:r>
              <a:rPr lang="en-US" sz="4000" b="1" dirty="0"/>
              <a:t> in the </a:t>
            </a:r>
            <a:r>
              <a:rPr lang="en-US" sz="4000" b="1" dirty="0" smtClean="0"/>
              <a:t>desert, </a:t>
            </a:r>
            <a:r>
              <a:rPr lang="en-US" sz="4000" b="1" dirty="0"/>
              <a:t>where your fathers tested and tried me, though they had seen what I did</a:t>
            </a:r>
            <a:r>
              <a:rPr lang="en-US" sz="4000" b="1" dirty="0" smtClean="0"/>
              <a:t>.</a:t>
            </a:r>
            <a:r>
              <a:rPr lang="en-US" sz="4000" b="1" dirty="0"/>
              <a:t> </a:t>
            </a:r>
            <a:r>
              <a:rPr lang="en-US" sz="4000" b="1" dirty="0" smtClean="0"/>
              <a:t> Psalm 95:8-9</a:t>
            </a:r>
            <a:endParaRPr lang="en-US" sz="4000" b="1" dirty="0"/>
          </a:p>
        </p:txBody>
      </p:sp>
    </p:spTree>
    <p:extLst>
      <p:ext uri="{BB962C8B-B14F-4D97-AF65-F5344CB8AC3E}">
        <p14:creationId xmlns:p14="http://schemas.microsoft.com/office/powerpoint/2010/main" val="20557605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1</a:t>
            </a:r>
          </a:p>
          <a:p>
            <a:pPr marL="0" indent="0">
              <a:buNone/>
            </a:pPr>
            <a:r>
              <a:rPr lang="en-US" sz="4000" b="1" dirty="0" smtClean="0"/>
              <a:t>in </a:t>
            </a:r>
            <a:r>
              <a:rPr lang="en-US" sz="4000" b="1" dirty="0"/>
              <a:t>order that the proving of your belief – much more precious than gold that perishes, and proven by fire – might be found to result in praise and respect and esteem at the revelation of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a:t>
            </a:r>
            <a:r>
              <a:rPr lang="en-US" sz="4000" b="1" dirty="0" smtClean="0"/>
              <a:t>1:7</a:t>
            </a:r>
            <a:endParaRPr lang="en-US" sz="4000" b="1" dirty="0"/>
          </a:p>
        </p:txBody>
      </p:sp>
    </p:spTree>
    <p:extLst>
      <p:ext uri="{BB962C8B-B14F-4D97-AF65-F5344CB8AC3E}">
        <p14:creationId xmlns:p14="http://schemas.microsoft.com/office/powerpoint/2010/main" val="7465752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Proving of Your Belief</a:t>
            </a:r>
            <a:endParaRPr lang="en-US" sz="4000" b="1" dirty="0">
              <a:cs typeface="Times New Roman" pitchFamily="18" charset="0"/>
            </a:endParaRPr>
          </a:p>
          <a:p>
            <a:pPr marL="0" indent="0">
              <a:buNone/>
            </a:pPr>
            <a:r>
              <a:rPr lang="en-US" sz="4000" b="1" dirty="0" smtClean="0"/>
              <a:t>i.e. your Faithfulness</a:t>
            </a:r>
          </a:p>
          <a:p>
            <a:pPr marL="0" indent="0">
              <a:buNone/>
            </a:pPr>
            <a:r>
              <a:rPr lang="en-US" sz="4000" b="1" dirty="0" smtClean="0"/>
              <a:t>Remember </a:t>
            </a:r>
            <a:r>
              <a:rPr lang="en-US" sz="4000" b="1" dirty="0"/>
              <a:t>how Yahuwah your Elohim led you all the way in the desert these forty years, to humble you and </a:t>
            </a:r>
            <a:r>
              <a:rPr lang="en-US" sz="4000" b="1" u="sng" dirty="0"/>
              <a:t>to test you in order to know what was in your heart</a:t>
            </a:r>
            <a:r>
              <a:rPr lang="en-US" sz="4000" b="1" dirty="0"/>
              <a:t>, whether or not you would keep his commands.</a:t>
            </a:r>
          </a:p>
          <a:p>
            <a:pPr marL="0" indent="0">
              <a:buNone/>
            </a:pPr>
            <a:r>
              <a:rPr lang="en-US" sz="4000" b="1" dirty="0" err="1" smtClean="0"/>
              <a:t>Devarim</a:t>
            </a:r>
            <a:r>
              <a:rPr lang="en-US" sz="4000" b="1" dirty="0" smtClean="0"/>
              <a:t>/Deuteronomy 8:2</a:t>
            </a:r>
            <a:endParaRPr lang="en-US" sz="4000" b="1" dirty="0"/>
          </a:p>
        </p:txBody>
      </p:sp>
    </p:spTree>
    <p:extLst>
      <p:ext uri="{BB962C8B-B14F-4D97-AF65-F5344CB8AC3E}">
        <p14:creationId xmlns:p14="http://schemas.microsoft.com/office/powerpoint/2010/main" val="35185257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More Precious Than Gold</a:t>
            </a:r>
            <a:endParaRPr lang="en-US" sz="4000" b="1" dirty="0">
              <a:cs typeface="Times New Roman" pitchFamily="18" charset="0"/>
            </a:endParaRPr>
          </a:p>
          <a:p>
            <a:pPr marL="0" indent="0">
              <a:buNone/>
            </a:pPr>
            <a:r>
              <a:rPr lang="en-US" sz="4000" b="1" dirty="0" smtClean="0"/>
              <a:t>The things of great value are still susceptible to corruption and will perish</a:t>
            </a:r>
          </a:p>
          <a:p>
            <a:pPr marL="0" indent="0">
              <a:buNone/>
            </a:pPr>
            <a:r>
              <a:rPr lang="en-US" sz="4000" b="1" dirty="0" smtClean="0"/>
              <a:t>Tested by fire – refining gold through fire</a:t>
            </a:r>
          </a:p>
          <a:p>
            <a:pPr marL="0" indent="0">
              <a:buNone/>
            </a:pPr>
            <a:r>
              <a:rPr lang="en-US" sz="4000" b="1" dirty="0"/>
              <a:t>If any man builds on this foundation using gold, silver, costly stones, wood, hay or straw</a:t>
            </a:r>
            <a:r>
              <a:rPr lang="en-US" sz="4000" b="1" dirty="0" smtClean="0"/>
              <a:t>, </a:t>
            </a:r>
            <a:r>
              <a:rPr lang="en-US" sz="4000" b="1" dirty="0"/>
              <a:t>his work will be shown for what it is, because the Day will bring it to light. It will be revealed with fire, and the fire will test the quality of each man's work.</a:t>
            </a:r>
          </a:p>
          <a:p>
            <a:pPr marL="0" indent="0">
              <a:buNone/>
            </a:pPr>
            <a:r>
              <a:rPr lang="en-US" sz="4000" b="1" dirty="0" smtClean="0"/>
              <a:t>1 Corinthians 3:12-13</a:t>
            </a:r>
            <a:endParaRPr lang="en-US" sz="4000" b="1" dirty="0"/>
          </a:p>
        </p:txBody>
      </p:sp>
    </p:spTree>
    <p:extLst>
      <p:ext uri="{BB962C8B-B14F-4D97-AF65-F5344CB8AC3E}">
        <p14:creationId xmlns:p14="http://schemas.microsoft.com/office/powerpoint/2010/main" val="14774385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1</a:t>
            </a:r>
          </a:p>
          <a:p>
            <a:pPr marL="0" indent="0">
              <a:buNone/>
            </a:pPr>
            <a:r>
              <a:rPr lang="en-US" sz="4000" b="1" dirty="0" smtClean="0"/>
              <a:t>(</a:t>
            </a:r>
            <a:r>
              <a:rPr lang="en-US" sz="4000" b="1" dirty="0" err="1" smtClean="0"/>
              <a:t>Yahusha</a:t>
            </a:r>
            <a:r>
              <a:rPr lang="en-US" sz="4000" b="1" dirty="0" smtClean="0"/>
              <a:t>) whom </a:t>
            </a:r>
            <a:r>
              <a:rPr lang="en-US" sz="4000" b="1" u="sng" dirty="0"/>
              <a:t>having not seen</a:t>
            </a:r>
            <a:r>
              <a:rPr lang="en-US" sz="4000" b="1" dirty="0"/>
              <a:t>, you love; in whom you exult with unspeakable and esteemed joy, </a:t>
            </a:r>
            <a:r>
              <a:rPr lang="en-US" sz="4000" b="1" u="sng" dirty="0"/>
              <a:t>yet not seeing</a:t>
            </a:r>
            <a:r>
              <a:rPr lang="en-US" sz="4000" b="1" dirty="0"/>
              <a:t>, but believing, </a:t>
            </a:r>
            <a:r>
              <a:rPr lang="en-US" sz="4000" b="1" dirty="0" smtClean="0"/>
              <a:t>obtaining </a:t>
            </a:r>
            <a:r>
              <a:rPr lang="en-US" sz="4000" b="1" dirty="0"/>
              <a:t>the goal of your belief: a deliverance of lives</a:t>
            </a:r>
            <a:r>
              <a:rPr lang="en-US" sz="4000" b="1" dirty="0" smtClean="0"/>
              <a:t>. 1:8-9</a:t>
            </a:r>
          </a:p>
          <a:p>
            <a:pPr marL="0" indent="0">
              <a:buNone/>
            </a:pPr>
            <a:endParaRPr lang="en-US" sz="4000" b="1" dirty="0"/>
          </a:p>
          <a:p>
            <a:pPr marL="0" indent="0">
              <a:buNone/>
            </a:pPr>
            <a:r>
              <a:rPr lang="en-US" sz="4000" b="1" dirty="0" smtClean="0"/>
              <a:t>An allusion to Peter’s own eye witness testimony</a:t>
            </a:r>
          </a:p>
          <a:p>
            <a:pPr marL="0" indent="0">
              <a:buNone/>
            </a:pPr>
            <a:r>
              <a:rPr lang="en-US" sz="4000" b="1" dirty="0" smtClean="0"/>
              <a:t>And…</a:t>
            </a:r>
          </a:p>
          <a:p>
            <a:pPr marL="0" indent="0">
              <a:buNone/>
            </a:pPr>
            <a:endParaRPr lang="en-US" sz="4000" b="1" dirty="0"/>
          </a:p>
        </p:txBody>
      </p:sp>
    </p:spTree>
    <p:extLst>
      <p:ext uri="{BB962C8B-B14F-4D97-AF65-F5344CB8AC3E}">
        <p14:creationId xmlns:p14="http://schemas.microsoft.com/office/powerpoint/2010/main" val="17075933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Thomas</a:t>
            </a:r>
            <a:endParaRPr lang="en-US" sz="4000" b="1" dirty="0">
              <a:cs typeface="Times New Roman" pitchFamily="18" charset="0"/>
            </a:endParaRPr>
          </a:p>
          <a:p>
            <a:pPr marL="0" indent="0">
              <a:buNone/>
            </a:pPr>
            <a:r>
              <a:rPr lang="en-US" sz="4000" b="1" dirty="0"/>
              <a:t>Then he said to Thomas, "Put your finger here; see my hands. Reach out your hand and put it into my side. Stop doubting and believe."</a:t>
            </a:r>
          </a:p>
          <a:p>
            <a:pPr marL="0" indent="0">
              <a:buNone/>
            </a:pPr>
            <a:r>
              <a:rPr lang="en-US" sz="4000" b="1" dirty="0" smtClean="0"/>
              <a:t>Thomas </a:t>
            </a:r>
            <a:r>
              <a:rPr lang="en-US" sz="4000" b="1" dirty="0"/>
              <a:t>said to him, "My master and my Elohim!"</a:t>
            </a:r>
          </a:p>
          <a:p>
            <a:pPr marL="0" indent="0">
              <a:buNone/>
            </a:pPr>
            <a:r>
              <a:rPr lang="en-US" sz="4000" b="1" dirty="0" smtClean="0"/>
              <a:t>Then </a:t>
            </a:r>
            <a:r>
              <a:rPr lang="en-US" sz="4000" b="1" dirty="0" err="1"/>
              <a:t>Yahusha</a:t>
            </a:r>
            <a:r>
              <a:rPr lang="en-US" sz="4000" b="1" dirty="0"/>
              <a:t> told him, "Because you have seen me, you have believed; </a:t>
            </a:r>
            <a:r>
              <a:rPr lang="en-US" sz="4000" b="1" u="sng" dirty="0"/>
              <a:t>blessed are those who have not seen and yet have believed</a:t>
            </a:r>
            <a:r>
              <a:rPr lang="en-US" sz="4000" b="1" dirty="0" smtClean="0"/>
              <a:t>.“ Lazarus (John) 20:27-29</a:t>
            </a:r>
            <a:endParaRPr lang="en-US" sz="4000" b="1" dirty="0"/>
          </a:p>
        </p:txBody>
      </p:sp>
    </p:spTree>
    <p:extLst>
      <p:ext uri="{BB962C8B-B14F-4D97-AF65-F5344CB8AC3E}">
        <p14:creationId xmlns:p14="http://schemas.microsoft.com/office/powerpoint/2010/main" val="4046814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Exulting Again!</a:t>
            </a:r>
            <a:endParaRPr lang="en-US" sz="4000" b="1" dirty="0">
              <a:cs typeface="Times New Roman" pitchFamily="18" charset="0"/>
            </a:endParaRPr>
          </a:p>
          <a:p>
            <a:pPr marL="0" indent="0">
              <a:buNone/>
            </a:pPr>
            <a:r>
              <a:rPr lang="en-US" sz="4000" b="1" dirty="0" smtClean="0"/>
              <a:t>(</a:t>
            </a:r>
            <a:r>
              <a:rPr lang="en-US" sz="4000" b="1" dirty="0" err="1" smtClean="0"/>
              <a:t>Yahusha</a:t>
            </a:r>
            <a:r>
              <a:rPr lang="en-US" sz="4000" b="1" dirty="0" smtClean="0"/>
              <a:t>) whom </a:t>
            </a:r>
            <a:r>
              <a:rPr lang="en-US" sz="4000" b="1" u="sng" dirty="0"/>
              <a:t>having not seen</a:t>
            </a:r>
            <a:r>
              <a:rPr lang="en-US" sz="4000" b="1" dirty="0"/>
              <a:t>, you love; </a:t>
            </a:r>
            <a:r>
              <a:rPr lang="en-US" sz="4000" b="1" u="sng" dirty="0"/>
              <a:t>in whom you exult with unspeakable and esteemed joy</a:t>
            </a:r>
            <a:r>
              <a:rPr lang="en-US" sz="4000" b="1" dirty="0"/>
              <a:t>, </a:t>
            </a:r>
            <a:r>
              <a:rPr lang="en-US" sz="4000" b="1" dirty="0" smtClean="0"/>
              <a:t>1:8</a:t>
            </a:r>
          </a:p>
          <a:p>
            <a:pPr marL="0" indent="0">
              <a:buNone/>
            </a:pPr>
            <a:r>
              <a:rPr lang="en-US" sz="4000" b="1" dirty="0" smtClean="0"/>
              <a:t>Inexpressible and full of glory</a:t>
            </a:r>
          </a:p>
          <a:p>
            <a:pPr marL="0" indent="0">
              <a:buNone/>
            </a:pPr>
            <a:r>
              <a:rPr lang="en-US" sz="4000" b="1" dirty="0" smtClean="0"/>
              <a:t>Finding the words to express that joy</a:t>
            </a:r>
          </a:p>
          <a:p>
            <a:pPr marL="0" indent="0">
              <a:buNone/>
            </a:pPr>
            <a:r>
              <a:rPr lang="en-US" sz="4000" b="1" dirty="0" smtClean="0"/>
              <a:t>The glow on your face like that of Moses when he stood before </a:t>
            </a:r>
            <a:r>
              <a:rPr lang="en-US" sz="4000" b="1" dirty="0" err="1" smtClean="0"/>
              <a:t>Yah’s</a:t>
            </a:r>
            <a:r>
              <a:rPr lang="en-US" sz="4000" b="1" dirty="0" smtClean="0"/>
              <a:t> glory</a:t>
            </a:r>
            <a:endParaRPr lang="en-US" sz="4000" b="1" dirty="0"/>
          </a:p>
          <a:p>
            <a:pPr marL="0" indent="0">
              <a:buNone/>
            </a:pPr>
            <a:endParaRPr lang="en-US" sz="4000" b="1" dirty="0"/>
          </a:p>
        </p:txBody>
      </p:sp>
    </p:spTree>
    <p:extLst>
      <p:ext uri="{BB962C8B-B14F-4D97-AF65-F5344CB8AC3E}">
        <p14:creationId xmlns:p14="http://schemas.microsoft.com/office/powerpoint/2010/main" val="30539637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References to the Salvation Event So Far</a:t>
            </a:r>
            <a:endParaRPr lang="en-US" sz="4000" b="1" dirty="0">
              <a:cs typeface="Times New Roman" pitchFamily="18" charset="0"/>
            </a:endParaRPr>
          </a:p>
          <a:p>
            <a:pPr marL="0" indent="0">
              <a:buNone/>
            </a:pPr>
            <a:r>
              <a:rPr lang="en-US" sz="4000" b="1" dirty="0" smtClean="0"/>
              <a:t>Vs 4 </a:t>
            </a:r>
            <a:r>
              <a:rPr lang="en-US" sz="4000" b="1" dirty="0"/>
              <a:t>to an inheritance incorruptible and undefiled and </a:t>
            </a:r>
            <a:r>
              <a:rPr lang="en-US" sz="4000" b="1" dirty="0" smtClean="0"/>
              <a:t>unfading</a:t>
            </a:r>
          </a:p>
          <a:p>
            <a:pPr marL="0" indent="0">
              <a:buNone/>
            </a:pPr>
            <a:r>
              <a:rPr lang="en-US" sz="4000" b="1" dirty="0" smtClean="0"/>
              <a:t>Vs 5 </a:t>
            </a:r>
            <a:r>
              <a:rPr lang="en-US" sz="4000" b="1" dirty="0"/>
              <a:t>for a deliverance ready to be revealed in the last </a:t>
            </a:r>
            <a:r>
              <a:rPr lang="en-US" sz="4000" b="1" dirty="0" smtClean="0"/>
              <a:t>time</a:t>
            </a:r>
          </a:p>
          <a:p>
            <a:pPr marL="0" indent="0">
              <a:buNone/>
            </a:pPr>
            <a:r>
              <a:rPr lang="en-US" sz="4000" b="1" dirty="0" smtClean="0"/>
              <a:t>Vs 7 </a:t>
            </a:r>
            <a:r>
              <a:rPr lang="en-US" sz="4000" b="1" dirty="0"/>
              <a:t>at the revelation of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a:t>
            </a:r>
            <a:r>
              <a:rPr lang="en-US" sz="4000" b="1" dirty="0" smtClean="0"/>
              <a:t>Messiah</a:t>
            </a:r>
          </a:p>
          <a:p>
            <a:pPr marL="0" indent="0">
              <a:buNone/>
            </a:pPr>
            <a:r>
              <a:rPr lang="en-US" sz="4000" b="1" dirty="0" smtClean="0"/>
              <a:t>Vs 9 the goal of your faith - the salvation of your souls</a:t>
            </a:r>
          </a:p>
          <a:p>
            <a:pPr marL="0" indent="0">
              <a:buNone/>
            </a:pPr>
            <a:endParaRPr lang="en-US" sz="4000" b="1" dirty="0"/>
          </a:p>
        </p:txBody>
      </p:sp>
    </p:spTree>
    <p:extLst>
      <p:ext uri="{BB962C8B-B14F-4D97-AF65-F5344CB8AC3E}">
        <p14:creationId xmlns:p14="http://schemas.microsoft.com/office/powerpoint/2010/main" val="22398717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1</a:t>
            </a:r>
          </a:p>
          <a:p>
            <a:pPr marL="0" indent="0">
              <a:buNone/>
            </a:pPr>
            <a:r>
              <a:rPr lang="en-US" sz="4000" b="1" dirty="0" smtClean="0"/>
              <a:t>Concerning </a:t>
            </a:r>
            <a:r>
              <a:rPr lang="en-US" sz="4000" b="1" dirty="0"/>
              <a:t>this deliverance the prophets have sought out and searched out, prophesying concerning the </a:t>
            </a:r>
            <a:r>
              <a:rPr lang="en-US" sz="4000" b="1" dirty="0" err="1"/>
              <a:t>favour</a:t>
            </a:r>
            <a:r>
              <a:rPr lang="en-US" sz="4000" b="1" dirty="0"/>
              <a:t> for you, </a:t>
            </a:r>
            <a:r>
              <a:rPr lang="en-US" sz="4000" b="1" dirty="0" smtClean="0"/>
              <a:t>searching </a:t>
            </a:r>
            <a:r>
              <a:rPr lang="en-US" sz="4000" b="1" dirty="0"/>
              <a:t>to know what, or what sort of time, the Spirit which was in them was pointing out concerning Messiah, when it was bearing witness beforehand the sufferings of Messiah, and the esteems that</a:t>
            </a:r>
          </a:p>
          <a:p>
            <a:pPr marL="0" indent="0">
              <a:buNone/>
            </a:pPr>
            <a:r>
              <a:rPr lang="en-US" sz="4000" b="1" dirty="0"/>
              <a:t>would follow</a:t>
            </a:r>
            <a:r>
              <a:rPr lang="en-US" sz="4000" b="1" dirty="0" smtClean="0"/>
              <a:t>, 1:10-11</a:t>
            </a:r>
          </a:p>
        </p:txBody>
      </p:sp>
    </p:spTree>
    <p:extLst>
      <p:ext uri="{BB962C8B-B14F-4D97-AF65-F5344CB8AC3E}">
        <p14:creationId xmlns:p14="http://schemas.microsoft.com/office/powerpoint/2010/main" val="35472531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cs typeface="Times New Roman" pitchFamily="18" charset="0"/>
              </a:rPr>
              <a:t>Hidden / Revealed</a:t>
            </a:r>
            <a:endParaRPr lang="en-US" sz="4000" b="1" dirty="0">
              <a:cs typeface="Times New Roman" pitchFamily="18" charset="0"/>
            </a:endParaRPr>
          </a:p>
          <a:p>
            <a:pPr marL="0" indent="0">
              <a:buNone/>
            </a:pPr>
            <a:r>
              <a:rPr lang="en-US" sz="4000" b="1" dirty="0" smtClean="0"/>
              <a:t>At </a:t>
            </a:r>
            <a:r>
              <a:rPr lang="en-US" sz="4000" b="1" dirty="0"/>
              <a:t>that time </a:t>
            </a:r>
            <a:r>
              <a:rPr lang="en-US" sz="4000" b="1" dirty="0" err="1"/>
              <a:t>Yahusha</a:t>
            </a:r>
            <a:r>
              <a:rPr lang="en-US" sz="4000" b="1" dirty="0"/>
              <a:t>, full of joy through the Holy Spirit, said, "I praise you, Father, Master of heaven and earth, because you have hidden these things from the wise and learned, and revealed them to little children. Yes, Father, for this was your good pleasure</a:t>
            </a:r>
            <a:r>
              <a:rPr lang="en-US" sz="4000" b="1" dirty="0" smtClean="0"/>
              <a:t>. </a:t>
            </a:r>
            <a:r>
              <a:rPr lang="en-US" sz="4000" b="1" dirty="0"/>
              <a:t>"All things have been committed to me by my Father. No one knows who the Son is except the Father, and no one knows who the Father is except the Son and those to whom the Son chooses to reveal him."</a:t>
            </a:r>
          </a:p>
          <a:p>
            <a:pPr marL="0" indent="0">
              <a:buNone/>
            </a:pPr>
            <a:r>
              <a:rPr lang="en-US" sz="4000" b="1" dirty="0" smtClean="0"/>
              <a:t>Luke 10:21-22</a:t>
            </a:r>
          </a:p>
        </p:txBody>
      </p:sp>
    </p:spTree>
    <p:extLst>
      <p:ext uri="{BB962C8B-B14F-4D97-AF65-F5344CB8AC3E}">
        <p14:creationId xmlns:p14="http://schemas.microsoft.com/office/powerpoint/2010/main" val="35315154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Hidden / Revealed</a:t>
            </a:r>
            <a:endParaRPr lang="en-US" sz="4000" b="1" dirty="0">
              <a:cs typeface="Times New Roman" pitchFamily="18" charset="0"/>
            </a:endParaRPr>
          </a:p>
          <a:p>
            <a:pPr marL="0" indent="0">
              <a:buNone/>
            </a:pPr>
            <a:r>
              <a:rPr lang="en-US" sz="4000" b="1" dirty="0"/>
              <a:t>Then he turned to his disciples and said privately, "Blessed are the eyes that see what you see</a:t>
            </a:r>
            <a:r>
              <a:rPr lang="en-US" sz="4000" b="1" dirty="0" smtClean="0"/>
              <a:t>.  </a:t>
            </a:r>
            <a:r>
              <a:rPr lang="en-US" sz="4000" b="1" dirty="0"/>
              <a:t>For I tell you that many prophets and kings wanted to see what you see but did not see it, and to hear what you hear but did not hear it."</a:t>
            </a:r>
          </a:p>
          <a:p>
            <a:pPr marL="0" indent="0">
              <a:buNone/>
            </a:pPr>
            <a:r>
              <a:rPr lang="en-US" sz="4000" b="1" dirty="0" smtClean="0"/>
              <a:t>Luke 10:23-24</a:t>
            </a:r>
          </a:p>
        </p:txBody>
      </p:sp>
    </p:spTree>
    <p:extLst>
      <p:ext uri="{BB962C8B-B14F-4D97-AF65-F5344CB8AC3E}">
        <p14:creationId xmlns:p14="http://schemas.microsoft.com/office/powerpoint/2010/main" val="26345560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1</a:t>
            </a:r>
          </a:p>
          <a:p>
            <a:pPr marL="0" indent="0">
              <a:buNone/>
            </a:pPr>
            <a:r>
              <a:rPr lang="en-US" sz="4000" b="1" dirty="0" smtClean="0"/>
              <a:t>to </a:t>
            </a:r>
            <a:r>
              <a:rPr lang="en-US" sz="4000" b="1" dirty="0"/>
              <a:t>whom it was revealed that they were serving, not themselves, but you, in these matters which now have been announced to you through those who brought the Good News to you by the Set-apart Spirit sent from heaven – into which messengers long to look into</a:t>
            </a:r>
            <a:r>
              <a:rPr lang="en-US" sz="4000" b="1" dirty="0" smtClean="0"/>
              <a:t>. 1:12</a:t>
            </a:r>
            <a:endParaRPr lang="en-US" sz="4000" b="1" dirty="0"/>
          </a:p>
        </p:txBody>
      </p:sp>
    </p:spTree>
    <p:extLst>
      <p:ext uri="{BB962C8B-B14F-4D97-AF65-F5344CB8AC3E}">
        <p14:creationId xmlns:p14="http://schemas.microsoft.com/office/powerpoint/2010/main" val="27601689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Daniel 12:8-10</a:t>
            </a:r>
          </a:p>
          <a:p>
            <a:pPr marL="0" indent="0">
              <a:buNone/>
            </a:pPr>
            <a:r>
              <a:rPr lang="en-US" sz="4000" b="1" dirty="0"/>
              <a:t>I heard, but I did not understand. So I asked, "My master, what will the outcome of all this be</a:t>
            </a:r>
            <a:r>
              <a:rPr lang="en-US" sz="4000" b="1" dirty="0" smtClean="0"/>
              <a:t>?" </a:t>
            </a:r>
            <a:r>
              <a:rPr lang="en-US" sz="4000" b="1" dirty="0"/>
              <a:t>He replied, "Go your way, Daniel, because the words are closed up and sealed until the time of the end.</a:t>
            </a:r>
          </a:p>
          <a:p>
            <a:pPr marL="0" indent="0">
              <a:buNone/>
            </a:pPr>
            <a:r>
              <a:rPr lang="en-US" sz="4000" b="1" dirty="0" smtClean="0"/>
              <a:t>Many </a:t>
            </a:r>
            <a:r>
              <a:rPr lang="en-US" sz="4000" b="1" dirty="0"/>
              <a:t>will be purified, made spotless and refined, but the wicked will continue to be wicked. None of the wicked will understand, but those who are wise will understand.</a:t>
            </a:r>
            <a:endParaRPr lang="en-US" sz="5400" b="1" dirty="0"/>
          </a:p>
        </p:txBody>
      </p:sp>
    </p:spTree>
    <p:extLst>
      <p:ext uri="{BB962C8B-B14F-4D97-AF65-F5344CB8AC3E}">
        <p14:creationId xmlns:p14="http://schemas.microsoft.com/office/powerpoint/2010/main" val="27291335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Angels Seek to Understand</a:t>
            </a:r>
          </a:p>
          <a:p>
            <a:pPr marL="0" indent="0">
              <a:buNone/>
            </a:pPr>
            <a:r>
              <a:rPr lang="en-US" sz="4000" b="1" dirty="0" smtClean="0"/>
              <a:t>Bend down and peek into, look intently</a:t>
            </a:r>
          </a:p>
          <a:p>
            <a:pPr marL="0" indent="0">
              <a:buNone/>
            </a:pPr>
            <a:r>
              <a:rPr lang="en-US" sz="4000" b="1" dirty="0" smtClean="0"/>
              <a:t>Maybe a reference to peeking into the empty tomb</a:t>
            </a:r>
            <a:endParaRPr lang="en-US" sz="4000" b="1" dirty="0"/>
          </a:p>
        </p:txBody>
      </p:sp>
    </p:spTree>
    <p:extLst>
      <p:ext uri="{BB962C8B-B14F-4D97-AF65-F5344CB8AC3E}">
        <p14:creationId xmlns:p14="http://schemas.microsoft.com/office/powerpoint/2010/main" val="7173573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Next Sabbath</a:t>
            </a:r>
          </a:p>
          <a:p>
            <a:pPr marL="0" indent="0">
              <a:buNone/>
            </a:pPr>
            <a:r>
              <a:rPr lang="en-US" sz="4000" b="1" dirty="0" smtClean="0"/>
              <a:t>1 Peter 1:13-25</a:t>
            </a:r>
          </a:p>
          <a:p>
            <a:pPr marL="0" indent="0">
              <a:buNone/>
            </a:pPr>
            <a:r>
              <a:rPr lang="en-US" sz="4000" b="1" dirty="0" smtClean="0"/>
              <a:t>Holiness and Brotherly love</a:t>
            </a:r>
            <a:endParaRPr lang="en-US" sz="4000" b="1" dirty="0"/>
          </a:p>
        </p:txBody>
      </p:sp>
    </p:spTree>
    <p:extLst>
      <p:ext uri="{BB962C8B-B14F-4D97-AF65-F5344CB8AC3E}">
        <p14:creationId xmlns:p14="http://schemas.microsoft.com/office/powerpoint/2010/main" val="6057322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26321</TotalTime>
  <Words>2401</Words>
  <Application>Microsoft Office PowerPoint</Application>
  <PresentationFormat>Widescreen</PresentationFormat>
  <Paragraphs>189</Paragraphs>
  <Slides>39</Slides>
  <Notes>39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133</cp:revision>
  <dcterms:created xsi:type="dcterms:W3CDTF">2018-11-07T08:55:54Z</dcterms:created>
  <dcterms:modified xsi:type="dcterms:W3CDTF">2019-08-24T15:32:31Z</dcterms:modified>
</cp:coreProperties>
</file>