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4" r:id="rId2"/>
    <p:sldId id="257" r:id="rId3"/>
    <p:sldId id="440" r:id="rId4"/>
    <p:sldId id="373" r:id="rId5"/>
    <p:sldId id="374" r:id="rId6"/>
    <p:sldId id="376" r:id="rId7"/>
    <p:sldId id="375" r:id="rId8"/>
    <p:sldId id="377" r:id="rId9"/>
    <p:sldId id="378" r:id="rId10"/>
    <p:sldId id="416" r:id="rId11"/>
    <p:sldId id="442" r:id="rId12"/>
    <p:sldId id="443" r:id="rId13"/>
    <p:sldId id="417" r:id="rId14"/>
    <p:sldId id="444" r:id="rId15"/>
    <p:sldId id="445" r:id="rId16"/>
    <p:sldId id="418" r:id="rId17"/>
    <p:sldId id="446" r:id="rId18"/>
    <p:sldId id="447" r:id="rId19"/>
    <p:sldId id="448" r:id="rId20"/>
    <p:sldId id="419" r:id="rId21"/>
    <p:sldId id="454" r:id="rId22"/>
    <p:sldId id="455" r:id="rId23"/>
    <p:sldId id="457" r:id="rId24"/>
    <p:sldId id="458" r:id="rId25"/>
    <p:sldId id="449" r:id="rId26"/>
    <p:sldId id="453" r:id="rId27"/>
    <p:sldId id="456" r:id="rId28"/>
    <p:sldId id="450" r:id="rId29"/>
    <p:sldId id="451" r:id="rId30"/>
    <p:sldId id="452" r:id="rId31"/>
    <p:sldId id="420" r:id="rId32"/>
    <p:sldId id="421" r:id="rId33"/>
    <p:sldId id="459" r:id="rId34"/>
    <p:sldId id="461" r:id="rId35"/>
    <p:sldId id="462" r:id="rId36"/>
    <p:sldId id="422" r:id="rId37"/>
    <p:sldId id="441" r:id="rId38"/>
    <p:sldId id="423" r:id="rId39"/>
    <p:sldId id="464" r:id="rId40"/>
    <p:sldId id="463" r:id="rId41"/>
    <p:sldId id="38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5" autoAdjust="0"/>
    <p:restoredTop sz="86379" autoAdjust="0"/>
  </p:normalViewPr>
  <p:slideViewPr>
    <p:cSldViewPr snapToGrid="0">
      <p:cViewPr varScale="1">
        <p:scale>
          <a:sx n="67" d="100"/>
          <a:sy n="67" d="100"/>
        </p:scale>
        <p:origin x="402" y="78"/>
      </p:cViewPr>
      <p:guideLst/>
    </p:cSldViewPr>
  </p:slideViewPr>
  <p:outlineViewPr>
    <p:cViewPr>
      <p:scale>
        <a:sx n="33" d="100"/>
        <a:sy n="33" d="100"/>
      </p:scale>
      <p:origin x="0" y="-949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70363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176053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505616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072041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664565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653334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813999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08124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711802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444754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71759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721030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907934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899488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539700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103807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104852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747954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5962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1028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8694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74532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458653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37635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42182125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886624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5489688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9949652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599628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5679137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731236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8866188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768003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5856205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178759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7657823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530839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1042868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742803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8/27/2019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8/27/2019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8/27/2019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 Saints</a:t>
            </a:r>
            <a:endParaRPr lang="en-US" sz="5200" b="1" dirty="0">
              <a:solidFill>
                <a:schemeClr val="accent1">
                  <a:lumMod val="50000"/>
                </a:schemeClr>
              </a:solidFill>
              <a:latin typeface="Helvetica" pitchFamily="34" charset="0"/>
              <a:cs typeface="Helvetica" pitchFamily="34" charset="0"/>
            </a:endParaRP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Foundations of the Faith and the Ancient Paths</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August </a:t>
            </a:r>
            <a:r>
              <a:rPr lang="en-US" sz="5333" b="1" dirty="0" smtClean="0">
                <a:solidFill>
                  <a:schemeClr val="tx1">
                    <a:lumMod val="95000"/>
                    <a:lumOff val="5000"/>
                  </a:schemeClr>
                </a:solidFill>
                <a:latin typeface="Helvetica" pitchFamily="34" charset="0"/>
                <a:cs typeface="Helvetica" pitchFamily="34" charset="0"/>
              </a:rPr>
              <a:t>31</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1 Peter </a:t>
            </a:r>
            <a:r>
              <a:rPr lang="en-US" sz="6600" b="1" dirty="0" smtClean="0">
                <a:solidFill>
                  <a:schemeClr val="accent2">
                    <a:lumMod val="50000"/>
                  </a:schemeClr>
                </a:solidFill>
                <a:latin typeface="Helvetica" pitchFamily="34" charset="0"/>
                <a:cs typeface="Helvetica" pitchFamily="34" charset="0"/>
              </a:rPr>
              <a:t>1:13-25</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Holiness</a:t>
            </a:r>
            <a:r>
              <a:rPr lang="en-US" sz="4400" b="1" dirty="0">
                <a:cs typeface="Helvetica" pitchFamily="34" charset="0"/>
              </a:rPr>
              <a:t>, Brotherly </a:t>
            </a:r>
            <a:r>
              <a:rPr lang="en-US" sz="4400" b="1" dirty="0" smtClean="0">
                <a:cs typeface="Helvetica" pitchFamily="34" charset="0"/>
              </a:rPr>
              <a:t>Love, Fear And Being Born Again</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Elohim’s Plan to Restore Mankind in Relation to Himself in 1 Peter</a:t>
            </a:r>
            <a:endParaRPr lang="en-US" sz="4000" b="1" dirty="0" smtClean="0">
              <a:solidFill>
                <a:schemeClr val="tx1"/>
              </a:solidFill>
              <a:latin typeface="+mn-lt"/>
              <a:cs typeface="Times New Roman" pitchFamily="18" charset="0"/>
            </a:endParaRPr>
          </a:p>
          <a:p>
            <a:pPr marL="0" indent="0">
              <a:buNone/>
            </a:pPr>
            <a:r>
              <a:rPr lang="en-US" sz="4000" b="1" dirty="0" smtClean="0"/>
              <a:t>Resurrection of Messiah</a:t>
            </a:r>
          </a:p>
          <a:p>
            <a:pPr marL="0" indent="0">
              <a:buNone/>
            </a:pPr>
            <a:r>
              <a:rPr lang="en-US" sz="4000" b="1" dirty="0" smtClean="0"/>
              <a:t>Redemption of the Saints</a:t>
            </a:r>
          </a:p>
          <a:p>
            <a:pPr marL="0" indent="0">
              <a:buNone/>
            </a:pPr>
            <a:r>
              <a:rPr lang="en-US" sz="4000" b="1" dirty="0" smtClean="0"/>
              <a:t>Our appropriate response to the work of Elohim</a:t>
            </a:r>
            <a:endParaRPr lang="en-US" sz="4000" b="1" dirty="0"/>
          </a:p>
        </p:txBody>
      </p:sp>
    </p:spTree>
    <p:extLst>
      <p:ext uri="{BB962C8B-B14F-4D97-AF65-F5344CB8AC3E}">
        <p14:creationId xmlns:p14="http://schemas.microsoft.com/office/powerpoint/2010/main" val="28858322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1:13-14</a:t>
            </a:r>
            <a:endParaRPr lang="en-US" sz="4000" b="1" dirty="0" smtClean="0">
              <a:solidFill>
                <a:schemeClr val="tx1"/>
              </a:solidFill>
              <a:latin typeface="+mn-lt"/>
              <a:cs typeface="Times New Roman" pitchFamily="18" charset="0"/>
            </a:endParaRPr>
          </a:p>
          <a:p>
            <a:pPr marL="0" indent="0">
              <a:buNone/>
            </a:pPr>
            <a:r>
              <a:rPr lang="en-US" sz="4000" b="1" dirty="0"/>
              <a:t>Therefore, having girded up the loins of your mind, being sober, set your expectation perfectly upon the </a:t>
            </a:r>
            <a:r>
              <a:rPr lang="en-US" sz="4000" b="1" dirty="0" err="1"/>
              <a:t>favour</a:t>
            </a:r>
            <a:r>
              <a:rPr lang="en-US" sz="4000" b="1" dirty="0"/>
              <a:t> that is to be brought to you at the revelation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a:t>
            </a:r>
            <a:r>
              <a:rPr lang="en-US" sz="4000" b="1" dirty="0" smtClean="0"/>
              <a:t>as </a:t>
            </a:r>
            <a:r>
              <a:rPr lang="en-US" sz="4000" b="1" dirty="0"/>
              <a:t>obedient children, not conforming yourselves to the former lusts in your ignorance</a:t>
            </a:r>
            <a:r>
              <a:rPr lang="en-US" sz="4000" b="1" dirty="0" smtClean="0"/>
              <a:t>, 1:13-14</a:t>
            </a:r>
            <a:endParaRPr lang="en-US" sz="4000" b="1" dirty="0"/>
          </a:p>
        </p:txBody>
      </p:sp>
    </p:spTree>
    <p:extLst>
      <p:ext uri="{BB962C8B-B14F-4D97-AF65-F5344CB8AC3E}">
        <p14:creationId xmlns:p14="http://schemas.microsoft.com/office/powerpoint/2010/main" val="27345043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a:t>
            </a:r>
            <a:r>
              <a:rPr lang="en-US" sz="4000" b="1" dirty="0" smtClean="0">
                <a:solidFill>
                  <a:schemeClr val="tx1"/>
                </a:solidFill>
                <a:latin typeface="+mn-lt"/>
                <a:cs typeface="Times New Roman" pitchFamily="18" charset="0"/>
              </a:rPr>
              <a:t>Peter 1:15-16</a:t>
            </a:r>
          </a:p>
          <a:p>
            <a:pPr marL="0" indent="0">
              <a:buNone/>
            </a:pPr>
            <a:r>
              <a:rPr lang="en-US" sz="4000" b="1" dirty="0" smtClean="0"/>
              <a:t>instead</a:t>
            </a:r>
            <a:r>
              <a:rPr lang="en-US" sz="4000" b="1" dirty="0"/>
              <a:t>, as the One who called you is set-apart, so you also should become </a:t>
            </a:r>
            <a:r>
              <a:rPr lang="en-US" sz="4000" b="1" dirty="0" smtClean="0"/>
              <a:t>set apart </a:t>
            </a:r>
            <a:r>
              <a:rPr lang="en-US" sz="4000" b="1" dirty="0"/>
              <a:t>in all </a:t>
            </a:r>
            <a:r>
              <a:rPr lang="en-US" sz="4000" b="1" dirty="0" err="1"/>
              <a:t>behaviour</a:t>
            </a:r>
            <a:r>
              <a:rPr lang="en-US" sz="4000" b="1" dirty="0"/>
              <a:t>, </a:t>
            </a:r>
            <a:r>
              <a:rPr lang="en-US" sz="4000" b="1" dirty="0" smtClean="0"/>
              <a:t>because </a:t>
            </a:r>
            <a:r>
              <a:rPr lang="en-US" sz="4000" b="1" dirty="0"/>
              <a:t>it has been written, “Be </a:t>
            </a:r>
            <a:r>
              <a:rPr lang="en-US" sz="4000" b="1" dirty="0" smtClean="0"/>
              <a:t>set apart</a:t>
            </a:r>
            <a:r>
              <a:rPr lang="en-US" sz="4000" b="1" dirty="0"/>
              <a:t>, for I am set-apart</a:t>
            </a:r>
            <a:r>
              <a:rPr lang="en-US" sz="4000" b="1" dirty="0" smtClean="0"/>
              <a:t>.”</a:t>
            </a:r>
            <a:endParaRPr lang="en-US" sz="4000" b="1" dirty="0"/>
          </a:p>
        </p:txBody>
      </p:sp>
    </p:spTree>
    <p:extLst>
      <p:ext uri="{BB962C8B-B14F-4D97-AF65-F5344CB8AC3E}">
        <p14:creationId xmlns:p14="http://schemas.microsoft.com/office/powerpoint/2010/main" val="22730818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1:17-18</a:t>
            </a:r>
            <a:endParaRPr lang="en-US" sz="4000" b="1" dirty="0">
              <a:cs typeface="Times New Roman" pitchFamily="18" charset="0"/>
            </a:endParaRPr>
          </a:p>
          <a:p>
            <a:pPr marL="0" indent="0">
              <a:buNone/>
            </a:pPr>
            <a:r>
              <a:rPr lang="en-US" sz="4000" b="1" dirty="0" smtClean="0"/>
              <a:t>And </a:t>
            </a:r>
            <a:r>
              <a:rPr lang="en-US" sz="4000" b="1" dirty="0"/>
              <a:t>if you call on the Father, who without partiality judges according to each one’s work, pass the time of your sojourning in fear, </a:t>
            </a:r>
            <a:r>
              <a:rPr lang="en-US" sz="4000" b="1" dirty="0" smtClean="0"/>
              <a:t>knowing </a:t>
            </a:r>
            <a:r>
              <a:rPr lang="en-US" sz="4000" b="1" dirty="0"/>
              <a:t>that you were redeemed from your futile way of life inherited from your fathers, not with what is corruptible, silver or gold,</a:t>
            </a:r>
            <a:endParaRPr lang="en-US" sz="4000" b="1" dirty="0"/>
          </a:p>
        </p:txBody>
      </p:sp>
    </p:spTree>
    <p:extLst>
      <p:ext uri="{BB962C8B-B14F-4D97-AF65-F5344CB8AC3E}">
        <p14:creationId xmlns:p14="http://schemas.microsoft.com/office/powerpoint/2010/main" val="12816950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1:19-20</a:t>
            </a:r>
            <a:endParaRPr lang="en-US" sz="4000" b="1" dirty="0">
              <a:cs typeface="Times New Roman" pitchFamily="18" charset="0"/>
            </a:endParaRPr>
          </a:p>
          <a:p>
            <a:pPr marL="0" indent="0">
              <a:buNone/>
            </a:pPr>
            <a:r>
              <a:rPr lang="en-US" sz="4000" b="1" dirty="0" smtClean="0"/>
              <a:t>but </a:t>
            </a:r>
            <a:r>
              <a:rPr lang="en-US" sz="4000" b="1" dirty="0"/>
              <a:t>with the precious blood of Messiah, as of a lamb unblemished and spotless, </a:t>
            </a:r>
            <a:r>
              <a:rPr lang="en-US" sz="4000" b="1" dirty="0" smtClean="0"/>
              <a:t>foreknown</a:t>
            </a:r>
            <a:r>
              <a:rPr lang="en-US" sz="4000" b="1" dirty="0"/>
              <a:t>, indeed, before the foundation of the world, but manifested in these last times for your sakes,</a:t>
            </a:r>
            <a:endParaRPr lang="en-US" sz="4000" b="1" dirty="0"/>
          </a:p>
        </p:txBody>
      </p:sp>
    </p:spTree>
    <p:extLst>
      <p:ext uri="{BB962C8B-B14F-4D97-AF65-F5344CB8AC3E}">
        <p14:creationId xmlns:p14="http://schemas.microsoft.com/office/powerpoint/2010/main" val="21066655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1:21-22</a:t>
            </a:r>
            <a:endParaRPr lang="en-US" sz="4000" b="1" dirty="0">
              <a:cs typeface="Times New Roman" pitchFamily="18" charset="0"/>
            </a:endParaRPr>
          </a:p>
          <a:p>
            <a:pPr marL="0" indent="0">
              <a:buNone/>
            </a:pPr>
            <a:r>
              <a:rPr lang="en-US" sz="4000" b="1" dirty="0" smtClean="0"/>
              <a:t>who </a:t>
            </a:r>
            <a:r>
              <a:rPr lang="en-US" sz="4000" b="1" dirty="0"/>
              <a:t>through Him believe in Elohim who raised Him from the dead and gave Him esteem, so that your belief and expectation are in Elohim.  </a:t>
            </a:r>
            <a:r>
              <a:rPr lang="en-US" sz="4000" b="1" dirty="0" smtClean="0"/>
              <a:t>Now </a:t>
            </a:r>
            <a:r>
              <a:rPr lang="en-US" sz="4000" b="1" dirty="0"/>
              <a:t>that you have cleansed your lives in obeying the truth through the Spirit to unfeigned brotherly love, love one another fervently with a clean heart,</a:t>
            </a:r>
            <a:endParaRPr lang="en-US" sz="4000" b="1" dirty="0" smtClean="0"/>
          </a:p>
        </p:txBody>
      </p:sp>
    </p:spTree>
    <p:extLst>
      <p:ext uri="{BB962C8B-B14F-4D97-AF65-F5344CB8AC3E}">
        <p14:creationId xmlns:p14="http://schemas.microsoft.com/office/powerpoint/2010/main" val="4238456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1:23-24</a:t>
            </a:r>
            <a:endParaRPr lang="en-US" sz="4000" b="1" dirty="0">
              <a:cs typeface="Times New Roman" pitchFamily="18" charset="0"/>
            </a:endParaRPr>
          </a:p>
          <a:p>
            <a:pPr marL="0" indent="0">
              <a:buNone/>
            </a:pPr>
            <a:r>
              <a:rPr lang="en-US" sz="4000" b="1" dirty="0" smtClean="0"/>
              <a:t>having </a:t>
            </a:r>
            <a:r>
              <a:rPr lang="en-US" sz="4000" b="1" dirty="0"/>
              <a:t>been born again – not of </a:t>
            </a:r>
            <a:r>
              <a:rPr lang="en-US" sz="4000" b="1" dirty="0" smtClean="0"/>
              <a:t>corruptible </a:t>
            </a:r>
            <a:r>
              <a:rPr lang="en-US" sz="4000" b="1" dirty="0"/>
              <a:t>seed, but incorruptible – through the living Word of Elohim, which remains forever, </a:t>
            </a:r>
            <a:r>
              <a:rPr lang="en-US" sz="4000" b="1" dirty="0" smtClean="0"/>
              <a:t>because </a:t>
            </a:r>
            <a:r>
              <a:rPr lang="en-US" sz="4000" b="1" dirty="0"/>
              <a:t>“All flesh is as grass, and all the esteem of man as the flower of the grass. The grass withers, and its flower falls away,</a:t>
            </a:r>
          </a:p>
        </p:txBody>
      </p:sp>
    </p:spTree>
    <p:extLst>
      <p:ext uri="{BB962C8B-B14F-4D97-AF65-F5344CB8AC3E}">
        <p14:creationId xmlns:p14="http://schemas.microsoft.com/office/powerpoint/2010/main" val="3489455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1:25</a:t>
            </a:r>
            <a:endParaRPr lang="en-US" sz="4000" b="1" dirty="0">
              <a:cs typeface="Times New Roman" pitchFamily="18" charset="0"/>
            </a:endParaRPr>
          </a:p>
          <a:p>
            <a:pPr marL="0" indent="0">
              <a:buNone/>
            </a:pPr>
            <a:r>
              <a:rPr lang="en-US" sz="4000" b="1" dirty="0" smtClean="0"/>
              <a:t>but </a:t>
            </a:r>
            <a:r>
              <a:rPr lang="en-US" sz="4000" b="1" dirty="0"/>
              <a:t>the Word of Elohim remains forever.” </a:t>
            </a:r>
            <a:r>
              <a:rPr lang="en-US" sz="4000" b="1" dirty="0" smtClean="0"/>
              <a:t>And </a:t>
            </a:r>
            <a:r>
              <a:rPr lang="en-US" sz="4000" b="1" dirty="0"/>
              <a:t>this is the Word, announced as Good News to you.</a:t>
            </a:r>
          </a:p>
        </p:txBody>
      </p:sp>
    </p:spTree>
    <p:extLst>
      <p:ext uri="{BB962C8B-B14F-4D97-AF65-F5344CB8AC3E}">
        <p14:creationId xmlns:p14="http://schemas.microsoft.com/office/powerpoint/2010/main" val="35450573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err="1" smtClean="0">
                <a:solidFill>
                  <a:schemeClr val="tx1"/>
                </a:solidFill>
                <a:latin typeface="+mn-lt"/>
                <a:cs typeface="Times New Roman" pitchFamily="18" charset="0"/>
              </a:rPr>
              <a:t>Kepha</a:t>
            </a:r>
            <a:r>
              <a:rPr lang="en-US" sz="4000" b="1" dirty="0" smtClean="0">
                <a:solidFill>
                  <a:schemeClr val="tx1"/>
                </a:solidFill>
                <a:latin typeface="+mn-lt"/>
                <a:cs typeface="Times New Roman" pitchFamily="18" charset="0"/>
              </a:rPr>
              <a:t> the Eye Witness to Important Events</a:t>
            </a:r>
          </a:p>
          <a:p>
            <a:pPr marL="0" indent="0">
              <a:buNone/>
            </a:pPr>
            <a:r>
              <a:rPr lang="en-US" sz="4000" b="1" dirty="0" smtClean="0"/>
              <a:t>Teaching about </a:t>
            </a:r>
            <a:r>
              <a:rPr lang="en-US" sz="4000" b="1" dirty="0" smtClean="0"/>
              <a:t>trials </a:t>
            </a:r>
            <a:r>
              <a:rPr lang="en-US" sz="4000" b="1" dirty="0" smtClean="0"/>
              <a:t>of the saints</a:t>
            </a:r>
          </a:p>
          <a:p>
            <a:pPr marL="0" indent="0">
              <a:buNone/>
            </a:pPr>
            <a:r>
              <a:rPr lang="en-US" sz="4000" b="1" dirty="0" smtClean="0"/>
              <a:t>Teaching </a:t>
            </a:r>
            <a:r>
              <a:rPr lang="en-US" sz="4000" b="1" dirty="0" smtClean="0"/>
              <a:t>about holiness and brotherly </a:t>
            </a:r>
            <a:r>
              <a:rPr lang="en-US" sz="4000" b="1" dirty="0" smtClean="0"/>
              <a:t>love</a:t>
            </a:r>
          </a:p>
          <a:p>
            <a:pPr marL="0" indent="0">
              <a:buNone/>
            </a:pPr>
            <a:r>
              <a:rPr lang="en-US" sz="4000" b="1" dirty="0"/>
              <a:t>Teaching on the </a:t>
            </a:r>
            <a:r>
              <a:rPr lang="en-US" sz="4000" b="1" dirty="0" smtClean="0"/>
              <a:t>Spirit and being Born Again</a:t>
            </a:r>
            <a:endParaRPr lang="en-US" sz="4000" b="1" dirty="0" smtClean="0"/>
          </a:p>
          <a:p>
            <a:pPr marL="0" indent="0">
              <a:buNone/>
            </a:pPr>
            <a:r>
              <a:rPr lang="en-US" sz="4000" b="1" dirty="0" smtClean="0"/>
              <a:t>Teaching on the Rock and the Living </a:t>
            </a:r>
            <a:r>
              <a:rPr lang="en-US" sz="4000" b="1" dirty="0" smtClean="0"/>
              <a:t>Stones</a:t>
            </a:r>
          </a:p>
          <a:p>
            <a:pPr marL="0" indent="0">
              <a:buNone/>
            </a:pPr>
            <a:r>
              <a:rPr lang="en-US" sz="4000" b="1" dirty="0"/>
              <a:t>The </a:t>
            </a:r>
            <a:r>
              <a:rPr lang="en-US" sz="4000" b="1" dirty="0" smtClean="0"/>
              <a:t>transfiguration</a:t>
            </a:r>
            <a:endParaRPr lang="en-US" sz="4000" b="1" dirty="0" smtClean="0"/>
          </a:p>
          <a:p>
            <a:pPr marL="0" indent="0">
              <a:buNone/>
            </a:pPr>
            <a:r>
              <a:rPr lang="en-US" sz="4000" b="1" dirty="0" smtClean="0"/>
              <a:t>Teaching on Authority Structure in the Household</a:t>
            </a:r>
          </a:p>
          <a:p>
            <a:pPr marL="0" indent="0">
              <a:buNone/>
            </a:pPr>
            <a:r>
              <a:rPr lang="en-US" sz="4000" b="1" dirty="0" smtClean="0"/>
              <a:t>Teaching on suffering of Messiah and the Saints</a:t>
            </a:r>
          </a:p>
          <a:p>
            <a:pPr marL="0" indent="0">
              <a:buNone/>
            </a:pPr>
            <a:r>
              <a:rPr lang="en-US" sz="4000" b="1" dirty="0" smtClean="0"/>
              <a:t>Teaching to Shepherds</a:t>
            </a:r>
          </a:p>
          <a:p>
            <a:pPr marL="0" indent="0">
              <a:buNone/>
            </a:pPr>
            <a:r>
              <a:rPr lang="en-US" sz="4000" b="1" dirty="0" smtClean="0"/>
              <a:t>Teaching about our common enemy</a:t>
            </a:r>
            <a:endParaRPr lang="en-US" sz="4000" b="1" dirty="0"/>
          </a:p>
        </p:txBody>
      </p:sp>
    </p:spTree>
    <p:extLst>
      <p:ext uri="{BB962C8B-B14F-4D97-AF65-F5344CB8AC3E}">
        <p14:creationId xmlns:p14="http://schemas.microsoft.com/office/powerpoint/2010/main" val="2466147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Girding Up</a:t>
            </a:r>
            <a:endParaRPr lang="en-US" sz="4000" b="1" dirty="0" smtClean="0">
              <a:solidFill>
                <a:schemeClr val="tx1"/>
              </a:solidFill>
              <a:latin typeface="+mn-lt"/>
              <a:cs typeface="Times New Roman" pitchFamily="18" charset="0"/>
            </a:endParaRPr>
          </a:p>
          <a:p>
            <a:pPr marL="0" indent="0">
              <a:buNone/>
            </a:pPr>
            <a:r>
              <a:rPr lang="en-US" sz="4000" b="1" dirty="0"/>
              <a:t>Therefore, having girded up the loins of your mind</a:t>
            </a:r>
            <a:r>
              <a:rPr lang="en-US" sz="4000" b="1" dirty="0" smtClean="0"/>
              <a:t>, 1:13</a:t>
            </a:r>
          </a:p>
          <a:p>
            <a:pPr marL="0" indent="0">
              <a:buNone/>
            </a:pPr>
            <a:r>
              <a:rPr lang="en-US" sz="4000" b="1" dirty="0" err="1" smtClean="0"/>
              <a:t>Shemot</a:t>
            </a:r>
            <a:r>
              <a:rPr lang="en-US" sz="4000" b="1" dirty="0" smtClean="0"/>
              <a:t>/Exodus 12:11 </a:t>
            </a:r>
            <a:r>
              <a:rPr lang="en-US" sz="4000" b="1" dirty="0"/>
              <a:t>This is how you are to eat it: with your cloak tucked into your belt, your sandals on your feet and your staff in your hand. Eat it in haste; it is Yahuwah's Pesach.</a:t>
            </a:r>
          </a:p>
          <a:p>
            <a:pPr marL="0" indent="0">
              <a:buNone/>
            </a:pPr>
            <a:r>
              <a:rPr lang="en-US" sz="4000" b="1" dirty="0" smtClean="0"/>
              <a:t>A state of preparedness</a:t>
            </a:r>
          </a:p>
          <a:p>
            <a:pPr marL="0" indent="0">
              <a:buNone/>
            </a:pPr>
            <a:r>
              <a:rPr lang="en-US" sz="4000" b="1" dirty="0" smtClean="0"/>
              <a:t>The battle is for the mind</a:t>
            </a:r>
            <a:endParaRPr lang="en-US" sz="4000" b="1" dirty="0"/>
          </a:p>
        </p:txBody>
      </p:sp>
    </p:spTree>
    <p:extLst>
      <p:ext uri="{BB962C8B-B14F-4D97-AF65-F5344CB8AC3E}">
        <p14:creationId xmlns:p14="http://schemas.microsoft.com/office/powerpoint/2010/main" val="2982734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Sobriety</a:t>
            </a:r>
            <a:endParaRPr lang="en-US" sz="4000" b="1" dirty="0" smtClean="0">
              <a:solidFill>
                <a:schemeClr val="tx1"/>
              </a:solidFill>
              <a:latin typeface="+mn-lt"/>
              <a:cs typeface="Times New Roman" pitchFamily="18" charset="0"/>
            </a:endParaRPr>
          </a:p>
          <a:p>
            <a:pPr marL="0" indent="0">
              <a:buNone/>
            </a:pPr>
            <a:r>
              <a:rPr lang="en-US" sz="4000" b="1" dirty="0" smtClean="0"/>
              <a:t>being </a:t>
            </a:r>
            <a:r>
              <a:rPr lang="en-US" sz="4000" b="1" dirty="0"/>
              <a:t>sober, set your expectation perfectly upon the </a:t>
            </a:r>
            <a:r>
              <a:rPr lang="en-US" sz="4000" b="1" dirty="0" err="1"/>
              <a:t>favour</a:t>
            </a:r>
            <a:r>
              <a:rPr lang="en-US" sz="4000" b="1" dirty="0"/>
              <a:t> that is to be brought to you at the revelation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a:t>
            </a:r>
            <a:r>
              <a:rPr lang="en-US" sz="4000" b="1" dirty="0" smtClean="0"/>
              <a:t>1:13</a:t>
            </a:r>
          </a:p>
          <a:p>
            <a:pPr marL="0" indent="0">
              <a:buNone/>
            </a:pPr>
            <a:r>
              <a:rPr lang="en-US" sz="4000" b="1" dirty="0" smtClean="0"/>
              <a:t>Self control and clarity of mind</a:t>
            </a:r>
          </a:p>
          <a:p>
            <a:pPr marL="0" indent="0">
              <a:buNone/>
            </a:pPr>
            <a:r>
              <a:rPr lang="en-US" sz="4000" b="1" dirty="0" smtClean="0"/>
              <a:t>Perfectly – fully, completely, absolutely (same Greek root word for “be </a:t>
            </a:r>
            <a:r>
              <a:rPr lang="en-US" sz="4000" b="1" u="sng" dirty="0" smtClean="0"/>
              <a:t>perfect</a:t>
            </a:r>
            <a:r>
              <a:rPr lang="en-US" sz="4000" b="1" dirty="0" smtClean="0"/>
              <a:t> as you Father in heaven is perfect.”</a:t>
            </a:r>
          </a:p>
          <a:p>
            <a:pPr marL="0" indent="0">
              <a:buNone/>
            </a:pPr>
            <a:r>
              <a:rPr lang="en-US" sz="4000" b="1" dirty="0" smtClean="0"/>
              <a:t>“Set your hope” is the verb. </a:t>
            </a:r>
            <a:r>
              <a:rPr lang="en-US" sz="4000" b="1" dirty="0" smtClean="0"/>
              <a:t>Girding</a:t>
            </a:r>
            <a:r>
              <a:rPr lang="en-US" sz="4000" b="1" dirty="0" smtClean="0"/>
              <a:t> up and being sober are the manner in which you set your hope</a:t>
            </a:r>
            <a:endParaRPr lang="en-US" sz="4000" b="1" dirty="0"/>
          </a:p>
        </p:txBody>
      </p:sp>
    </p:spTree>
    <p:extLst>
      <p:ext uri="{BB962C8B-B14F-4D97-AF65-F5344CB8AC3E}">
        <p14:creationId xmlns:p14="http://schemas.microsoft.com/office/powerpoint/2010/main" val="37974439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Obedient Sons and Daughters</a:t>
            </a:r>
            <a:endParaRPr lang="en-US" sz="4000" b="1" dirty="0" smtClean="0">
              <a:solidFill>
                <a:schemeClr val="tx1"/>
              </a:solidFill>
              <a:latin typeface="+mn-lt"/>
              <a:cs typeface="Times New Roman" pitchFamily="18" charset="0"/>
            </a:endParaRPr>
          </a:p>
          <a:p>
            <a:pPr marL="0" indent="0">
              <a:buNone/>
            </a:pPr>
            <a:r>
              <a:rPr lang="en-US" sz="4000" b="1" dirty="0" smtClean="0"/>
              <a:t>as </a:t>
            </a:r>
            <a:r>
              <a:rPr lang="en-US" sz="4000" b="1" dirty="0"/>
              <a:t>obedient children, not conforming yourselves to the former lusts in your ignorance</a:t>
            </a:r>
            <a:r>
              <a:rPr lang="en-US" sz="4000" b="1" dirty="0" smtClean="0"/>
              <a:t>, 1:14</a:t>
            </a:r>
          </a:p>
          <a:p>
            <a:pPr marL="0" indent="0">
              <a:buNone/>
            </a:pPr>
            <a:r>
              <a:rPr lang="en-US" sz="4000" b="1" dirty="0" smtClean="0"/>
              <a:t>Obedient to what?  </a:t>
            </a:r>
            <a:r>
              <a:rPr lang="en-US" sz="4000" b="1" dirty="0" err="1" smtClean="0"/>
              <a:t>Yahusha</a:t>
            </a:r>
            <a:r>
              <a:rPr lang="en-US" sz="4000" b="1" dirty="0" smtClean="0"/>
              <a:t> upheld his Father’s commandments</a:t>
            </a:r>
          </a:p>
          <a:p>
            <a:pPr marL="0" indent="0">
              <a:buNone/>
            </a:pPr>
            <a:r>
              <a:rPr lang="en-US" sz="4000" b="1" dirty="0" smtClean="0"/>
              <a:t>Romans 12:2 Do not be conformed to this world…</a:t>
            </a:r>
          </a:p>
          <a:p>
            <a:pPr marL="0" indent="0">
              <a:buNone/>
            </a:pPr>
            <a:r>
              <a:rPr lang="en-US" sz="4000" b="1" dirty="0" smtClean="0"/>
              <a:t>Go and sin no more</a:t>
            </a:r>
          </a:p>
          <a:p>
            <a:pPr marL="0" indent="0">
              <a:buNone/>
            </a:pPr>
            <a:r>
              <a:rPr lang="en-US" sz="4000" b="1" dirty="0" smtClean="0"/>
              <a:t>In the Exodus, the call to abandon former Egyptian habits (idolatry)</a:t>
            </a:r>
            <a:endParaRPr lang="en-US" sz="4000" b="1" dirty="0" smtClean="0"/>
          </a:p>
        </p:txBody>
      </p:sp>
    </p:spTree>
    <p:extLst>
      <p:ext uri="{BB962C8B-B14F-4D97-AF65-F5344CB8AC3E}">
        <p14:creationId xmlns:p14="http://schemas.microsoft.com/office/powerpoint/2010/main" val="7459228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Obedient Sons and Daughters</a:t>
            </a:r>
            <a:endParaRPr lang="en-US" sz="4000" b="1" dirty="0" smtClean="0">
              <a:solidFill>
                <a:schemeClr val="tx1"/>
              </a:solidFill>
              <a:latin typeface="+mn-lt"/>
              <a:cs typeface="Times New Roman" pitchFamily="18" charset="0"/>
            </a:endParaRPr>
          </a:p>
          <a:p>
            <a:pPr marL="0" indent="0">
              <a:buNone/>
            </a:pPr>
            <a:r>
              <a:rPr lang="en-US" sz="4000" b="1" dirty="0" err="1" smtClean="0"/>
              <a:t>Eph</a:t>
            </a:r>
            <a:r>
              <a:rPr lang="en-US" sz="4000" b="1" dirty="0" smtClean="0"/>
              <a:t> 4:22-24 </a:t>
            </a:r>
            <a:r>
              <a:rPr lang="en-US" sz="4000" b="1" dirty="0"/>
              <a:t>You were taught, with regard to your former way of life, to put off your old self, which is being corrupted by its deceitful </a:t>
            </a:r>
            <a:r>
              <a:rPr lang="en-US" sz="4000" b="1" dirty="0" smtClean="0"/>
              <a:t>desires; </a:t>
            </a:r>
            <a:r>
              <a:rPr lang="en-US" sz="4000" b="1" dirty="0"/>
              <a:t>to be made new in the attitude of your </a:t>
            </a:r>
            <a:r>
              <a:rPr lang="en-US" sz="4000" b="1" dirty="0" smtClean="0"/>
              <a:t>minds; </a:t>
            </a:r>
            <a:r>
              <a:rPr lang="en-US" sz="4000" b="1" dirty="0"/>
              <a:t>and to put on the new self, created to be like Elohim in true righteousness and holiness</a:t>
            </a:r>
            <a:r>
              <a:rPr lang="en-US" sz="4000" b="1" dirty="0" smtClean="0"/>
              <a:t>.</a:t>
            </a:r>
            <a:endParaRPr lang="en-US" sz="4000" b="1" dirty="0"/>
          </a:p>
        </p:txBody>
      </p:sp>
    </p:spTree>
    <p:extLst>
      <p:ext uri="{BB962C8B-B14F-4D97-AF65-F5344CB8AC3E}">
        <p14:creationId xmlns:p14="http://schemas.microsoft.com/office/powerpoint/2010/main" val="33785299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a:t>
            </a:r>
            <a:r>
              <a:rPr lang="en-US" sz="4000" b="1" dirty="0" smtClean="0">
                <a:solidFill>
                  <a:schemeClr val="tx1"/>
                </a:solidFill>
                <a:latin typeface="+mn-lt"/>
                <a:cs typeface="Times New Roman" pitchFamily="18" charset="0"/>
              </a:rPr>
              <a:t>Peter 1:15-16</a:t>
            </a:r>
          </a:p>
          <a:p>
            <a:pPr marL="0" indent="0">
              <a:buNone/>
            </a:pPr>
            <a:r>
              <a:rPr lang="en-US" sz="4000" b="1" dirty="0" smtClean="0"/>
              <a:t>instead</a:t>
            </a:r>
            <a:r>
              <a:rPr lang="en-US" sz="4000" b="1" dirty="0"/>
              <a:t>, as the One who called you is set-apart, so you also should become </a:t>
            </a:r>
            <a:r>
              <a:rPr lang="en-US" sz="4000" b="1" dirty="0" smtClean="0"/>
              <a:t>set apart </a:t>
            </a:r>
            <a:r>
              <a:rPr lang="en-US" sz="4000" b="1" dirty="0"/>
              <a:t>in all </a:t>
            </a:r>
            <a:r>
              <a:rPr lang="en-US" sz="4000" b="1" dirty="0" err="1"/>
              <a:t>behaviour</a:t>
            </a:r>
            <a:r>
              <a:rPr lang="en-US" sz="4000" b="1" dirty="0"/>
              <a:t>, </a:t>
            </a:r>
            <a:r>
              <a:rPr lang="en-US" sz="4000" b="1" dirty="0" smtClean="0"/>
              <a:t>because </a:t>
            </a:r>
            <a:r>
              <a:rPr lang="en-US" sz="4000" b="1" dirty="0"/>
              <a:t>it has been written, “Be </a:t>
            </a:r>
            <a:r>
              <a:rPr lang="en-US" sz="4000" b="1" dirty="0" smtClean="0"/>
              <a:t>set apart</a:t>
            </a:r>
            <a:r>
              <a:rPr lang="en-US" sz="4000" b="1" dirty="0"/>
              <a:t>, for I am set-apart</a:t>
            </a:r>
            <a:r>
              <a:rPr lang="en-US" sz="4000" b="1" dirty="0" smtClean="0"/>
              <a:t>.”</a:t>
            </a:r>
            <a:endParaRPr lang="en-US" sz="4000" b="1" dirty="0"/>
          </a:p>
        </p:txBody>
      </p:sp>
    </p:spTree>
    <p:extLst>
      <p:ext uri="{BB962C8B-B14F-4D97-AF65-F5344CB8AC3E}">
        <p14:creationId xmlns:p14="http://schemas.microsoft.com/office/powerpoint/2010/main" val="7815028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smtClean="0">
                <a:solidFill>
                  <a:schemeClr val="tx1"/>
                </a:solidFill>
                <a:latin typeface="+mn-lt"/>
                <a:cs typeface="Times New Roman" pitchFamily="18" charset="0"/>
              </a:rPr>
              <a:t>Holiness</a:t>
            </a:r>
          </a:p>
          <a:p>
            <a:pPr marL="0" indent="0">
              <a:buNone/>
            </a:pPr>
            <a:r>
              <a:rPr lang="en-US" sz="4000" b="1" dirty="0" smtClean="0"/>
              <a:t>To be set apart, separated from that which once held you captive</a:t>
            </a:r>
          </a:p>
          <a:p>
            <a:pPr marL="0" indent="0">
              <a:buNone/>
            </a:pPr>
            <a:r>
              <a:rPr lang="en-US" sz="4000" b="1" dirty="0" smtClean="0"/>
              <a:t>The Laws of Holiness – Leviticus 11-22 – things eaten, sexual activities, brotherly love, offerings</a:t>
            </a:r>
          </a:p>
          <a:p>
            <a:pPr marL="0" indent="0">
              <a:buNone/>
            </a:pPr>
            <a:r>
              <a:rPr lang="en-US" sz="4000" b="1" dirty="0"/>
              <a:t>I am Yahuwah your Elohim; consecrate yourselves and be holy, because I am holy. Do not make yourselves unclean by any creature that moves about on the </a:t>
            </a:r>
            <a:r>
              <a:rPr lang="en-US" sz="4000" b="1" dirty="0" smtClean="0"/>
              <a:t>ground. </a:t>
            </a:r>
            <a:r>
              <a:rPr lang="en-US" sz="4000" b="1" dirty="0"/>
              <a:t>I am Yahuwah who brought you up out of </a:t>
            </a:r>
            <a:r>
              <a:rPr lang="en-US" sz="4000" b="1" dirty="0" err="1"/>
              <a:t>Mitzrayim</a:t>
            </a:r>
            <a:r>
              <a:rPr lang="en-US" sz="4000" b="1" dirty="0"/>
              <a:t> to be your Elohim; therefore be holy, because I am holy</a:t>
            </a:r>
            <a:r>
              <a:rPr lang="en-US" sz="4000" b="1" dirty="0" smtClean="0"/>
              <a:t>. </a:t>
            </a:r>
            <a:r>
              <a:rPr lang="en-US" sz="4000" b="1" dirty="0" smtClean="0"/>
              <a:t>Lev 11:44-45</a:t>
            </a:r>
            <a:endParaRPr lang="en-US" sz="4000" b="1" dirty="0"/>
          </a:p>
        </p:txBody>
      </p:sp>
    </p:spTree>
    <p:extLst>
      <p:ext uri="{BB962C8B-B14F-4D97-AF65-F5344CB8AC3E}">
        <p14:creationId xmlns:p14="http://schemas.microsoft.com/office/powerpoint/2010/main" val="4048169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In All Your Behavior</a:t>
            </a:r>
          </a:p>
          <a:p>
            <a:pPr marL="0" indent="0">
              <a:buNone/>
            </a:pPr>
            <a:r>
              <a:rPr lang="en-US" sz="4000" b="1" dirty="0"/>
              <a:t>But among you there must not be even a hint of sexual immorality, or of any kind of impurity, or of greed, because these are improper for Elohim's holy </a:t>
            </a:r>
            <a:r>
              <a:rPr lang="en-US" sz="4000" b="1" dirty="0" smtClean="0"/>
              <a:t>people.  Nor </a:t>
            </a:r>
            <a:r>
              <a:rPr lang="en-US" sz="4000" b="1" dirty="0"/>
              <a:t>should there be obscenity, foolish talk or coarse joking, which are out of place, but rather </a:t>
            </a:r>
            <a:r>
              <a:rPr lang="en-US" sz="4000" b="1" dirty="0" smtClean="0"/>
              <a:t>thanksgiving.  </a:t>
            </a:r>
            <a:r>
              <a:rPr lang="en-US" sz="4000" b="1" dirty="0"/>
              <a:t>For of this you can be sure: No immoral, impure or greedy person-- such a man is an idolater-- has any inheritance in the kingdom of Messiah and of Elohim.</a:t>
            </a:r>
          </a:p>
          <a:p>
            <a:pPr marL="0" indent="0">
              <a:buNone/>
            </a:pPr>
            <a:r>
              <a:rPr lang="en-US" sz="4000" b="1" dirty="0" smtClean="0"/>
              <a:t>Ephesians 5:3-5</a:t>
            </a:r>
            <a:endParaRPr lang="en-US" sz="4000" b="1" dirty="0"/>
          </a:p>
        </p:txBody>
      </p:sp>
    </p:spTree>
    <p:extLst>
      <p:ext uri="{BB962C8B-B14F-4D97-AF65-F5344CB8AC3E}">
        <p14:creationId xmlns:p14="http://schemas.microsoft.com/office/powerpoint/2010/main" val="34893343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Be Perfect</a:t>
            </a:r>
          </a:p>
          <a:p>
            <a:pPr marL="0" indent="0">
              <a:buNone/>
            </a:pPr>
            <a:r>
              <a:rPr lang="en-US" sz="4000" b="1" dirty="0" smtClean="0"/>
              <a:t>Be perfect as your Father in heaven is perfect Matthew 5:48</a:t>
            </a:r>
          </a:p>
          <a:p>
            <a:pPr marL="0" indent="0">
              <a:buNone/>
            </a:pPr>
            <a:r>
              <a:rPr lang="en-US" sz="4000" b="1" dirty="0" err="1">
                <a:latin typeface="Bwgrkn" panose="00000400000000000000" pitchFamily="2" charset="0"/>
              </a:rPr>
              <a:t>te,leioj</a:t>
            </a:r>
            <a:r>
              <a:rPr lang="en-US" sz="4000" b="1" dirty="0" smtClean="0"/>
              <a:t>, </a:t>
            </a:r>
            <a:r>
              <a:rPr lang="en-US" sz="4000" b="1" dirty="0" err="1" smtClean="0"/>
              <a:t>teleios</a:t>
            </a:r>
            <a:r>
              <a:rPr lang="en-US" sz="4000" b="1" dirty="0" smtClean="0"/>
              <a:t> - </a:t>
            </a:r>
            <a:r>
              <a:rPr lang="en-US" sz="4000" b="1" dirty="0"/>
              <a:t>pert. to meeting the highest </a:t>
            </a:r>
            <a:r>
              <a:rPr lang="en-US" sz="4000" b="1" dirty="0" smtClean="0"/>
              <a:t>standard, </a:t>
            </a:r>
            <a:r>
              <a:rPr lang="en-US" sz="4000" b="1" dirty="0"/>
              <a:t>pert. to being mature, </a:t>
            </a:r>
            <a:r>
              <a:rPr lang="en-US" sz="4000" b="1" i="1" dirty="0"/>
              <a:t>full-grown, mature, </a:t>
            </a:r>
            <a:r>
              <a:rPr lang="en-US" sz="4000" b="1" i="1" dirty="0" smtClean="0"/>
              <a:t>adult, </a:t>
            </a:r>
            <a:r>
              <a:rPr lang="en-US" sz="4000" b="1" dirty="0"/>
              <a:t>pert. to being fully developed in a moral </a:t>
            </a:r>
            <a:r>
              <a:rPr lang="en-US" sz="4000" b="1" dirty="0" smtClean="0"/>
              <a:t>sense</a:t>
            </a:r>
            <a:endParaRPr lang="en-US" sz="4000" b="1" dirty="0"/>
          </a:p>
          <a:p>
            <a:pPr marL="0" indent="0">
              <a:buNone/>
            </a:pPr>
            <a:r>
              <a:rPr lang="en-US" sz="4000" b="1" dirty="0" smtClean="0"/>
              <a:t>Perfect – whole, complete, blameless</a:t>
            </a:r>
            <a:endParaRPr lang="en-US" sz="4000" b="1" dirty="0"/>
          </a:p>
        </p:txBody>
      </p:sp>
    </p:spTree>
    <p:extLst>
      <p:ext uri="{BB962C8B-B14F-4D97-AF65-F5344CB8AC3E}">
        <p14:creationId xmlns:p14="http://schemas.microsoft.com/office/powerpoint/2010/main" val="611726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1:17-18</a:t>
            </a:r>
            <a:endParaRPr lang="en-US" sz="4000" b="1" dirty="0">
              <a:cs typeface="Times New Roman" pitchFamily="18" charset="0"/>
            </a:endParaRPr>
          </a:p>
          <a:p>
            <a:pPr marL="0" indent="0">
              <a:buNone/>
            </a:pPr>
            <a:r>
              <a:rPr lang="en-US" sz="4000" b="1" dirty="0" smtClean="0"/>
              <a:t>And </a:t>
            </a:r>
            <a:r>
              <a:rPr lang="en-US" sz="4000" b="1" dirty="0"/>
              <a:t>if you call on the Father, who </a:t>
            </a:r>
            <a:r>
              <a:rPr lang="en-US" sz="4000" b="1" u="sng" dirty="0"/>
              <a:t>without partiality judges according to each one’s work</a:t>
            </a:r>
            <a:r>
              <a:rPr lang="en-US" sz="4000" b="1" dirty="0"/>
              <a:t>, pass the time of your sojourning in fear, </a:t>
            </a:r>
            <a:r>
              <a:rPr lang="en-US" sz="4000" b="1" dirty="0" smtClean="0"/>
              <a:t>knowing </a:t>
            </a:r>
            <a:r>
              <a:rPr lang="en-US" sz="4000" b="1" dirty="0"/>
              <a:t>that you were redeemed from your futile way of life inherited from your fathers, not with what is corruptible, silver or gold,</a:t>
            </a:r>
            <a:endParaRPr lang="en-US" sz="4000" b="1" dirty="0"/>
          </a:p>
        </p:txBody>
      </p:sp>
    </p:spTree>
    <p:extLst>
      <p:ext uri="{BB962C8B-B14F-4D97-AF65-F5344CB8AC3E}">
        <p14:creationId xmlns:p14="http://schemas.microsoft.com/office/powerpoint/2010/main" val="21682961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smtClean="0"/>
              <a:t>According to What He Has Done</a:t>
            </a:r>
            <a:endParaRPr lang="en-US" sz="4000" b="1" dirty="0" smtClean="0"/>
          </a:p>
          <a:p>
            <a:pPr marL="0" indent="0">
              <a:buNone/>
            </a:pPr>
            <a:r>
              <a:rPr lang="en-US" sz="4000" b="1" dirty="0" smtClean="0"/>
              <a:t>One </a:t>
            </a:r>
            <a:r>
              <a:rPr lang="en-US" sz="4000" b="1" dirty="0"/>
              <a:t>thing Elohim has spoken, two things have I heard: that you, O Elohim, are strong</a:t>
            </a:r>
            <a:r>
              <a:rPr lang="en-US" sz="4000" b="1" dirty="0" smtClean="0"/>
              <a:t>, </a:t>
            </a:r>
            <a:r>
              <a:rPr lang="en-US" sz="4000" b="1" dirty="0"/>
              <a:t>and that you, Yahuwah, are loving. </a:t>
            </a:r>
            <a:r>
              <a:rPr lang="en-US" sz="4000" b="1" u="sng" dirty="0"/>
              <a:t>Surely you will reward each person according to what he has done</a:t>
            </a:r>
            <a:r>
              <a:rPr lang="en-US" sz="4000" b="1" dirty="0" smtClean="0"/>
              <a:t>.  Psalm 62:11-12</a:t>
            </a:r>
            <a:endParaRPr lang="en-US" sz="4000" b="1" dirty="0"/>
          </a:p>
        </p:txBody>
      </p:sp>
    </p:spTree>
    <p:extLst>
      <p:ext uri="{BB962C8B-B14F-4D97-AF65-F5344CB8AC3E}">
        <p14:creationId xmlns:p14="http://schemas.microsoft.com/office/powerpoint/2010/main" val="28489595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smtClean="0"/>
              <a:t>According to What He Has Done</a:t>
            </a:r>
            <a:endParaRPr lang="en-US" sz="4000" b="1" dirty="0" smtClean="0"/>
          </a:p>
          <a:p>
            <a:pPr marL="0" indent="0">
              <a:buNone/>
            </a:pPr>
            <a:r>
              <a:rPr lang="en-US" sz="4000" b="1" dirty="0" smtClean="0"/>
              <a:t>If </a:t>
            </a:r>
            <a:r>
              <a:rPr lang="en-US" sz="4000" b="1" dirty="0"/>
              <a:t>you say, "But we knew nothing about this," does not he who weighs the heart perceive it? Does not he who guards your life know it? </a:t>
            </a:r>
            <a:r>
              <a:rPr lang="en-US" sz="4000" b="1" u="sng" dirty="0"/>
              <a:t>Will he not repay each person according to what he has done</a:t>
            </a:r>
            <a:r>
              <a:rPr lang="en-US" sz="4000" b="1" dirty="0" smtClean="0"/>
              <a:t>? Proverbs 24:12</a:t>
            </a:r>
            <a:endParaRPr lang="en-US" sz="4000" b="1" dirty="0"/>
          </a:p>
        </p:txBody>
      </p:sp>
    </p:spTree>
    <p:extLst>
      <p:ext uri="{BB962C8B-B14F-4D97-AF65-F5344CB8AC3E}">
        <p14:creationId xmlns:p14="http://schemas.microsoft.com/office/powerpoint/2010/main" val="1871534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smtClean="0"/>
              <a:t>According to What He Has Done</a:t>
            </a:r>
            <a:endParaRPr lang="en-US" sz="4000" b="1" dirty="0" smtClean="0"/>
          </a:p>
          <a:p>
            <a:pPr marL="0" indent="0">
              <a:buNone/>
            </a:pPr>
            <a:r>
              <a:rPr lang="en-US" sz="4000" b="1" dirty="0"/>
              <a:t>The heart is deceitful above all things and beyond cure. Who can understand it</a:t>
            </a:r>
            <a:r>
              <a:rPr lang="en-US" sz="4000" b="1" dirty="0" smtClean="0"/>
              <a:t>?   </a:t>
            </a:r>
            <a:r>
              <a:rPr lang="en-US" sz="4000" b="1" dirty="0"/>
              <a:t>"I Yahuwah search the heart and examine the mind, </a:t>
            </a:r>
            <a:r>
              <a:rPr lang="en-US" sz="4000" b="1" u="sng" dirty="0"/>
              <a:t>to reward a man according to his conduct, according to what his deeds deserve</a:t>
            </a:r>
            <a:r>
              <a:rPr lang="en-US" sz="4000" b="1" dirty="0" smtClean="0"/>
              <a:t>.“  Jeremiah 17:9-10</a:t>
            </a:r>
            <a:endParaRPr lang="en-US" sz="4000" b="1" dirty="0"/>
          </a:p>
        </p:txBody>
      </p:sp>
    </p:spTree>
    <p:extLst>
      <p:ext uri="{BB962C8B-B14F-4D97-AF65-F5344CB8AC3E}">
        <p14:creationId xmlns:p14="http://schemas.microsoft.com/office/powerpoint/2010/main" val="10501897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smtClean="0"/>
              <a:t>According to What He Has Done</a:t>
            </a:r>
            <a:endParaRPr lang="en-US" sz="4000" b="1" dirty="0" smtClean="0"/>
          </a:p>
          <a:p>
            <a:pPr marL="0" indent="0">
              <a:buNone/>
            </a:pPr>
            <a:r>
              <a:rPr lang="en-US" sz="4000" b="1" dirty="0" smtClean="0"/>
              <a:t>You </a:t>
            </a:r>
            <a:r>
              <a:rPr lang="en-US" sz="4000" b="1" dirty="0"/>
              <a:t>show love to thousands but bring the punishment for the fathers' sins into the laps of their children after them. O great and powerful Elohim, whose name is Yahuwah Almighty</a:t>
            </a:r>
            <a:r>
              <a:rPr lang="en-US" sz="4000" b="1" dirty="0" smtClean="0"/>
              <a:t>, </a:t>
            </a:r>
            <a:r>
              <a:rPr lang="en-US" sz="4000" b="1" dirty="0"/>
              <a:t>great are your purposes and mighty are your deeds. Your eyes are open to all the ways of men; </a:t>
            </a:r>
            <a:r>
              <a:rPr lang="en-US" sz="4000" b="1" u="sng" dirty="0"/>
              <a:t>you reward everyone according to his conduct and as his deeds deserve</a:t>
            </a:r>
            <a:r>
              <a:rPr lang="en-US" sz="4000" b="1" dirty="0"/>
              <a:t>.</a:t>
            </a:r>
          </a:p>
          <a:p>
            <a:pPr marL="0" indent="0">
              <a:buNone/>
            </a:pPr>
            <a:r>
              <a:rPr lang="en-US" sz="4000" b="1" dirty="0" smtClean="0"/>
              <a:t>Jeremiah 32:18-19</a:t>
            </a:r>
            <a:endParaRPr lang="en-US" sz="4000" b="1" dirty="0"/>
          </a:p>
        </p:txBody>
      </p:sp>
    </p:spTree>
    <p:extLst>
      <p:ext uri="{BB962C8B-B14F-4D97-AF65-F5344CB8AC3E}">
        <p14:creationId xmlns:p14="http://schemas.microsoft.com/office/powerpoint/2010/main" val="29536568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The Just and Impartial Judgment</a:t>
            </a:r>
            <a:endParaRPr lang="en-US" sz="4000" b="1" dirty="0">
              <a:cs typeface="Times New Roman" pitchFamily="18" charset="0"/>
            </a:endParaRPr>
          </a:p>
          <a:p>
            <a:pPr marL="0" indent="0">
              <a:buNone/>
            </a:pPr>
            <a:r>
              <a:rPr lang="en-US" sz="3600" b="1" dirty="0" smtClean="0"/>
              <a:t>Elohim </a:t>
            </a:r>
            <a:r>
              <a:rPr lang="en-US" sz="3600" b="1" dirty="0"/>
              <a:t>"will give to each person according to what he has done</a:t>
            </a:r>
            <a:r>
              <a:rPr lang="en-US" sz="3600" b="1" dirty="0" smtClean="0"/>
              <a:t>.“ To </a:t>
            </a:r>
            <a:r>
              <a:rPr lang="en-US" sz="3600" b="1" dirty="0"/>
              <a:t>those who by persistence in doing good seek glory, honor and immortality, he will give eternal </a:t>
            </a:r>
            <a:r>
              <a:rPr lang="en-US" sz="3600" b="1" dirty="0" smtClean="0"/>
              <a:t>life. </a:t>
            </a:r>
            <a:r>
              <a:rPr lang="en-US" sz="3600" b="1" dirty="0"/>
              <a:t>But for those who are self-seeking and who reject the truth and follow evil, there will be wrath and anger.</a:t>
            </a:r>
          </a:p>
          <a:p>
            <a:pPr marL="0" indent="0">
              <a:buNone/>
            </a:pPr>
            <a:r>
              <a:rPr lang="en-US" sz="3600" b="1" dirty="0" smtClean="0"/>
              <a:t>There </a:t>
            </a:r>
            <a:r>
              <a:rPr lang="en-US" sz="3600" b="1" dirty="0"/>
              <a:t>will be trouble and distress for every human being who does evil: first for the Yehudi, then for the </a:t>
            </a:r>
            <a:r>
              <a:rPr lang="en-US" sz="3600" b="1" dirty="0" smtClean="0"/>
              <a:t>Gentile; </a:t>
            </a:r>
            <a:r>
              <a:rPr lang="en-US" sz="3600" b="1" dirty="0"/>
              <a:t>but glory, honor and peace for everyone who does good: first for the Yehudi, then for the Gentile</a:t>
            </a:r>
            <a:r>
              <a:rPr lang="en-US" sz="3600" b="1" dirty="0" smtClean="0"/>
              <a:t>.  </a:t>
            </a:r>
            <a:r>
              <a:rPr lang="en-US" sz="3600" b="1" u="sng" dirty="0"/>
              <a:t>For Elohim does not show </a:t>
            </a:r>
            <a:r>
              <a:rPr lang="en-US" sz="3600" b="1" u="sng" dirty="0" smtClean="0"/>
              <a:t>favoritism</a:t>
            </a:r>
            <a:r>
              <a:rPr lang="en-US" sz="3600" b="1" dirty="0" smtClean="0"/>
              <a:t>.  Romans 2:6-11</a:t>
            </a:r>
            <a:endParaRPr lang="en-US" sz="3600" b="1" dirty="0"/>
          </a:p>
        </p:txBody>
      </p:sp>
    </p:spTree>
    <p:extLst>
      <p:ext uri="{BB962C8B-B14F-4D97-AF65-F5344CB8AC3E}">
        <p14:creationId xmlns:p14="http://schemas.microsoft.com/office/powerpoint/2010/main" val="19209237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smtClean="0"/>
              <a:t>The Judgment Seat of Messiah</a:t>
            </a:r>
          </a:p>
          <a:p>
            <a:pPr marL="0" indent="0">
              <a:buNone/>
            </a:pPr>
            <a:r>
              <a:rPr lang="en-US" sz="4000" b="1" dirty="0"/>
              <a:t> </a:t>
            </a:r>
            <a:r>
              <a:rPr lang="en-US" sz="4000" b="1" baseline="30000" dirty="0"/>
              <a:t>10</a:t>
            </a:r>
            <a:r>
              <a:rPr lang="en-US" sz="4000" b="1" dirty="0"/>
              <a:t> For we must all appear before the judgment seat of Messiah, that </a:t>
            </a:r>
            <a:r>
              <a:rPr lang="en-US" sz="4000" b="1" u="sng" dirty="0"/>
              <a:t>each one may receive what is due him for the things done while in the body</a:t>
            </a:r>
            <a:r>
              <a:rPr lang="en-US" sz="4000" b="1" dirty="0"/>
              <a:t>, whether good or bad</a:t>
            </a:r>
            <a:r>
              <a:rPr lang="en-US" sz="4000" b="1" dirty="0" smtClean="0"/>
              <a:t>.</a:t>
            </a:r>
            <a:r>
              <a:rPr lang="en-US" sz="4000" b="1" dirty="0"/>
              <a:t> </a:t>
            </a:r>
            <a:r>
              <a:rPr lang="en-US" sz="4000" b="1" dirty="0" smtClean="0"/>
              <a:t>2 Corinthians 5</a:t>
            </a:r>
            <a:endParaRPr lang="en-US" sz="4000" b="1" dirty="0"/>
          </a:p>
        </p:txBody>
      </p:sp>
    </p:spTree>
    <p:extLst>
      <p:ext uri="{BB962C8B-B14F-4D97-AF65-F5344CB8AC3E}">
        <p14:creationId xmlns:p14="http://schemas.microsoft.com/office/powerpoint/2010/main" val="32953641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875509" cy="6313715"/>
          </a:xfrm>
        </p:spPr>
        <p:txBody>
          <a:bodyPr>
            <a:normAutofit/>
          </a:bodyPr>
          <a:lstStyle/>
          <a:p>
            <a:pPr algn="ctr">
              <a:buNone/>
            </a:pPr>
            <a:r>
              <a:rPr lang="en-US" sz="4000" b="1" dirty="0" smtClean="0">
                <a:cs typeface="Times New Roman" pitchFamily="18" charset="0"/>
              </a:rPr>
              <a:t>The Just and Impartial Judgment – Eating Pork Will Land You on the Wrong Side of the Judgment</a:t>
            </a:r>
            <a:endParaRPr lang="en-US" sz="4000" b="1" dirty="0">
              <a:cs typeface="Times New Roman" pitchFamily="18" charset="0"/>
            </a:endParaRPr>
          </a:p>
          <a:p>
            <a:pPr marL="0" indent="0">
              <a:buNone/>
            </a:pPr>
            <a:r>
              <a:rPr lang="en-US" sz="4000" b="1" dirty="0"/>
              <a:t>For with fire and with his sword Yahuwah will execute judgment upon all men, and many will be those slain by Yahuwah</a:t>
            </a:r>
            <a:r>
              <a:rPr lang="en-US" sz="4000" b="1" dirty="0" smtClean="0"/>
              <a:t>.  "Those </a:t>
            </a:r>
            <a:r>
              <a:rPr lang="en-US" sz="4000" b="1" dirty="0"/>
              <a:t>who consecrate and purify themselves to go into the gardens, </a:t>
            </a:r>
            <a:r>
              <a:rPr lang="en-US" sz="4000" b="1" u="sng" dirty="0"/>
              <a:t>following the one in the midst of those who eat the flesh of pigs and rats and other abominable things</a:t>
            </a:r>
            <a:r>
              <a:rPr lang="en-US" sz="4000" b="1" dirty="0"/>
              <a:t>-- </a:t>
            </a:r>
            <a:r>
              <a:rPr lang="en-US" sz="4000" b="1" u="sng" dirty="0"/>
              <a:t>they will meet their end together</a:t>
            </a:r>
            <a:r>
              <a:rPr lang="en-US" sz="4000" b="1" dirty="0"/>
              <a:t>," declares Yahuwah</a:t>
            </a:r>
            <a:r>
              <a:rPr lang="en-US" sz="4000" b="1" dirty="0" smtClean="0"/>
              <a:t>.  Isaiah 66:16-17</a:t>
            </a:r>
            <a:endParaRPr lang="en-US" sz="4000" b="1" dirty="0"/>
          </a:p>
        </p:txBody>
      </p:sp>
    </p:spTree>
    <p:extLst>
      <p:ext uri="{BB962C8B-B14F-4D97-AF65-F5344CB8AC3E}">
        <p14:creationId xmlns:p14="http://schemas.microsoft.com/office/powerpoint/2010/main" val="31979328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1:17-18</a:t>
            </a:r>
            <a:endParaRPr lang="en-US" sz="4000" b="1" dirty="0">
              <a:cs typeface="Times New Roman" pitchFamily="18" charset="0"/>
            </a:endParaRPr>
          </a:p>
          <a:p>
            <a:pPr marL="0" indent="0">
              <a:buNone/>
            </a:pPr>
            <a:r>
              <a:rPr lang="en-US" sz="4000" b="1" dirty="0" smtClean="0"/>
              <a:t>And </a:t>
            </a:r>
            <a:r>
              <a:rPr lang="en-US" sz="4000" b="1" dirty="0"/>
              <a:t>if you call on the Father, who without partiality judges according to each one’s work, </a:t>
            </a:r>
            <a:r>
              <a:rPr lang="en-US" sz="4000" b="1" u="sng" dirty="0"/>
              <a:t>pass the time of your sojourning in fear</a:t>
            </a:r>
            <a:r>
              <a:rPr lang="en-US" sz="4000" b="1" dirty="0"/>
              <a:t>, </a:t>
            </a:r>
            <a:r>
              <a:rPr lang="en-US" sz="4000" b="1" dirty="0" smtClean="0"/>
              <a:t>knowing </a:t>
            </a:r>
            <a:r>
              <a:rPr lang="en-US" sz="4000" b="1" dirty="0"/>
              <a:t>that you were redeemed from your futile way of life inherited from your fathers, not with what is corruptible, silver or gold,</a:t>
            </a:r>
            <a:endParaRPr lang="en-US" sz="4000" b="1" dirty="0"/>
          </a:p>
        </p:txBody>
      </p:sp>
    </p:spTree>
    <p:extLst>
      <p:ext uri="{BB962C8B-B14F-4D97-AF65-F5344CB8AC3E}">
        <p14:creationId xmlns:p14="http://schemas.microsoft.com/office/powerpoint/2010/main" val="34087227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Fear of Yahuwah</a:t>
            </a:r>
            <a:endParaRPr lang="en-US" sz="4000" b="1" dirty="0">
              <a:cs typeface="Times New Roman" pitchFamily="18" charset="0"/>
            </a:endParaRPr>
          </a:p>
          <a:p>
            <a:pPr marL="0" indent="0">
              <a:buNone/>
            </a:pPr>
            <a:r>
              <a:rPr lang="en-US" sz="4000" b="1" dirty="0" smtClean="0"/>
              <a:t>pass </a:t>
            </a:r>
            <a:r>
              <a:rPr lang="en-US" sz="4000" b="1" dirty="0"/>
              <a:t>the time of your sojourning in fear, </a:t>
            </a:r>
            <a:endParaRPr lang="en-US" sz="4000" b="1" dirty="0" smtClean="0"/>
          </a:p>
          <a:p>
            <a:pPr marL="0" indent="0">
              <a:buNone/>
            </a:pPr>
            <a:r>
              <a:rPr lang="en-US" sz="4000" b="1" dirty="0" smtClean="0"/>
              <a:t>The fear of Yahuwah is the beginning of wisdom</a:t>
            </a:r>
          </a:p>
          <a:p>
            <a:pPr marL="0" indent="0">
              <a:buNone/>
            </a:pPr>
            <a:r>
              <a:rPr lang="en-US" sz="4000" b="1" dirty="0"/>
              <a:t>Do not lay a hand on the boy," he said. "Do not do anything to him. Now I know that you fear Elohim, because you have not withheld from me your son, your only son</a:t>
            </a:r>
            <a:r>
              <a:rPr lang="en-US" sz="4000" b="1" dirty="0" smtClean="0"/>
              <a:t>.“  </a:t>
            </a:r>
            <a:r>
              <a:rPr lang="en-US" sz="4000" b="1" dirty="0" smtClean="0"/>
              <a:t>Genesis 22:12</a:t>
            </a:r>
          </a:p>
          <a:p>
            <a:pPr marL="0" indent="0">
              <a:buNone/>
            </a:pPr>
            <a:r>
              <a:rPr lang="en-US" sz="3600" b="1" dirty="0"/>
              <a:t>Mosheh said to the people, "Do not be afraid. Elohim has come to test you, so that </a:t>
            </a:r>
            <a:r>
              <a:rPr lang="en-US" sz="3600" b="1" u="sng" dirty="0"/>
              <a:t>the fear of Elohim</a:t>
            </a:r>
            <a:r>
              <a:rPr lang="en-US" sz="3600" b="1" dirty="0"/>
              <a:t> will be with you to keep you from sinning</a:t>
            </a:r>
            <a:r>
              <a:rPr lang="en-US" sz="3600" b="1" dirty="0" smtClean="0"/>
              <a:t>.“</a:t>
            </a:r>
            <a:r>
              <a:rPr lang="en-US" sz="4800" b="1" dirty="0" smtClean="0"/>
              <a:t>  </a:t>
            </a:r>
            <a:r>
              <a:rPr lang="en-US" sz="4000" b="1" dirty="0" smtClean="0"/>
              <a:t>Exodus 20:20</a:t>
            </a:r>
            <a:endParaRPr lang="en-US" dirty="0"/>
          </a:p>
        </p:txBody>
      </p:sp>
    </p:spTree>
    <p:extLst>
      <p:ext uri="{BB962C8B-B14F-4D97-AF65-F5344CB8AC3E}">
        <p14:creationId xmlns:p14="http://schemas.microsoft.com/office/powerpoint/2010/main" val="35299455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Your Redemption From Yahuwah</a:t>
            </a:r>
            <a:endParaRPr lang="en-US" sz="4000" b="1" dirty="0">
              <a:cs typeface="Times New Roman" pitchFamily="18" charset="0"/>
            </a:endParaRPr>
          </a:p>
          <a:p>
            <a:pPr marL="0" indent="0">
              <a:buNone/>
            </a:pPr>
            <a:r>
              <a:rPr lang="en-US" sz="4000" b="1" dirty="0" smtClean="0"/>
              <a:t>pass </a:t>
            </a:r>
            <a:r>
              <a:rPr lang="en-US" sz="4000" b="1" dirty="0"/>
              <a:t>the time of your sojourning in fear, </a:t>
            </a:r>
            <a:r>
              <a:rPr lang="en-US" sz="4000" b="1" u="sng" dirty="0" smtClean="0"/>
              <a:t>knowing </a:t>
            </a:r>
            <a:r>
              <a:rPr lang="en-US" sz="4000" b="1" u="sng" dirty="0"/>
              <a:t>that you were redeemed from your futile way of life inherited from your fathers, not with what is corruptible, silver or gold</a:t>
            </a:r>
            <a:r>
              <a:rPr lang="en-US" sz="4000" b="1" u="sng" dirty="0" smtClean="0"/>
              <a:t>,</a:t>
            </a:r>
          </a:p>
          <a:p>
            <a:pPr marL="0" indent="0">
              <a:buNone/>
            </a:pPr>
            <a:r>
              <a:rPr lang="en-US" sz="4000" b="1" dirty="0" smtClean="0"/>
              <a:t>Rescued from the meaninglessness and uselessness of walking our own way</a:t>
            </a:r>
          </a:p>
        </p:txBody>
      </p:sp>
    </p:spTree>
    <p:extLst>
      <p:ext uri="{BB962C8B-B14F-4D97-AF65-F5344CB8AC3E}">
        <p14:creationId xmlns:p14="http://schemas.microsoft.com/office/powerpoint/2010/main" val="10160493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1 Peter </a:t>
            </a:r>
            <a:r>
              <a:rPr lang="en-US" sz="4000" b="1" dirty="0" smtClean="0">
                <a:cs typeface="Times New Roman" pitchFamily="18" charset="0"/>
              </a:rPr>
              <a:t>1:19-20</a:t>
            </a:r>
            <a:endParaRPr lang="en-US" sz="4000" b="1" dirty="0">
              <a:cs typeface="Times New Roman" pitchFamily="18" charset="0"/>
            </a:endParaRPr>
          </a:p>
          <a:p>
            <a:pPr marL="0" indent="0">
              <a:buNone/>
            </a:pPr>
            <a:r>
              <a:rPr lang="en-US" sz="4000" b="1" dirty="0" smtClean="0"/>
              <a:t>but </a:t>
            </a:r>
            <a:r>
              <a:rPr lang="en-US" sz="4000" b="1" dirty="0"/>
              <a:t>with the precious blood of Messiah, as of a lamb unblemished and spotless, </a:t>
            </a:r>
            <a:r>
              <a:rPr lang="en-US" sz="4000" b="1" dirty="0" smtClean="0"/>
              <a:t>foreknown</a:t>
            </a:r>
            <a:r>
              <a:rPr lang="en-US" sz="4000" b="1" dirty="0"/>
              <a:t>, indeed, before the foundation of the world, but manifested in these last times for your sakes</a:t>
            </a:r>
            <a:r>
              <a:rPr lang="en-US" sz="4000" b="1" dirty="0" smtClean="0"/>
              <a:t>,</a:t>
            </a:r>
          </a:p>
          <a:p>
            <a:pPr marL="0" indent="0">
              <a:buNone/>
            </a:pPr>
            <a:r>
              <a:rPr lang="en-US" sz="4000" b="1" dirty="0"/>
              <a:t>Our life wasn’t </a:t>
            </a:r>
            <a:r>
              <a:rPr lang="en-US" sz="4000" b="1" dirty="0" smtClean="0"/>
              <a:t>redeemed in </a:t>
            </a:r>
            <a:r>
              <a:rPr lang="en-US" sz="4000" b="1" dirty="0"/>
              <a:t>exchange for money or anything else of value in the earth, but with the life blood of the </a:t>
            </a:r>
            <a:r>
              <a:rPr lang="en-US" sz="4000" b="1" dirty="0" smtClean="0"/>
              <a:t>Messiah</a:t>
            </a:r>
          </a:p>
          <a:p>
            <a:pPr marL="0" indent="0">
              <a:buNone/>
            </a:pPr>
            <a:r>
              <a:rPr lang="en-US" sz="4000" b="1" dirty="0" smtClean="0"/>
              <a:t>“Slain before the foundation of  the world” (Revelation 13:8) = “foreknown before the foundation of the world”</a:t>
            </a:r>
            <a:endParaRPr lang="en-US" sz="4000" b="1" dirty="0"/>
          </a:p>
          <a:p>
            <a:pPr marL="0" indent="0">
              <a:buNone/>
            </a:pPr>
            <a:endParaRPr lang="en-US" sz="4000" b="1" dirty="0"/>
          </a:p>
        </p:txBody>
      </p:sp>
    </p:spTree>
    <p:extLst>
      <p:ext uri="{BB962C8B-B14F-4D97-AF65-F5344CB8AC3E}">
        <p14:creationId xmlns:p14="http://schemas.microsoft.com/office/powerpoint/2010/main" val="28777075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1:21</a:t>
            </a:r>
            <a:endParaRPr lang="en-US" sz="4000" b="1" dirty="0">
              <a:cs typeface="Times New Roman" pitchFamily="18" charset="0"/>
            </a:endParaRPr>
          </a:p>
          <a:p>
            <a:pPr marL="0" indent="0">
              <a:buNone/>
            </a:pPr>
            <a:r>
              <a:rPr lang="en-US" sz="4000" b="1" dirty="0" smtClean="0"/>
              <a:t>who </a:t>
            </a:r>
            <a:r>
              <a:rPr lang="en-US" sz="4000" b="1" dirty="0"/>
              <a:t>through Him believe in Elohim who raised Him from the dead and gave Him esteem, so that your belief and expectation are in Elohim.  </a:t>
            </a:r>
            <a:endParaRPr lang="en-US" sz="4000" b="1" dirty="0" smtClean="0"/>
          </a:p>
          <a:p>
            <a:pPr marL="0" indent="0">
              <a:buNone/>
            </a:pPr>
            <a:r>
              <a:rPr lang="en-US" sz="4000" b="1" dirty="0" smtClean="0"/>
              <a:t>Elohim the Father provided this redemption so that we would turn in repentance to Him (the Father)</a:t>
            </a:r>
            <a:endParaRPr lang="en-US" sz="4000" b="1" dirty="0" smtClean="0"/>
          </a:p>
        </p:txBody>
      </p:sp>
    </p:spTree>
    <p:extLst>
      <p:ext uri="{BB962C8B-B14F-4D97-AF65-F5344CB8AC3E}">
        <p14:creationId xmlns:p14="http://schemas.microsoft.com/office/powerpoint/2010/main" val="42552715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1:22</a:t>
            </a:r>
            <a:endParaRPr lang="en-US" sz="4000" b="1" dirty="0">
              <a:cs typeface="Times New Roman" pitchFamily="18" charset="0"/>
            </a:endParaRPr>
          </a:p>
          <a:p>
            <a:pPr marL="0" indent="0">
              <a:buNone/>
            </a:pPr>
            <a:r>
              <a:rPr lang="en-US" sz="4000" b="1" dirty="0" smtClean="0"/>
              <a:t>Now that you have cleansed your lives in obeying the truth through the Spirit to unfeigned brotherly love, love one another fervently with a clean heart,</a:t>
            </a:r>
          </a:p>
          <a:p>
            <a:pPr marL="0" indent="0">
              <a:buNone/>
            </a:pPr>
            <a:r>
              <a:rPr lang="en-US" sz="4000" b="1" dirty="0" smtClean="0"/>
              <a:t>The Holy Spirit directs us and empowers us to obey the truth and cleanse our life (sanctification)</a:t>
            </a:r>
            <a:endParaRPr lang="en-US" sz="4000" b="1" dirty="0" smtClean="0"/>
          </a:p>
        </p:txBody>
      </p:sp>
    </p:spTree>
    <p:extLst>
      <p:ext uri="{BB962C8B-B14F-4D97-AF65-F5344CB8AC3E}">
        <p14:creationId xmlns:p14="http://schemas.microsoft.com/office/powerpoint/2010/main" val="17428273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Unfeigned Love</a:t>
            </a:r>
            <a:endParaRPr lang="en-US" sz="4000" b="1" dirty="0">
              <a:cs typeface="Times New Roman" pitchFamily="18" charset="0"/>
            </a:endParaRPr>
          </a:p>
          <a:p>
            <a:pPr marL="0" indent="0">
              <a:buNone/>
            </a:pPr>
            <a:r>
              <a:rPr lang="en-US" sz="4000" b="1" i="1" dirty="0"/>
              <a:t>The Lord pointed out the hypocrisy of the religious leaders of his </a:t>
            </a:r>
            <a:r>
              <a:rPr lang="en-US" sz="4000" b="1" i="1" dirty="0" smtClean="0"/>
              <a:t>day</a:t>
            </a:r>
          </a:p>
          <a:p>
            <a:pPr marL="0" indent="0">
              <a:buNone/>
            </a:pPr>
            <a:r>
              <a:rPr lang="en-US" sz="4000" b="1" dirty="0" err="1" smtClean="0">
                <a:latin typeface="Bwgrkn" panose="00000400000000000000" pitchFamily="2" charset="0"/>
              </a:rPr>
              <a:t>avnupo,kritoj</a:t>
            </a:r>
            <a:r>
              <a:rPr lang="en-US" sz="4000" b="1" dirty="0" smtClean="0"/>
              <a:t>  (an-</a:t>
            </a:r>
            <a:r>
              <a:rPr lang="en-US" sz="4000" b="1" dirty="0" err="1" smtClean="0"/>
              <a:t>hupocritos</a:t>
            </a:r>
            <a:r>
              <a:rPr lang="en-US" sz="4000" b="1" dirty="0" smtClean="0"/>
              <a:t>)</a:t>
            </a:r>
            <a:r>
              <a:rPr lang="en-US" sz="5400" b="1" dirty="0" smtClean="0"/>
              <a:t> </a:t>
            </a:r>
            <a:r>
              <a:rPr lang="en-US" sz="4000" b="1" dirty="0"/>
              <a:t>pert. to being without pretense, </a:t>
            </a:r>
            <a:r>
              <a:rPr lang="en-US" sz="4000" b="1" i="1" dirty="0"/>
              <a:t>genuine, sincere, </a:t>
            </a:r>
            <a:r>
              <a:rPr lang="en-US" sz="4000" b="1" dirty="0"/>
              <a:t>lit. ‘without play-acting’ </a:t>
            </a:r>
            <a:endParaRPr lang="en-US" sz="4000" b="1" dirty="0" smtClean="0"/>
          </a:p>
          <a:p>
            <a:pPr marL="0" indent="0">
              <a:buNone/>
            </a:pPr>
            <a:r>
              <a:rPr lang="en-US" sz="4000" b="1" dirty="0"/>
              <a:t>literally </a:t>
            </a:r>
            <a:r>
              <a:rPr lang="en-US" sz="4000" b="1" i="1" dirty="0"/>
              <a:t>without hypocrisy</a:t>
            </a:r>
            <a:r>
              <a:rPr lang="en-US" sz="4000" b="1" dirty="0"/>
              <a:t>; hence </a:t>
            </a:r>
            <a:r>
              <a:rPr lang="en-US" sz="4000" b="1" i="1" dirty="0"/>
              <a:t>genuine, sincere </a:t>
            </a:r>
            <a:endParaRPr lang="en-US" sz="4000" b="1" i="1" dirty="0" smtClean="0"/>
          </a:p>
          <a:p>
            <a:pPr marL="0" indent="0">
              <a:buNone/>
            </a:pPr>
            <a:r>
              <a:rPr lang="en-US" sz="4000" b="1" i="1" dirty="0" smtClean="0"/>
              <a:t>Gr. </a:t>
            </a:r>
            <a:r>
              <a:rPr lang="en-US" sz="4000" b="1" i="1" dirty="0" err="1" smtClean="0"/>
              <a:t>philadelphia</a:t>
            </a:r>
            <a:r>
              <a:rPr lang="en-US" sz="4000" b="1" i="1" dirty="0" smtClean="0"/>
              <a:t> – lit. “brotherly love”</a:t>
            </a:r>
          </a:p>
        </p:txBody>
      </p:sp>
    </p:spTree>
    <p:extLst>
      <p:ext uri="{BB962C8B-B14F-4D97-AF65-F5344CB8AC3E}">
        <p14:creationId xmlns:p14="http://schemas.microsoft.com/office/powerpoint/2010/main" val="28559038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Love Fervently</a:t>
            </a:r>
            <a:endParaRPr lang="en-US" sz="4000" b="1" dirty="0">
              <a:cs typeface="Times New Roman" pitchFamily="18" charset="0"/>
            </a:endParaRPr>
          </a:p>
          <a:p>
            <a:pPr marL="0" indent="0">
              <a:buNone/>
            </a:pPr>
            <a:r>
              <a:rPr lang="en-US" sz="4000" b="1" i="1" dirty="0" smtClean="0"/>
              <a:t>From a clean heart, </a:t>
            </a:r>
            <a:r>
              <a:rPr lang="en-US" sz="4000" b="1" i="1" u="sng" dirty="0" smtClean="0"/>
              <a:t>you all</a:t>
            </a:r>
            <a:r>
              <a:rPr lang="en-US" sz="4000" b="1" i="1" dirty="0" smtClean="0"/>
              <a:t> love one another</a:t>
            </a:r>
          </a:p>
          <a:p>
            <a:pPr marL="0" indent="0">
              <a:buNone/>
            </a:pPr>
            <a:r>
              <a:rPr lang="en-US" sz="4000" b="1" i="1" dirty="0" smtClean="0"/>
              <a:t>Fervently </a:t>
            </a:r>
            <a:r>
              <a:rPr lang="en-US" sz="4000" b="1" dirty="0" err="1">
                <a:latin typeface="Bwgrkn" panose="00000400000000000000" pitchFamily="2" charset="0"/>
              </a:rPr>
              <a:t>evktenw</a:t>
            </a:r>
            <a:r>
              <a:rPr lang="en-US" sz="4000" b="1" dirty="0">
                <a:latin typeface="Bwgrkn" panose="00000400000000000000" pitchFamily="2" charset="0"/>
              </a:rPr>
              <a:t>/j</a:t>
            </a:r>
            <a:r>
              <a:rPr lang="en-US" sz="4000" b="1" dirty="0"/>
              <a:t> </a:t>
            </a:r>
            <a:r>
              <a:rPr lang="en-US" sz="4000" b="1" dirty="0" smtClean="0"/>
              <a:t>(</a:t>
            </a:r>
            <a:r>
              <a:rPr lang="en-US" sz="4000" b="1" dirty="0" err="1" smtClean="0"/>
              <a:t>ektenos</a:t>
            </a:r>
            <a:r>
              <a:rPr lang="en-US" sz="4000" b="1" dirty="0" smtClean="0"/>
              <a:t>) adverb</a:t>
            </a:r>
            <a:r>
              <a:rPr lang="en-US" sz="4000" b="1" dirty="0"/>
              <a:t>; strictly </a:t>
            </a:r>
            <a:r>
              <a:rPr lang="en-US" sz="4000" b="1" i="1" dirty="0"/>
              <a:t>in an extended </a:t>
            </a:r>
            <a:r>
              <a:rPr lang="en-US" sz="4000" b="1" i="1" dirty="0" smtClean="0"/>
              <a:t>way</a:t>
            </a:r>
            <a:r>
              <a:rPr lang="en-US" sz="4000" b="1" dirty="0"/>
              <a:t>; hence </a:t>
            </a:r>
            <a:r>
              <a:rPr lang="en-US" sz="4000" b="1" i="1" dirty="0"/>
              <a:t>eagerly, fervently, </a:t>
            </a:r>
            <a:r>
              <a:rPr lang="en-US" sz="4000" b="1" i="1" dirty="0" smtClean="0"/>
              <a:t>earnestly</a:t>
            </a:r>
          </a:p>
          <a:p>
            <a:pPr marL="0" indent="0">
              <a:buNone/>
            </a:pPr>
            <a:r>
              <a:rPr lang="en-US" sz="4000" b="1" dirty="0"/>
              <a:t>pert. to being persevering, </a:t>
            </a:r>
            <a:r>
              <a:rPr lang="en-US" sz="4000" b="1" i="1" dirty="0"/>
              <a:t>eagerly, fervently, constantly </a:t>
            </a:r>
            <a:endParaRPr lang="en-US" sz="7200" b="1" dirty="0"/>
          </a:p>
        </p:txBody>
      </p:sp>
    </p:spTree>
    <p:extLst>
      <p:ext uri="{BB962C8B-B14F-4D97-AF65-F5344CB8AC3E}">
        <p14:creationId xmlns:p14="http://schemas.microsoft.com/office/powerpoint/2010/main" val="7453623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1 Peter 1:23-24</a:t>
            </a:r>
            <a:endParaRPr lang="en-US" sz="4000" b="1" dirty="0">
              <a:cs typeface="Times New Roman" pitchFamily="18" charset="0"/>
            </a:endParaRPr>
          </a:p>
          <a:p>
            <a:pPr marL="0" indent="0">
              <a:buNone/>
            </a:pPr>
            <a:r>
              <a:rPr lang="en-US" sz="4000" b="1" dirty="0" smtClean="0"/>
              <a:t>having </a:t>
            </a:r>
            <a:r>
              <a:rPr lang="en-US" sz="4000" b="1" dirty="0"/>
              <a:t>been born again – not of </a:t>
            </a:r>
            <a:r>
              <a:rPr lang="en-US" sz="4000" b="1" dirty="0" smtClean="0"/>
              <a:t>corruptible </a:t>
            </a:r>
            <a:r>
              <a:rPr lang="en-US" sz="4000" b="1" dirty="0"/>
              <a:t>seed, but incorruptible – </a:t>
            </a:r>
            <a:endParaRPr lang="en-US" sz="4000" b="1" dirty="0" smtClean="0"/>
          </a:p>
          <a:p>
            <a:pPr marL="0" indent="0">
              <a:buNone/>
            </a:pPr>
            <a:r>
              <a:rPr lang="en-US" sz="4000" b="1" dirty="0" smtClean="0"/>
              <a:t>The corruptible seed alludes to flesh birth</a:t>
            </a:r>
          </a:p>
          <a:p>
            <a:pPr marL="0" indent="0">
              <a:buNone/>
            </a:pPr>
            <a:r>
              <a:rPr lang="en-US" sz="4000" b="1" dirty="0" smtClean="0"/>
              <a:t>The incorruptible seed alludes to Spirit birth</a:t>
            </a:r>
          </a:p>
          <a:p>
            <a:pPr marL="0" indent="0">
              <a:buNone/>
            </a:pPr>
            <a:r>
              <a:rPr lang="en-US" sz="4000" b="1" dirty="0" smtClean="0"/>
              <a:t>This experience of being “born again” is viewed as having already happened (past tense)</a:t>
            </a:r>
            <a:endParaRPr lang="en-US" sz="4000" b="1" dirty="0"/>
          </a:p>
        </p:txBody>
      </p:sp>
    </p:spTree>
    <p:extLst>
      <p:ext uri="{BB962C8B-B14F-4D97-AF65-F5344CB8AC3E}">
        <p14:creationId xmlns:p14="http://schemas.microsoft.com/office/powerpoint/2010/main" val="34969259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Born Again</a:t>
            </a:r>
            <a:endParaRPr lang="en-US" sz="4000" b="1" dirty="0" smtClean="0">
              <a:solidFill>
                <a:schemeClr val="tx1"/>
              </a:solidFill>
              <a:latin typeface="+mn-lt"/>
              <a:cs typeface="Times New Roman" pitchFamily="18" charset="0"/>
            </a:endParaRPr>
          </a:p>
          <a:p>
            <a:pPr marL="0" indent="0">
              <a:buNone/>
            </a:pPr>
            <a:r>
              <a:rPr lang="en-US" sz="4000" b="1" dirty="0"/>
              <a:t>Blessed be the Elohim and Father of our Master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a:t>
            </a:r>
            <a:r>
              <a:rPr lang="en-US" sz="4000" b="1" dirty="0" smtClean="0"/>
              <a:t>Messiah</a:t>
            </a:r>
            <a:r>
              <a:rPr lang="en-US" sz="4000" b="1" dirty="0"/>
              <a:t>, who according to His great compassion has caused us to be </a:t>
            </a:r>
            <a:r>
              <a:rPr lang="en-US" sz="4000" b="1" u="sng" dirty="0"/>
              <a:t>born again </a:t>
            </a:r>
            <a:r>
              <a:rPr lang="en-US" sz="4000" b="1" dirty="0"/>
              <a:t>to a living expectation through the resurrection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from the dead, </a:t>
            </a:r>
            <a:r>
              <a:rPr lang="en-US" sz="4000" b="1" dirty="0" smtClean="0"/>
              <a:t>to </a:t>
            </a:r>
            <a:r>
              <a:rPr lang="en-US" sz="4000" b="1" u="sng" dirty="0"/>
              <a:t>an inheritance incorruptible</a:t>
            </a:r>
            <a:r>
              <a:rPr lang="en-US" sz="4000" b="1" dirty="0"/>
              <a:t> and undefiled and unfading, having been kept in the heavens for you</a:t>
            </a:r>
            <a:r>
              <a:rPr lang="en-US" sz="4000" b="1" dirty="0" smtClean="0"/>
              <a:t>, 1:3-4</a:t>
            </a:r>
            <a:endParaRPr lang="en-US" sz="4000" b="1" dirty="0"/>
          </a:p>
        </p:txBody>
      </p:sp>
    </p:spTree>
    <p:extLst>
      <p:ext uri="{BB962C8B-B14F-4D97-AF65-F5344CB8AC3E}">
        <p14:creationId xmlns:p14="http://schemas.microsoft.com/office/powerpoint/2010/main" val="18947051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1:24-25 Born Again by the Word!</a:t>
            </a:r>
            <a:endParaRPr lang="en-US" sz="4000" b="1" dirty="0">
              <a:cs typeface="Times New Roman" pitchFamily="18" charset="0"/>
            </a:endParaRPr>
          </a:p>
          <a:p>
            <a:pPr marL="0" indent="0">
              <a:buNone/>
            </a:pPr>
            <a:r>
              <a:rPr lang="en-US" sz="4000" b="1" dirty="0"/>
              <a:t>through the living Word of Elohim, which remains forever, because “All flesh is as grass, and all the esteem of man as the flower of the grass. The grass withers, and its flower falls away,</a:t>
            </a:r>
          </a:p>
          <a:p>
            <a:pPr marL="0" indent="0">
              <a:buNone/>
            </a:pPr>
            <a:r>
              <a:rPr lang="en-US" sz="4000" b="1" dirty="0" smtClean="0"/>
              <a:t>but </a:t>
            </a:r>
            <a:r>
              <a:rPr lang="en-US" sz="4000" b="1" dirty="0"/>
              <a:t>the Word of Elohim remains forever.” </a:t>
            </a:r>
            <a:r>
              <a:rPr lang="en-US" sz="4000" b="1" dirty="0" smtClean="0"/>
              <a:t>And </a:t>
            </a:r>
            <a:r>
              <a:rPr lang="en-US" sz="4000" b="1" dirty="0"/>
              <a:t>this is the Word, announced as Good News to you</a:t>
            </a:r>
            <a:r>
              <a:rPr lang="en-US" sz="4000" b="1" dirty="0" smtClean="0"/>
              <a:t>.</a:t>
            </a:r>
          </a:p>
        </p:txBody>
      </p:sp>
    </p:spTree>
    <p:extLst>
      <p:ext uri="{BB962C8B-B14F-4D97-AF65-F5344CB8AC3E}">
        <p14:creationId xmlns:p14="http://schemas.microsoft.com/office/powerpoint/2010/main" val="21789809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1 Peter </a:t>
            </a:r>
            <a:r>
              <a:rPr lang="en-US" sz="4000" b="1" dirty="0" smtClean="0">
                <a:cs typeface="Times New Roman" pitchFamily="18" charset="0"/>
              </a:rPr>
              <a:t>1:24-25 Man Like Grass</a:t>
            </a:r>
            <a:endParaRPr lang="en-US" sz="4000" b="1" dirty="0">
              <a:cs typeface="Times New Roman" pitchFamily="18" charset="0"/>
            </a:endParaRPr>
          </a:p>
          <a:p>
            <a:pPr marL="0" indent="0">
              <a:buNone/>
            </a:pPr>
            <a:r>
              <a:rPr lang="en-US" sz="4000" b="1" dirty="0" smtClean="0"/>
              <a:t>Psalm 103:15-16  </a:t>
            </a:r>
            <a:r>
              <a:rPr lang="en-US" sz="4000" b="1" dirty="0"/>
              <a:t>As for man, his days are like grass, he flourishes like a flower of the </a:t>
            </a:r>
            <a:r>
              <a:rPr lang="en-US" sz="4000" b="1" dirty="0" smtClean="0"/>
              <a:t>field; </a:t>
            </a:r>
            <a:r>
              <a:rPr lang="en-US" sz="4000" b="1" dirty="0"/>
              <a:t>the wind blows over it and it is gone, and its place remembers it no more</a:t>
            </a:r>
            <a:r>
              <a:rPr lang="en-US" sz="4000" b="1" dirty="0" smtClean="0"/>
              <a:t>.</a:t>
            </a:r>
            <a:endParaRPr lang="en-US" sz="5400" b="1" dirty="0" smtClean="0"/>
          </a:p>
          <a:p>
            <a:pPr marL="0" indent="0">
              <a:buNone/>
            </a:pPr>
            <a:r>
              <a:rPr lang="en-US" sz="4000" b="1" dirty="0" smtClean="0"/>
              <a:t>Quoting Isaiah 40:7-8  </a:t>
            </a:r>
            <a:r>
              <a:rPr lang="en-US" dirty="0" smtClean="0"/>
              <a:t> </a:t>
            </a:r>
            <a:r>
              <a:rPr lang="en-US" sz="4000" b="1" dirty="0"/>
              <a:t>The grass withers and the flowers fall, because the breath of Yahuwah blows on them. Surely the people are </a:t>
            </a:r>
            <a:r>
              <a:rPr lang="en-US" sz="4000" b="1" dirty="0" smtClean="0"/>
              <a:t>grass. </a:t>
            </a:r>
            <a:r>
              <a:rPr lang="en-US" sz="4000" b="1" dirty="0"/>
              <a:t>The grass withers and the flowers fall, but the word of our Elohim stands forever</a:t>
            </a:r>
            <a:r>
              <a:rPr lang="en-US" sz="4000" b="1" dirty="0" smtClean="0"/>
              <a:t>."</a:t>
            </a:r>
            <a:endParaRPr lang="en-US" sz="4000" b="1" dirty="0"/>
          </a:p>
        </p:txBody>
      </p:sp>
    </p:spTree>
    <p:extLst>
      <p:ext uri="{BB962C8B-B14F-4D97-AF65-F5344CB8AC3E}">
        <p14:creationId xmlns:p14="http://schemas.microsoft.com/office/powerpoint/2010/main" val="38991113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What\Who is the Living Word</a:t>
            </a:r>
            <a:endParaRPr lang="en-US" sz="4000" b="1" dirty="0">
              <a:cs typeface="Times New Roman" pitchFamily="18" charset="0"/>
            </a:endParaRPr>
          </a:p>
          <a:p>
            <a:pPr marL="0" indent="0">
              <a:buNone/>
            </a:pPr>
            <a:r>
              <a:rPr lang="en-US" sz="4000" b="1" dirty="0"/>
              <a:t>through the living Word of Elohim, which remains </a:t>
            </a:r>
            <a:r>
              <a:rPr lang="en-US" sz="4000" b="1" dirty="0" smtClean="0"/>
              <a:t>forever…but </a:t>
            </a:r>
            <a:r>
              <a:rPr lang="en-US" sz="4000" b="1" dirty="0"/>
              <a:t>the Word of Elohim remains forever.” </a:t>
            </a:r>
            <a:r>
              <a:rPr lang="en-US" sz="4000" b="1" dirty="0" smtClean="0"/>
              <a:t>And </a:t>
            </a:r>
            <a:r>
              <a:rPr lang="en-US" sz="4000" b="1" dirty="0"/>
              <a:t>this is the Word, announced as Good News to you</a:t>
            </a:r>
            <a:r>
              <a:rPr lang="en-US" sz="4000" b="1" dirty="0" smtClean="0"/>
              <a:t>.</a:t>
            </a:r>
          </a:p>
          <a:p>
            <a:pPr marL="0" indent="0">
              <a:buNone/>
            </a:pPr>
            <a:r>
              <a:rPr lang="en-US" sz="4000" b="1" dirty="0" err="1" smtClean="0"/>
              <a:t>Yahusha</a:t>
            </a:r>
            <a:r>
              <a:rPr lang="en-US" sz="4000" b="1" dirty="0" smtClean="0"/>
              <a:t> is the Living Word</a:t>
            </a:r>
          </a:p>
          <a:p>
            <a:pPr marL="0" indent="0">
              <a:buNone/>
            </a:pPr>
            <a:r>
              <a:rPr lang="en-US" sz="4000" b="1" dirty="0" smtClean="0"/>
              <a:t>Every Word spoken from the mouth of Yahuwah is a living word </a:t>
            </a:r>
            <a:r>
              <a:rPr lang="en-US" sz="4000" b="1" smtClean="0"/>
              <a:t>because it </a:t>
            </a:r>
            <a:r>
              <a:rPr lang="en-US" sz="4000" b="1" dirty="0" smtClean="0"/>
              <a:t>will always be fulfilled and accomplish that for which it was sent</a:t>
            </a:r>
            <a:endParaRPr lang="en-US" sz="4000" b="1" dirty="0"/>
          </a:p>
        </p:txBody>
      </p:sp>
    </p:spTree>
    <p:extLst>
      <p:ext uri="{BB962C8B-B14F-4D97-AF65-F5344CB8AC3E}">
        <p14:creationId xmlns:p14="http://schemas.microsoft.com/office/powerpoint/2010/main" val="12254258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Next Sabbath</a:t>
            </a:r>
          </a:p>
          <a:p>
            <a:pPr marL="0" indent="0">
              <a:buNone/>
            </a:pPr>
            <a:r>
              <a:rPr lang="en-US" sz="4000" b="1" dirty="0" smtClean="0"/>
              <a:t>1 Peter </a:t>
            </a:r>
            <a:r>
              <a:rPr lang="en-US" sz="4000" b="1" dirty="0" smtClean="0"/>
              <a:t>2:1-10 – The Living Stone</a:t>
            </a:r>
            <a:endParaRPr lang="en-US" sz="4000" b="1" dirty="0" smtClean="0"/>
          </a:p>
          <a:p>
            <a:pPr marL="0" indent="0">
              <a:buNone/>
            </a:pPr>
            <a:r>
              <a:rPr lang="en-US" sz="4000" b="1" dirty="0" smtClean="0"/>
              <a:t>Messiah – the Rock and His People – the Holy Nation and living stones</a:t>
            </a:r>
            <a:endParaRPr lang="en-US" sz="4000" b="1" dirty="0"/>
          </a:p>
        </p:txBody>
      </p:sp>
    </p:spTree>
    <p:extLst>
      <p:ext uri="{BB962C8B-B14F-4D97-AF65-F5344CB8AC3E}">
        <p14:creationId xmlns:p14="http://schemas.microsoft.com/office/powerpoint/2010/main" val="605732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31429</TotalTime>
  <Words>2447</Words>
  <Application>Microsoft Office PowerPoint</Application>
  <PresentationFormat>Widescreen</PresentationFormat>
  <Paragraphs>178</Paragraphs>
  <Slides>41</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169</cp:revision>
  <dcterms:created xsi:type="dcterms:W3CDTF">2018-11-07T08:55:54Z</dcterms:created>
  <dcterms:modified xsi:type="dcterms:W3CDTF">2019-08-31T13:06:33Z</dcterms:modified>
</cp:coreProperties>
</file>