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4" r:id="rId2"/>
    <p:sldId id="1183" r:id="rId3"/>
    <p:sldId id="1575" r:id="rId4"/>
    <p:sldId id="1505" r:id="rId5"/>
    <p:sldId id="1472" r:id="rId6"/>
    <p:sldId id="1492" r:id="rId7"/>
    <p:sldId id="1493" r:id="rId8"/>
    <p:sldId id="1497" r:id="rId9"/>
    <p:sldId id="1576" r:id="rId10"/>
    <p:sldId id="1577" r:id="rId11"/>
    <p:sldId id="1578" r:id="rId12"/>
    <p:sldId id="1594" r:id="rId13"/>
    <p:sldId id="1581" r:id="rId14"/>
    <p:sldId id="1582" r:id="rId15"/>
    <p:sldId id="1447" r:id="rId16"/>
    <p:sldId id="1448" r:id="rId17"/>
    <p:sldId id="1583" r:id="rId18"/>
    <p:sldId id="1584" r:id="rId19"/>
    <p:sldId id="1579" r:id="rId20"/>
    <p:sldId id="1580" r:id="rId21"/>
    <p:sldId id="1596" r:id="rId22"/>
    <p:sldId id="1585" r:id="rId23"/>
    <p:sldId id="1586" r:id="rId24"/>
    <p:sldId id="1587" r:id="rId25"/>
    <p:sldId id="1588" r:id="rId26"/>
    <p:sldId id="1590" r:id="rId27"/>
    <p:sldId id="1592" r:id="rId28"/>
    <p:sldId id="1591" r:id="rId29"/>
    <p:sldId id="1589" r:id="rId30"/>
    <p:sldId id="1595" r:id="rId31"/>
    <p:sldId id="1597" r:id="rId32"/>
    <p:sldId id="1598" r:id="rId33"/>
    <p:sldId id="1599" r:id="rId34"/>
    <p:sldId id="1547" r:id="rId35"/>
    <p:sldId id="77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9216" autoAdjust="0"/>
    <p:restoredTop sz="94643" autoAdjust="0"/>
  </p:normalViewPr>
  <p:slideViewPr>
    <p:cSldViewPr snapToGrid="0">
      <p:cViewPr varScale="1">
        <p:scale>
          <a:sx n="76" d="100"/>
          <a:sy n="76" d="100"/>
        </p:scale>
        <p:origin x="216" y="280"/>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9/28/21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Colossae is located in</a:t>
            </a:r>
            <a:r>
              <a:rPr lang="en-US" baseline="0"/>
              <a:t> Phrygia near Ephesus and Laodicea.  </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9/28/21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9/28/21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9/28/21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9/28/21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9/28/21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9/28/21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9/28/21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9/28/21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9/28/21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9/28/21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grammar-monster.com/glossary/direct_object.ht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401782"/>
            <a:ext cx="11489633" cy="6227617"/>
          </a:xfrm>
        </p:spPr>
        <p:txBody>
          <a:bodyPr>
            <a:normAutofit fontScale="85000" lnSpcReduction="20000"/>
          </a:bodyPr>
          <a:lstStyle/>
          <a:p>
            <a:pPr algn="ctr">
              <a:buNone/>
            </a:pPr>
            <a:r>
              <a:rPr lang="en-US" sz="7800" b="1" dirty="0" err="1">
                <a:solidFill>
                  <a:schemeClr val="accent1">
                    <a:lumMod val="50000"/>
                  </a:schemeClr>
                </a:solidFill>
                <a:latin typeface="Helvetica" pitchFamily="34" charset="0"/>
                <a:cs typeface="Helvetica" pitchFamily="34" charset="0"/>
              </a:rPr>
              <a:t>Chag</a:t>
            </a:r>
            <a:r>
              <a:rPr lang="en-US" sz="7800" b="1" dirty="0">
                <a:solidFill>
                  <a:schemeClr val="accent1">
                    <a:lumMod val="50000"/>
                  </a:schemeClr>
                </a:solidFill>
                <a:latin typeface="Helvetica" pitchFamily="34" charset="0"/>
                <a:cs typeface="Helvetica" pitchFamily="34" charset="0"/>
              </a:rPr>
              <a:t> Sameach</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Ancient Paths</a:t>
            </a:r>
          </a:p>
          <a:p>
            <a:pPr marL="0" indent="0" algn="ctr">
              <a:spcBef>
                <a:spcPts val="0"/>
              </a:spcBef>
              <a:buNone/>
            </a:pPr>
            <a:r>
              <a:rPr lang="en-US" sz="5333" b="1" dirty="0">
                <a:solidFill>
                  <a:srgbClr val="C00000"/>
                </a:solidFill>
                <a:latin typeface="Helvetica" pitchFamily="34" charset="0"/>
                <a:cs typeface="Helvetica" pitchFamily="34" charset="0"/>
              </a:rPr>
              <a:t>of Our Biblical Roots</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September 28,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a:solidFill>
                  <a:schemeClr val="accent2">
                    <a:lumMod val="50000"/>
                  </a:schemeClr>
                </a:solidFill>
                <a:cs typeface="Helvetica" pitchFamily="34" charset="0"/>
              </a:rPr>
              <a:t>The Last Great Day 2021</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Where Do We Go From Here?</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Sukkot</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Leviticus 23:34-36</a:t>
            </a:r>
          </a:p>
          <a:p>
            <a:pPr marL="0" indent="0">
              <a:buNone/>
            </a:pPr>
            <a:r>
              <a:rPr lang="en-US" sz="4000" b="1" dirty="0"/>
              <a:t>"Speak to the sons of Israel, saying, 'On the fifteenth of this seventh month is the Feast of Booths for seven days to Yahuwah. 'On the first day is a holy convocation; you shall do no laborious work of any kind. 'For seven days you shall present an offering by fire to Yahuwah. On the eighth day you shall have a holy convocation and present an offering by fire to Yahuwah; it is an assembly. You shall do no laborious work.</a:t>
            </a:r>
            <a:endParaRPr lang="en-US" sz="5400" b="1" dirty="0"/>
          </a:p>
        </p:txBody>
      </p:sp>
    </p:spTree>
    <p:extLst>
      <p:ext uri="{BB962C8B-B14F-4D97-AF65-F5344CB8AC3E}">
        <p14:creationId xmlns:p14="http://schemas.microsoft.com/office/powerpoint/2010/main" val="703768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Eighth Day</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3600" dirty="0" err="1"/>
              <a:t>Chag</a:t>
            </a:r>
            <a:r>
              <a:rPr lang="en-US" sz="3600" dirty="0"/>
              <a:t> </a:t>
            </a:r>
            <a:r>
              <a:rPr lang="en-US" sz="3600" dirty="0" err="1"/>
              <a:t>HaSukkot</a:t>
            </a:r>
            <a:r>
              <a:rPr lang="en-US" sz="3600" dirty="0"/>
              <a:t> lasts for seven days.  But an additional day following the feast is another set-apart day.  This last day is an </a:t>
            </a:r>
            <a:r>
              <a:rPr lang="en-US" sz="3600" dirty="0" err="1">
                <a:latin typeface="Bwhebb" panose="00000400000000000000" pitchFamily="2" charset="0"/>
              </a:rPr>
              <a:t>tr</a:t>
            </a:r>
            <a:r>
              <a:rPr lang="en-US" sz="3600" dirty="0">
                <a:latin typeface="Bwhebb" panose="00000400000000000000" pitchFamily="2" charset="0"/>
              </a:rPr>
              <a:t>&lt;</a:t>
            </a:r>
            <a:r>
              <a:rPr lang="en-US" sz="3600" dirty="0" err="1">
                <a:latin typeface="Bwhebb" panose="00000400000000000000" pitchFamily="2" charset="0"/>
              </a:rPr>
              <a:t>c,ä</a:t>
            </a:r>
            <a:r>
              <a:rPr lang="en-US" sz="3600" dirty="0">
                <a:latin typeface="Bwhebb" panose="00000400000000000000" pitchFamily="2" charset="0"/>
              </a:rPr>
              <a:t>[] </a:t>
            </a:r>
            <a:r>
              <a:rPr lang="en-US" sz="3600" dirty="0"/>
              <a:t>, pronounced </a:t>
            </a:r>
            <a:r>
              <a:rPr lang="en-US" sz="3600" i="1" dirty="0" err="1"/>
              <a:t>atzeret</a:t>
            </a:r>
            <a:r>
              <a:rPr lang="en-US" sz="3600" dirty="0"/>
              <a:t>, which is usually translated as </a:t>
            </a:r>
            <a:r>
              <a:rPr lang="en-US" sz="3600" i="1" dirty="0"/>
              <a:t>assembly</a:t>
            </a:r>
            <a:r>
              <a:rPr lang="en-US" sz="3600" dirty="0"/>
              <a:t> in most English language Bibles.  But this word comes from the root word </a:t>
            </a:r>
            <a:r>
              <a:rPr lang="en-US" sz="3600" dirty="0" err="1">
                <a:latin typeface="Bwhebb" panose="00000400000000000000" pitchFamily="2" charset="0"/>
              </a:rPr>
              <a:t>rc</a:t>
            </a:r>
            <a:r>
              <a:rPr lang="en-US" sz="3600" dirty="0">
                <a:latin typeface="Bwhebb" panose="00000400000000000000" pitchFamily="2" charset="0"/>
              </a:rPr>
              <a:t>[; </a:t>
            </a:r>
            <a:r>
              <a:rPr lang="en-US" sz="3600" dirty="0"/>
              <a:t>(</a:t>
            </a:r>
            <a:r>
              <a:rPr lang="en-US" sz="3600" dirty="0" err="1"/>
              <a:t>atzar</a:t>
            </a:r>
            <a:r>
              <a:rPr lang="en-US" sz="3600" dirty="0"/>
              <a:t>) which means </a:t>
            </a:r>
            <a:r>
              <a:rPr lang="en-US" sz="3600" i="1" dirty="0"/>
              <a:t>to restrain, to detain, to retain</a:t>
            </a:r>
            <a:r>
              <a:rPr lang="en-US" sz="3600" dirty="0"/>
              <a:t>.  While this day does include an assembly for the purpose of </a:t>
            </a:r>
            <a:r>
              <a:rPr lang="en-US" sz="3600" i="1" dirty="0" err="1"/>
              <a:t>miqra</a:t>
            </a:r>
            <a:r>
              <a:rPr lang="en-US" sz="3600" dirty="0"/>
              <a:t> (proclamation), the word </a:t>
            </a:r>
            <a:r>
              <a:rPr lang="en-US" sz="3600" i="1" dirty="0" err="1"/>
              <a:t>atzeret</a:t>
            </a:r>
            <a:r>
              <a:rPr lang="en-US" sz="3600" dirty="0"/>
              <a:t> is referring to the need to be detained for yet one more day of worshipping Elohim.  It is like a bookend, marking the end of the festival season. </a:t>
            </a:r>
          </a:p>
        </p:txBody>
      </p:sp>
    </p:spTree>
    <p:extLst>
      <p:ext uri="{BB962C8B-B14F-4D97-AF65-F5344CB8AC3E}">
        <p14:creationId xmlns:p14="http://schemas.microsoft.com/office/powerpoint/2010/main" val="3608159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Master on the Last and Great Day</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On the last and greatest day of the Feast, </a:t>
            </a:r>
            <a:r>
              <a:rPr lang="en-US" sz="4000" b="1" dirty="0" err="1"/>
              <a:t>Yahusha</a:t>
            </a:r>
            <a:r>
              <a:rPr lang="en-US" sz="4000" b="1" dirty="0"/>
              <a:t> stood and said in a loud voice, "If anyone is thirsty, let him come to me and drink. Whoever believes in me, as the Scripture has said, streams of living water will flow from within him." By this he meant the Spirit, whom those who believed in him were later to receive. Up to that time the Spirit had not been given, since </a:t>
            </a:r>
            <a:r>
              <a:rPr lang="en-US" sz="4000" b="1" dirty="0" err="1"/>
              <a:t>Yahusha</a:t>
            </a:r>
            <a:r>
              <a:rPr lang="en-US" sz="4000" b="1" dirty="0"/>
              <a:t> had not yet been glorified.</a:t>
            </a:r>
          </a:p>
          <a:p>
            <a:pPr marL="0" indent="0">
              <a:buNone/>
            </a:pPr>
            <a:r>
              <a:rPr lang="en-US" sz="4000" b="1" dirty="0"/>
              <a:t>4</a:t>
            </a:r>
            <a:r>
              <a:rPr lang="en-US" sz="4000" b="1" baseline="30000" dirty="0"/>
              <a:t>th</a:t>
            </a:r>
            <a:r>
              <a:rPr lang="en-US" sz="4000" b="1" dirty="0"/>
              <a:t> Gospel (John) 7:37-39</a:t>
            </a:r>
          </a:p>
        </p:txBody>
      </p:sp>
    </p:spTree>
    <p:extLst>
      <p:ext uri="{BB962C8B-B14F-4D97-AF65-F5344CB8AC3E}">
        <p14:creationId xmlns:p14="http://schemas.microsoft.com/office/powerpoint/2010/main" val="1467237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Water Pouring Ceremony</a:t>
            </a:r>
          </a:p>
        </p:txBody>
      </p:sp>
      <p:sp>
        <p:nvSpPr>
          <p:cNvPr id="3" name="Content Placeholder 2"/>
          <p:cNvSpPr>
            <a:spLocks noGrp="1"/>
          </p:cNvSpPr>
          <p:nvPr>
            <p:ph idx="1"/>
          </p:nvPr>
        </p:nvSpPr>
        <p:spPr>
          <a:xfrm>
            <a:off x="609600" y="1027611"/>
            <a:ext cx="10972800" cy="5830388"/>
          </a:xfrm>
        </p:spPr>
        <p:txBody>
          <a:bodyPr>
            <a:normAutofit lnSpcReduction="10000"/>
          </a:bodyPr>
          <a:lstStyle/>
          <a:p>
            <a:pPr marL="0" indent="0">
              <a:buNone/>
            </a:pPr>
            <a:r>
              <a:rPr lang="en-US" sz="3600" dirty="0" err="1"/>
              <a:t>Simchat</a:t>
            </a:r>
            <a:r>
              <a:rPr lang="en-US" sz="3600" dirty="0"/>
              <a:t> Beit </a:t>
            </a:r>
            <a:r>
              <a:rPr lang="en-US" sz="3600" dirty="0" err="1"/>
              <a:t>HaShoevah</a:t>
            </a:r>
            <a:r>
              <a:rPr lang="en-US" sz="3600" dirty="0"/>
              <a:t>, the rejoicing in the house of the water pouring, is a ceremony included in the temple (Beit </a:t>
            </a:r>
            <a:r>
              <a:rPr lang="en-US" sz="3600" dirty="0" err="1"/>
              <a:t>HaMikdash</a:t>
            </a:r>
            <a:r>
              <a:rPr lang="en-US" sz="3600" dirty="0"/>
              <a:t>) services not mentioned in the Torah, but given in the Mishnah (Sukkah 5). The water pouring became a focus of the joy that the Torah commands for Sukkot. On no other festival were the people commanded to be joyful, and as a result Sukkot (Tabernacles) became known as "the season of our joy," just as Passover (Pesach) is "the season of our freedom" and </a:t>
            </a:r>
            <a:r>
              <a:rPr lang="en-US" sz="3600" dirty="0" err="1"/>
              <a:t>Shavout</a:t>
            </a:r>
            <a:r>
              <a:rPr lang="en-US" sz="3600" dirty="0"/>
              <a:t> (Pentecost) is "the season of the giving of the Torah.” (Eddie Chumney, in his book </a:t>
            </a:r>
            <a:r>
              <a:rPr lang="en-US" sz="3600" i="1" dirty="0"/>
              <a:t>The Seven Festivals of the Messiah)</a:t>
            </a:r>
            <a:r>
              <a:rPr lang="en-US" sz="3600" dirty="0"/>
              <a:t> </a:t>
            </a:r>
          </a:p>
        </p:txBody>
      </p:sp>
    </p:spTree>
    <p:extLst>
      <p:ext uri="{BB962C8B-B14F-4D97-AF65-F5344CB8AC3E}">
        <p14:creationId xmlns:p14="http://schemas.microsoft.com/office/powerpoint/2010/main" val="3523732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Water Pouring Ceremony</a:t>
            </a:r>
          </a:p>
        </p:txBody>
      </p:sp>
      <p:sp>
        <p:nvSpPr>
          <p:cNvPr id="3" name="Content Placeholder 2"/>
          <p:cNvSpPr>
            <a:spLocks noGrp="1"/>
          </p:cNvSpPr>
          <p:nvPr>
            <p:ph idx="1"/>
          </p:nvPr>
        </p:nvSpPr>
        <p:spPr>
          <a:xfrm>
            <a:off x="609600" y="1027611"/>
            <a:ext cx="10972800" cy="5830388"/>
          </a:xfrm>
        </p:spPr>
        <p:txBody>
          <a:bodyPr>
            <a:normAutofit fontScale="92500" lnSpcReduction="10000"/>
          </a:bodyPr>
          <a:lstStyle/>
          <a:p>
            <a:pPr marL="0" indent="0">
              <a:buNone/>
            </a:pPr>
            <a:r>
              <a:rPr lang="en-US" sz="3600" dirty="0"/>
              <a:t>It is written in the </a:t>
            </a:r>
            <a:r>
              <a:rPr lang="en-US" sz="3600" dirty="0" err="1"/>
              <a:t>Mishah</a:t>
            </a:r>
            <a:r>
              <a:rPr lang="en-US" sz="3600" dirty="0"/>
              <a:t>, that the ritual became elaborated into a colorful and joyous, even riotous, celebration called </a:t>
            </a:r>
            <a:r>
              <a:rPr lang="en-US" sz="3600" dirty="0" err="1"/>
              <a:t>Simchat</a:t>
            </a:r>
            <a:r>
              <a:rPr lang="en-US" sz="3600" dirty="0"/>
              <a:t> Beit </a:t>
            </a:r>
            <a:r>
              <a:rPr lang="en-US" sz="3600" dirty="0" err="1"/>
              <a:t>HaShoevah</a:t>
            </a:r>
            <a:r>
              <a:rPr lang="en-US" sz="3600" dirty="0"/>
              <a:t>, "the rejoicing at the house of the water-drawing." This ceremony took place every day except for the first festival day of Sukkot. The Talmud (in Sukkah 5:1a-b) describes this ceremony in detail, including a portrait of venerable sages juggling lighted torches and performing somersaults as part of the celebration. The Talmud states, "He who has not seen the rejoicing at the place of the water-drawing has never seen rejoicing in his life." So, the water pouring ceremony became the occasion for an outpouring of intense joy. (Eddie Chumney, in his book </a:t>
            </a:r>
            <a:r>
              <a:rPr lang="en-US" sz="3600" i="1" dirty="0"/>
              <a:t>The Seven Festivals of the Messiah)</a:t>
            </a:r>
            <a:r>
              <a:rPr lang="en-US" sz="3600" dirty="0"/>
              <a:t> </a:t>
            </a:r>
          </a:p>
          <a:p>
            <a:pPr marL="0" indent="0">
              <a:buNone/>
            </a:pPr>
            <a:endParaRPr lang="en-US" dirty="0"/>
          </a:p>
        </p:txBody>
      </p:sp>
    </p:spTree>
    <p:extLst>
      <p:ext uri="{BB962C8B-B14F-4D97-AF65-F5344CB8AC3E}">
        <p14:creationId xmlns:p14="http://schemas.microsoft.com/office/powerpoint/2010/main" val="1378839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Springs of Living Water?</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3600" b="1" dirty="0" err="1"/>
              <a:t>Zakaryah</a:t>
            </a:r>
            <a:r>
              <a:rPr lang="en-US" sz="3600" b="1" dirty="0"/>
              <a:t> [</a:t>
            </a:r>
            <a:r>
              <a:rPr lang="en-US" sz="3600" b="1" dirty="0" err="1"/>
              <a:t>Zekariah</a:t>
            </a:r>
            <a:r>
              <a:rPr lang="en-US" sz="3600" b="1" dirty="0"/>
              <a:t>] 14:6-9</a:t>
            </a:r>
          </a:p>
          <a:p>
            <a:pPr marL="0" indent="0">
              <a:buNone/>
            </a:pPr>
            <a:r>
              <a:rPr lang="en-US" sz="4000" b="1" dirty="0"/>
              <a:t>On that day there will be no light, no cold or frost. It will be a unique day, without daytime or nighttime-- a day known to Yahuwah. When evening comes, there will be light. </a:t>
            </a:r>
            <a:r>
              <a:rPr lang="en-US" sz="4000" b="1" u="sng" dirty="0"/>
              <a:t>On that day living water will flow out from </a:t>
            </a:r>
            <a:r>
              <a:rPr lang="en-US" sz="4000" b="1" u="sng" dirty="0" err="1"/>
              <a:t>Yerushalayim</a:t>
            </a:r>
            <a:r>
              <a:rPr lang="en-US" sz="4000" b="1" dirty="0"/>
              <a:t>, half to the eastern sea and half to the western sea, in summer and in winter. Yahuwah will be king over the whole earth. On that day there will be one Lord, and his name the only name.</a:t>
            </a:r>
          </a:p>
          <a:p>
            <a:pPr marL="0" indent="0">
              <a:buNone/>
            </a:pPr>
            <a:endParaRPr lang="en-US" dirty="0"/>
          </a:p>
        </p:txBody>
      </p:sp>
    </p:spTree>
    <p:extLst>
      <p:ext uri="{BB962C8B-B14F-4D97-AF65-F5344CB8AC3E}">
        <p14:creationId xmlns:p14="http://schemas.microsoft.com/office/powerpoint/2010/main" val="608307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Did </a:t>
            </a:r>
            <a:r>
              <a:rPr lang="en-US" sz="4800" b="1" dirty="0" err="1">
                <a:latin typeface="+mn-lt"/>
              </a:rPr>
              <a:t>Yahusha</a:t>
            </a:r>
            <a:r>
              <a:rPr lang="en-US" sz="4800" b="1" dirty="0">
                <a:latin typeface="+mn-lt"/>
              </a:rPr>
              <a:t> Participate in This Tradition?</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3600" b="1" dirty="0"/>
              <a:t>The Fourth Gospel does not say that </a:t>
            </a:r>
            <a:r>
              <a:rPr lang="en-US" sz="3600" b="1" dirty="0" err="1"/>
              <a:t>Yahusha</a:t>
            </a:r>
            <a:r>
              <a:rPr lang="en-US" sz="3600" b="1" dirty="0"/>
              <a:t> participated or even endorsed the Rabbinic tradition of the ceremony of the Water Pouring.</a:t>
            </a:r>
          </a:p>
          <a:p>
            <a:pPr marL="0" indent="0">
              <a:buNone/>
            </a:pPr>
            <a:r>
              <a:rPr lang="en-US" sz="3600" b="1" dirty="0" err="1"/>
              <a:t>Yahusha</a:t>
            </a:r>
            <a:r>
              <a:rPr lang="en-US" sz="3600" b="1" dirty="0"/>
              <a:t> only pointed those who were present at that time to see that He is the focus of the prophetic Scriptures which speak of water flowing from the temple in the Messianic Age.</a:t>
            </a:r>
            <a:endParaRPr lang="en-US" sz="4000" b="1" dirty="0"/>
          </a:p>
        </p:txBody>
      </p:sp>
    </p:spTree>
    <p:extLst>
      <p:ext uri="{BB962C8B-B14F-4D97-AF65-F5344CB8AC3E}">
        <p14:creationId xmlns:p14="http://schemas.microsoft.com/office/powerpoint/2010/main" val="2385043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Where Do We Go From Here?</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3600" b="1" dirty="0"/>
              <a:t>The pilgrimage festivals are coming to a close for this year.  </a:t>
            </a:r>
            <a:r>
              <a:rPr lang="en-US" sz="3600" b="1" dirty="0" err="1"/>
              <a:t>Yahusha</a:t>
            </a:r>
            <a:r>
              <a:rPr lang="en-US" sz="3600" b="1" dirty="0"/>
              <a:t> has not yet returned.  According to the time line of the Appointed Times, he is to come on Yom </a:t>
            </a:r>
            <a:r>
              <a:rPr lang="en-US" sz="3600" b="1" dirty="0" err="1"/>
              <a:t>Teruah</a:t>
            </a:r>
            <a:r>
              <a:rPr lang="en-US" sz="3600" b="1" dirty="0"/>
              <a:t>, the Day of the Shout.</a:t>
            </a:r>
          </a:p>
          <a:p>
            <a:pPr marL="0" indent="0">
              <a:buNone/>
            </a:pPr>
            <a:r>
              <a:rPr lang="en-US" sz="3600" b="1" dirty="0"/>
              <a:t>We’ve experienced the great joy of celebrating what our Elohim has done for us and what is to come.</a:t>
            </a:r>
          </a:p>
          <a:p>
            <a:pPr marL="0" indent="0">
              <a:buNone/>
            </a:pPr>
            <a:r>
              <a:rPr lang="en-US" sz="3600" b="1" dirty="0"/>
              <a:t>So, we must get back to the business at hand – the business he has commissioned us to walk in.</a:t>
            </a:r>
            <a:endParaRPr lang="en-US" dirty="0"/>
          </a:p>
        </p:txBody>
      </p:sp>
    </p:spTree>
    <p:extLst>
      <p:ext uri="{BB962C8B-B14F-4D97-AF65-F5344CB8AC3E}">
        <p14:creationId xmlns:p14="http://schemas.microsoft.com/office/powerpoint/2010/main" val="14339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1: Keep The Great Commission</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Matthew 28:18-20</a:t>
            </a:r>
          </a:p>
          <a:p>
            <a:pPr marL="0" indent="0">
              <a:buNone/>
            </a:pPr>
            <a:r>
              <a:rPr lang="en-US" sz="4000" b="1" dirty="0"/>
              <a:t>And </a:t>
            </a:r>
            <a:r>
              <a:rPr lang="en-US" sz="4000" b="1" dirty="0" err="1"/>
              <a:t>Yahusha</a:t>
            </a:r>
            <a:r>
              <a:rPr lang="en-US" sz="4000" b="1" dirty="0"/>
              <a:t> came up and spoke to them, saying, "All authority has been given to Me in heaven and on earth. Go therefore and </a:t>
            </a:r>
            <a:r>
              <a:rPr lang="en-US" sz="4000" b="1" u="sng" dirty="0"/>
              <a:t>make disciples</a:t>
            </a:r>
            <a:r>
              <a:rPr lang="en-US" sz="4000" b="1" dirty="0"/>
              <a:t> of all the nations, </a:t>
            </a:r>
            <a:r>
              <a:rPr lang="en-US" sz="4000" b="1" u="sng" dirty="0"/>
              <a:t>baptizing them in the name</a:t>
            </a:r>
            <a:r>
              <a:rPr lang="en-US" sz="4000" b="1" dirty="0"/>
              <a:t> of the Father and the Son and the Holy Spirit, </a:t>
            </a:r>
            <a:r>
              <a:rPr lang="en-US" sz="4000" b="1" u="sng" dirty="0"/>
              <a:t>teaching them to observe all that I commanded you</a:t>
            </a:r>
            <a:r>
              <a:rPr lang="en-US" sz="4000" b="1" dirty="0"/>
              <a:t>; and lo, I am with you always, even to the end of the age."</a:t>
            </a:r>
          </a:p>
        </p:txBody>
      </p:sp>
    </p:spTree>
    <p:extLst>
      <p:ext uri="{BB962C8B-B14F-4D97-AF65-F5344CB8AC3E}">
        <p14:creationId xmlns:p14="http://schemas.microsoft.com/office/powerpoint/2010/main" val="1521689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My Grammatically Corrected Version</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Matthew 28:18-20</a:t>
            </a:r>
          </a:p>
          <a:p>
            <a:pPr marL="0" indent="0">
              <a:buNone/>
            </a:pPr>
            <a:r>
              <a:rPr lang="en-US" sz="4000" b="1" dirty="0"/>
              <a:t>And </a:t>
            </a:r>
            <a:r>
              <a:rPr lang="en-US" sz="4000" b="1" dirty="0" err="1"/>
              <a:t>Yahusha</a:t>
            </a:r>
            <a:r>
              <a:rPr lang="en-US" sz="4000" b="1" dirty="0"/>
              <a:t> came up and spoke to them, saying, "All authority has been given to Me in heaven and on earth. </a:t>
            </a:r>
            <a:r>
              <a:rPr lang="en-US" sz="4000" b="1" u="sng" dirty="0"/>
              <a:t>As you are going</a:t>
            </a:r>
            <a:r>
              <a:rPr lang="en-US" sz="4000" b="1" dirty="0"/>
              <a:t> therefore and </a:t>
            </a:r>
            <a:r>
              <a:rPr lang="en-US" sz="4000" b="1" u="sng" dirty="0"/>
              <a:t>make disciples</a:t>
            </a:r>
            <a:r>
              <a:rPr lang="en-US" sz="4000" b="1" dirty="0"/>
              <a:t> of all the nations, </a:t>
            </a:r>
            <a:r>
              <a:rPr lang="en-US" sz="4000" b="1" u="sng" dirty="0"/>
              <a:t>by baptizing them in the name</a:t>
            </a:r>
            <a:r>
              <a:rPr lang="en-US" sz="4000" b="1" dirty="0"/>
              <a:t> of the Father and the Son and the Holy Spirit, and </a:t>
            </a:r>
            <a:r>
              <a:rPr lang="en-US" sz="4000" b="1" u="sng" dirty="0"/>
              <a:t>by teaching them to guard all that I commanded you</a:t>
            </a:r>
            <a:r>
              <a:rPr lang="en-US" sz="4000" b="1" dirty="0"/>
              <a:t>; and lo, I am with you always, even to the end of the age."</a:t>
            </a:r>
          </a:p>
        </p:txBody>
      </p:sp>
    </p:spTree>
    <p:extLst>
      <p:ext uri="{BB962C8B-B14F-4D97-AF65-F5344CB8AC3E}">
        <p14:creationId xmlns:p14="http://schemas.microsoft.com/office/powerpoint/2010/main" val="4230041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Make Disciples</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l-GR" sz="4000" b="1" dirty="0" err="1"/>
              <a:t>μαθητεύω</a:t>
            </a:r>
            <a:r>
              <a:rPr lang="en-US" sz="4000" b="1" dirty="0"/>
              <a:t> (math-ay-too-o) </a:t>
            </a:r>
          </a:p>
          <a:p>
            <a:pPr marL="0" indent="0">
              <a:buNone/>
            </a:pPr>
            <a:r>
              <a:rPr lang="en-US" sz="4000" b="1" dirty="0"/>
              <a:t>1. </a:t>
            </a:r>
            <a:r>
              <a:rPr lang="en-US" sz="4000" dirty="0"/>
              <a:t>intransitive,</a:t>
            </a:r>
            <a:r>
              <a:rPr lang="el-GR" sz="4000" dirty="0"/>
              <a:t> </a:t>
            </a:r>
            <a:r>
              <a:rPr lang="en-US" sz="4000" i="1" dirty="0"/>
              <a:t>to be the disciple of one; to follow his precepts and instruction</a:t>
            </a:r>
            <a:r>
              <a:rPr lang="en-US" sz="4000" dirty="0"/>
              <a:t>: </a:t>
            </a:r>
          </a:p>
          <a:p>
            <a:pPr marL="0" indent="0">
              <a:buNone/>
            </a:pPr>
            <a:r>
              <a:rPr lang="en-US" sz="4000" b="1" dirty="0"/>
              <a:t>2. </a:t>
            </a:r>
            <a:r>
              <a:rPr lang="en-US" sz="4000" dirty="0"/>
              <a:t>transitive - </a:t>
            </a:r>
            <a:r>
              <a:rPr lang="en-US" sz="4000" i="1" dirty="0"/>
              <a:t>to make a disciple; to teach, instruct</a:t>
            </a:r>
            <a:r>
              <a:rPr lang="en-US" sz="4000" dirty="0"/>
              <a:t>: </a:t>
            </a:r>
          </a:p>
          <a:p>
            <a:pPr marL="0" indent="0">
              <a:buNone/>
            </a:pPr>
            <a:r>
              <a:rPr lang="en-US" sz="4000" dirty="0"/>
              <a:t>(A transitive verb is a verb that can take a </a:t>
            </a:r>
            <a:r>
              <a:rPr lang="en-US" sz="4000" dirty="0">
                <a:hlinkClick r:id="rId2"/>
              </a:rPr>
              <a:t>direct object</a:t>
            </a:r>
            <a:r>
              <a:rPr lang="en-US" sz="4000" dirty="0"/>
              <a:t>. In other words, the action of a transitive verb is done to someone or something. Most verbs are transitive.)</a:t>
            </a:r>
          </a:p>
          <a:p>
            <a:pPr marL="0" indent="0">
              <a:buNone/>
            </a:pPr>
            <a:endParaRPr lang="en-US" sz="4000" b="1" dirty="0"/>
          </a:p>
        </p:txBody>
      </p:sp>
    </p:spTree>
    <p:extLst>
      <p:ext uri="{BB962C8B-B14F-4D97-AF65-F5344CB8AC3E}">
        <p14:creationId xmlns:p14="http://schemas.microsoft.com/office/powerpoint/2010/main" val="3117531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Baptizing Them</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l-GR" sz="4000" b="1" dirty="0" err="1"/>
              <a:t>βαπτίζω</a:t>
            </a:r>
            <a:r>
              <a:rPr lang="el-GR" b="1" dirty="0"/>
              <a:t> </a:t>
            </a:r>
            <a:r>
              <a:rPr lang="en-US" sz="4000" b="1" dirty="0"/>
              <a:t> (</a:t>
            </a:r>
            <a:r>
              <a:rPr lang="en-US" sz="4000" b="1" dirty="0" err="1"/>
              <a:t>baptizo</a:t>
            </a:r>
            <a:r>
              <a:rPr lang="en-US" sz="4000" b="1" dirty="0"/>
              <a:t>)</a:t>
            </a:r>
          </a:p>
          <a:p>
            <a:r>
              <a:rPr lang="en-US" sz="4000" b="1" dirty="0"/>
              <a:t>1. </a:t>
            </a:r>
            <a:r>
              <a:rPr lang="en-US" sz="4000" dirty="0"/>
              <a:t>properly, </a:t>
            </a:r>
            <a:r>
              <a:rPr lang="en-US" sz="4000" i="1" dirty="0"/>
              <a:t>to dip repeatedly, to immerge, submerge</a:t>
            </a:r>
            <a:endParaRPr lang="en-US" sz="4000" dirty="0"/>
          </a:p>
          <a:p>
            <a:r>
              <a:rPr lang="en-US" sz="4000" b="1" dirty="0"/>
              <a:t>2. </a:t>
            </a:r>
            <a:r>
              <a:rPr lang="en-US" sz="4000" i="1" dirty="0"/>
              <a:t>to cleanse by dipping or submerging, to wash, to make clean with water</a:t>
            </a:r>
            <a:r>
              <a:rPr lang="en-US" sz="4000" dirty="0"/>
              <a:t>; </a:t>
            </a:r>
          </a:p>
          <a:p>
            <a:r>
              <a:rPr lang="en-US" sz="4000" b="1" dirty="0"/>
              <a:t>Baptism – the symbolic act of proclaiming someone to be cleansed of his sin into a new life</a:t>
            </a:r>
            <a:endParaRPr lang="en-US" sz="5400" b="1" dirty="0"/>
          </a:p>
          <a:p>
            <a:pPr marL="0" indent="0">
              <a:buNone/>
            </a:pPr>
            <a:endParaRPr lang="en-US" sz="4000" b="1" dirty="0"/>
          </a:p>
        </p:txBody>
      </p:sp>
    </p:spTree>
    <p:extLst>
      <p:ext uri="{BB962C8B-B14F-4D97-AF65-F5344CB8AC3E}">
        <p14:creationId xmlns:p14="http://schemas.microsoft.com/office/powerpoint/2010/main" val="1071018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Teaching Them…</a:t>
            </a:r>
          </a:p>
        </p:txBody>
      </p:sp>
      <p:sp>
        <p:nvSpPr>
          <p:cNvPr id="3" name="Content Placeholder 2"/>
          <p:cNvSpPr>
            <a:spLocks noGrp="1"/>
          </p:cNvSpPr>
          <p:nvPr>
            <p:ph idx="1"/>
          </p:nvPr>
        </p:nvSpPr>
        <p:spPr>
          <a:xfrm>
            <a:off x="609600" y="1027612"/>
            <a:ext cx="10972800" cy="5766336"/>
          </a:xfrm>
        </p:spPr>
        <p:txBody>
          <a:bodyPr>
            <a:normAutofit/>
          </a:bodyPr>
          <a:lstStyle/>
          <a:p>
            <a:pPr marL="0" indent="0">
              <a:buNone/>
            </a:pPr>
            <a:r>
              <a:rPr lang="en-US" sz="4000" b="1" dirty="0"/>
              <a:t>Now at the Feast the </a:t>
            </a:r>
            <a:r>
              <a:rPr lang="en-US" sz="4000" b="1" dirty="0" err="1"/>
              <a:t>Yehudim</a:t>
            </a:r>
            <a:r>
              <a:rPr lang="en-US" sz="4000" b="1" dirty="0"/>
              <a:t> were watching for him and asking, "Where is that man?" Among the crowds there was widespread whispering about him. Some said, "He is a good man." Others replied, "No, he deceives the people." But no one would say anything publicly about him for fear of the </a:t>
            </a:r>
            <a:r>
              <a:rPr lang="en-US" sz="4000" b="1" dirty="0" err="1"/>
              <a:t>Yehudim</a:t>
            </a:r>
            <a:r>
              <a:rPr lang="en-US" sz="4000" b="1" dirty="0"/>
              <a:t>. Not until halfway through the Feast did </a:t>
            </a:r>
            <a:r>
              <a:rPr lang="en-US" sz="4000" b="1" dirty="0" err="1"/>
              <a:t>Yahusha</a:t>
            </a:r>
            <a:r>
              <a:rPr lang="en-US" sz="4000" b="1" dirty="0"/>
              <a:t> go up to the temple courts and begin to teach.</a:t>
            </a:r>
          </a:p>
          <a:p>
            <a:pPr marL="0" indent="0">
              <a:buNone/>
            </a:pPr>
            <a:r>
              <a:rPr lang="en-US" sz="4000" b="1" dirty="0"/>
              <a:t>4</a:t>
            </a:r>
            <a:r>
              <a:rPr lang="en-US" sz="4000" b="1" baseline="30000" dirty="0"/>
              <a:t>th</a:t>
            </a:r>
            <a:r>
              <a:rPr lang="en-US" sz="4000" b="1" dirty="0"/>
              <a:t> Gospel (John) 7:11-14</a:t>
            </a:r>
          </a:p>
          <a:p>
            <a:pPr marL="0" indent="0">
              <a:buNone/>
            </a:pPr>
            <a:endParaRPr lang="en-US" dirty="0"/>
          </a:p>
        </p:txBody>
      </p:sp>
    </p:spTree>
    <p:extLst>
      <p:ext uri="{BB962C8B-B14F-4D97-AF65-F5344CB8AC3E}">
        <p14:creationId xmlns:p14="http://schemas.microsoft.com/office/powerpoint/2010/main" val="4045716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What is His Teaching?</a:t>
            </a:r>
          </a:p>
        </p:txBody>
      </p:sp>
      <p:sp>
        <p:nvSpPr>
          <p:cNvPr id="3" name="Content Placeholder 2"/>
          <p:cNvSpPr>
            <a:spLocks noGrp="1"/>
          </p:cNvSpPr>
          <p:nvPr>
            <p:ph idx="1"/>
          </p:nvPr>
        </p:nvSpPr>
        <p:spPr>
          <a:xfrm>
            <a:off x="609600" y="1027611"/>
            <a:ext cx="10972800" cy="5830388"/>
          </a:xfrm>
        </p:spPr>
        <p:txBody>
          <a:bodyPr>
            <a:normAutofit lnSpcReduction="10000"/>
          </a:bodyPr>
          <a:lstStyle/>
          <a:p>
            <a:pPr marL="0" indent="0">
              <a:buNone/>
            </a:pPr>
            <a:r>
              <a:rPr lang="en-US" sz="4000" b="1" dirty="0"/>
              <a:t>The </a:t>
            </a:r>
            <a:r>
              <a:rPr lang="en-US" sz="4000" b="1" dirty="0" err="1"/>
              <a:t>Yehudim</a:t>
            </a:r>
            <a:r>
              <a:rPr lang="en-US" sz="4000" b="1" dirty="0"/>
              <a:t> were amazed and asked, "How did this man get such learning without having studied?" </a:t>
            </a:r>
            <a:r>
              <a:rPr lang="en-US" sz="4000" b="1" dirty="0" err="1"/>
              <a:t>Yahusha</a:t>
            </a:r>
            <a:r>
              <a:rPr lang="en-US" sz="4000" b="1" dirty="0"/>
              <a:t> answered, "</a:t>
            </a:r>
            <a:r>
              <a:rPr lang="en-US" sz="4000" b="1" u="sng" dirty="0"/>
              <a:t>My teaching is not my own. It comes from him who sent me</a:t>
            </a:r>
            <a:r>
              <a:rPr lang="en-US" sz="4000" b="1" dirty="0"/>
              <a:t>. If anyone chooses to do Elohim's will, he will find out whether my teaching comes from Elohim or whether I speak on my own. He who speaks on his own does so to gain honor for himself, but he who works for the honor of the one who sent him is a man of truth; there is nothing false about him.</a:t>
            </a:r>
          </a:p>
          <a:p>
            <a:pPr marL="0" indent="0">
              <a:buNone/>
            </a:pPr>
            <a:r>
              <a:rPr lang="en-US" sz="4000" b="1" dirty="0"/>
              <a:t>4</a:t>
            </a:r>
            <a:r>
              <a:rPr lang="en-US" sz="4000" b="1" baseline="30000" dirty="0"/>
              <a:t>th</a:t>
            </a:r>
            <a:r>
              <a:rPr lang="en-US" sz="4000" b="1" dirty="0"/>
              <a:t> Gospel (John) 7:15-18</a:t>
            </a:r>
          </a:p>
        </p:txBody>
      </p:sp>
    </p:spTree>
    <p:extLst>
      <p:ext uri="{BB962C8B-B14F-4D97-AF65-F5344CB8AC3E}">
        <p14:creationId xmlns:p14="http://schemas.microsoft.com/office/powerpoint/2010/main" val="2987481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Master’s Teaching</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4</a:t>
            </a:r>
            <a:r>
              <a:rPr lang="en-US" sz="4000" b="1" baseline="30000" dirty="0"/>
              <a:t>th</a:t>
            </a:r>
            <a:r>
              <a:rPr lang="en-US" sz="4000" b="1" dirty="0"/>
              <a:t> Gospel 8:26-28</a:t>
            </a:r>
          </a:p>
          <a:p>
            <a:pPr marL="0" indent="0">
              <a:buNone/>
            </a:pPr>
            <a:r>
              <a:rPr lang="en-US" sz="4000" b="1" dirty="0"/>
              <a:t>"I have many things to speak and to judge concerning you, but He who sent Me is true; and the things which I heard from Him, these I speak to the world." They did not realize that He had been speaking to them about the Father. So </a:t>
            </a:r>
            <a:r>
              <a:rPr lang="en-US" sz="4000" b="1" dirty="0" err="1"/>
              <a:t>Yahusha</a:t>
            </a:r>
            <a:r>
              <a:rPr lang="en-US" sz="4000" b="1" dirty="0"/>
              <a:t> said, “When you lift up the Son of Man, then you will know that I am [He], and I do nothing on My own initiative, but I speak these things as the Father taught Me.</a:t>
            </a:r>
          </a:p>
        </p:txBody>
      </p:sp>
    </p:spTree>
    <p:extLst>
      <p:ext uri="{BB962C8B-B14F-4D97-AF65-F5344CB8AC3E}">
        <p14:creationId xmlns:p14="http://schemas.microsoft.com/office/powerpoint/2010/main" val="1046401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Master’s Teaching</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No different from the Father’s teaching!</a:t>
            </a:r>
          </a:p>
          <a:p>
            <a:pPr marL="0" indent="0">
              <a:buNone/>
            </a:pPr>
            <a:r>
              <a:rPr lang="en-US" sz="4000" b="1" dirty="0"/>
              <a:t>According to </a:t>
            </a:r>
            <a:r>
              <a:rPr lang="en-US" sz="4000" b="1" dirty="0" err="1"/>
              <a:t>Devarim</a:t>
            </a:r>
            <a:r>
              <a:rPr lang="en-US" sz="4000" b="1" dirty="0"/>
              <a:t> 13:4, the true prophet must agree with the words of the Father:</a:t>
            </a:r>
          </a:p>
          <a:p>
            <a:pPr marL="0" indent="0">
              <a:buNone/>
            </a:pPr>
            <a:r>
              <a:rPr lang="en-US" sz="4000" b="1" dirty="0"/>
              <a:t>"You shall follow Yahuwah your Elohim and fear Him; and you shall keep His commandments, listen to His voice, serve Him, and cling to Him.”</a:t>
            </a:r>
          </a:p>
        </p:txBody>
      </p:sp>
    </p:spTree>
    <p:extLst>
      <p:ext uri="{BB962C8B-B14F-4D97-AF65-F5344CB8AC3E}">
        <p14:creationId xmlns:p14="http://schemas.microsoft.com/office/powerpoint/2010/main" val="2894270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Great Commission</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Mark 16:15-18</a:t>
            </a:r>
          </a:p>
          <a:p>
            <a:pPr marL="0" indent="0">
              <a:buNone/>
            </a:pPr>
            <a:r>
              <a:rPr lang="en-US" sz="4000" b="1" dirty="0"/>
              <a:t>And He said to them, "Go into all the world and preach the gospel to all creation. He who has believed and has been baptized shall be saved; but he who has disbelieved shall be condemned.”</a:t>
            </a:r>
          </a:p>
          <a:p>
            <a:pPr>
              <a:buFontTx/>
              <a:buChar char="-"/>
            </a:pPr>
            <a:r>
              <a:rPr lang="en-US" sz="4000" b="1" dirty="0"/>
              <a:t>Same mission as in Matthew but put into different terms </a:t>
            </a:r>
          </a:p>
          <a:p>
            <a:pPr>
              <a:buFontTx/>
              <a:buChar char="-"/>
            </a:pPr>
            <a:r>
              <a:rPr lang="en-US" sz="4000" b="1" dirty="0"/>
              <a:t>Preach the Gospel</a:t>
            </a:r>
          </a:p>
        </p:txBody>
      </p:sp>
    </p:spTree>
    <p:extLst>
      <p:ext uri="{BB962C8B-B14F-4D97-AF65-F5344CB8AC3E}">
        <p14:creationId xmlns:p14="http://schemas.microsoft.com/office/powerpoint/2010/main" val="3916586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2: Sanctify Myself</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1 Peter 1:13-16</a:t>
            </a:r>
          </a:p>
          <a:p>
            <a:pPr marL="0" indent="0">
              <a:buNone/>
            </a:pPr>
            <a:r>
              <a:rPr lang="en-US" sz="4000" b="1" dirty="0"/>
              <a:t>Therefore, prepare your minds for action, keep sober [in spirit], fix your hope completely on the grace to be brought to you at the revelation of </a:t>
            </a:r>
            <a:r>
              <a:rPr lang="en-US" sz="4000" b="1" dirty="0" err="1"/>
              <a:t>Yahusha</a:t>
            </a:r>
            <a:r>
              <a:rPr lang="en-US" sz="4000" b="1" dirty="0"/>
              <a:t> Messiah. As obedient children, do not be conformed to the former lusts [which were yours] in your ignorance, but like the Holy One who called you, be holy yourselves also in all [your] behavior; because it is written, "YOU SHALL BE HOLY, FOR I AM HOLY."</a:t>
            </a:r>
          </a:p>
        </p:txBody>
      </p:sp>
    </p:spTree>
    <p:extLst>
      <p:ext uri="{BB962C8B-B14F-4D97-AF65-F5344CB8AC3E}">
        <p14:creationId xmlns:p14="http://schemas.microsoft.com/office/powerpoint/2010/main" val="820454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Sanctify Myself</a:t>
            </a:r>
          </a:p>
        </p:txBody>
      </p:sp>
      <p:sp>
        <p:nvSpPr>
          <p:cNvPr id="3" name="Content Placeholder 2"/>
          <p:cNvSpPr>
            <a:spLocks noGrp="1"/>
          </p:cNvSpPr>
          <p:nvPr>
            <p:ph idx="1"/>
          </p:nvPr>
        </p:nvSpPr>
        <p:spPr>
          <a:xfrm>
            <a:off x="609600" y="1027612"/>
            <a:ext cx="10972800" cy="5830388"/>
          </a:xfrm>
        </p:spPr>
        <p:txBody>
          <a:bodyPr>
            <a:normAutofit/>
          </a:bodyPr>
          <a:lstStyle/>
          <a:p>
            <a:pPr marL="0" indent="0">
              <a:buNone/>
            </a:pPr>
            <a:r>
              <a:rPr lang="en-US" sz="4000" b="1" dirty="0"/>
              <a:t>Leviticus 19:2</a:t>
            </a:r>
          </a:p>
          <a:p>
            <a:pPr marL="0" indent="0">
              <a:buNone/>
            </a:pPr>
            <a:r>
              <a:rPr lang="en-US" sz="4000" b="1" dirty="0"/>
              <a:t>"Speak to all the congregation of the sons of Israel and say to them, 'You shall be holy, for I Yahuwah your Elohim am holy.</a:t>
            </a:r>
            <a:endParaRPr lang="en-US" sz="5400" b="1" dirty="0"/>
          </a:p>
          <a:p>
            <a:pPr marL="0" indent="0">
              <a:buNone/>
            </a:pPr>
            <a:r>
              <a:rPr lang="en-US" sz="4000" b="1" dirty="0"/>
              <a:t>Leviticus 20:7-8</a:t>
            </a:r>
          </a:p>
          <a:p>
            <a:pPr marL="0" indent="0">
              <a:buNone/>
            </a:pPr>
            <a:r>
              <a:rPr lang="en-US" sz="4000" b="1" dirty="0"/>
              <a:t>'You shall consecrate yourselves therefore and be holy, for I am Yahuwah your Elohim. 'You shall keep My statutes and practice them; I am Yahuwah who sanctifies you.</a:t>
            </a:r>
            <a:endParaRPr lang="en-US" sz="5400" b="1" dirty="0"/>
          </a:p>
        </p:txBody>
      </p:sp>
    </p:spTree>
    <p:extLst>
      <p:ext uri="{BB962C8B-B14F-4D97-AF65-F5344CB8AC3E}">
        <p14:creationId xmlns:p14="http://schemas.microsoft.com/office/powerpoint/2010/main" val="2788192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Sanctify Myself</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2 Corinthians 6:17-7:1</a:t>
            </a:r>
          </a:p>
          <a:p>
            <a:pPr marL="0" indent="0">
              <a:buNone/>
            </a:pPr>
            <a:r>
              <a:rPr lang="en-US" sz="4000" b="1" dirty="0"/>
              <a:t>Therefore, COME OUT FROM THEIR MIDST AND BE SEPARATE," says the Lord. "AND DO NOT TOUCH WHAT IS UNCLEAN; And I will welcome you. And I will be a father to you, And you shall be sons and daughters to Me," Says the Lord Almighty. Therefore, having these promises, beloved, let us cleanse ourselves from all defilement of flesh and spirit, perfecting holiness in the fear of Elohim.</a:t>
            </a:r>
          </a:p>
          <a:p>
            <a:pPr marL="0" indent="0">
              <a:buNone/>
            </a:pPr>
            <a:endParaRPr lang="en-US" sz="4000" b="1" dirty="0"/>
          </a:p>
        </p:txBody>
      </p:sp>
    </p:spTree>
    <p:extLst>
      <p:ext uri="{BB962C8B-B14F-4D97-AF65-F5344CB8AC3E}">
        <p14:creationId xmlns:p14="http://schemas.microsoft.com/office/powerpoint/2010/main" val="321988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3: Watch and Pray</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Matthew 26:36-38</a:t>
            </a:r>
          </a:p>
          <a:p>
            <a:pPr marL="0" indent="0">
              <a:buNone/>
            </a:pPr>
            <a:r>
              <a:rPr lang="en-US" sz="4000" b="1" dirty="0"/>
              <a:t>Then </a:t>
            </a:r>
            <a:r>
              <a:rPr lang="en-US" sz="4000" b="1" dirty="0" err="1"/>
              <a:t>Yahusha</a:t>
            </a:r>
            <a:r>
              <a:rPr lang="en-US" sz="4000" b="1" dirty="0"/>
              <a:t> came with them to a place called Gethsemane, and said to His disciples, "</a:t>
            </a:r>
            <a:r>
              <a:rPr lang="en-US" sz="4000" b="1" u="sng" dirty="0"/>
              <a:t>Sit here while I go over there and pray</a:t>
            </a:r>
            <a:r>
              <a:rPr lang="en-US" sz="4000" b="1" dirty="0"/>
              <a:t>." And He took with Him Peter and the two sons of Zebedee, and began to be grieved and distressed. Then He said to them, "My soul is deeply grieved, to the point of death; </a:t>
            </a:r>
            <a:r>
              <a:rPr lang="en-US" sz="4000" b="1" u="sng" dirty="0"/>
              <a:t>remain here and keep watch with Me</a:t>
            </a:r>
            <a:r>
              <a:rPr lang="en-US" sz="4000" b="1" dirty="0"/>
              <a:t>."</a:t>
            </a:r>
          </a:p>
        </p:txBody>
      </p:sp>
    </p:spTree>
    <p:extLst>
      <p:ext uri="{BB962C8B-B14F-4D97-AF65-F5344CB8AC3E}">
        <p14:creationId xmlns:p14="http://schemas.microsoft.com/office/powerpoint/2010/main" val="774921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Watch and Pray</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Matthew 26:39-41</a:t>
            </a:r>
          </a:p>
          <a:p>
            <a:pPr marL="0" indent="0">
              <a:buNone/>
            </a:pPr>
            <a:r>
              <a:rPr lang="en-US" sz="4000" b="1" dirty="0"/>
              <a:t>And He went a little beyond [them], and fell on His face and prayed, saying, "My Father, if it is possible, let this cup pass from Me; yet not as I will, but as You will." And He came to the disciples and found them sleeping, and said to Peter, "So, you [men] could not keep watch with Me for one hour? </a:t>
            </a:r>
            <a:r>
              <a:rPr lang="en-US" sz="4000" b="1" u="sng" dirty="0"/>
              <a:t>Keep watching and praying that you may not enter into temptation</a:t>
            </a:r>
            <a:r>
              <a:rPr lang="en-US" sz="4000" b="1" dirty="0"/>
              <a:t>; the spirit is willing, but the flesh is weak."</a:t>
            </a:r>
          </a:p>
        </p:txBody>
      </p:sp>
    </p:spTree>
    <p:extLst>
      <p:ext uri="{BB962C8B-B14F-4D97-AF65-F5344CB8AC3E}">
        <p14:creationId xmlns:p14="http://schemas.microsoft.com/office/powerpoint/2010/main" val="133341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Watch</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l-GR" sz="4000" b="1" dirty="0" err="1"/>
              <a:t>γρηγορέω</a:t>
            </a:r>
            <a:r>
              <a:rPr lang="en-US" sz="4000" b="1" dirty="0"/>
              <a:t> (</a:t>
            </a:r>
            <a:r>
              <a:rPr lang="en-US" sz="4000" b="1" dirty="0" err="1"/>
              <a:t>graygor</a:t>
            </a:r>
            <a:r>
              <a:rPr lang="en-US" sz="4000" b="1" dirty="0"/>
              <a:t>-e-o)</a:t>
            </a:r>
          </a:p>
          <a:p>
            <a:pPr marL="0" indent="0">
              <a:buNone/>
            </a:pPr>
            <a:r>
              <a:rPr lang="en-US" sz="4000" dirty="0"/>
              <a:t>to have been roused from sleep, to be awake, </a:t>
            </a:r>
            <a:r>
              <a:rPr lang="en-US" sz="4000" b="1" dirty="0"/>
              <a:t>watch, be alert, </a:t>
            </a:r>
            <a:r>
              <a:rPr lang="en-US" sz="4000" b="1" i="1" dirty="0"/>
              <a:t>give strict attention to, be cautious, active</a:t>
            </a:r>
            <a:r>
              <a:rPr lang="en-US" sz="4000" b="1" dirty="0"/>
              <a:t>: </a:t>
            </a:r>
            <a:endParaRPr lang="en-US" b="1" dirty="0"/>
          </a:p>
          <a:p>
            <a:pPr marL="0" indent="0">
              <a:buNone/>
            </a:pPr>
            <a:endParaRPr lang="en-US" sz="4000" dirty="0"/>
          </a:p>
        </p:txBody>
      </p:sp>
    </p:spTree>
    <p:extLst>
      <p:ext uri="{BB962C8B-B14F-4D97-AF65-F5344CB8AC3E}">
        <p14:creationId xmlns:p14="http://schemas.microsoft.com/office/powerpoint/2010/main" val="295824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Watch (Stay Alert)</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1 Corinthians 16:13</a:t>
            </a:r>
          </a:p>
          <a:p>
            <a:pPr marL="0" indent="0">
              <a:buNone/>
            </a:pPr>
            <a:r>
              <a:rPr lang="en-US" sz="4000" b="1" u="sng" dirty="0"/>
              <a:t>Be on the alert</a:t>
            </a:r>
            <a:r>
              <a:rPr lang="en-US" sz="4000" b="1" dirty="0"/>
              <a:t>, stand firm in the faith, act like men, be strong.</a:t>
            </a:r>
          </a:p>
        </p:txBody>
      </p:sp>
    </p:spTree>
    <p:extLst>
      <p:ext uri="{BB962C8B-B14F-4D97-AF65-F5344CB8AC3E}">
        <p14:creationId xmlns:p14="http://schemas.microsoft.com/office/powerpoint/2010/main" val="1540284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Watch and Pray</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Colossians 4:2-4</a:t>
            </a:r>
          </a:p>
          <a:p>
            <a:pPr marL="0" indent="0">
              <a:buNone/>
            </a:pPr>
            <a:r>
              <a:rPr lang="en-US" sz="4000" b="1" u="sng" dirty="0"/>
              <a:t>Devote yourselves to prayer, keeping alert in it </a:t>
            </a:r>
            <a:r>
              <a:rPr lang="en-US" sz="4000" b="1" dirty="0"/>
              <a:t>with [an attitude of] thanksgiving; praying at the same time for us as well, that Elohim will open up to us a door for the word, so that we may speak forth the mystery of Messiah, for which I have also been imprisoned; that I may make it clear in the way I ought to speak.</a:t>
            </a:r>
          </a:p>
        </p:txBody>
      </p:sp>
    </p:spTree>
    <p:extLst>
      <p:ext uri="{BB962C8B-B14F-4D97-AF65-F5344CB8AC3E}">
        <p14:creationId xmlns:p14="http://schemas.microsoft.com/office/powerpoint/2010/main" val="3649760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Watch and Pray</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1 Thessalonians 5:4-6</a:t>
            </a:r>
          </a:p>
          <a:p>
            <a:pPr marL="0" indent="0">
              <a:buNone/>
            </a:pPr>
            <a:r>
              <a:rPr lang="en-US" sz="4000" b="1" dirty="0"/>
              <a:t>But you, brethren, are not in darkness, that the day would overtake you like a thief; for you are all sons of light and sons of day. We are not of night nor of darkness; so then </a:t>
            </a:r>
            <a:r>
              <a:rPr lang="en-US" sz="4000" b="1" u="sng" dirty="0"/>
              <a:t>let us not sleep as others do, but let us be alert and sober</a:t>
            </a:r>
            <a:r>
              <a:rPr lang="en-US" sz="4000" b="1" dirty="0"/>
              <a:t>.</a:t>
            </a:r>
          </a:p>
        </p:txBody>
      </p:sp>
    </p:spTree>
    <p:extLst>
      <p:ext uri="{BB962C8B-B14F-4D97-AF65-F5344CB8AC3E}">
        <p14:creationId xmlns:p14="http://schemas.microsoft.com/office/powerpoint/2010/main" val="20880327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Watch and Pray</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1 Peter 5:8-9</a:t>
            </a:r>
          </a:p>
          <a:p>
            <a:pPr marL="0" indent="0">
              <a:buNone/>
            </a:pPr>
            <a:r>
              <a:rPr lang="en-US" sz="4000" b="1" dirty="0"/>
              <a:t>Be of sober [spirit], </a:t>
            </a:r>
            <a:r>
              <a:rPr lang="en-US" sz="4000" b="1" u="sng" dirty="0"/>
              <a:t>be on the alert</a:t>
            </a:r>
            <a:r>
              <a:rPr lang="en-US" sz="4000" b="1" dirty="0"/>
              <a:t>. Your adversary, the devil, prowls around like a roaring lion, seeking someone to devour. But resist him, firm in [your] faith, knowing that the same experiences of suffering are being accomplished by your brethren who are in the world.</a:t>
            </a:r>
          </a:p>
        </p:txBody>
      </p:sp>
    </p:spTree>
    <p:extLst>
      <p:ext uri="{BB962C8B-B14F-4D97-AF65-F5344CB8AC3E}">
        <p14:creationId xmlns:p14="http://schemas.microsoft.com/office/powerpoint/2010/main" val="15668429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To Sardis</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Revelation 3:2-3</a:t>
            </a:r>
          </a:p>
          <a:p>
            <a:pPr marL="0" indent="0">
              <a:buNone/>
            </a:pPr>
            <a:r>
              <a:rPr lang="en-US" sz="4000" b="1" u="sng" dirty="0"/>
              <a:t>'Wake up</a:t>
            </a:r>
            <a:r>
              <a:rPr lang="en-US" sz="4000" b="1" dirty="0"/>
              <a:t>, and strengthen the things that remain, which were about to die; for I have not found your deeds completed in the sight of My </a:t>
            </a:r>
            <a:r>
              <a:rPr lang="en-US" sz="4000" b="1" dirty="0" err="1"/>
              <a:t>Elohim.'So</a:t>
            </a:r>
            <a:r>
              <a:rPr lang="en-US" sz="4000" b="1" dirty="0"/>
              <a:t> remember what you have received and heard; and keep [it], and repent. Therefore if you do not </a:t>
            </a:r>
            <a:r>
              <a:rPr lang="en-US" sz="4000" b="1" u="sng" dirty="0"/>
              <a:t>wake up</a:t>
            </a:r>
            <a:r>
              <a:rPr lang="en-US" sz="4000" b="1" dirty="0"/>
              <a:t>, I will come like a thief, and you will not know at what hour I will come to you.</a:t>
            </a:r>
          </a:p>
        </p:txBody>
      </p:sp>
    </p:spTree>
    <p:extLst>
      <p:ext uri="{BB962C8B-B14F-4D97-AF65-F5344CB8AC3E}">
        <p14:creationId xmlns:p14="http://schemas.microsoft.com/office/powerpoint/2010/main" val="11016725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4: Love One Another</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1 John 3:11</a:t>
            </a:r>
          </a:p>
          <a:p>
            <a:pPr marL="0" indent="0">
              <a:buNone/>
            </a:pPr>
            <a:r>
              <a:rPr lang="en-US" sz="4000" b="1" dirty="0"/>
              <a:t>For this is the message which you have heard from the beginning, that we should love one another;</a:t>
            </a:r>
            <a:endParaRPr lang="en-US" sz="5400" b="1" dirty="0"/>
          </a:p>
        </p:txBody>
      </p:sp>
    </p:spTree>
    <p:extLst>
      <p:ext uri="{BB962C8B-B14F-4D97-AF65-F5344CB8AC3E}">
        <p14:creationId xmlns:p14="http://schemas.microsoft.com/office/powerpoint/2010/main" val="27376920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Love One Another</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1 John 3:14-16</a:t>
            </a:r>
          </a:p>
          <a:p>
            <a:pPr marL="0" indent="0">
              <a:buNone/>
            </a:pPr>
            <a:r>
              <a:rPr lang="en-US" sz="4000" b="1" dirty="0"/>
              <a:t>We know that we have passed out of death into life, because we love the brethren. He who does not love abides in death. Everyone who hates his brother is a murderer; and you know that no murderer has eternal life abiding in him. We know love by this, that He laid down His life for us; and we ought to lay down our lives for the brethren.</a:t>
            </a:r>
          </a:p>
        </p:txBody>
      </p:sp>
    </p:spTree>
    <p:extLst>
      <p:ext uri="{BB962C8B-B14F-4D97-AF65-F5344CB8AC3E}">
        <p14:creationId xmlns:p14="http://schemas.microsoft.com/office/powerpoint/2010/main" val="5839011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Love One Another</a:t>
            </a:r>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sz="4000" b="1" dirty="0"/>
              <a:t>1 John 3:17-18</a:t>
            </a:r>
          </a:p>
          <a:p>
            <a:pPr marL="0" indent="0">
              <a:buNone/>
            </a:pPr>
            <a:r>
              <a:rPr lang="en-US" sz="4000" b="1" dirty="0"/>
              <a:t>But whoever has the world's goods, and sees his brother in need and closes his heart against him, how does the love of Elohim abide in him? Little children, let us not love with word or with tongue, but in deed and truth.</a:t>
            </a:r>
          </a:p>
        </p:txBody>
      </p:sp>
    </p:spTree>
    <p:extLst>
      <p:ext uri="{BB962C8B-B14F-4D97-AF65-F5344CB8AC3E}">
        <p14:creationId xmlns:p14="http://schemas.microsoft.com/office/powerpoint/2010/main" val="3062403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Festival season is over</a:t>
            </a:r>
          </a:p>
          <a:p>
            <a:pPr marL="0" indent="0">
              <a:buNone/>
            </a:pPr>
            <a:r>
              <a:rPr lang="en-US" sz="4000" b="1" dirty="0"/>
              <a:t>We have to get back to work for the kingdom:</a:t>
            </a:r>
          </a:p>
          <a:p>
            <a:pPr marL="0" indent="0">
              <a:buNone/>
            </a:pPr>
            <a:r>
              <a:rPr lang="en-US" sz="4000" b="1" dirty="0"/>
              <a:t>1 Make disciples</a:t>
            </a:r>
          </a:p>
          <a:p>
            <a:pPr marL="0" indent="0">
              <a:buNone/>
            </a:pPr>
            <a:r>
              <a:rPr lang="en-US" sz="4000" b="1" dirty="0"/>
              <a:t>2 Sanctify myself</a:t>
            </a:r>
          </a:p>
          <a:p>
            <a:pPr marL="0" indent="0">
              <a:buNone/>
            </a:pPr>
            <a:r>
              <a:rPr lang="en-US" sz="4000" b="1" dirty="0"/>
              <a:t>3 Watch and Pray</a:t>
            </a:r>
          </a:p>
          <a:p>
            <a:pPr marL="0" indent="0">
              <a:buNone/>
            </a:pPr>
            <a:r>
              <a:rPr lang="en-US" sz="4000" b="1" dirty="0"/>
              <a:t>4 Love One Another</a:t>
            </a:r>
          </a:p>
          <a:p>
            <a:pPr marL="0" indent="0">
              <a:buNone/>
            </a:pPr>
            <a:endParaRPr lang="en-US" sz="4000" b="1" dirty="0"/>
          </a:p>
        </p:txBody>
      </p:sp>
    </p:spTree>
    <p:extLst>
      <p:ext uri="{BB962C8B-B14F-4D97-AF65-F5344CB8AC3E}">
        <p14:creationId xmlns:p14="http://schemas.microsoft.com/office/powerpoint/2010/main" val="540831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a:solidFill>
                  <a:schemeClr val="tx1"/>
                </a:solidFill>
                <a:latin typeface="+mn-lt"/>
              </a:rPr>
              <a:t>You Can Get More Information About Many Other Bible Study Topics From a Hebraic Perspective At My Website:</a:t>
            </a:r>
          </a:p>
          <a:p>
            <a:pPr algn="ctr">
              <a:buNone/>
            </a:pPr>
            <a:r>
              <a:rPr lang="en-US" sz="6000" b="1">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300840</TotalTime>
  <Words>2641</Words>
  <Application>Microsoft Macintosh PowerPoint</Application>
  <PresentationFormat>Widescreen</PresentationFormat>
  <Paragraphs>127</Paragraphs>
  <Slides>35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Bwhebb</vt:lpstr>
      <vt:lpstr>Calibri</vt:lpstr>
      <vt:lpstr>Calibri Light</vt:lpstr>
      <vt:lpstr>Helvetica</vt:lpstr>
      <vt:lpstr>Office Theme</vt:lpstr>
      <vt:lpstr>PowerPoint Presentation</vt:lpstr>
      <vt:lpstr>PowerPoint Presentation</vt:lpstr>
      <vt:lpstr>Sukkot</vt:lpstr>
      <vt:lpstr>The Eighth Day</vt:lpstr>
      <vt:lpstr>The Master on the Last and Great Day</vt:lpstr>
      <vt:lpstr>The Water Pouring Ceremony</vt:lpstr>
      <vt:lpstr>The Water Pouring Ceremony</vt:lpstr>
      <vt:lpstr>Springs of Living Water?</vt:lpstr>
      <vt:lpstr>Did Yahusha Participate in This Tradition?</vt:lpstr>
      <vt:lpstr>Where Do We Go From Here?</vt:lpstr>
      <vt:lpstr>1: Keep The Great Commission</vt:lpstr>
      <vt:lpstr>My Grammatically Corrected Version</vt:lpstr>
      <vt:lpstr>Make Disciples</vt:lpstr>
      <vt:lpstr>Baptizing Them</vt:lpstr>
      <vt:lpstr>Teaching Them…</vt:lpstr>
      <vt:lpstr>What is His Teaching?</vt:lpstr>
      <vt:lpstr>The Master’s Teaching</vt:lpstr>
      <vt:lpstr>The Master’s Teaching</vt:lpstr>
      <vt:lpstr>The Great Commission</vt:lpstr>
      <vt:lpstr>2: Sanctify Myself</vt:lpstr>
      <vt:lpstr>Sanctify Myself</vt:lpstr>
      <vt:lpstr>Sanctify Myself</vt:lpstr>
      <vt:lpstr>3: Watch and Pray</vt:lpstr>
      <vt:lpstr>Watch and Pray</vt:lpstr>
      <vt:lpstr>Watch</vt:lpstr>
      <vt:lpstr>Watch (Stay Alert)</vt:lpstr>
      <vt:lpstr>Watch and Pray</vt:lpstr>
      <vt:lpstr>Watch and Pray</vt:lpstr>
      <vt:lpstr>Watch and Pray</vt:lpstr>
      <vt:lpstr>To Sardis</vt:lpstr>
      <vt:lpstr>4: Love One Another</vt:lpstr>
      <vt:lpstr>Love One Another</vt:lpstr>
      <vt:lpstr>Love One Another</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2416</cp:revision>
  <dcterms:created xsi:type="dcterms:W3CDTF">2018-11-07T08:55:54Z</dcterms:created>
  <dcterms:modified xsi:type="dcterms:W3CDTF">2021-09-28T19:43:08Z</dcterms:modified>
</cp:coreProperties>
</file>