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917" r:id="rId2"/>
    <p:sldMasterId id="2147484757" r:id="rId3"/>
    <p:sldMasterId id="2147484985" r:id="rId4"/>
    <p:sldMasterId id="2147485002" r:id="rId5"/>
  </p:sldMasterIdLst>
  <p:notesMasterIdLst>
    <p:notesMasterId r:id="rId53"/>
  </p:notesMasterIdLst>
  <p:sldIdLst>
    <p:sldId id="827" r:id="rId6"/>
    <p:sldId id="902" r:id="rId7"/>
    <p:sldId id="881" r:id="rId8"/>
    <p:sldId id="937" r:id="rId9"/>
    <p:sldId id="936" r:id="rId10"/>
    <p:sldId id="941" r:id="rId11"/>
    <p:sldId id="938" r:id="rId12"/>
    <p:sldId id="939" r:id="rId13"/>
    <p:sldId id="926" r:id="rId14"/>
    <p:sldId id="928" r:id="rId15"/>
    <p:sldId id="944" r:id="rId16"/>
    <p:sldId id="905" r:id="rId17"/>
    <p:sldId id="946" r:id="rId18"/>
    <p:sldId id="947" r:id="rId19"/>
    <p:sldId id="948" r:id="rId20"/>
    <p:sldId id="940" r:id="rId21"/>
    <p:sldId id="906" r:id="rId22"/>
    <p:sldId id="912" r:id="rId23"/>
    <p:sldId id="907" r:id="rId24"/>
    <p:sldId id="913" r:id="rId25"/>
    <p:sldId id="914" r:id="rId26"/>
    <p:sldId id="900" r:id="rId27"/>
    <p:sldId id="901" r:id="rId28"/>
    <p:sldId id="884" r:id="rId29"/>
    <p:sldId id="885" r:id="rId30"/>
    <p:sldId id="886" r:id="rId31"/>
    <p:sldId id="887" r:id="rId32"/>
    <p:sldId id="930" r:id="rId33"/>
    <p:sldId id="888" r:id="rId34"/>
    <p:sldId id="889" r:id="rId35"/>
    <p:sldId id="890" r:id="rId36"/>
    <p:sldId id="934" r:id="rId37"/>
    <p:sldId id="891" r:id="rId38"/>
    <p:sldId id="892" r:id="rId39"/>
    <p:sldId id="893" r:id="rId40"/>
    <p:sldId id="894" r:id="rId41"/>
    <p:sldId id="935" r:id="rId42"/>
    <p:sldId id="895" r:id="rId43"/>
    <p:sldId id="896" r:id="rId44"/>
    <p:sldId id="904" r:id="rId45"/>
    <p:sldId id="950" r:id="rId46"/>
    <p:sldId id="949" r:id="rId47"/>
    <p:sldId id="951" r:id="rId48"/>
    <p:sldId id="952" r:id="rId49"/>
    <p:sldId id="824" r:id="rId50"/>
    <p:sldId id="669" r:id="rId51"/>
    <p:sldId id="688" r:id="rId5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762" autoAdjust="0"/>
    <p:restoredTop sz="94660" autoAdjust="0"/>
  </p:normalViewPr>
  <p:slideViewPr>
    <p:cSldViewPr snapToGrid="0" snapToObjects="1">
      <p:cViewPr>
        <p:scale>
          <a:sx n="117" d="100"/>
          <a:sy n="117" d="100"/>
        </p:scale>
        <p:origin x="-72" y="192"/>
      </p:cViewPr>
      <p:guideLst>
        <p:guide orient="horz" pos="1620"/>
        <p:guide pos="2880"/>
      </p:guideLst>
    </p:cSldViewPr>
  </p:slideViewPr>
  <p:outlineViewPr>
    <p:cViewPr>
      <p:scale>
        <a:sx n="33" d="100"/>
        <a:sy n="33" d="100"/>
      </p:scale>
      <p:origin x="48" y="1919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10/22/2016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E03013-8287-D549-A06B-B0A86AFD7633}" type="slidenum">
              <a:rPr lang="en-US" smtClean="0"/>
              <a:pPr/>
              <a:t>‹#›</a:t>
            </a:fld>
            <a:endParaRPr lang="en-US"/>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47</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3"/>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10/22/2016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621784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10/22/2016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86046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pPr/>
              <a:t>10/22/2016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995735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pPr/>
              <a:t>10/22/2016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214575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pPr/>
              <a:t>10/22/2016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449814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pPr/>
              <a:t>10/22/2016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874203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pPr/>
              <a:t>10/22/2016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652068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9"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2"/>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10/22/2016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055290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7"/>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10/22/2016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291479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10/22/2016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378775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10/22/2016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914511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3"/>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24705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97554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12949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99199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8317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97987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08923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9"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2"/>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29706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7"/>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60719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82069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85372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3"/>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50194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65488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29277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06665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51722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01049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83024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9"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2"/>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36954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7"/>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22132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1396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42395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5842" name="Rectangle 2"/>
          <p:cNvSpPr>
            <a:spLocks noGrp="1" noChangeArrowheads="1"/>
          </p:cNvSpPr>
          <p:nvPr>
            <p:ph type="ctrTitle" sz="quarter"/>
          </p:nvPr>
        </p:nvSpPr>
        <p:spPr>
          <a:xfrm>
            <a:off x="685800" y="1497807"/>
            <a:ext cx="7772400" cy="1073944"/>
          </a:xfrm>
        </p:spPr>
        <p:txBody>
          <a:bodyPr anchor="b" anchorCtr="1"/>
          <a:lstStyle>
            <a:lvl1pPr>
              <a:defRPr/>
            </a:lvl1pPr>
          </a:lstStyle>
          <a:p>
            <a:pPr lvl="0"/>
            <a:r>
              <a:rPr lang="en-US" noProof="0" smtClean="0"/>
              <a:t>Click to edit Master title style</a:t>
            </a:r>
          </a:p>
        </p:txBody>
      </p:sp>
      <p:sp>
        <p:nvSpPr>
          <p:cNvPr id="35843" name="Rectangle 3"/>
          <p:cNvSpPr>
            <a:spLocks noGrp="1" noChangeArrowheads="1"/>
          </p:cNvSpPr>
          <p:nvPr>
            <p:ph type="subTitle" sz="quarter" idx="1"/>
          </p:nvPr>
        </p:nvSpPr>
        <p:spPr>
          <a:xfrm>
            <a:off x="1371600" y="2914650"/>
            <a:ext cx="6400800" cy="1314450"/>
          </a:xfrm>
        </p:spPr>
        <p:txBody>
          <a:bodyPr/>
          <a:lstStyle>
            <a:lvl1pPr marL="0" indent="0" algn="ctr">
              <a:buFontTx/>
              <a:buNone/>
              <a:defRPr/>
            </a:lvl1pPr>
          </a:lstStyle>
          <a:p>
            <a:pPr lvl="0"/>
            <a:r>
              <a:rPr lang="en-US" noProof="0" smtClean="0"/>
              <a:t>Click to edit Master subtitle style</a:t>
            </a:r>
          </a:p>
        </p:txBody>
      </p:sp>
      <p:sp>
        <p:nvSpPr>
          <p:cNvPr id="35844" name="Freeform 4"/>
          <p:cNvSpPr>
            <a:spLocks/>
          </p:cNvSpPr>
          <p:nvPr/>
        </p:nvSpPr>
        <p:spPr bwMode="auto">
          <a:xfrm>
            <a:off x="285750" y="2102645"/>
            <a:ext cx="1588" cy="2276475"/>
          </a:xfrm>
          <a:custGeom>
            <a:avLst/>
            <a:gdLst>
              <a:gd name="T0" fmla="*/ 0 h 1912"/>
              <a:gd name="T1" fmla="*/ 6 h 1912"/>
              <a:gd name="T2" fmla="*/ 6 h 1912"/>
              <a:gd name="T3" fmla="*/ 60 h 1912"/>
              <a:gd name="T4" fmla="*/ 1912 h 1912"/>
              <a:gd name="T5" fmla="*/ 1912 h 1912"/>
              <a:gd name="T6" fmla="*/ 0 h 1912"/>
              <a:gd name="T7" fmla="*/ 0 h 191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912">
                <a:moveTo>
                  <a:pt x="0" y="0"/>
                </a:moveTo>
                <a:lnTo>
                  <a:pt x="0" y="6"/>
                </a:lnTo>
                <a:lnTo>
                  <a:pt x="0" y="6"/>
                </a:lnTo>
                <a:lnTo>
                  <a:pt x="0" y="60"/>
                </a:lnTo>
                <a:lnTo>
                  <a:pt x="0" y="1912"/>
                </a:lnTo>
                <a:lnTo>
                  <a:pt x="0" y="1912"/>
                </a:lnTo>
                <a:lnTo>
                  <a:pt x="0" y="0"/>
                </a:lnTo>
                <a:lnTo>
                  <a:pt x="0" y="0"/>
                </a:lnTo>
                <a:close/>
              </a:path>
            </a:pathLst>
          </a:custGeom>
          <a:solidFill>
            <a:srgbClr val="6BBA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a:solidFill>
                <a:srgbClr val="FFFFFF"/>
              </a:solidFill>
              <a:latin typeface="Arial" charset="0"/>
            </a:endParaRPr>
          </a:p>
        </p:txBody>
      </p:sp>
      <p:sp>
        <p:nvSpPr>
          <p:cNvPr id="35845" name="Rectangle 5"/>
          <p:cNvSpPr>
            <a:spLocks noGrp="1" noChangeArrowheads="1"/>
          </p:cNvSpPr>
          <p:nvPr>
            <p:ph type="ftr" sz="quarter" idx="3"/>
          </p:nvPr>
        </p:nvSpPr>
        <p:spPr/>
        <p:txBody>
          <a:bodyPr/>
          <a:lstStyle>
            <a:lvl1pPr>
              <a:defRPr/>
            </a:lvl1pPr>
          </a:lstStyle>
          <a:p>
            <a:endParaRPr lang="en-US">
              <a:solidFill>
                <a:srgbClr val="FFFFFF"/>
              </a:solidFill>
            </a:endParaRPr>
          </a:p>
        </p:txBody>
      </p:sp>
      <p:sp>
        <p:nvSpPr>
          <p:cNvPr id="35846" name="Rectangle 6"/>
          <p:cNvSpPr>
            <a:spLocks noGrp="1" noChangeArrowheads="1"/>
          </p:cNvSpPr>
          <p:nvPr>
            <p:ph type="sldNum" sz="quarter" idx="4"/>
          </p:nvPr>
        </p:nvSpPr>
        <p:spPr/>
        <p:txBody>
          <a:bodyPr/>
          <a:lstStyle>
            <a:lvl1pPr>
              <a:defRPr/>
            </a:lvl1pPr>
          </a:lstStyle>
          <a:p>
            <a:fld id="{F1E94BDB-D64D-4191-9DCA-A0AD916476EE}" type="slidenum">
              <a:rPr lang="en-US">
                <a:solidFill>
                  <a:srgbClr val="FFFFFF"/>
                </a:solidFill>
              </a:rPr>
              <a:pPr/>
              <a:t>‹#›</a:t>
            </a:fld>
            <a:endParaRPr lang="en-US">
              <a:solidFill>
                <a:srgbClr val="FFFFFF"/>
              </a:solidFill>
            </a:endParaRPr>
          </a:p>
        </p:txBody>
      </p:sp>
      <p:sp>
        <p:nvSpPr>
          <p:cNvPr id="35847" name="Rectangle 7"/>
          <p:cNvSpPr>
            <a:spLocks noGrp="1" noChangeArrowheads="1"/>
          </p:cNvSpPr>
          <p:nvPr>
            <p:ph type="dt" sz="quarter" idx="2"/>
          </p:nvPr>
        </p:nvSpPr>
        <p:spPr/>
        <p:txBody>
          <a:bodyPr/>
          <a:lstStyle>
            <a:lvl1pPr>
              <a:defRPr/>
            </a:lvl1pPr>
          </a:lstStyle>
          <a:p>
            <a:endParaRPr lang="en-US">
              <a:solidFill>
                <a:srgbClr val="FFFFFF"/>
              </a:solidFill>
            </a:endParaRPr>
          </a:p>
        </p:txBody>
      </p:sp>
    </p:spTree>
    <p:extLst>
      <p:ext uri="{BB962C8B-B14F-4D97-AF65-F5344CB8AC3E}">
        <p14:creationId xmlns:p14="http://schemas.microsoft.com/office/powerpoint/2010/main" val="10224444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4DBC45B3-BD33-49EC-85A4-3020EEAC1D8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8523826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F788E493-D671-4BB4-9ABF-3617696EDB82}"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8297547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428750"/>
            <a:ext cx="4038600" cy="308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28750"/>
            <a:ext cx="4038600" cy="308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0910710C-1CB4-49A7-8C31-C791F4A5BF09}"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5988926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fld id="{6489E2B5-4463-48C5-A952-E459A2E0C88C}"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5240345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2163ECBD-63D4-4E9A-994D-9B268F69F9E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9510376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fld id="{C1CA7DE6-FB01-48AA-BAB0-0B7C84B404E3}"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3358774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9"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2"/>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808812CF-A9CF-4DD3-9747-2DD57832BA5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5986308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4025507"/>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F26EA985-5190-4CE7-B6F9-714D4522EDE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1824814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91AA7081-C0AE-4D8F-A040-4E3C0E9B63C2}"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6150415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19077"/>
            <a:ext cx="2057400" cy="42957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19077"/>
            <a:ext cx="6019800" cy="4295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1A3E4696-6444-438B-AF71-1D869FDA141D}"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08300795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19077"/>
            <a:ext cx="8229600" cy="10382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428750"/>
            <a:ext cx="8229600" cy="1485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028950"/>
            <a:ext cx="8229600" cy="1485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4683919"/>
            <a:ext cx="2133600" cy="357188"/>
          </a:xfrm>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a:xfrm>
            <a:off x="3124200" y="4683919"/>
            <a:ext cx="2895600" cy="357188"/>
          </a:xfrm>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a:xfrm>
            <a:off x="6553200" y="4683919"/>
            <a:ext cx="2133600" cy="357188"/>
          </a:xfrm>
        </p:spPr>
        <p:txBody>
          <a:bodyPr/>
          <a:lstStyle>
            <a:lvl1pPr>
              <a:defRPr/>
            </a:lvl1pPr>
          </a:lstStyle>
          <a:p>
            <a:fld id="{C49C77EF-0FE3-4C9D-8F16-5DBC12195AA4}"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6977172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19077"/>
            <a:ext cx="8229600" cy="10382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428750"/>
            <a:ext cx="40386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428750"/>
            <a:ext cx="40386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4683919"/>
            <a:ext cx="2133600" cy="357188"/>
          </a:xfrm>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a:xfrm>
            <a:off x="3124200" y="4683919"/>
            <a:ext cx="2895600" cy="357188"/>
          </a:xfrm>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a:xfrm>
            <a:off x="6553200" y="4683919"/>
            <a:ext cx="2133600" cy="357188"/>
          </a:xfrm>
        </p:spPr>
        <p:txBody>
          <a:bodyPr/>
          <a:lstStyle>
            <a:lvl1pPr>
              <a:defRPr/>
            </a:lvl1pPr>
          </a:lstStyle>
          <a:p>
            <a:fld id="{2DA45A1B-59D2-463C-A498-3B0AC1210DCC}"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8379499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19077"/>
            <a:ext cx="8229600" cy="1038225"/>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428750"/>
            <a:ext cx="4038600" cy="1485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 y="3028950"/>
            <a:ext cx="4038600" cy="1485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48200" y="1428750"/>
            <a:ext cx="40386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4683919"/>
            <a:ext cx="2133600" cy="357188"/>
          </a:xfrm>
        </p:spPr>
        <p:txBody>
          <a:bodyPr/>
          <a:lstStyle>
            <a:lvl1pPr>
              <a:defRPr/>
            </a:lvl1pPr>
          </a:lstStyle>
          <a:p>
            <a:endParaRPr lang="en-US">
              <a:solidFill>
                <a:srgbClr val="FFFFFF"/>
              </a:solidFill>
            </a:endParaRPr>
          </a:p>
        </p:txBody>
      </p:sp>
      <p:sp>
        <p:nvSpPr>
          <p:cNvPr id="7" name="Footer Placeholder 6"/>
          <p:cNvSpPr>
            <a:spLocks noGrp="1"/>
          </p:cNvSpPr>
          <p:nvPr>
            <p:ph type="ftr" sz="quarter" idx="11"/>
          </p:nvPr>
        </p:nvSpPr>
        <p:spPr>
          <a:xfrm>
            <a:off x="3124200" y="4683919"/>
            <a:ext cx="2895600" cy="357188"/>
          </a:xfrm>
        </p:spPr>
        <p:txBody>
          <a:bodyPr/>
          <a:lstStyle>
            <a:lvl1pPr>
              <a:defRPr/>
            </a:lvl1pPr>
          </a:lstStyle>
          <a:p>
            <a:endParaRPr lang="en-US">
              <a:solidFill>
                <a:srgbClr val="FFFFFF"/>
              </a:solidFill>
            </a:endParaRPr>
          </a:p>
        </p:txBody>
      </p:sp>
      <p:sp>
        <p:nvSpPr>
          <p:cNvPr id="8" name="Slide Number Placeholder 7"/>
          <p:cNvSpPr>
            <a:spLocks noGrp="1"/>
          </p:cNvSpPr>
          <p:nvPr>
            <p:ph type="sldNum" sz="quarter" idx="12"/>
          </p:nvPr>
        </p:nvSpPr>
        <p:spPr>
          <a:xfrm>
            <a:off x="6553200" y="4683919"/>
            <a:ext cx="2133600" cy="357188"/>
          </a:xfrm>
        </p:spPr>
        <p:txBody>
          <a:bodyPr/>
          <a:lstStyle>
            <a:lvl1pPr>
              <a:defRPr/>
            </a:lvl1pPr>
          </a:lstStyle>
          <a:p>
            <a:fld id="{24E08B81-1149-4402-A60F-B6B423BBFB03}"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1366076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19077"/>
            <a:ext cx="8229600" cy="10382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428750"/>
            <a:ext cx="8229600" cy="1485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028950"/>
            <a:ext cx="8229600" cy="1485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4683919"/>
            <a:ext cx="2133600" cy="357188"/>
          </a:xfrm>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a:xfrm>
            <a:off x="3124200" y="4683919"/>
            <a:ext cx="2895600" cy="357188"/>
          </a:xfrm>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a:xfrm>
            <a:off x="6553200" y="4683919"/>
            <a:ext cx="2133600" cy="357188"/>
          </a:xfrm>
        </p:spPr>
        <p:txBody>
          <a:bodyPr/>
          <a:lstStyle>
            <a:lvl1pPr>
              <a:defRPr/>
            </a:lvl1pPr>
          </a:lstStyle>
          <a:p>
            <a:fld id="{B0095592-10D2-47AF-8F05-7C290D1CA683}"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50114078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19077"/>
            <a:ext cx="8229600" cy="1038225"/>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428750"/>
            <a:ext cx="4038600" cy="1485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428750"/>
            <a:ext cx="4038600" cy="1485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57200" y="3028950"/>
            <a:ext cx="8229600" cy="1485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4683919"/>
            <a:ext cx="2133600" cy="357188"/>
          </a:xfrm>
        </p:spPr>
        <p:txBody>
          <a:bodyPr/>
          <a:lstStyle>
            <a:lvl1pPr>
              <a:defRPr/>
            </a:lvl1pPr>
          </a:lstStyle>
          <a:p>
            <a:endParaRPr lang="en-US">
              <a:solidFill>
                <a:srgbClr val="FFFFFF"/>
              </a:solidFill>
            </a:endParaRPr>
          </a:p>
        </p:txBody>
      </p:sp>
      <p:sp>
        <p:nvSpPr>
          <p:cNvPr id="7" name="Footer Placeholder 6"/>
          <p:cNvSpPr>
            <a:spLocks noGrp="1"/>
          </p:cNvSpPr>
          <p:nvPr>
            <p:ph type="ftr" sz="quarter" idx="11"/>
          </p:nvPr>
        </p:nvSpPr>
        <p:spPr>
          <a:xfrm>
            <a:off x="3124200" y="4683919"/>
            <a:ext cx="2895600" cy="357188"/>
          </a:xfrm>
        </p:spPr>
        <p:txBody>
          <a:bodyPr/>
          <a:lstStyle>
            <a:lvl1pPr>
              <a:defRPr/>
            </a:lvl1pPr>
          </a:lstStyle>
          <a:p>
            <a:endParaRPr lang="en-US">
              <a:solidFill>
                <a:srgbClr val="FFFFFF"/>
              </a:solidFill>
            </a:endParaRPr>
          </a:p>
        </p:txBody>
      </p:sp>
      <p:sp>
        <p:nvSpPr>
          <p:cNvPr id="8" name="Slide Number Placeholder 7"/>
          <p:cNvSpPr>
            <a:spLocks noGrp="1"/>
          </p:cNvSpPr>
          <p:nvPr>
            <p:ph type="sldNum" sz="quarter" idx="12"/>
          </p:nvPr>
        </p:nvSpPr>
        <p:spPr>
          <a:xfrm>
            <a:off x="6553200" y="4683919"/>
            <a:ext cx="2133600" cy="357188"/>
          </a:xfrm>
        </p:spPr>
        <p:txBody>
          <a:bodyPr/>
          <a:lstStyle>
            <a:lvl1pPr>
              <a:defRPr/>
            </a:lvl1pPr>
          </a:lstStyle>
          <a:p>
            <a:fld id="{DAD284B2-2147-4E2D-B926-42969CD00DA0}"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4818074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991565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591681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318429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149008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22640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455827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485737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90224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1778362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906354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6967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theme" Target="../theme/theme4.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theme" Target="../theme/theme5.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pPr/>
              <a:t>10/22/2016</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pPr/>
              <a:t>‹#›</a:t>
            </a:fld>
            <a:endParaRPr lang="en-US"/>
          </a:p>
        </p:txBody>
      </p:sp>
    </p:spTree>
    <p:extLst>
      <p:ext uri="{BB962C8B-B14F-4D97-AF65-F5344CB8AC3E}">
        <p14:creationId xmlns:p14="http://schemas.microsoft.com/office/powerpoint/2010/main" val="957485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5844062"/>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3591932"/>
      </p:ext>
    </p:extLst>
  </p:cSld>
  <p:clrMap bg1="lt1" tx1="dk1" bg2="lt2" tx2="dk2" accent1="accent1" accent2="accent2" accent3="accent3" accent4="accent4" accent5="accent5" accent6="accent6" hlink="hlink" folHlink="folHlink"/>
  <p:sldLayoutIdLst>
    <p:sldLayoutId id="2147484758" r:id="rId1"/>
    <p:sldLayoutId id="2147484759" r:id="rId2"/>
    <p:sldLayoutId id="2147484760" r:id="rId3"/>
    <p:sldLayoutId id="2147484761" r:id="rId4"/>
    <p:sldLayoutId id="2147484762" r:id="rId5"/>
    <p:sldLayoutId id="2147484763" r:id="rId6"/>
    <p:sldLayoutId id="2147484764" r:id="rId7"/>
    <p:sldLayoutId id="2147484765" r:id="rId8"/>
    <p:sldLayoutId id="2147484766" r:id="rId9"/>
    <p:sldLayoutId id="2147484767" r:id="rId10"/>
    <p:sldLayoutId id="214748476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srcRect/>
          <a:stretch>
            <a:fillRect/>
          </a:stretch>
        </a:blip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bwMode="auto">
          <a:xfrm>
            <a:off x="457200" y="219077"/>
            <a:ext cx="8229600" cy="103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4819" name="Rectangle 3"/>
          <p:cNvSpPr>
            <a:spLocks noGrp="1" noChangeArrowheads="1"/>
          </p:cNvSpPr>
          <p:nvPr>
            <p:ph type="body" idx="1"/>
          </p:nvPr>
        </p:nvSpPr>
        <p:spPr bwMode="auto">
          <a:xfrm>
            <a:off x="457200" y="1428750"/>
            <a:ext cx="8229600" cy="308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4820" name="Rectangle 4"/>
          <p:cNvSpPr>
            <a:spLocks noGrp="1" noChangeArrowheads="1"/>
          </p:cNvSpPr>
          <p:nvPr>
            <p:ph type="dt" sz="half" idx="2"/>
          </p:nvPr>
        </p:nvSpPr>
        <p:spPr bwMode="auto">
          <a:xfrm>
            <a:off x="457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mn-lt"/>
              </a:defRPr>
            </a:lvl1pPr>
          </a:lstStyle>
          <a:p>
            <a:pPr defTabSz="914400" fontAlgn="base">
              <a:spcBef>
                <a:spcPct val="0"/>
              </a:spcBef>
              <a:spcAft>
                <a:spcPct val="0"/>
              </a:spcAft>
            </a:pPr>
            <a:endParaRPr lang="en-US">
              <a:solidFill>
                <a:srgbClr val="FFFFFF"/>
              </a:solidFill>
            </a:endParaRPr>
          </a:p>
        </p:txBody>
      </p:sp>
      <p:sp>
        <p:nvSpPr>
          <p:cNvPr id="34821" name="Rectangle 5"/>
          <p:cNvSpPr>
            <a:spLocks noGrp="1" noChangeArrowheads="1"/>
          </p:cNvSpPr>
          <p:nvPr>
            <p:ph type="ftr" sz="quarter" idx="3"/>
          </p:nvPr>
        </p:nvSpPr>
        <p:spPr bwMode="auto">
          <a:xfrm>
            <a:off x="3124200" y="4683919"/>
            <a:ext cx="2895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mn-lt"/>
              </a:defRPr>
            </a:lvl1pPr>
          </a:lstStyle>
          <a:p>
            <a:pPr defTabSz="914400" fontAlgn="base">
              <a:spcBef>
                <a:spcPct val="0"/>
              </a:spcBef>
              <a:spcAft>
                <a:spcPct val="0"/>
              </a:spcAft>
            </a:pPr>
            <a:endParaRPr lang="en-US">
              <a:solidFill>
                <a:srgbClr val="FFFFFF"/>
              </a:solidFill>
            </a:endParaRPr>
          </a:p>
        </p:txBody>
      </p:sp>
      <p:sp>
        <p:nvSpPr>
          <p:cNvPr id="34822" name="Rectangle 6"/>
          <p:cNvSpPr>
            <a:spLocks noGrp="1" noChangeArrowheads="1"/>
          </p:cNvSpPr>
          <p:nvPr>
            <p:ph type="sldNum" sz="quarter" idx="4"/>
          </p:nvPr>
        </p:nvSpPr>
        <p:spPr bwMode="auto">
          <a:xfrm>
            <a:off x="6553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mn-lt"/>
              </a:defRPr>
            </a:lvl1pPr>
          </a:lstStyle>
          <a:p>
            <a:pPr defTabSz="914400" fontAlgn="base">
              <a:spcBef>
                <a:spcPct val="0"/>
              </a:spcBef>
              <a:spcAft>
                <a:spcPct val="0"/>
              </a:spcAft>
            </a:pPr>
            <a:fld id="{45163061-0836-49A3-9E13-F863210CF9FA}" type="slidenum">
              <a:rPr lang="en-US">
                <a:solidFill>
                  <a:srgbClr val="FFFFFF"/>
                </a:solidFill>
              </a:rPr>
              <a:pPr defTabSz="914400" fontAlgn="base">
                <a:spcBef>
                  <a:spcPct val="0"/>
                </a:spcBef>
                <a:spcAft>
                  <a:spcPct val="0"/>
                </a:spcAft>
              </a:pPr>
              <a:t>‹#›</a:t>
            </a:fld>
            <a:endParaRPr lang="en-US">
              <a:solidFill>
                <a:srgbClr val="FFFFFF"/>
              </a:solidFill>
            </a:endParaRPr>
          </a:p>
        </p:txBody>
      </p:sp>
    </p:spTree>
    <p:extLst>
      <p:ext uri="{BB962C8B-B14F-4D97-AF65-F5344CB8AC3E}">
        <p14:creationId xmlns:p14="http://schemas.microsoft.com/office/powerpoint/2010/main" val="1224746732"/>
      </p:ext>
    </p:extLst>
  </p:cSld>
  <p:clrMap bg1="dk2" tx1="lt1" bg2="dk1" tx2="lt2" accent1="accent1" accent2="accent2" accent3="accent3" accent4="accent4" accent5="accent5" accent6="accent6" hlink="hlink" folHlink="folHlink"/>
  <p:sldLayoutIdLst>
    <p:sldLayoutId id="2147484986" r:id="rId1"/>
    <p:sldLayoutId id="2147484987" r:id="rId2"/>
    <p:sldLayoutId id="2147484988" r:id="rId3"/>
    <p:sldLayoutId id="2147484989" r:id="rId4"/>
    <p:sldLayoutId id="2147484990" r:id="rId5"/>
    <p:sldLayoutId id="2147484991" r:id="rId6"/>
    <p:sldLayoutId id="2147484992" r:id="rId7"/>
    <p:sldLayoutId id="2147484993" r:id="rId8"/>
    <p:sldLayoutId id="2147484994" r:id="rId9"/>
    <p:sldLayoutId id="2147484995" r:id="rId10"/>
    <p:sldLayoutId id="2147484996" r:id="rId11"/>
    <p:sldLayoutId id="2147484997" r:id="rId12"/>
    <p:sldLayoutId id="2147484998" r:id="rId13"/>
    <p:sldLayoutId id="2147484999" r:id="rId14"/>
    <p:sldLayoutId id="2147485000" r:id="rId15"/>
    <p:sldLayoutId id="2147485001" r:id="rId16"/>
  </p:sldLayoutIdLst>
  <p:txStyles>
    <p:titleStyle>
      <a:lvl1pPr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charset="0"/>
        </a:defRPr>
      </a:lvl2pPr>
      <a:lvl3pPr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charset="0"/>
        </a:defRPr>
      </a:lvl3pPr>
      <a:lvl4pPr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charset="0"/>
        </a:defRPr>
      </a:lvl4pPr>
      <a:lvl5pPr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1" fontAlgn="base" hangingPunct="1">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1" fontAlgn="base" hangingPunct="1">
        <a:spcBef>
          <a:spcPct val="20000"/>
        </a:spcBef>
        <a:spcAft>
          <a:spcPct val="0"/>
        </a:spcAft>
        <a:buFont typeface="Tahoma" charset="0"/>
        <a:buChar char="–"/>
        <a:defRPr sz="2800">
          <a:solidFill>
            <a:schemeClr val="tx1"/>
          </a:solidFill>
          <a:effectLst>
            <a:outerShdw blurRad="38100" dist="38100" dir="2700000" algn="tl">
              <a:srgbClr val="000000"/>
            </a:outerShdw>
          </a:effectLst>
          <a:latin typeface="+mn-lt"/>
        </a:defRPr>
      </a:lvl2pPr>
      <a:lvl3pPr marL="1143000" indent="-228600" algn="l" rtl="0" eaLnBrk="1" fontAlgn="base" hangingPunct="1">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defRPr>
      </a:lvl3pPr>
      <a:lvl4pPr marL="1600200" indent="-228600" algn="l" rtl="0" eaLnBrk="1" fontAlgn="base" hangingPunct="1">
        <a:spcBef>
          <a:spcPct val="20000"/>
        </a:spcBef>
        <a:spcAft>
          <a:spcPct val="0"/>
        </a:spcAft>
        <a:buFont typeface="Tahoma" charset="0"/>
        <a:buChar char="–"/>
        <a:defRPr sz="2000">
          <a:solidFill>
            <a:schemeClr val="tx1"/>
          </a:solidFill>
          <a:effectLst>
            <a:outerShdw blurRad="38100" dist="38100" dir="2700000" algn="tl">
              <a:srgbClr val="000000"/>
            </a:outerShdw>
          </a:effectLst>
          <a:latin typeface="+mn-lt"/>
        </a:defRPr>
      </a:lvl4pPr>
      <a:lvl5pPr marL="2057400" indent="-228600" algn="l" rtl="0" eaLnBrk="1" fontAlgn="base" hangingPunct="1">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10/22/2016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0688952"/>
      </p:ext>
    </p:extLst>
  </p:cSld>
  <p:clrMap bg1="lt1" tx1="dk1" bg2="lt2" tx2="dk2" accent1="accent1" accent2="accent2" accent3="accent3" accent4="accent4" accent5="accent5" accent6="accent6" hlink="hlink" folHlink="folHlink"/>
  <p:sldLayoutIdLst>
    <p:sldLayoutId id="2147485003" r:id="rId1"/>
    <p:sldLayoutId id="2147485004" r:id="rId2"/>
    <p:sldLayoutId id="2147485005" r:id="rId3"/>
    <p:sldLayoutId id="2147485006" r:id="rId4"/>
    <p:sldLayoutId id="2147485007" r:id="rId5"/>
    <p:sldLayoutId id="2147485008" r:id="rId6"/>
    <p:sldLayoutId id="2147485009" r:id="rId7"/>
    <p:sldLayoutId id="2147485010" r:id="rId8"/>
    <p:sldLayoutId id="2147485011" r:id="rId9"/>
    <p:sldLayoutId id="2147485012" r:id="rId10"/>
    <p:sldLayoutId id="214748501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5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5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604152"/>
            <a:ext cx="8335736"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algn="ctr">
              <a:buNone/>
            </a:pPr>
            <a:r>
              <a:rPr lang="en-US" sz="4400" dirty="0" smtClean="0">
                <a:solidFill>
                  <a:schemeClr val="bg1"/>
                </a:solidFill>
                <a:latin typeface="Helvetica" pitchFamily="34" charset="0"/>
                <a:cs typeface="Helvetica" pitchFamily="34" charset="0"/>
              </a:rPr>
              <a:t>The Final Great Assembly</a:t>
            </a:r>
            <a:endParaRPr lang="en-US" sz="4200" dirty="0" smtClean="0">
              <a:solidFill>
                <a:schemeClr val="bg1"/>
              </a:solidFill>
              <a:latin typeface="Helvetica" pitchFamily="34" charset="0"/>
              <a:cs typeface="Helvetica" pitchFamily="34" charset="0"/>
            </a:endParaRPr>
          </a:p>
          <a:p>
            <a:pPr algn="ctr">
              <a:buNone/>
            </a:pPr>
            <a:r>
              <a:rPr lang="en-US" sz="3600" dirty="0" smtClean="0">
                <a:solidFill>
                  <a:schemeClr val="bg1"/>
                </a:solidFill>
                <a:latin typeface="Helvetica" pitchFamily="34" charset="0"/>
                <a:cs typeface="Helvetica" pitchFamily="34" charset="0"/>
              </a:rPr>
              <a:t>2016</a:t>
            </a:r>
          </a:p>
          <a:p>
            <a:pPr algn="ctr">
              <a:buNone/>
            </a:pPr>
            <a:r>
              <a:rPr lang="en-US" sz="3600" dirty="0" smtClean="0">
                <a:solidFill>
                  <a:schemeClr val="bg1"/>
                </a:solidFill>
                <a:latin typeface="Helvetica" pitchFamily="34" charset="0"/>
                <a:cs typeface="Helvetica" pitchFamily="34" charset="0"/>
              </a:rPr>
              <a:t>Remembering Our Ancestors Journeys</a:t>
            </a:r>
            <a:endParaRPr lang="en-US" sz="3600" dirty="0" smtClean="0">
              <a:solidFill>
                <a:schemeClr val="bg1"/>
              </a:solidFill>
              <a:latin typeface="Helvetica" pitchFamily="34" charset="0"/>
              <a:cs typeface="Helvetica" pitchFamily="34" charset="0"/>
            </a:endParaRPr>
          </a:p>
          <a:p>
            <a:pPr algn="ctr">
              <a:buNone/>
            </a:pPr>
            <a:endParaRPr lang="en-US" sz="3600" dirty="0" smtClean="0">
              <a:solidFill>
                <a:schemeClr val="bg1"/>
              </a:solidFill>
              <a:latin typeface="Helvetica" pitchFamily="34" charset="0"/>
              <a:cs typeface="Helvetica" pitchFamily="34" charset="0"/>
            </a:endParaRPr>
          </a:p>
        </p:txBody>
      </p:sp>
    </p:spTree>
    <p:extLst>
      <p:ext uri="{BB962C8B-B14F-4D97-AF65-F5344CB8AC3E}">
        <p14:creationId xmlns:p14="http://schemas.microsoft.com/office/powerpoint/2010/main" val="42803032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40871" y="219077"/>
            <a:ext cx="8229600" cy="638175"/>
          </a:xfrm>
        </p:spPr>
        <p:txBody>
          <a:bodyPr/>
          <a:lstStyle/>
          <a:p>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endParaRPr lang="en-US" sz="2200" dirty="0"/>
          </a:p>
        </p:txBody>
      </p:sp>
      <p:sp>
        <p:nvSpPr>
          <p:cNvPr id="3" name="Subtitle 2"/>
          <p:cNvSpPr>
            <a:spLocks noGrp="1"/>
          </p:cNvSpPr>
          <p:nvPr>
            <p:ph idx="1"/>
          </p:nvPr>
        </p:nvSpPr>
        <p:spPr>
          <a:xfrm>
            <a:off x="457200" y="457200"/>
            <a:ext cx="8229600" cy="4286250"/>
          </a:xfrm>
        </p:spPr>
        <p:txBody>
          <a:bodyPr/>
          <a:lstStyle/>
          <a:p>
            <a:pPr marL="0" indent="0" algn="ctr">
              <a:buNone/>
            </a:pPr>
            <a:r>
              <a:rPr lang="en-US" dirty="0" smtClean="0">
                <a:effectLst/>
                <a:latin typeface="Times New Roman" panose="02020603050405020304" pitchFamily="18" charset="0"/>
                <a:cs typeface="Times New Roman" panose="02020603050405020304" pitchFamily="18" charset="0"/>
              </a:rPr>
              <a:t>Where This Teaching is Going</a:t>
            </a:r>
          </a:p>
          <a:p>
            <a:pPr marL="0" indent="0">
              <a:buNone/>
            </a:pPr>
            <a:r>
              <a:rPr lang="en-US" sz="2800" dirty="0" smtClean="0">
                <a:effectLst/>
                <a:latin typeface="Times New Roman" pitchFamily="18" charset="0"/>
                <a:cs typeface="Times New Roman" pitchFamily="18" charset="0"/>
              </a:rPr>
              <a:t>The Annual “Great Assemblies”</a:t>
            </a:r>
          </a:p>
          <a:p>
            <a:pPr marL="0" indent="0">
              <a:buNone/>
            </a:pPr>
            <a:r>
              <a:rPr lang="en-US" sz="2800" dirty="0" smtClean="0">
                <a:effectLst/>
                <a:latin typeface="Times New Roman" pitchFamily="18" charset="0"/>
                <a:cs typeface="Times New Roman" pitchFamily="18" charset="0"/>
              </a:rPr>
              <a:t>The Instructions for Tabernacles</a:t>
            </a:r>
            <a:endParaRPr lang="en-US" sz="2800" dirty="0" smtClean="0">
              <a:effectLst/>
              <a:latin typeface="Times New Roman" pitchFamily="18" charset="0"/>
              <a:cs typeface="Times New Roman" pitchFamily="18" charset="0"/>
            </a:endParaRPr>
          </a:p>
          <a:p>
            <a:pPr marL="0" indent="0">
              <a:buNone/>
            </a:pPr>
            <a:r>
              <a:rPr lang="en-US" sz="2800" dirty="0" smtClean="0">
                <a:effectLst/>
                <a:latin typeface="Times New Roman" pitchFamily="18" charset="0"/>
                <a:cs typeface="Times New Roman" pitchFamily="18" charset="0"/>
              </a:rPr>
              <a:t>Avraham’s </a:t>
            </a:r>
            <a:r>
              <a:rPr lang="en-US" sz="2800" dirty="0" smtClean="0">
                <a:effectLst/>
                <a:latin typeface="Times New Roman" pitchFamily="18" charset="0"/>
                <a:cs typeface="Times New Roman" pitchFamily="18" charset="0"/>
              </a:rPr>
              <a:t>Journey in Tents</a:t>
            </a:r>
          </a:p>
          <a:p>
            <a:pPr marL="0" indent="0">
              <a:buNone/>
            </a:pPr>
            <a:r>
              <a:rPr lang="en-US" sz="2800" dirty="0" smtClean="0">
                <a:effectLst/>
                <a:latin typeface="Times New Roman" pitchFamily="18" charset="0"/>
                <a:cs typeface="Times New Roman" pitchFamily="18" charset="0"/>
              </a:rPr>
              <a:t>The Exodus and the Journey</a:t>
            </a:r>
          </a:p>
          <a:p>
            <a:pPr marL="0" indent="0">
              <a:buNone/>
            </a:pPr>
            <a:r>
              <a:rPr lang="en-US" sz="2800" dirty="0" smtClean="0">
                <a:effectLst/>
                <a:latin typeface="Times New Roman" pitchFamily="18" charset="0"/>
                <a:cs typeface="Times New Roman" pitchFamily="18" charset="0"/>
              </a:rPr>
              <a:t>The Pillar of Cloud and of Fire</a:t>
            </a:r>
          </a:p>
          <a:p>
            <a:pPr marL="0" indent="0">
              <a:buNone/>
            </a:pPr>
            <a:r>
              <a:rPr lang="en-US" sz="2800" dirty="0" err="1" smtClean="0">
                <a:effectLst/>
                <a:latin typeface="Times New Roman" pitchFamily="18" charset="0"/>
                <a:cs typeface="Times New Roman" pitchFamily="18" charset="0"/>
              </a:rPr>
              <a:t>Yeshua’s</a:t>
            </a:r>
            <a:r>
              <a:rPr lang="en-US" sz="2800" dirty="0" smtClean="0">
                <a:effectLst/>
                <a:latin typeface="Times New Roman" pitchFamily="18" charset="0"/>
                <a:cs typeface="Times New Roman" pitchFamily="18" charset="0"/>
              </a:rPr>
              <a:t> Teaching About Pulling Up Stakes to Follow</a:t>
            </a:r>
          </a:p>
          <a:p>
            <a:pPr marL="0" indent="0">
              <a:buNone/>
            </a:pPr>
            <a:r>
              <a:rPr lang="en-US" sz="2800" dirty="0" smtClean="0">
                <a:effectLst/>
                <a:latin typeface="Times New Roman" pitchFamily="18" charset="0"/>
                <a:cs typeface="Times New Roman" pitchFamily="18" charset="0"/>
              </a:rPr>
              <a:t>Other Lessons Learned While Dwelling in Tents</a:t>
            </a:r>
            <a:endParaRPr lang="en-US" sz="2800" dirty="0" smtClean="0">
              <a:effectLst/>
              <a:latin typeface="Times New Roman" pitchFamily="18" charset="0"/>
              <a:cs typeface="Times New Roman" pitchFamily="18" charset="0"/>
            </a:endParaRPr>
          </a:p>
          <a:p>
            <a:pPr marL="0" indent="0">
              <a:buNone/>
            </a:pPr>
            <a:endParaRPr lang="en-US" sz="2800"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920014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40871" y="219077"/>
            <a:ext cx="8229600" cy="638175"/>
          </a:xfrm>
        </p:spPr>
        <p:txBody>
          <a:bodyPr/>
          <a:lstStyle/>
          <a:p>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endParaRPr lang="en-US" sz="2200" dirty="0"/>
          </a:p>
        </p:txBody>
      </p:sp>
      <p:sp>
        <p:nvSpPr>
          <p:cNvPr id="3" name="Subtitle 2"/>
          <p:cNvSpPr>
            <a:spLocks noGrp="1"/>
          </p:cNvSpPr>
          <p:nvPr>
            <p:ph idx="1"/>
          </p:nvPr>
        </p:nvSpPr>
        <p:spPr>
          <a:xfrm>
            <a:off x="457200" y="457200"/>
            <a:ext cx="8229600" cy="4286250"/>
          </a:xfrm>
        </p:spPr>
        <p:txBody>
          <a:bodyPr/>
          <a:lstStyle/>
          <a:p>
            <a:pPr marL="0" indent="0" algn="ctr">
              <a:buNone/>
            </a:pPr>
            <a:r>
              <a:rPr lang="en-US" sz="2800" dirty="0" smtClean="0">
                <a:effectLst/>
              </a:rPr>
              <a:t>The </a:t>
            </a:r>
            <a:r>
              <a:rPr lang="en-US" sz="2800" dirty="0" smtClean="0">
                <a:effectLst/>
              </a:rPr>
              <a:t>Commanded </a:t>
            </a:r>
            <a:r>
              <a:rPr lang="en-US" sz="2800" dirty="0" smtClean="0">
                <a:effectLst/>
              </a:rPr>
              <a:t>“Great Assemblies”</a:t>
            </a:r>
            <a:endParaRPr lang="en-US" sz="2800" dirty="0" smtClean="0">
              <a:effectLst/>
            </a:endParaRPr>
          </a:p>
          <a:p>
            <a:pPr marL="0" indent="0">
              <a:buNone/>
            </a:pPr>
            <a:r>
              <a:rPr lang="en-US" sz="2800" dirty="0" smtClean="0">
                <a:effectLst/>
              </a:rPr>
              <a:t>The “Great Assemblies” are when all </a:t>
            </a:r>
            <a:r>
              <a:rPr lang="en-US" sz="2800" dirty="0" err="1" smtClean="0">
                <a:effectLst/>
              </a:rPr>
              <a:t>Yisrael</a:t>
            </a:r>
            <a:r>
              <a:rPr lang="en-US" sz="2800" dirty="0" smtClean="0">
                <a:effectLst/>
              </a:rPr>
              <a:t> was commanded to gather before Yahuwah in one place – the whole nation was together gathered.</a:t>
            </a:r>
          </a:p>
          <a:p>
            <a:pPr marL="0" indent="0">
              <a:buNone/>
            </a:pPr>
            <a:r>
              <a:rPr lang="en-US" sz="2800" dirty="0" smtClean="0">
                <a:effectLst/>
                <a:latin typeface="Times New Roman" pitchFamily="18" charset="0"/>
                <a:cs typeface="Times New Roman" pitchFamily="18" charset="0"/>
              </a:rPr>
              <a:t>On the weekly Shabbats, a gathering (</a:t>
            </a:r>
            <a:r>
              <a:rPr lang="en-US" sz="2800" i="1" dirty="0" err="1" smtClean="0">
                <a:effectLst/>
                <a:latin typeface="Times New Roman" pitchFamily="18" charset="0"/>
                <a:cs typeface="Times New Roman" pitchFamily="18" charset="0"/>
              </a:rPr>
              <a:t>miqra</a:t>
            </a:r>
            <a:r>
              <a:rPr lang="en-US" sz="2800" i="1" dirty="0" smtClean="0">
                <a:effectLst/>
                <a:latin typeface="Times New Roman" pitchFamily="18" charset="0"/>
                <a:cs typeface="Times New Roman" pitchFamily="18" charset="0"/>
              </a:rPr>
              <a:t> </a:t>
            </a:r>
            <a:r>
              <a:rPr lang="en-US" sz="2800" i="1" dirty="0" err="1" smtClean="0">
                <a:effectLst/>
                <a:latin typeface="Times New Roman" pitchFamily="18" charset="0"/>
                <a:cs typeface="Times New Roman" pitchFamily="18" charset="0"/>
              </a:rPr>
              <a:t>qodesh</a:t>
            </a:r>
            <a:r>
              <a:rPr lang="en-US" sz="2800" dirty="0" smtClean="0">
                <a:effectLst/>
                <a:latin typeface="Times New Roman" pitchFamily="18" charset="0"/>
                <a:cs typeface="Times New Roman" pitchFamily="18" charset="0"/>
              </a:rPr>
              <a:t>) was commanded, but all </a:t>
            </a:r>
            <a:r>
              <a:rPr lang="en-US" sz="2800" dirty="0" err="1" smtClean="0">
                <a:effectLst/>
                <a:latin typeface="Times New Roman" pitchFamily="18" charset="0"/>
                <a:cs typeface="Times New Roman" pitchFamily="18" charset="0"/>
              </a:rPr>
              <a:t>Yisrael</a:t>
            </a:r>
            <a:r>
              <a:rPr lang="en-US" sz="2800" dirty="0" smtClean="0">
                <a:effectLst/>
                <a:latin typeface="Times New Roman" pitchFamily="18" charset="0"/>
                <a:cs typeface="Times New Roman" pitchFamily="18" charset="0"/>
              </a:rPr>
              <a:t> was not in one place.</a:t>
            </a:r>
            <a:endParaRPr lang="en-US" dirty="0">
              <a:effectLst/>
              <a:latin typeface="Times New Roman" pitchFamily="18" charset="0"/>
              <a:cs typeface="Times New Roman" pitchFamily="18" charset="0"/>
            </a:endParaRPr>
          </a:p>
          <a:p>
            <a:pPr marL="0" indent="0">
              <a:buNone/>
            </a:pPr>
            <a:r>
              <a:rPr lang="en-US" sz="2800" dirty="0" smtClean="0">
                <a:effectLst/>
                <a:latin typeface="Times New Roman" pitchFamily="18" charset="0"/>
                <a:cs typeface="Times New Roman" pitchFamily="18" charset="0"/>
              </a:rPr>
              <a:t>On Yom </a:t>
            </a:r>
            <a:r>
              <a:rPr lang="en-US" sz="2800" dirty="0" err="1" smtClean="0">
                <a:effectLst/>
                <a:latin typeface="Times New Roman" pitchFamily="18" charset="0"/>
                <a:cs typeface="Times New Roman" pitchFamily="18" charset="0"/>
              </a:rPr>
              <a:t>Teruah</a:t>
            </a:r>
            <a:r>
              <a:rPr lang="en-US" sz="2800" dirty="0" smtClean="0">
                <a:effectLst/>
                <a:latin typeface="Times New Roman" pitchFamily="18" charset="0"/>
                <a:cs typeface="Times New Roman" pitchFamily="18" charset="0"/>
              </a:rPr>
              <a:t> and Yom Kippur, a </a:t>
            </a:r>
            <a:r>
              <a:rPr lang="en-US" sz="2800" dirty="0">
                <a:effectLst/>
                <a:latin typeface="Times New Roman" pitchFamily="18" charset="0"/>
                <a:cs typeface="Times New Roman" pitchFamily="18" charset="0"/>
              </a:rPr>
              <a:t>gathering (</a:t>
            </a:r>
            <a:r>
              <a:rPr lang="en-US" sz="2800" i="1" dirty="0" err="1">
                <a:effectLst/>
                <a:latin typeface="Times New Roman" pitchFamily="18" charset="0"/>
                <a:cs typeface="Times New Roman" pitchFamily="18" charset="0"/>
              </a:rPr>
              <a:t>miqra</a:t>
            </a:r>
            <a:r>
              <a:rPr lang="en-US" sz="2800" i="1" dirty="0">
                <a:effectLst/>
                <a:latin typeface="Times New Roman" pitchFamily="18" charset="0"/>
                <a:cs typeface="Times New Roman" pitchFamily="18" charset="0"/>
              </a:rPr>
              <a:t> </a:t>
            </a:r>
            <a:r>
              <a:rPr lang="en-US" sz="2800" i="1" dirty="0" err="1">
                <a:effectLst/>
                <a:latin typeface="Times New Roman" pitchFamily="18" charset="0"/>
                <a:cs typeface="Times New Roman" pitchFamily="18" charset="0"/>
              </a:rPr>
              <a:t>qodesh</a:t>
            </a:r>
            <a:r>
              <a:rPr lang="en-US" sz="2800" dirty="0">
                <a:effectLst/>
                <a:latin typeface="Times New Roman" pitchFamily="18" charset="0"/>
                <a:cs typeface="Times New Roman" pitchFamily="18" charset="0"/>
              </a:rPr>
              <a:t>) was commanded, but all </a:t>
            </a:r>
            <a:r>
              <a:rPr lang="en-US" sz="2800" dirty="0" err="1">
                <a:effectLst/>
                <a:latin typeface="Times New Roman" pitchFamily="18" charset="0"/>
                <a:cs typeface="Times New Roman" pitchFamily="18" charset="0"/>
              </a:rPr>
              <a:t>Yisrael</a:t>
            </a:r>
            <a:r>
              <a:rPr lang="en-US" sz="2800" dirty="0">
                <a:effectLst/>
                <a:latin typeface="Times New Roman" pitchFamily="18" charset="0"/>
                <a:cs typeface="Times New Roman" pitchFamily="18" charset="0"/>
              </a:rPr>
              <a:t> was not in one place</a:t>
            </a:r>
            <a:endParaRPr lang="en-US" sz="2800" dirty="0" smtClean="0">
              <a:effectLst/>
              <a:latin typeface="Times New Roman" pitchFamily="18" charset="0"/>
              <a:cs typeface="Times New Roman" pitchFamily="18" charset="0"/>
            </a:endParaRPr>
          </a:p>
        </p:txBody>
      </p:sp>
    </p:spTree>
    <p:extLst>
      <p:ext uri="{BB962C8B-B14F-4D97-AF65-F5344CB8AC3E}">
        <p14:creationId xmlns:p14="http://schemas.microsoft.com/office/powerpoint/2010/main" val="22943777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40871" y="219077"/>
            <a:ext cx="8229600" cy="638175"/>
          </a:xfrm>
        </p:spPr>
        <p:txBody>
          <a:bodyPr/>
          <a:lstStyle/>
          <a:p>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endParaRPr lang="en-US" sz="2200" dirty="0"/>
          </a:p>
        </p:txBody>
      </p:sp>
      <p:sp>
        <p:nvSpPr>
          <p:cNvPr id="3" name="Subtitle 2"/>
          <p:cNvSpPr>
            <a:spLocks noGrp="1"/>
          </p:cNvSpPr>
          <p:nvPr>
            <p:ph idx="1"/>
          </p:nvPr>
        </p:nvSpPr>
        <p:spPr>
          <a:xfrm>
            <a:off x="457200" y="457200"/>
            <a:ext cx="8229600" cy="4286250"/>
          </a:xfrm>
        </p:spPr>
        <p:txBody>
          <a:bodyPr/>
          <a:lstStyle/>
          <a:p>
            <a:pPr marL="0" indent="0" algn="ctr">
              <a:buNone/>
            </a:pPr>
            <a:r>
              <a:rPr lang="en-US" sz="2800" dirty="0" smtClean="0">
                <a:effectLst/>
              </a:rPr>
              <a:t>How Many </a:t>
            </a:r>
            <a:r>
              <a:rPr lang="en-US" sz="2800" dirty="0" smtClean="0">
                <a:effectLst/>
              </a:rPr>
              <a:t>“Great Assemblies” Occur in the Year?</a:t>
            </a:r>
            <a:endParaRPr lang="en-US" sz="2800" dirty="0" smtClean="0">
              <a:effectLst/>
            </a:endParaRPr>
          </a:p>
          <a:p>
            <a:pPr marL="0" indent="0">
              <a:buNone/>
            </a:pPr>
            <a:r>
              <a:rPr lang="en-US" sz="2800" dirty="0" smtClean="0">
                <a:effectLst/>
                <a:latin typeface="Times New Roman" pitchFamily="18" charset="0"/>
                <a:cs typeface="Times New Roman" pitchFamily="18" charset="0"/>
              </a:rPr>
              <a:t>On the first and seventh days of Unleavened Bread a gathering </a:t>
            </a:r>
            <a:r>
              <a:rPr lang="en-US" sz="2800" dirty="0">
                <a:effectLst/>
                <a:latin typeface="Times New Roman" pitchFamily="18" charset="0"/>
                <a:cs typeface="Times New Roman" pitchFamily="18" charset="0"/>
              </a:rPr>
              <a:t>(</a:t>
            </a:r>
            <a:r>
              <a:rPr lang="en-US" sz="2800" i="1" dirty="0" err="1">
                <a:effectLst/>
                <a:latin typeface="Times New Roman" pitchFamily="18" charset="0"/>
                <a:cs typeface="Times New Roman" pitchFamily="18" charset="0"/>
              </a:rPr>
              <a:t>miqra</a:t>
            </a:r>
            <a:r>
              <a:rPr lang="en-US" sz="2800" i="1" dirty="0">
                <a:effectLst/>
                <a:latin typeface="Times New Roman" pitchFamily="18" charset="0"/>
                <a:cs typeface="Times New Roman" pitchFamily="18" charset="0"/>
              </a:rPr>
              <a:t> </a:t>
            </a:r>
            <a:r>
              <a:rPr lang="en-US" sz="2800" i="1" dirty="0" err="1">
                <a:effectLst/>
                <a:latin typeface="Times New Roman" pitchFamily="18" charset="0"/>
                <a:cs typeface="Times New Roman" pitchFamily="18" charset="0"/>
              </a:rPr>
              <a:t>qodesh</a:t>
            </a:r>
            <a:r>
              <a:rPr lang="en-US" sz="2800" dirty="0">
                <a:effectLst/>
                <a:latin typeface="Times New Roman" pitchFamily="18" charset="0"/>
                <a:cs typeface="Times New Roman" pitchFamily="18" charset="0"/>
              </a:rPr>
              <a:t>) was commanded, </a:t>
            </a:r>
            <a:r>
              <a:rPr lang="en-US" sz="2800" dirty="0" smtClean="0">
                <a:effectLst/>
                <a:latin typeface="Times New Roman" pitchFamily="18" charset="0"/>
                <a:cs typeface="Times New Roman" pitchFamily="18" charset="0"/>
              </a:rPr>
              <a:t>and </a:t>
            </a:r>
            <a:r>
              <a:rPr lang="en-US" sz="2800" dirty="0">
                <a:effectLst/>
                <a:latin typeface="Times New Roman" pitchFamily="18" charset="0"/>
                <a:cs typeface="Times New Roman" pitchFamily="18" charset="0"/>
              </a:rPr>
              <a:t>all </a:t>
            </a:r>
            <a:r>
              <a:rPr lang="en-US" sz="2800" dirty="0" err="1">
                <a:effectLst/>
                <a:latin typeface="Times New Roman" pitchFamily="18" charset="0"/>
                <a:cs typeface="Times New Roman" pitchFamily="18" charset="0"/>
              </a:rPr>
              <a:t>Yisrael</a:t>
            </a:r>
            <a:r>
              <a:rPr lang="en-US" sz="2800" dirty="0">
                <a:effectLst/>
                <a:latin typeface="Times New Roman" pitchFamily="18" charset="0"/>
                <a:cs typeface="Times New Roman" pitchFamily="18" charset="0"/>
              </a:rPr>
              <a:t> </a:t>
            </a:r>
            <a:r>
              <a:rPr lang="en-US" sz="2800" u="sng" dirty="0">
                <a:effectLst/>
                <a:latin typeface="Times New Roman" pitchFamily="18" charset="0"/>
                <a:cs typeface="Times New Roman" pitchFamily="18" charset="0"/>
              </a:rPr>
              <a:t>was</a:t>
            </a:r>
            <a:r>
              <a:rPr lang="en-US" sz="2800" dirty="0">
                <a:effectLst/>
                <a:latin typeface="Times New Roman" pitchFamily="18" charset="0"/>
                <a:cs typeface="Times New Roman" pitchFamily="18" charset="0"/>
              </a:rPr>
              <a:t> </a:t>
            </a:r>
            <a:r>
              <a:rPr lang="en-US" sz="2800" dirty="0" smtClean="0">
                <a:effectLst/>
                <a:latin typeface="Times New Roman" pitchFamily="18" charset="0"/>
                <a:cs typeface="Times New Roman" pitchFamily="18" charset="0"/>
              </a:rPr>
              <a:t>in </a:t>
            </a:r>
            <a:r>
              <a:rPr lang="en-US" sz="2800" dirty="0">
                <a:effectLst/>
                <a:latin typeface="Times New Roman" pitchFamily="18" charset="0"/>
                <a:cs typeface="Times New Roman" pitchFamily="18" charset="0"/>
              </a:rPr>
              <a:t>one </a:t>
            </a:r>
            <a:r>
              <a:rPr lang="en-US" sz="2800" dirty="0" smtClean="0">
                <a:effectLst/>
                <a:latin typeface="Times New Roman" pitchFamily="18" charset="0"/>
                <a:cs typeface="Times New Roman" pitchFamily="18" charset="0"/>
              </a:rPr>
              <a:t>place – Count Total: 2</a:t>
            </a:r>
            <a:endParaRPr lang="en-US" sz="2800" dirty="0">
              <a:effectLst/>
              <a:latin typeface="Times New Roman" pitchFamily="18" charset="0"/>
              <a:cs typeface="Times New Roman" pitchFamily="18" charset="0"/>
            </a:endParaRPr>
          </a:p>
          <a:p>
            <a:pPr marL="0" indent="0">
              <a:buNone/>
            </a:pPr>
            <a:r>
              <a:rPr lang="en-US" sz="2800" dirty="0" smtClean="0">
                <a:effectLst/>
                <a:latin typeface="Times New Roman" pitchFamily="18" charset="0"/>
                <a:cs typeface="Times New Roman" pitchFamily="18" charset="0"/>
              </a:rPr>
              <a:t>On the Day of the Feast of Shavuot (Pentecost), </a:t>
            </a:r>
            <a:r>
              <a:rPr lang="en-US" sz="2800" dirty="0">
                <a:effectLst/>
                <a:latin typeface="Times New Roman" pitchFamily="18" charset="0"/>
                <a:cs typeface="Times New Roman" pitchFamily="18" charset="0"/>
              </a:rPr>
              <a:t>a gathering (</a:t>
            </a:r>
            <a:r>
              <a:rPr lang="en-US" sz="2800" i="1" dirty="0" err="1">
                <a:effectLst/>
                <a:latin typeface="Times New Roman" pitchFamily="18" charset="0"/>
                <a:cs typeface="Times New Roman" pitchFamily="18" charset="0"/>
              </a:rPr>
              <a:t>miqra</a:t>
            </a:r>
            <a:r>
              <a:rPr lang="en-US" sz="2800" i="1" dirty="0">
                <a:effectLst/>
                <a:latin typeface="Times New Roman" pitchFamily="18" charset="0"/>
                <a:cs typeface="Times New Roman" pitchFamily="18" charset="0"/>
              </a:rPr>
              <a:t> </a:t>
            </a:r>
            <a:r>
              <a:rPr lang="en-US" sz="2800" i="1" dirty="0" err="1">
                <a:effectLst/>
                <a:latin typeface="Times New Roman" pitchFamily="18" charset="0"/>
                <a:cs typeface="Times New Roman" pitchFamily="18" charset="0"/>
              </a:rPr>
              <a:t>qodesh</a:t>
            </a:r>
            <a:r>
              <a:rPr lang="en-US" sz="2800" dirty="0">
                <a:effectLst/>
                <a:latin typeface="Times New Roman" pitchFamily="18" charset="0"/>
                <a:cs typeface="Times New Roman" pitchFamily="18" charset="0"/>
              </a:rPr>
              <a:t>) was commanded, and all </a:t>
            </a:r>
            <a:r>
              <a:rPr lang="en-US" sz="2800" dirty="0" err="1">
                <a:effectLst/>
                <a:latin typeface="Times New Roman" pitchFamily="18" charset="0"/>
                <a:cs typeface="Times New Roman" pitchFamily="18" charset="0"/>
              </a:rPr>
              <a:t>Yisrael</a:t>
            </a:r>
            <a:r>
              <a:rPr lang="en-US" sz="2800" dirty="0">
                <a:effectLst/>
                <a:latin typeface="Times New Roman" pitchFamily="18" charset="0"/>
                <a:cs typeface="Times New Roman" pitchFamily="18" charset="0"/>
              </a:rPr>
              <a:t> </a:t>
            </a:r>
            <a:r>
              <a:rPr lang="en-US" sz="2800" u="sng" dirty="0">
                <a:effectLst/>
                <a:latin typeface="Times New Roman" pitchFamily="18" charset="0"/>
                <a:cs typeface="Times New Roman" pitchFamily="18" charset="0"/>
              </a:rPr>
              <a:t>was</a:t>
            </a:r>
            <a:r>
              <a:rPr lang="en-US" sz="2800" dirty="0">
                <a:effectLst/>
                <a:latin typeface="Times New Roman" pitchFamily="18" charset="0"/>
                <a:cs typeface="Times New Roman" pitchFamily="18" charset="0"/>
              </a:rPr>
              <a:t> in one place </a:t>
            </a:r>
            <a:r>
              <a:rPr lang="en-US" sz="2800" dirty="0" smtClean="0">
                <a:effectLst/>
                <a:latin typeface="Times New Roman" pitchFamily="18" charset="0"/>
                <a:cs typeface="Times New Roman" pitchFamily="18" charset="0"/>
              </a:rPr>
              <a:t>– Count Total: 3</a:t>
            </a:r>
            <a:endParaRPr lang="en-US" sz="2800" dirty="0">
              <a:effectLst/>
              <a:latin typeface="Times New Roman" pitchFamily="18" charset="0"/>
              <a:cs typeface="Times New Roman" pitchFamily="18" charset="0"/>
            </a:endParaRPr>
          </a:p>
          <a:p>
            <a:pPr marL="0" indent="0">
              <a:buNone/>
            </a:pPr>
            <a:r>
              <a:rPr lang="en-US" sz="2800" dirty="0" smtClean="0">
                <a:effectLst/>
                <a:latin typeface="Times New Roman" pitchFamily="18" charset="0"/>
                <a:cs typeface="Times New Roman" pitchFamily="18" charset="0"/>
              </a:rPr>
              <a:t>At the Feast of Tabernacles, a </a:t>
            </a:r>
            <a:r>
              <a:rPr lang="en-US" sz="2800" dirty="0">
                <a:effectLst/>
                <a:latin typeface="Times New Roman" pitchFamily="18" charset="0"/>
                <a:cs typeface="Times New Roman" pitchFamily="18" charset="0"/>
              </a:rPr>
              <a:t>gathering (</a:t>
            </a:r>
            <a:r>
              <a:rPr lang="en-US" sz="2800" i="1" dirty="0" err="1">
                <a:effectLst/>
                <a:latin typeface="Times New Roman" pitchFamily="18" charset="0"/>
                <a:cs typeface="Times New Roman" pitchFamily="18" charset="0"/>
              </a:rPr>
              <a:t>miqra</a:t>
            </a:r>
            <a:r>
              <a:rPr lang="en-US" sz="2800" i="1" dirty="0">
                <a:effectLst/>
                <a:latin typeface="Times New Roman" pitchFamily="18" charset="0"/>
                <a:cs typeface="Times New Roman" pitchFamily="18" charset="0"/>
              </a:rPr>
              <a:t> </a:t>
            </a:r>
            <a:r>
              <a:rPr lang="en-US" sz="2800" i="1" dirty="0" err="1">
                <a:effectLst/>
                <a:latin typeface="Times New Roman" pitchFamily="18" charset="0"/>
                <a:cs typeface="Times New Roman" pitchFamily="18" charset="0"/>
              </a:rPr>
              <a:t>qodesh</a:t>
            </a:r>
            <a:r>
              <a:rPr lang="en-US" sz="2800" dirty="0">
                <a:effectLst/>
                <a:latin typeface="Times New Roman" pitchFamily="18" charset="0"/>
                <a:cs typeface="Times New Roman" pitchFamily="18" charset="0"/>
              </a:rPr>
              <a:t>) was </a:t>
            </a:r>
            <a:r>
              <a:rPr lang="en-US" sz="2800" dirty="0" smtClean="0">
                <a:effectLst/>
                <a:latin typeface="Times New Roman" pitchFamily="18" charset="0"/>
                <a:cs typeface="Times New Roman" pitchFamily="18" charset="0"/>
              </a:rPr>
              <a:t>commanded for the First Day and the Eighth Day, and </a:t>
            </a:r>
            <a:r>
              <a:rPr lang="en-US" sz="2800" dirty="0">
                <a:effectLst/>
                <a:latin typeface="Times New Roman" pitchFamily="18" charset="0"/>
                <a:cs typeface="Times New Roman" pitchFamily="18" charset="0"/>
              </a:rPr>
              <a:t>all </a:t>
            </a:r>
            <a:r>
              <a:rPr lang="en-US" sz="2800" dirty="0" err="1">
                <a:effectLst/>
                <a:latin typeface="Times New Roman" pitchFamily="18" charset="0"/>
                <a:cs typeface="Times New Roman" pitchFamily="18" charset="0"/>
              </a:rPr>
              <a:t>Yisrael</a:t>
            </a:r>
            <a:r>
              <a:rPr lang="en-US" sz="2800" dirty="0">
                <a:effectLst/>
                <a:latin typeface="Times New Roman" pitchFamily="18" charset="0"/>
                <a:cs typeface="Times New Roman" pitchFamily="18" charset="0"/>
              </a:rPr>
              <a:t> </a:t>
            </a:r>
            <a:r>
              <a:rPr lang="en-US" sz="2800" dirty="0" smtClean="0">
                <a:effectLst/>
                <a:latin typeface="Times New Roman" pitchFamily="18" charset="0"/>
                <a:cs typeface="Times New Roman" pitchFamily="18" charset="0"/>
              </a:rPr>
              <a:t>was </a:t>
            </a:r>
            <a:r>
              <a:rPr lang="en-US" sz="2800" dirty="0">
                <a:effectLst/>
                <a:latin typeface="Times New Roman" pitchFamily="18" charset="0"/>
                <a:cs typeface="Times New Roman" pitchFamily="18" charset="0"/>
              </a:rPr>
              <a:t>in one </a:t>
            </a:r>
            <a:r>
              <a:rPr lang="en-US" sz="2800" dirty="0" smtClean="0">
                <a:effectLst/>
                <a:latin typeface="Times New Roman" pitchFamily="18" charset="0"/>
                <a:cs typeface="Times New Roman" pitchFamily="18" charset="0"/>
              </a:rPr>
              <a:t>place - Count Total: 5</a:t>
            </a:r>
          </a:p>
        </p:txBody>
      </p:sp>
    </p:spTree>
    <p:extLst>
      <p:ext uri="{BB962C8B-B14F-4D97-AF65-F5344CB8AC3E}">
        <p14:creationId xmlns:p14="http://schemas.microsoft.com/office/powerpoint/2010/main" val="23506348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40871" y="219077"/>
            <a:ext cx="8229600" cy="638175"/>
          </a:xfrm>
        </p:spPr>
        <p:txBody>
          <a:bodyPr/>
          <a:lstStyle/>
          <a:p>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endParaRPr lang="en-US" sz="2200" dirty="0"/>
          </a:p>
        </p:txBody>
      </p:sp>
      <p:sp>
        <p:nvSpPr>
          <p:cNvPr id="3" name="Subtitle 2"/>
          <p:cNvSpPr>
            <a:spLocks noGrp="1"/>
          </p:cNvSpPr>
          <p:nvPr>
            <p:ph idx="1"/>
          </p:nvPr>
        </p:nvSpPr>
        <p:spPr>
          <a:xfrm>
            <a:off x="457200" y="457200"/>
            <a:ext cx="8229600" cy="4286250"/>
          </a:xfrm>
        </p:spPr>
        <p:txBody>
          <a:bodyPr/>
          <a:lstStyle/>
          <a:p>
            <a:pPr marL="0" indent="0" algn="ctr">
              <a:buNone/>
            </a:pPr>
            <a:r>
              <a:rPr lang="en-US" sz="2800" dirty="0" smtClean="0">
                <a:effectLst/>
              </a:rPr>
              <a:t>The </a:t>
            </a:r>
            <a:r>
              <a:rPr lang="en-US" sz="2800" dirty="0" smtClean="0">
                <a:effectLst/>
              </a:rPr>
              <a:t>Instructions for Tabernacles</a:t>
            </a:r>
            <a:endParaRPr lang="en-US" sz="2800" dirty="0" smtClean="0">
              <a:effectLst/>
            </a:endParaRPr>
          </a:p>
          <a:p>
            <a:pPr marL="0" indent="0">
              <a:buNone/>
            </a:pPr>
            <a:r>
              <a:rPr lang="en-US" sz="2400" dirty="0"/>
              <a:t>Yahuwah said to </a:t>
            </a:r>
            <a:r>
              <a:rPr lang="en-US" sz="2400" dirty="0" err="1"/>
              <a:t>Mosheh</a:t>
            </a:r>
            <a:r>
              <a:rPr lang="en-US" sz="2400" dirty="0" smtClean="0"/>
              <a:t>, "</a:t>
            </a:r>
            <a:r>
              <a:rPr lang="en-US" sz="2400" dirty="0"/>
              <a:t>Say to the sons of </a:t>
            </a:r>
            <a:r>
              <a:rPr lang="en-US" sz="2400" dirty="0" err="1"/>
              <a:t>Yisrael</a:t>
            </a:r>
            <a:r>
              <a:rPr lang="en-US" sz="2400" dirty="0"/>
              <a:t>: 'On the fifteenth day of the seventh month Yahuwah's Feast of Tabernacles begins, and it lasts for </a:t>
            </a:r>
            <a:r>
              <a:rPr lang="en-US" sz="2400" u="sng" dirty="0"/>
              <a:t>seven days</a:t>
            </a:r>
            <a:r>
              <a:rPr lang="en-US" sz="2400" dirty="0" smtClean="0"/>
              <a:t>. The </a:t>
            </a:r>
            <a:r>
              <a:rPr lang="en-US" sz="2400" dirty="0"/>
              <a:t>first day is </a:t>
            </a:r>
            <a:r>
              <a:rPr lang="en-US" sz="2400" u="sng" dirty="0"/>
              <a:t>a set apart assembly</a:t>
            </a:r>
            <a:r>
              <a:rPr lang="en-US" sz="2400" dirty="0"/>
              <a:t>; do no regular work</a:t>
            </a:r>
            <a:r>
              <a:rPr lang="en-US" sz="2400" dirty="0" smtClean="0"/>
              <a:t>. For </a:t>
            </a:r>
            <a:r>
              <a:rPr lang="en-US" sz="2400" dirty="0"/>
              <a:t>seven days present offerings made to Yahuwah by fire, and on the eighth day hold </a:t>
            </a:r>
            <a:r>
              <a:rPr lang="en-US" sz="2400" u="sng" dirty="0"/>
              <a:t>a set apart assembly</a:t>
            </a:r>
            <a:r>
              <a:rPr lang="en-US" sz="2400" dirty="0"/>
              <a:t> and present an offering made to Yahuwah by fire. It is the closing assembly; do no regular work</a:t>
            </a:r>
            <a:r>
              <a:rPr lang="en-US" sz="2400" dirty="0" smtClean="0"/>
              <a:t>. </a:t>
            </a:r>
            <a:r>
              <a:rPr lang="en-US" sz="2400" dirty="0" smtClean="0">
                <a:effectLst/>
              </a:rPr>
              <a:t>(</a:t>
            </a:r>
            <a:r>
              <a:rPr lang="en-US" sz="2400" dirty="0" err="1">
                <a:effectLst/>
              </a:rPr>
              <a:t>Vayiqra</a:t>
            </a:r>
            <a:r>
              <a:rPr lang="en-US" sz="2400" dirty="0">
                <a:effectLst/>
              </a:rPr>
              <a:t> </a:t>
            </a:r>
            <a:r>
              <a:rPr lang="en-US" sz="2400" dirty="0" smtClean="0">
                <a:effectLst/>
              </a:rPr>
              <a:t>23:33-36)</a:t>
            </a:r>
            <a:endParaRPr lang="en-US" sz="2800" dirty="0" smtClean="0">
              <a:effectLst/>
              <a:latin typeface="Times New Roman" pitchFamily="18" charset="0"/>
              <a:cs typeface="Times New Roman" pitchFamily="18" charset="0"/>
            </a:endParaRPr>
          </a:p>
        </p:txBody>
      </p:sp>
    </p:spTree>
    <p:extLst>
      <p:ext uri="{BB962C8B-B14F-4D97-AF65-F5344CB8AC3E}">
        <p14:creationId xmlns:p14="http://schemas.microsoft.com/office/powerpoint/2010/main" val="32349946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12321" y="375556"/>
            <a:ext cx="7642679" cy="4767943"/>
          </a:xfrm>
        </p:spPr>
        <p:txBody>
          <a:bodyPr>
            <a:normAutofit fontScale="70000" lnSpcReduction="20000"/>
          </a:bodyPr>
          <a:lstStyle/>
          <a:p>
            <a:pPr>
              <a:buNone/>
            </a:pPr>
            <a:r>
              <a:rPr lang="en-US" sz="4000" dirty="0" err="1">
                <a:solidFill>
                  <a:schemeClr val="bg1"/>
                </a:solidFill>
              </a:rPr>
              <a:t>Chag</a:t>
            </a:r>
            <a:r>
              <a:rPr lang="en-US" sz="4000" dirty="0">
                <a:solidFill>
                  <a:schemeClr val="bg1"/>
                </a:solidFill>
              </a:rPr>
              <a:t> </a:t>
            </a:r>
            <a:r>
              <a:rPr lang="en-US" sz="4000" dirty="0" err="1">
                <a:solidFill>
                  <a:schemeClr val="bg1"/>
                </a:solidFill>
              </a:rPr>
              <a:t>HaSukkot</a:t>
            </a:r>
            <a:r>
              <a:rPr lang="en-US" sz="4000" dirty="0">
                <a:solidFill>
                  <a:schemeClr val="bg1"/>
                </a:solidFill>
              </a:rPr>
              <a:t> lasts for seven days.  But an additional day following the feast is another set-apart day.  This last day is an </a:t>
            </a:r>
            <a:r>
              <a:rPr lang="en-US" sz="4000" dirty="0" err="1">
                <a:solidFill>
                  <a:schemeClr val="bg1"/>
                </a:solidFill>
                <a:latin typeface="Bwhebb" panose="00000400000000000000" pitchFamily="2" charset="0"/>
              </a:rPr>
              <a:t>tr</a:t>
            </a:r>
            <a:r>
              <a:rPr lang="en-US" sz="4000" dirty="0">
                <a:solidFill>
                  <a:schemeClr val="bg1"/>
                </a:solidFill>
                <a:latin typeface="Bwhebb" panose="00000400000000000000" pitchFamily="2" charset="0"/>
              </a:rPr>
              <a:t>&lt;</a:t>
            </a:r>
            <a:r>
              <a:rPr lang="en-US" sz="4000" dirty="0" err="1">
                <a:solidFill>
                  <a:schemeClr val="bg1"/>
                </a:solidFill>
                <a:latin typeface="Bwhebb" panose="00000400000000000000" pitchFamily="2" charset="0"/>
              </a:rPr>
              <a:t>c,ä</a:t>
            </a:r>
            <a:r>
              <a:rPr lang="en-US" sz="4000" dirty="0" smtClean="0">
                <a:solidFill>
                  <a:schemeClr val="bg1"/>
                </a:solidFill>
                <a:latin typeface="Bwhebb" panose="00000400000000000000" pitchFamily="2" charset="0"/>
              </a:rPr>
              <a:t>[] </a:t>
            </a:r>
            <a:r>
              <a:rPr lang="en-US" sz="4000" dirty="0" smtClean="0">
                <a:solidFill>
                  <a:schemeClr val="bg1"/>
                </a:solidFill>
              </a:rPr>
              <a:t>(pronounced </a:t>
            </a:r>
            <a:r>
              <a:rPr lang="en-US" sz="4000" i="1" dirty="0" err="1" smtClean="0">
                <a:solidFill>
                  <a:schemeClr val="bg1"/>
                </a:solidFill>
              </a:rPr>
              <a:t>atzeret</a:t>
            </a:r>
            <a:r>
              <a:rPr lang="en-US" sz="4000" i="1" dirty="0" smtClean="0">
                <a:solidFill>
                  <a:schemeClr val="bg1"/>
                </a:solidFill>
              </a:rPr>
              <a:t>)</a:t>
            </a:r>
            <a:r>
              <a:rPr lang="en-US" sz="4000" dirty="0" smtClean="0">
                <a:solidFill>
                  <a:schemeClr val="bg1"/>
                </a:solidFill>
              </a:rPr>
              <a:t>, </a:t>
            </a:r>
            <a:r>
              <a:rPr lang="en-US" sz="4000" dirty="0">
                <a:solidFill>
                  <a:schemeClr val="bg1"/>
                </a:solidFill>
              </a:rPr>
              <a:t>which is usually translated as </a:t>
            </a:r>
            <a:r>
              <a:rPr lang="en-US" sz="4000" dirty="0" smtClean="0">
                <a:solidFill>
                  <a:schemeClr val="bg1"/>
                </a:solidFill>
              </a:rPr>
              <a:t>“closing </a:t>
            </a:r>
            <a:r>
              <a:rPr lang="en-US" sz="4000" i="1" dirty="0" smtClean="0">
                <a:solidFill>
                  <a:schemeClr val="bg1"/>
                </a:solidFill>
              </a:rPr>
              <a:t>assembly</a:t>
            </a:r>
            <a:r>
              <a:rPr lang="en-US" sz="4000" dirty="0" smtClean="0">
                <a:solidFill>
                  <a:schemeClr val="bg1"/>
                </a:solidFill>
              </a:rPr>
              <a:t>.”</a:t>
            </a:r>
            <a:r>
              <a:rPr lang="en-US" sz="4000" dirty="0">
                <a:solidFill>
                  <a:schemeClr val="bg1"/>
                </a:solidFill>
              </a:rPr>
              <a:t>  But this word comes from the root word </a:t>
            </a:r>
            <a:r>
              <a:rPr lang="en-US" sz="4000" dirty="0" err="1">
                <a:solidFill>
                  <a:schemeClr val="bg1"/>
                </a:solidFill>
                <a:latin typeface="Bwhebb" panose="00000400000000000000" pitchFamily="2" charset="0"/>
              </a:rPr>
              <a:t>rc</a:t>
            </a:r>
            <a:r>
              <a:rPr lang="en-US" sz="4000" dirty="0">
                <a:solidFill>
                  <a:schemeClr val="bg1"/>
                </a:solidFill>
                <a:latin typeface="Bwhebb" panose="00000400000000000000" pitchFamily="2" charset="0"/>
              </a:rPr>
              <a:t>[; </a:t>
            </a:r>
            <a:r>
              <a:rPr lang="en-US" sz="4000" dirty="0">
                <a:solidFill>
                  <a:schemeClr val="bg1"/>
                </a:solidFill>
              </a:rPr>
              <a:t>which means </a:t>
            </a:r>
            <a:r>
              <a:rPr lang="en-US" sz="4000" i="1" dirty="0">
                <a:solidFill>
                  <a:schemeClr val="bg1"/>
                </a:solidFill>
              </a:rPr>
              <a:t>to restrain, to detain, to retain</a:t>
            </a:r>
            <a:r>
              <a:rPr lang="en-US" sz="4000" dirty="0">
                <a:solidFill>
                  <a:schemeClr val="bg1"/>
                </a:solidFill>
              </a:rPr>
              <a:t>.  </a:t>
            </a:r>
            <a:endParaRPr lang="en-US" sz="4000" dirty="0" smtClean="0">
              <a:solidFill>
                <a:schemeClr val="bg1"/>
              </a:solidFill>
            </a:endParaRPr>
          </a:p>
          <a:p>
            <a:pPr>
              <a:buNone/>
            </a:pPr>
            <a:r>
              <a:rPr lang="en-US" sz="4000" dirty="0" smtClean="0">
                <a:solidFill>
                  <a:schemeClr val="bg1"/>
                </a:solidFill>
              </a:rPr>
              <a:t>While </a:t>
            </a:r>
            <a:r>
              <a:rPr lang="en-US" sz="4000" dirty="0">
                <a:solidFill>
                  <a:schemeClr val="bg1"/>
                </a:solidFill>
              </a:rPr>
              <a:t>this day does include an assembly for the purpose of </a:t>
            </a:r>
            <a:r>
              <a:rPr lang="en-US" sz="4000" i="1" dirty="0" err="1">
                <a:solidFill>
                  <a:schemeClr val="bg1"/>
                </a:solidFill>
              </a:rPr>
              <a:t>miqra</a:t>
            </a:r>
            <a:r>
              <a:rPr lang="en-US" sz="4000" dirty="0">
                <a:solidFill>
                  <a:schemeClr val="bg1"/>
                </a:solidFill>
              </a:rPr>
              <a:t> (proclamation), the word </a:t>
            </a:r>
            <a:r>
              <a:rPr lang="en-US" sz="4000" i="1" dirty="0" err="1">
                <a:solidFill>
                  <a:schemeClr val="bg1"/>
                </a:solidFill>
              </a:rPr>
              <a:t>atzeret</a:t>
            </a:r>
            <a:r>
              <a:rPr lang="en-US" sz="4000" dirty="0">
                <a:solidFill>
                  <a:schemeClr val="bg1"/>
                </a:solidFill>
              </a:rPr>
              <a:t> is referring to the need to be detained for yet one more day of worshipping </a:t>
            </a:r>
            <a:r>
              <a:rPr lang="en-US" sz="4000" dirty="0" err="1">
                <a:solidFill>
                  <a:schemeClr val="bg1"/>
                </a:solidFill>
              </a:rPr>
              <a:t>Elohim</a:t>
            </a:r>
            <a:r>
              <a:rPr lang="en-US" sz="4000" dirty="0">
                <a:solidFill>
                  <a:schemeClr val="bg1"/>
                </a:solidFill>
              </a:rPr>
              <a:t>.  It is like a bookend, marking the end of the festival season.</a:t>
            </a:r>
          </a:p>
        </p:txBody>
      </p:sp>
    </p:spTree>
    <p:extLst>
      <p:ext uri="{BB962C8B-B14F-4D97-AF65-F5344CB8AC3E}">
        <p14:creationId xmlns:p14="http://schemas.microsoft.com/office/powerpoint/2010/main" val="4002528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40871" y="219077"/>
            <a:ext cx="8229600" cy="638175"/>
          </a:xfrm>
        </p:spPr>
        <p:txBody>
          <a:bodyPr/>
          <a:lstStyle/>
          <a:p>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endParaRPr lang="en-US" sz="2200" dirty="0"/>
          </a:p>
        </p:txBody>
      </p:sp>
      <p:sp>
        <p:nvSpPr>
          <p:cNvPr id="3" name="Subtitle 2"/>
          <p:cNvSpPr>
            <a:spLocks noGrp="1"/>
          </p:cNvSpPr>
          <p:nvPr>
            <p:ph idx="1"/>
          </p:nvPr>
        </p:nvSpPr>
        <p:spPr>
          <a:xfrm>
            <a:off x="457200" y="457200"/>
            <a:ext cx="8229600" cy="4286250"/>
          </a:xfrm>
        </p:spPr>
        <p:txBody>
          <a:bodyPr/>
          <a:lstStyle/>
          <a:p>
            <a:pPr marL="0" indent="0" algn="ctr">
              <a:buNone/>
            </a:pPr>
            <a:r>
              <a:rPr lang="en-US" sz="2800" dirty="0" smtClean="0">
                <a:effectLst/>
              </a:rPr>
              <a:t>The Command to Live in Booths</a:t>
            </a:r>
          </a:p>
          <a:p>
            <a:pPr marL="0" indent="0">
              <a:buNone/>
            </a:pPr>
            <a:r>
              <a:rPr lang="en-US" sz="2800" dirty="0" smtClean="0">
                <a:effectLst/>
              </a:rPr>
              <a:t>Live </a:t>
            </a:r>
            <a:r>
              <a:rPr lang="en-US" sz="2800" dirty="0">
                <a:effectLst/>
              </a:rPr>
              <a:t>in booths (Heb. </a:t>
            </a:r>
            <a:r>
              <a:rPr lang="en-US" sz="3600" dirty="0" err="1">
                <a:effectLst/>
                <a:latin typeface="Bwhebb" panose="00000400000000000000" pitchFamily="2" charset="0"/>
              </a:rPr>
              <a:t>tKoïSu</a:t>
            </a:r>
            <a:r>
              <a:rPr lang="en-US" sz="2800" dirty="0">
                <a:effectLst/>
              </a:rPr>
              <a:t> or "sukkot") for seven days: All native-born sons of </a:t>
            </a:r>
            <a:r>
              <a:rPr lang="en-US" sz="2800" dirty="0" err="1">
                <a:effectLst/>
              </a:rPr>
              <a:t>Yisrael</a:t>
            </a:r>
            <a:r>
              <a:rPr lang="en-US" sz="2800" dirty="0">
                <a:effectLst/>
              </a:rPr>
              <a:t> are to live in booths </a:t>
            </a:r>
            <a:r>
              <a:rPr lang="en-US" sz="2800" u="sng" dirty="0">
                <a:effectLst/>
              </a:rPr>
              <a:t>so your descendants will know that I had the sons of </a:t>
            </a:r>
            <a:r>
              <a:rPr lang="en-US" sz="2800" u="sng" dirty="0" err="1">
                <a:effectLst/>
              </a:rPr>
              <a:t>Yisrael</a:t>
            </a:r>
            <a:r>
              <a:rPr lang="en-US" sz="2800" u="sng" dirty="0">
                <a:effectLst/>
              </a:rPr>
              <a:t> live in booths when I brought them out of </a:t>
            </a:r>
            <a:r>
              <a:rPr lang="en-US" sz="2800" u="sng" dirty="0" err="1">
                <a:effectLst/>
              </a:rPr>
              <a:t>Mitzrayim</a:t>
            </a:r>
            <a:r>
              <a:rPr lang="en-US" sz="2800" dirty="0">
                <a:effectLst/>
              </a:rPr>
              <a:t>. I am </a:t>
            </a:r>
            <a:r>
              <a:rPr lang="en-US" sz="2800" dirty="0" err="1" smtClean="0">
                <a:effectLst/>
              </a:rPr>
              <a:t>Yehovah</a:t>
            </a:r>
            <a:r>
              <a:rPr lang="en-US" sz="2800" dirty="0" smtClean="0">
                <a:effectLst/>
              </a:rPr>
              <a:t> </a:t>
            </a:r>
            <a:r>
              <a:rPr lang="en-US" sz="2800" dirty="0">
                <a:effectLst/>
              </a:rPr>
              <a:t>your Elohim.'" (</a:t>
            </a:r>
            <a:r>
              <a:rPr lang="en-US" sz="2800" dirty="0" err="1">
                <a:effectLst/>
              </a:rPr>
              <a:t>Vayiqra</a:t>
            </a:r>
            <a:r>
              <a:rPr lang="en-US" sz="2800" dirty="0">
                <a:effectLst/>
              </a:rPr>
              <a:t> 23:42-43)</a:t>
            </a:r>
            <a:endParaRPr lang="en-US" dirty="0" smtClean="0">
              <a:effectLst/>
              <a:latin typeface="Times New Roman" pitchFamily="18" charset="0"/>
              <a:cs typeface="Times New Roman" pitchFamily="18" charset="0"/>
            </a:endParaRPr>
          </a:p>
        </p:txBody>
      </p:sp>
    </p:spTree>
    <p:extLst>
      <p:ext uri="{BB962C8B-B14F-4D97-AF65-F5344CB8AC3E}">
        <p14:creationId xmlns:p14="http://schemas.microsoft.com/office/powerpoint/2010/main" val="27315313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40871" y="219077"/>
            <a:ext cx="8229600" cy="638175"/>
          </a:xfrm>
        </p:spPr>
        <p:txBody>
          <a:bodyPr/>
          <a:lstStyle/>
          <a:p>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endParaRPr lang="en-US" sz="2200" dirty="0"/>
          </a:p>
        </p:txBody>
      </p:sp>
      <p:sp>
        <p:nvSpPr>
          <p:cNvPr id="3" name="Subtitle 2"/>
          <p:cNvSpPr>
            <a:spLocks noGrp="1"/>
          </p:cNvSpPr>
          <p:nvPr>
            <p:ph idx="1"/>
          </p:nvPr>
        </p:nvSpPr>
        <p:spPr>
          <a:xfrm>
            <a:off x="457200" y="457200"/>
            <a:ext cx="8229600" cy="4286250"/>
          </a:xfrm>
        </p:spPr>
        <p:txBody>
          <a:bodyPr/>
          <a:lstStyle/>
          <a:p>
            <a:pPr marL="0" indent="0">
              <a:buNone/>
            </a:pPr>
            <a:r>
              <a:rPr lang="en-US" sz="2800" dirty="0" smtClean="0">
                <a:effectLst/>
                <a:latin typeface="Times New Roman" panose="02020603050405020304" pitchFamily="18" charset="0"/>
                <a:cs typeface="Times New Roman" panose="02020603050405020304" pitchFamily="18" charset="0"/>
              </a:rPr>
              <a:t>The </a:t>
            </a:r>
            <a:r>
              <a:rPr lang="en-US" sz="2800" dirty="0">
                <a:effectLst/>
                <a:latin typeface="Times New Roman" panose="02020603050405020304" pitchFamily="18" charset="0"/>
                <a:cs typeface="Times New Roman" panose="02020603050405020304" pitchFamily="18" charset="0"/>
              </a:rPr>
              <a:t>Hebrew word </a:t>
            </a:r>
            <a:r>
              <a:rPr lang="en-US" sz="2800" i="1" dirty="0">
                <a:effectLst/>
                <a:latin typeface="Times New Roman" panose="02020603050405020304" pitchFamily="18" charset="0"/>
                <a:cs typeface="Times New Roman" panose="02020603050405020304" pitchFamily="18" charset="0"/>
              </a:rPr>
              <a:t>sukkot</a:t>
            </a:r>
            <a:r>
              <a:rPr lang="en-US" sz="2800" dirty="0">
                <a:effectLst/>
                <a:latin typeface="Times New Roman" panose="02020603050405020304" pitchFamily="18" charset="0"/>
                <a:cs typeface="Times New Roman" panose="02020603050405020304" pitchFamily="18" charset="0"/>
              </a:rPr>
              <a:t> </a:t>
            </a:r>
            <a:r>
              <a:rPr lang="en-US" sz="2800" dirty="0" smtClean="0">
                <a:effectLst/>
                <a:latin typeface="Times New Roman" panose="02020603050405020304" pitchFamily="18" charset="0"/>
                <a:cs typeface="Times New Roman" panose="02020603050405020304" pitchFamily="18" charset="0"/>
              </a:rPr>
              <a:t> is </a:t>
            </a:r>
            <a:r>
              <a:rPr lang="en-US" sz="2800" dirty="0">
                <a:effectLst/>
                <a:latin typeface="Times New Roman" panose="02020603050405020304" pitchFamily="18" charset="0"/>
                <a:cs typeface="Times New Roman" panose="02020603050405020304" pitchFamily="18" charset="0"/>
              </a:rPr>
              <a:t>the plural form of the word </a:t>
            </a:r>
            <a:r>
              <a:rPr lang="en-US" sz="2800" i="1" dirty="0">
                <a:effectLst/>
                <a:latin typeface="Times New Roman" panose="02020603050405020304" pitchFamily="18" charset="0"/>
                <a:cs typeface="Times New Roman" panose="02020603050405020304" pitchFamily="18" charset="0"/>
              </a:rPr>
              <a:t>sukkah</a:t>
            </a:r>
            <a:r>
              <a:rPr lang="en-US" sz="2800" dirty="0">
                <a:effectLst/>
                <a:latin typeface="Times New Roman" panose="02020603050405020304" pitchFamily="18" charset="0"/>
                <a:cs typeface="Times New Roman" panose="02020603050405020304" pitchFamily="18" charset="0"/>
              </a:rPr>
              <a:t>, (Hebrew, </a:t>
            </a:r>
            <a:r>
              <a:rPr lang="en-US" sz="3600" dirty="0" err="1">
                <a:effectLst/>
                <a:latin typeface="Bwhebb" panose="00000400000000000000" pitchFamily="2" charset="0"/>
                <a:cs typeface="Times New Roman" panose="02020603050405020304" pitchFamily="18" charset="0"/>
              </a:rPr>
              <a:t>hK'su</a:t>
            </a:r>
            <a:r>
              <a:rPr lang="en-US" sz="2800" dirty="0">
                <a:effectLst/>
                <a:latin typeface="Times New Roman" panose="02020603050405020304" pitchFamily="18" charset="0"/>
                <a:cs typeface="Times New Roman" panose="02020603050405020304" pitchFamily="18" charset="0"/>
              </a:rPr>
              <a:t> ) which </a:t>
            </a:r>
            <a:r>
              <a:rPr lang="en-US" sz="2800" dirty="0" smtClean="0">
                <a:effectLst/>
                <a:latin typeface="Times New Roman" panose="02020603050405020304" pitchFamily="18" charset="0"/>
                <a:cs typeface="Times New Roman" panose="02020603050405020304" pitchFamily="18" charset="0"/>
              </a:rPr>
              <a:t>can mean </a:t>
            </a:r>
            <a:r>
              <a:rPr lang="en-US" sz="2800" i="1" dirty="0">
                <a:effectLst/>
                <a:latin typeface="Times New Roman" panose="02020603050405020304" pitchFamily="18" charset="0"/>
                <a:cs typeface="Times New Roman" panose="02020603050405020304" pitchFamily="18" charset="0"/>
              </a:rPr>
              <a:t>a thicket, a booth made of inter-woven </a:t>
            </a:r>
            <a:r>
              <a:rPr lang="en-US" sz="2800" i="1" dirty="0" smtClean="0">
                <a:effectLst/>
                <a:latin typeface="Times New Roman" panose="02020603050405020304" pitchFamily="18" charset="0"/>
                <a:cs typeface="Times New Roman" panose="02020603050405020304" pitchFamily="18" charset="0"/>
              </a:rPr>
              <a:t>boughs</a:t>
            </a:r>
            <a:r>
              <a:rPr lang="en-US" sz="2800" dirty="0" smtClean="0">
                <a:effectLst/>
                <a:latin typeface="Times New Roman" panose="02020603050405020304" pitchFamily="18" charset="0"/>
                <a:cs typeface="Times New Roman" panose="02020603050405020304" pitchFamily="18" charset="0"/>
              </a:rPr>
              <a:t> or any temporary structure which provides shelter from the weather. </a:t>
            </a:r>
            <a:r>
              <a:rPr lang="en-US" sz="2800" dirty="0">
                <a:effectLst/>
                <a:latin typeface="Times New Roman" panose="02020603050405020304" pitchFamily="18" charset="0"/>
                <a:cs typeface="Times New Roman" panose="02020603050405020304" pitchFamily="18" charset="0"/>
              </a:rPr>
              <a:t>This booth could be a shelter in the field for cattle, a shelter for workers in the field at harvest time, or for men in battle, or a shelter from the sun.  </a:t>
            </a:r>
            <a:r>
              <a:rPr lang="en-US" sz="2800" dirty="0" smtClean="0">
                <a:effectLst/>
                <a:latin typeface="Times New Roman" panose="02020603050405020304" pitchFamily="18" charset="0"/>
                <a:cs typeface="Times New Roman" panose="02020603050405020304" pitchFamily="18" charset="0"/>
              </a:rPr>
              <a:t>This </a:t>
            </a:r>
            <a:r>
              <a:rPr lang="en-US" sz="2800" dirty="0">
                <a:effectLst/>
                <a:latin typeface="Times New Roman" panose="02020603050405020304" pitchFamily="18" charset="0"/>
                <a:cs typeface="Times New Roman" panose="02020603050405020304" pitchFamily="18" charset="0"/>
              </a:rPr>
              <a:t>is why the place where they stopped for the </a:t>
            </a:r>
            <a:r>
              <a:rPr lang="en-US" sz="2800" dirty="0" smtClean="0">
                <a:effectLst/>
                <a:latin typeface="Times New Roman" panose="02020603050405020304" pitchFamily="18" charset="0"/>
                <a:cs typeface="Times New Roman" panose="02020603050405020304" pitchFamily="18" charset="0"/>
              </a:rPr>
              <a:t>night after they left Egypt </a:t>
            </a:r>
            <a:r>
              <a:rPr lang="en-US" sz="2800" dirty="0">
                <a:effectLst/>
                <a:latin typeface="Times New Roman" panose="02020603050405020304" pitchFamily="18" charset="0"/>
                <a:cs typeface="Times New Roman" panose="02020603050405020304" pitchFamily="18" charset="0"/>
              </a:rPr>
              <a:t>was called </a:t>
            </a:r>
            <a:r>
              <a:rPr lang="en-US" sz="2800" i="1" dirty="0">
                <a:effectLst/>
                <a:latin typeface="Times New Roman" panose="02020603050405020304" pitchFamily="18" charset="0"/>
                <a:cs typeface="Times New Roman" panose="02020603050405020304" pitchFamily="18" charset="0"/>
              </a:rPr>
              <a:t>Sukkot</a:t>
            </a:r>
            <a:r>
              <a:rPr lang="en-US" sz="2800" dirty="0">
                <a:effectLst/>
                <a:latin typeface="Times New Roman" panose="02020603050405020304" pitchFamily="18" charset="0"/>
                <a:cs typeface="Times New Roman" panose="02020603050405020304" pitchFamily="18" charset="0"/>
              </a:rPr>
              <a:t> - they pitched their tents and erected their </a:t>
            </a:r>
            <a:r>
              <a:rPr lang="en-US" sz="2800" u="sng" dirty="0">
                <a:effectLst/>
                <a:latin typeface="Times New Roman" panose="02020603050405020304" pitchFamily="18" charset="0"/>
                <a:cs typeface="Times New Roman" panose="02020603050405020304" pitchFamily="18" charset="0"/>
              </a:rPr>
              <a:t>temporary shelters</a:t>
            </a:r>
            <a:r>
              <a:rPr lang="en-US" sz="2800" dirty="0">
                <a:effectLst/>
                <a:latin typeface="Times New Roman" panose="02020603050405020304" pitchFamily="18" charset="0"/>
                <a:cs typeface="Times New Roman" panose="02020603050405020304" pitchFamily="18" charset="0"/>
              </a:rPr>
              <a:t> there to sleep.</a:t>
            </a:r>
            <a:endParaRPr lang="en-US" sz="2800" dirty="0" smtClean="0">
              <a:effectLst/>
              <a:latin typeface="Times New Roman" pitchFamily="18" charset="0"/>
              <a:cs typeface="Times New Roman" pitchFamily="18" charset="0"/>
            </a:endParaRPr>
          </a:p>
        </p:txBody>
      </p:sp>
    </p:spTree>
    <p:extLst>
      <p:ext uri="{BB962C8B-B14F-4D97-AF65-F5344CB8AC3E}">
        <p14:creationId xmlns:p14="http://schemas.microsoft.com/office/powerpoint/2010/main" val="41135495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40871" y="219077"/>
            <a:ext cx="8229600" cy="638175"/>
          </a:xfrm>
        </p:spPr>
        <p:txBody>
          <a:bodyPr/>
          <a:lstStyle/>
          <a:p>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endParaRPr lang="en-US" sz="2200" dirty="0"/>
          </a:p>
        </p:txBody>
      </p:sp>
      <p:sp>
        <p:nvSpPr>
          <p:cNvPr id="3" name="Subtitle 2"/>
          <p:cNvSpPr>
            <a:spLocks noGrp="1"/>
          </p:cNvSpPr>
          <p:nvPr>
            <p:ph idx="1"/>
          </p:nvPr>
        </p:nvSpPr>
        <p:spPr>
          <a:xfrm>
            <a:off x="457200" y="457200"/>
            <a:ext cx="8229600" cy="4286250"/>
          </a:xfrm>
        </p:spPr>
        <p:txBody>
          <a:bodyPr/>
          <a:lstStyle/>
          <a:p>
            <a:pPr marL="0" indent="0">
              <a:buNone/>
            </a:pPr>
            <a:r>
              <a:rPr lang="en-US" sz="2800" dirty="0">
                <a:effectLst/>
                <a:latin typeface="Times New Roman" panose="02020603050405020304" pitchFamily="18" charset="0"/>
                <a:cs typeface="Times New Roman" panose="02020603050405020304" pitchFamily="18" charset="0"/>
              </a:rPr>
              <a:t>Celebrate the Feast of Tabernacles for seven days after you have gathered the produce of your threshing floor and your winepress.  </a:t>
            </a:r>
            <a:r>
              <a:rPr lang="en-US" sz="2800" u="sng" dirty="0">
                <a:effectLst/>
                <a:latin typeface="Times New Roman" panose="02020603050405020304" pitchFamily="18" charset="0"/>
                <a:cs typeface="Times New Roman" panose="02020603050405020304" pitchFamily="18" charset="0"/>
              </a:rPr>
              <a:t>Be joyful at your Feast-- you, your sons and daughters, your menservants and maidservants, and the Levites, the aliens, the fatherless and the widows who live in your towns</a:t>
            </a:r>
            <a:r>
              <a:rPr lang="en-US" sz="2800" dirty="0">
                <a:effectLst/>
                <a:latin typeface="Times New Roman" panose="02020603050405020304" pitchFamily="18" charset="0"/>
                <a:cs typeface="Times New Roman" panose="02020603050405020304" pitchFamily="18" charset="0"/>
              </a:rPr>
              <a:t>.  For seven days celebrate the Feast to </a:t>
            </a:r>
            <a:r>
              <a:rPr lang="en-US" sz="2800" dirty="0" err="1">
                <a:effectLst/>
                <a:latin typeface="Times New Roman" panose="02020603050405020304" pitchFamily="18" charset="0"/>
                <a:cs typeface="Times New Roman" panose="02020603050405020304" pitchFamily="18" charset="0"/>
              </a:rPr>
              <a:t>Yehovah</a:t>
            </a:r>
            <a:r>
              <a:rPr lang="en-US" sz="2800" dirty="0">
                <a:effectLst/>
                <a:latin typeface="Times New Roman" panose="02020603050405020304" pitchFamily="18" charset="0"/>
                <a:cs typeface="Times New Roman" panose="02020603050405020304" pitchFamily="18" charset="0"/>
              </a:rPr>
              <a:t> your Elohim at the place </a:t>
            </a:r>
            <a:r>
              <a:rPr lang="en-US" sz="2800" dirty="0" err="1">
                <a:effectLst/>
                <a:latin typeface="Times New Roman" panose="02020603050405020304" pitchFamily="18" charset="0"/>
                <a:cs typeface="Times New Roman" panose="02020603050405020304" pitchFamily="18" charset="0"/>
              </a:rPr>
              <a:t>Yehovah</a:t>
            </a:r>
            <a:r>
              <a:rPr lang="en-US" sz="2800" dirty="0">
                <a:effectLst/>
                <a:latin typeface="Times New Roman" panose="02020603050405020304" pitchFamily="18" charset="0"/>
                <a:cs typeface="Times New Roman" panose="02020603050405020304" pitchFamily="18" charset="0"/>
              </a:rPr>
              <a:t> will choose. For </a:t>
            </a:r>
            <a:r>
              <a:rPr lang="en-US" sz="2800" dirty="0" err="1">
                <a:effectLst/>
                <a:latin typeface="Times New Roman" panose="02020603050405020304" pitchFamily="18" charset="0"/>
                <a:cs typeface="Times New Roman" panose="02020603050405020304" pitchFamily="18" charset="0"/>
              </a:rPr>
              <a:t>Yehovah</a:t>
            </a:r>
            <a:r>
              <a:rPr lang="en-US" sz="2800" dirty="0">
                <a:effectLst/>
                <a:latin typeface="Times New Roman" panose="02020603050405020304" pitchFamily="18" charset="0"/>
                <a:cs typeface="Times New Roman" panose="02020603050405020304" pitchFamily="18" charset="0"/>
              </a:rPr>
              <a:t> your Elohim will bless you in all your harvest and in all the work of your hands, and your joy will be complete. (</a:t>
            </a:r>
            <a:r>
              <a:rPr lang="en-US" sz="2800" dirty="0" err="1">
                <a:effectLst/>
                <a:latin typeface="Times New Roman" panose="02020603050405020304" pitchFamily="18" charset="0"/>
                <a:cs typeface="Times New Roman" panose="02020603050405020304" pitchFamily="18" charset="0"/>
              </a:rPr>
              <a:t>Devarim</a:t>
            </a:r>
            <a:r>
              <a:rPr lang="en-US" sz="2800" dirty="0">
                <a:effectLst/>
                <a:latin typeface="Times New Roman" panose="02020603050405020304" pitchFamily="18" charset="0"/>
                <a:cs typeface="Times New Roman" panose="02020603050405020304" pitchFamily="18" charset="0"/>
              </a:rPr>
              <a:t> 16:13-15)</a:t>
            </a:r>
            <a:endParaRPr lang="en-US" sz="2800" dirty="0" smtClean="0">
              <a:effectLst/>
              <a:latin typeface="Times New Roman" pitchFamily="18" charset="0"/>
              <a:cs typeface="Times New Roman" pitchFamily="18" charset="0"/>
            </a:endParaRPr>
          </a:p>
        </p:txBody>
      </p:sp>
    </p:spTree>
    <p:extLst>
      <p:ext uri="{BB962C8B-B14F-4D97-AF65-F5344CB8AC3E}">
        <p14:creationId xmlns:p14="http://schemas.microsoft.com/office/powerpoint/2010/main" val="1789435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40871" y="219077"/>
            <a:ext cx="8229600" cy="638175"/>
          </a:xfrm>
        </p:spPr>
        <p:txBody>
          <a:bodyPr/>
          <a:lstStyle/>
          <a:p>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endParaRPr lang="en-US" sz="2200" dirty="0"/>
          </a:p>
        </p:txBody>
      </p:sp>
      <p:sp>
        <p:nvSpPr>
          <p:cNvPr id="3" name="Subtitle 2"/>
          <p:cNvSpPr>
            <a:spLocks noGrp="1"/>
          </p:cNvSpPr>
          <p:nvPr>
            <p:ph idx="1"/>
          </p:nvPr>
        </p:nvSpPr>
        <p:spPr>
          <a:xfrm>
            <a:off x="457200" y="457200"/>
            <a:ext cx="8229600" cy="4286250"/>
          </a:xfrm>
        </p:spPr>
        <p:txBody>
          <a:bodyPr/>
          <a:lstStyle/>
          <a:p>
            <a:pPr marL="0" indent="0">
              <a:buNone/>
            </a:pPr>
            <a:r>
              <a:rPr lang="en-US" sz="2800" dirty="0">
                <a:effectLst/>
                <a:latin typeface="Times New Roman" panose="02020603050405020304" pitchFamily="18" charset="0"/>
                <a:cs typeface="Times New Roman" panose="02020603050405020304" pitchFamily="18" charset="0"/>
              </a:rPr>
              <a:t>But you are to seek the place </a:t>
            </a:r>
            <a:r>
              <a:rPr lang="en-US" sz="2800" dirty="0" err="1">
                <a:effectLst/>
                <a:latin typeface="Times New Roman" panose="02020603050405020304" pitchFamily="18" charset="0"/>
                <a:cs typeface="Times New Roman" panose="02020603050405020304" pitchFamily="18" charset="0"/>
              </a:rPr>
              <a:t>Yehovah</a:t>
            </a:r>
            <a:r>
              <a:rPr lang="en-US" sz="2800" dirty="0">
                <a:effectLst/>
                <a:latin typeface="Times New Roman" panose="02020603050405020304" pitchFamily="18" charset="0"/>
                <a:cs typeface="Times New Roman" panose="02020603050405020304" pitchFamily="18" charset="0"/>
              </a:rPr>
              <a:t> your Elohim will choose from among all your tribes to put his Name there for his dwelling. </a:t>
            </a:r>
            <a:r>
              <a:rPr lang="en-US" sz="2800" u="sng" dirty="0">
                <a:effectLst/>
                <a:latin typeface="Times New Roman" panose="02020603050405020304" pitchFamily="18" charset="0"/>
                <a:cs typeface="Times New Roman" panose="02020603050405020304" pitchFamily="18" charset="0"/>
              </a:rPr>
              <a:t>To that place you must go</a:t>
            </a:r>
            <a:r>
              <a:rPr lang="en-US" sz="2800" dirty="0">
                <a:effectLst/>
                <a:latin typeface="Times New Roman" panose="02020603050405020304" pitchFamily="18" charset="0"/>
                <a:cs typeface="Times New Roman" panose="02020603050405020304" pitchFamily="18" charset="0"/>
              </a:rPr>
              <a:t>; there bring your burnt offerings and sacrifices, your tithes and special gifts, what you have vowed to give and your freewill offerings, and the firstborn of your herds and flocks.  </a:t>
            </a:r>
            <a:r>
              <a:rPr lang="en-US" sz="2800" u="sng" dirty="0">
                <a:effectLst/>
                <a:latin typeface="Times New Roman" panose="02020603050405020304" pitchFamily="18" charset="0"/>
                <a:cs typeface="Times New Roman" panose="02020603050405020304" pitchFamily="18" charset="0"/>
              </a:rPr>
              <a:t>There, in the presence of </a:t>
            </a:r>
            <a:r>
              <a:rPr lang="en-US" sz="2800" u="sng" dirty="0" err="1">
                <a:effectLst/>
                <a:latin typeface="Times New Roman" panose="02020603050405020304" pitchFamily="18" charset="0"/>
                <a:cs typeface="Times New Roman" panose="02020603050405020304" pitchFamily="18" charset="0"/>
              </a:rPr>
              <a:t>Yehovah</a:t>
            </a:r>
            <a:r>
              <a:rPr lang="en-US" sz="2800" u="sng" dirty="0">
                <a:effectLst/>
                <a:latin typeface="Times New Roman" panose="02020603050405020304" pitchFamily="18" charset="0"/>
                <a:cs typeface="Times New Roman" panose="02020603050405020304" pitchFamily="18" charset="0"/>
              </a:rPr>
              <a:t> your Elohim, you and your families shall eat and shall rejoice</a:t>
            </a:r>
            <a:r>
              <a:rPr lang="en-US" sz="2800" dirty="0">
                <a:effectLst/>
                <a:latin typeface="Times New Roman" panose="02020603050405020304" pitchFamily="18" charset="0"/>
                <a:cs typeface="Times New Roman" panose="02020603050405020304" pitchFamily="18" charset="0"/>
              </a:rPr>
              <a:t> in everything you have put your hand to, because </a:t>
            </a:r>
            <a:r>
              <a:rPr lang="en-US" sz="2800" dirty="0" err="1">
                <a:effectLst/>
                <a:latin typeface="Times New Roman" panose="02020603050405020304" pitchFamily="18" charset="0"/>
                <a:cs typeface="Times New Roman" panose="02020603050405020304" pitchFamily="18" charset="0"/>
              </a:rPr>
              <a:t>Yehovah</a:t>
            </a:r>
            <a:r>
              <a:rPr lang="en-US" sz="2800" dirty="0">
                <a:effectLst/>
                <a:latin typeface="Times New Roman" panose="02020603050405020304" pitchFamily="18" charset="0"/>
                <a:cs typeface="Times New Roman" panose="02020603050405020304" pitchFamily="18" charset="0"/>
              </a:rPr>
              <a:t> your Elohim has blessed you. (</a:t>
            </a:r>
            <a:r>
              <a:rPr lang="en-US" sz="2800" dirty="0" err="1">
                <a:effectLst/>
                <a:latin typeface="Times New Roman" panose="02020603050405020304" pitchFamily="18" charset="0"/>
                <a:cs typeface="Times New Roman" panose="02020603050405020304" pitchFamily="18" charset="0"/>
              </a:rPr>
              <a:t>Devarim</a:t>
            </a:r>
            <a:r>
              <a:rPr lang="en-US" sz="2800" dirty="0">
                <a:effectLst/>
                <a:latin typeface="Times New Roman" panose="02020603050405020304" pitchFamily="18" charset="0"/>
                <a:cs typeface="Times New Roman" panose="02020603050405020304" pitchFamily="18" charset="0"/>
              </a:rPr>
              <a:t> 12:5-7)</a:t>
            </a:r>
            <a:endParaRPr lang="en-US" sz="2800" dirty="0" smtClean="0">
              <a:effectLst/>
              <a:latin typeface="Times New Roman" pitchFamily="18" charset="0"/>
              <a:cs typeface="Times New Roman" pitchFamily="18" charset="0"/>
            </a:endParaRPr>
          </a:p>
        </p:txBody>
      </p:sp>
    </p:spTree>
    <p:extLst>
      <p:ext uri="{BB962C8B-B14F-4D97-AF65-F5344CB8AC3E}">
        <p14:creationId xmlns:p14="http://schemas.microsoft.com/office/powerpoint/2010/main" val="4344431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16379" y="302079"/>
            <a:ext cx="8229600" cy="4645478"/>
          </a:xfrm>
        </p:spPr>
        <p:txBody>
          <a:bodyPr>
            <a:normAutofit fontScale="77500" lnSpcReduction="20000"/>
          </a:bodyPr>
          <a:lstStyle/>
          <a:p>
            <a:pPr>
              <a:buNone/>
            </a:pPr>
            <a:r>
              <a:rPr lang="en-US" sz="4000" dirty="0">
                <a:solidFill>
                  <a:schemeClr val="bg1"/>
                </a:solidFill>
              </a:rPr>
              <a:t>So beginning with the fifteenth day of the seventh month, after you have gathered the crops of the land, celebrate the pilgrim feast of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for seven days; the first day is a day of </a:t>
            </a:r>
            <a:r>
              <a:rPr lang="en-US" sz="4000" dirty="0" smtClean="0">
                <a:solidFill>
                  <a:schemeClr val="bg1"/>
                </a:solidFill>
              </a:rPr>
              <a:t>rest (</a:t>
            </a:r>
            <a:r>
              <a:rPr lang="en-US" sz="4000" i="1" dirty="0" err="1" smtClean="0">
                <a:solidFill>
                  <a:schemeClr val="bg1"/>
                </a:solidFill>
              </a:rPr>
              <a:t>shabbaton</a:t>
            </a:r>
            <a:r>
              <a:rPr lang="en-US" sz="4000" dirty="0" smtClean="0">
                <a:solidFill>
                  <a:schemeClr val="bg1"/>
                </a:solidFill>
              </a:rPr>
              <a:t>), </a:t>
            </a:r>
            <a:r>
              <a:rPr lang="en-US" sz="4000" dirty="0">
                <a:solidFill>
                  <a:schemeClr val="bg1"/>
                </a:solidFill>
              </a:rPr>
              <a:t>and the eighth day also is a day of </a:t>
            </a:r>
            <a:r>
              <a:rPr lang="en-US" sz="4000" dirty="0" smtClean="0">
                <a:solidFill>
                  <a:schemeClr val="bg1"/>
                </a:solidFill>
              </a:rPr>
              <a:t>rest (</a:t>
            </a:r>
            <a:r>
              <a:rPr lang="en-US" sz="4000" i="1" dirty="0" err="1" smtClean="0">
                <a:solidFill>
                  <a:schemeClr val="bg1"/>
                </a:solidFill>
              </a:rPr>
              <a:t>shabbaton</a:t>
            </a:r>
            <a:r>
              <a:rPr lang="en-US" sz="4000" dirty="0" smtClean="0">
                <a:solidFill>
                  <a:schemeClr val="bg1"/>
                </a:solidFill>
              </a:rPr>
              <a:t>).</a:t>
            </a:r>
            <a:r>
              <a:rPr lang="en-US" sz="4000" dirty="0">
                <a:solidFill>
                  <a:schemeClr val="bg1"/>
                </a:solidFill>
              </a:rPr>
              <a:t>  On the first day you are to take choice fruit from the trees, and palm fronds, leafy branches and poplars, and rejoice before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your </a:t>
            </a:r>
            <a:r>
              <a:rPr lang="en-US" sz="4000" dirty="0" err="1">
                <a:solidFill>
                  <a:schemeClr val="bg1"/>
                </a:solidFill>
              </a:rPr>
              <a:t>Elohim</a:t>
            </a:r>
            <a:r>
              <a:rPr lang="en-US" sz="4000" dirty="0">
                <a:solidFill>
                  <a:schemeClr val="bg1"/>
                </a:solidFill>
              </a:rPr>
              <a:t> for seven days.  </a:t>
            </a:r>
            <a:r>
              <a:rPr lang="en-US" sz="4000" dirty="0" smtClean="0">
                <a:solidFill>
                  <a:schemeClr val="bg1"/>
                </a:solidFill>
              </a:rPr>
              <a:t>(</a:t>
            </a:r>
            <a:r>
              <a:rPr lang="en-US" sz="4000" dirty="0" err="1" smtClean="0">
                <a:solidFill>
                  <a:schemeClr val="bg1"/>
                </a:solidFill>
              </a:rPr>
              <a:t>Vayiqra</a:t>
            </a:r>
            <a:r>
              <a:rPr lang="en-US" sz="4000" dirty="0" smtClean="0">
                <a:solidFill>
                  <a:schemeClr val="bg1"/>
                </a:solidFill>
              </a:rPr>
              <a:t> [Leviticus] 23:39-43)</a:t>
            </a:r>
            <a:endParaRPr lang="en-US" sz="4000" dirty="0">
              <a:solidFill>
                <a:schemeClr val="bg1"/>
              </a:solidFill>
            </a:endParaRPr>
          </a:p>
        </p:txBody>
      </p:sp>
    </p:spTree>
    <p:extLst>
      <p:ext uri="{BB962C8B-B14F-4D97-AF65-F5344CB8AC3E}">
        <p14:creationId xmlns:p14="http://schemas.microsoft.com/office/powerpoint/2010/main" val="33391681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40871" y="219077"/>
            <a:ext cx="8229600" cy="638175"/>
          </a:xfrm>
        </p:spPr>
        <p:txBody>
          <a:bodyPr/>
          <a:lstStyle/>
          <a:p>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endParaRPr lang="en-US" sz="2200" dirty="0"/>
          </a:p>
        </p:txBody>
      </p:sp>
      <p:sp>
        <p:nvSpPr>
          <p:cNvPr id="3" name="Subtitle 2"/>
          <p:cNvSpPr>
            <a:spLocks noGrp="1"/>
          </p:cNvSpPr>
          <p:nvPr>
            <p:ph idx="1"/>
          </p:nvPr>
        </p:nvSpPr>
        <p:spPr>
          <a:xfrm>
            <a:off x="457200" y="457200"/>
            <a:ext cx="8229600" cy="4286250"/>
          </a:xfrm>
        </p:spPr>
        <p:txBody>
          <a:bodyPr/>
          <a:lstStyle/>
          <a:p>
            <a:pPr marL="0" indent="0" algn="ctr">
              <a:buNone/>
            </a:pPr>
            <a:r>
              <a:rPr lang="en-US" dirty="0" err="1" smtClean="0">
                <a:effectLst/>
                <a:latin typeface="Times New Roman" pitchFamily="18" charset="0"/>
                <a:cs typeface="Times New Roman" pitchFamily="18" charset="0"/>
              </a:rPr>
              <a:t>Chag</a:t>
            </a:r>
            <a:r>
              <a:rPr lang="en-US" dirty="0" smtClean="0">
                <a:effectLst/>
                <a:latin typeface="Times New Roman" pitchFamily="18" charset="0"/>
                <a:cs typeface="Times New Roman" pitchFamily="18" charset="0"/>
              </a:rPr>
              <a:t> </a:t>
            </a:r>
            <a:r>
              <a:rPr lang="en-US" dirty="0" err="1" smtClean="0">
                <a:effectLst/>
                <a:latin typeface="Times New Roman" pitchFamily="18" charset="0"/>
                <a:cs typeface="Times New Roman" pitchFamily="18" charset="0"/>
              </a:rPr>
              <a:t>Sameach</a:t>
            </a:r>
            <a:endParaRPr lang="en-US" dirty="0" smtClean="0">
              <a:effectLst/>
              <a:latin typeface="Times New Roman" pitchFamily="18" charset="0"/>
              <a:cs typeface="Times New Roman" pitchFamily="18" charset="0"/>
            </a:endParaRPr>
          </a:p>
          <a:p>
            <a:pPr marL="0" indent="0" algn="ctr">
              <a:buNone/>
            </a:pPr>
            <a:r>
              <a:rPr lang="en-US" sz="3600" dirty="0" smtClean="0">
                <a:effectLst/>
                <a:latin typeface="Times New Roman" pitchFamily="18" charset="0"/>
                <a:cs typeface="Times New Roman" pitchFamily="18" charset="0"/>
              </a:rPr>
              <a:t>At the pilgrimage festivals, a common greeting is “</a:t>
            </a:r>
            <a:r>
              <a:rPr lang="en-US" sz="3600" dirty="0" err="1" smtClean="0">
                <a:effectLst/>
                <a:latin typeface="Times New Roman" pitchFamily="18" charset="0"/>
                <a:cs typeface="Times New Roman" pitchFamily="18" charset="0"/>
              </a:rPr>
              <a:t>chag</a:t>
            </a:r>
            <a:r>
              <a:rPr lang="en-US" sz="3600" dirty="0" smtClean="0">
                <a:effectLst/>
                <a:latin typeface="Times New Roman" pitchFamily="18" charset="0"/>
                <a:cs typeface="Times New Roman" pitchFamily="18" charset="0"/>
              </a:rPr>
              <a:t> </a:t>
            </a:r>
            <a:r>
              <a:rPr lang="en-US" sz="3600" dirty="0" err="1" smtClean="0">
                <a:effectLst/>
                <a:latin typeface="Times New Roman" pitchFamily="18" charset="0"/>
                <a:cs typeface="Times New Roman" pitchFamily="18" charset="0"/>
              </a:rPr>
              <a:t>sameach</a:t>
            </a:r>
            <a:r>
              <a:rPr lang="en-US" sz="3600" dirty="0" smtClean="0">
                <a:effectLst/>
                <a:latin typeface="Times New Roman" pitchFamily="18" charset="0"/>
                <a:cs typeface="Times New Roman" pitchFamily="18" charset="0"/>
              </a:rPr>
              <a:t>” which means “pilgrimage joy” or “have a joyful pilgrimage festival” (dumbed down to “Happy Feast”)</a:t>
            </a:r>
            <a:endParaRPr lang="en-US" sz="3600" dirty="0" smtClean="0">
              <a:effectLst/>
              <a:latin typeface="Times New Roman" pitchFamily="18" charset="0"/>
              <a:cs typeface="Times New Roman" pitchFamily="18" charset="0"/>
            </a:endParaRPr>
          </a:p>
        </p:txBody>
      </p:sp>
    </p:spTree>
    <p:extLst>
      <p:ext uri="{BB962C8B-B14F-4D97-AF65-F5344CB8AC3E}">
        <p14:creationId xmlns:p14="http://schemas.microsoft.com/office/powerpoint/2010/main" val="26362550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40871" y="219077"/>
            <a:ext cx="8229600" cy="638175"/>
          </a:xfrm>
        </p:spPr>
        <p:txBody>
          <a:bodyPr/>
          <a:lstStyle/>
          <a:p>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endParaRPr lang="en-US" sz="2200" dirty="0"/>
          </a:p>
        </p:txBody>
      </p:sp>
      <p:sp>
        <p:nvSpPr>
          <p:cNvPr id="3" name="Subtitle 2"/>
          <p:cNvSpPr>
            <a:spLocks noGrp="1"/>
          </p:cNvSpPr>
          <p:nvPr>
            <p:ph idx="1"/>
          </p:nvPr>
        </p:nvSpPr>
        <p:spPr>
          <a:xfrm>
            <a:off x="457200" y="457200"/>
            <a:ext cx="8229600" cy="4286250"/>
          </a:xfrm>
        </p:spPr>
        <p:txBody>
          <a:bodyPr/>
          <a:lstStyle/>
          <a:p>
            <a:pPr marL="0" indent="0" algn="ctr">
              <a:buNone/>
            </a:pPr>
            <a:r>
              <a:rPr lang="en-US" dirty="0" smtClean="0">
                <a:effectLst/>
                <a:latin typeface="Times New Roman" pitchFamily="18" charset="0"/>
                <a:cs typeface="Times New Roman" pitchFamily="18" charset="0"/>
              </a:rPr>
              <a:t>Lessons From the Wilderness</a:t>
            </a:r>
          </a:p>
          <a:p>
            <a:pPr marL="0" indent="0" algn="ctr">
              <a:buNone/>
            </a:pPr>
            <a:r>
              <a:rPr lang="en-US" sz="3600" dirty="0" smtClean="0">
                <a:effectLst/>
                <a:latin typeface="Times New Roman" pitchFamily="18" charset="0"/>
                <a:cs typeface="Times New Roman" pitchFamily="18" charset="0"/>
              </a:rPr>
              <a:t>#1 – Following </a:t>
            </a:r>
            <a:r>
              <a:rPr lang="en-US" sz="3600" dirty="0" err="1" smtClean="0">
                <a:effectLst/>
                <a:latin typeface="Times New Roman" pitchFamily="18" charset="0"/>
                <a:cs typeface="Times New Roman" pitchFamily="18" charset="0"/>
              </a:rPr>
              <a:t>Yehovah</a:t>
            </a:r>
            <a:r>
              <a:rPr lang="en-US" sz="3600" dirty="0" smtClean="0">
                <a:effectLst/>
                <a:latin typeface="Times New Roman" pitchFamily="18" charset="0"/>
                <a:cs typeface="Times New Roman" pitchFamily="18" charset="0"/>
              </a:rPr>
              <a:t> Wherever He Leads</a:t>
            </a:r>
            <a:endParaRPr lang="en-US" sz="3600" dirty="0" smtClean="0">
              <a:effectLst/>
              <a:latin typeface="Times New Roman" pitchFamily="18" charset="0"/>
              <a:cs typeface="Times New Roman" pitchFamily="18" charset="0"/>
            </a:endParaRPr>
          </a:p>
        </p:txBody>
      </p:sp>
    </p:spTree>
    <p:extLst>
      <p:ext uri="{BB962C8B-B14F-4D97-AF65-F5344CB8AC3E}">
        <p14:creationId xmlns:p14="http://schemas.microsoft.com/office/powerpoint/2010/main" val="2971545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3721" y="444955"/>
            <a:ext cx="7871279" cy="4355644"/>
          </a:xfrm>
        </p:spPr>
        <p:txBody>
          <a:bodyPr>
            <a:normAutofit/>
          </a:bodyPr>
          <a:lstStyle/>
          <a:p>
            <a:pPr algn="ctr">
              <a:buNone/>
            </a:pPr>
            <a:r>
              <a:rPr lang="en-US" dirty="0" err="1" smtClean="0">
                <a:solidFill>
                  <a:schemeClr val="bg1"/>
                </a:solidFill>
              </a:rPr>
              <a:t>Yehovah</a:t>
            </a:r>
            <a:r>
              <a:rPr lang="en-US" dirty="0" smtClean="0">
                <a:solidFill>
                  <a:schemeClr val="bg1"/>
                </a:solidFill>
              </a:rPr>
              <a:t> travelled with and led Israel</a:t>
            </a:r>
          </a:p>
          <a:p>
            <a:pPr>
              <a:buNone/>
            </a:pPr>
            <a:r>
              <a:rPr lang="en-US" dirty="0" smtClean="0">
                <a:solidFill>
                  <a:schemeClr val="bg1"/>
                </a:solidFill>
              </a:rPr>
              <a:t>By </a:t>
            </a:r>
            <a:r>
              <a:rPr lang="en-US" dirty="0">
                <a:solidFill>
                  <a:schemeClr val="bg1"/>
                </a:solidFill>
              </a:rPr>
              <a:t>day </a:t>
            </a:r>
            <a:r>
              <a:rPr lang="en-US" dirty="0" err="1" smtClean="0">
                <a:solidFill>
                  <a:schemeClr val="bg1"/>
                </a:solidFill>
              </a:rPr>
              <a:t>Yehovah</a:t>
            </a:r>
            <a:r>
              <a:rPr lang="en-US" dirty="0" smtClean="0">
                <a:solidFill>
                  <a:schemeClr val="bg1"/>
                </a:solidFill>
              </a:rPr>
              <a:t> </a:t>
            </a:r>
            <a:r>
              <a:rPr lang="en-US" dirty="0">
                <a:solidFill>
                  <a:schemeClr val="bg1"/>
                </a:solidFill>
              </a:rPr>
              <a:t>went ahead of them in a pillar of cloud to guide them on their way and by night in a pillar of fire to give them light, so that they could travel by day or </a:t>
            </a:r>
            <a:r>
              <a:rPr lang="en-US" dirty="0" smtClean="0">
                <a:solidFill>
                  <a:schemeClr val="bg1"/>
                </a:solidFill>
              </a:rPr>
              <a:t>night</a:t>
            </a:r>
            <a:r>
              <a:rPr lang="en-US" dirty="0">
                <a:solidFill>
                  <a:schemeClr val="bg1"/>
                </a:solidFill>
              </a:rPr>
              <a:t>. </a:t>
            </a:r>
            <a:r>
              <a:rPr lang="en-US" dirty="0" smtClean="0">
                <a:solidFill>
                  <a:schemeClr val="bg1"/>
                </a:solidFill>
              </a:rPr>
              <a:t>Neither </a:t>
            </a:r>
            <a:r>
              <a:rPr lang="en-US" dirty="0">
                <a:solidFill>
                  <a:schemeClr val="bg1"/>
                </a:solidFill>
              </a:rPr>
              <a:t>the pillar of cloud by day nor the pillar of fire by night left its place in front of the people. (</a:t>
            </a:r>
            <a:r>
              <a:rPr lang="en-US" dirty="0" err="1">
                <a:solidFill>
                  <a:schemeClr val="bg1"/>
                </a:solidFill>
              </a:rPr>
              <a:t>Shemot</a:t>
            </a:r>
            <a:r>
              <a:rPr lang="en-US" dirty="0">
                <a:solidFill>
                  <a:schemeClr val="bg1"/>
                </a:solidFill>
              </a:rPr>
              <a:t> 13:21-22)</a:t>
            </a:r>
            <a:endParaRPr lang="en-US" dirty="0" smtClean="0">
              <a:solidFill>
                <a:schemeClr val="bg1"/>
              </a:solidFill>
            </a:endParaRPr>
          </a:p>
        </p:txBody>
      </p:sp>
    </p:spTree>
    <p:extLst>
      <p:ext uri="{BB962C8B-B14F-4D97-AF65-F5344CB8AC3E}">
        <p14:creationId xmlns:p14="http://schemas.microsoft.com/office/powerpoint/2010/main" val="21819499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3721" y="657227"/>
            <a:ext cx="7871279" cy="4355644"/>
          </a:xfrm>
        </p:spPr>
        <p:txBody>
          <a:bodyPr>
            <a:noAutofit/>
          </a:bodyPr>
          <a:lstStyle/>
          <a:p>
            <a:pPr>
              <a:buNone/>
            </a:pPr>
            <a:r>
              <a:rPr lang="en-US" dirty="0">
                <a:solidFill>
                  <a:schemeClr val="bg1"/>
                </a:solidFill>
              </a:rPr>
              <a:t>In all the travels of the sons of </a:t>
            </a:r>
            <a:r>
              <a:rPr lang="en-US" dirty="0" err="1">
                <a:solidFill>
                  <a:schemeClr val="bg1"/>
                </a:solidFill>
              </a:rPr>
              <a:t>Yisrael</a:t>
            </a:r>
            <a:r>
              <a:rPr lang="en-US" dirty="0">
                <a:solidFill>
                  <a:schemeClr val="bg1"/>
                </a:solidFill>
              </a:rPr>
              <a:t>, whenever the cloud lifted from above the tabernacle, they would set out; but if the cloud did not lift, they did not set out-- until the day it lifted.  So the cloud of </a:t>
            </a:r>
            <a:r>
              <a:rPr lang="en-US" dirty="0" err="1" smtClean="0">
                <a:solidFill>
                  <a:schemeClr val="bg1"/>
                </a:solidFill>
              </a:rPr>
              <a:t>Yehovah</a:t>
            </a:r>
            <a:r>
              <a:rPr lang="en-US" dirty="0" smtClean="0">
                <a:solidFill>
                  <a:schemeClr val="bg1"/>
                </a:solidFill>
              </a:rPr>
              <a:t> </a:t>
            </a:r>
            <a:r>
              <a:rPr lang="en-US" dirty="0">
                <a:solidFill>
                  <a:schemeClr val="bg1"/>
                </a:solidFill>
              </a:rPr>
              <a:t>was over the tabernacle by day, and fire was in the cloud by night, in the sight of all the house of </a:t>
            </a:r>
            <a:r>
              <a:rPr lang="en-US" dirty="0" err="1">
                <a:solidFill>
                  <a:schemeClr val="bg1"/>
                </a:solidFill>
              </a:rPr>
              <a:t>Yisrael</a:t>
            </a:r>
            <a:r>
              <a:rPr lang="en-US" dirty="0">
                <a:solidFill>
                  <a:schemeClr val="bg1"/>
                </a:solidFill>
              </a:rPr>
              <a:t> during all their travels. (</a:t>
            </a:r>
            <a:r>
              <a:rPr lang="en-US" dirty="0" err="1">
                <a:solidFill>
                  <a:schemeClr val="bg1"/>
                </a:solidFill>
              </a:rPr>
              <a:t>Shemot</a:t>
            </a:r>
            <a:r>
              <a:rPr lang="en-US" dirty="0">
                <a:solidFill>
                  <a:schemeClr val="bg1"/>
                </a:solidFill>
              </a:rPr>
              <a:t> 40:36-38)</a:t>
            </a:r>
          </a:p>
        </p:txBody>
      </p:sp>
    </p:spTree>
    <p:extLst>
      <p:ext uri="{BB962C8B-B14F-4D97-AF65-F5344CB8AC3E}">
        <p14:creationId xmlns:p14="http://schemas.microsoft.com/office/powerpoint/2010/main" val="10673963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40871" y="219077"/>
            <a:ext cx="8229600" cy="638175"/>
          </a:xfrm>
        </p:spPr>
        <p:txBody>
          <a:bodyPr/>
          <a:lstStyle/>
          <a:p>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endParaRPr lang="en-US" sz="2200" dirty="0"/>
          </a:p>
        </p:txBody>
      </p:sp>
      <p:sp>
        <p:nvSpPr>
          <p:cNvPr id="3" name="Subtitle 2"/>
          <p:cNvSpPr>
            <a:spLocks noGrp="1"/>
          </p:cNvSpPr>
          <p:nvPr>
            <p:ph idx="1"/>
          </p:nvPr>
        </p:nvSpPr>
        <p:spPr>
          <a:xfrm>
            <a:off x="457200" y="457200"/>
            <a:ext cx="8229600" cy="4286250"/>
          </a:xfrm>
        </p:spPr>
        <p:txBody>
          <a:bodyPr/>
          <a:lstStyle/>
          <a:p>
            <a:pPr marL="0" indent="0">
              <a:buNone/>
            </a:pPr>
            <a:r>
              <a:rPr lang="en-US" sz="2800" dirty="0" smtClean="0">
                <a:effectLst/>
                <a:latin typeface="Times New Roman" pitchFamily="18" charset="0"/>
                <a:cs typeface="Times New Roman" pitchFamily="18" charset="0"/>
              </a:rPr>
              <a:t>Now </a:t>
            </a:r>
            <a:r>
              <a:rPr lang="en-US" sz="2800" dirty="0" err="1" smtClean="0">
                <a:effectLst/>
                <a:latin typeface="Times New Roman" pitchFamily="18" charset="0"/>
                <a:cs typeface="Times New Roman" pitchFamily="18" charset="0"/>
              </a:rPr>
              <a:t>Yehovah</a:t>
            </a:r>
            <a:r>
              <a:rPr lang="en-US" sz="2800" dirty="0" smtClean="0">
                <a:effectLst/>
                <a:latin typeface="Times New Roman" pitchFamily="18" charset="0"/>
                <a:cs typeface="Times New Roman" pitchFamily="18" charset="0"/>
              </a:rPr>
              <a:t> </a:t>
            </a:r>
            <a:r>
              <a:rPr lang="en-US" sz="2800" dirty="0">
                <a:effectLst/>
                <a:latin typeface="Times New Roman" pitchFamily="18" charset="0"/>
                <a:cs typeface="Times New Roman" pitchFamily="18" charset="0"/>
              </a:rPr>
              <a:t>said to </a:t>
            </a:r>
            <a:r>
              <a:rPr lang="en-US" sz="2800" dirty="0" err="1">
                <a:effectLst/>
                <a:latin typeface="Times New Roman" pitchFamily="18" charset="0"/>
                <a:cs typeface="Times New Roman" pitchFamily="18" charset="0"/>
              </a:rPr>
              <a:t>Avram</a:t>
            </a:r>
            <a:r>
              <a:rPr lang="en-US" sz="2800" dirty="0">
                <a:effectLst/>
                <a:latin typeface="Times New Roman" pitchFamily="18" charset="0"/>
                <a:cs typeface="Times New Roman" pitchFamily="18" charset="0"/>
              </a:rPr>
              <a:t>, "Walk yourself (Hebrew, </a:t>
            </a:r>
            <a:r>
              <a:rPr lang="en-US" sz="2800" i="1" dirty="0" err="1" smtClean="0">
                <a:effectLst/>
                <a:latin typeface="Times New Roman" pitchFamily="18" charset="0"/>
                <a:cs typeface="Times New Roman" pitchFamily="18" charset="0"/>
              </a:rPr>
              <a:t>lech</a:t>
            </a:r>
            <a:r>
              <a:rPr lang="en-US" sz="2800" i="1" dirty="0" smtClean="0">
                <a:effectLst/>
                <a:latin typeface="Times New Roman" pitchFamily="18" charset="0"/>
                <a:cs typeface="Times New Roman" pitchFamily="18" charset="0"/>
              </a:rPr>
              <a:t> </a:t>
            </a:r>
            <a:r>
              <a:rPr lang="en-US" sz="2800" i="1" dirty="0" err="1">
                <a:effectLst/>
                <a:latin typeface="Times New Roman" pitchFamily="18" charset="0"/>
                <a:cs typeface="Times New Roman" pitchFamily="18" charset="0"/>
              </a:rPr>
              <a:t>lecha</a:t>
            </a:r>
            <a:r>
              <a:rPr lang="en-US" sz="2800" dirty="0">
                <a:effectLst/>
                <a:latin typeface="Times New Roman" pitchFamily="18" charset="0"/>
                <a:cs typeface="Times New Roman" pitchFamily="18" charset="0"/>
              </a:rPr>
              <a:t>) from your land, your relatives, and your father's household to the land that I will show you.  Then I will make you into a great nation, and I will bless you, and I will make your name great, so that you will be a blessing.  I will bless those who bless you, but the one who treats you lightly I will curse, and all the families of the earth will be blessed in you."  </a:t>
            </a:r>
            <a:r>
              <a:rPr lang="en-US" sz="2800" u="sng" dirty="0">
                <a:effectLst/>
                <a:latin typeface="Times New Roman" pitchFamily="18" charset="0"/>
                <a:cs typeface="Times New Roman" pitchFamily="18" charset="0"/>
              </a:rPr>
              <a:t>So </a:t>
            </a:r>
            <a:r>
              <a:rPr lang="en-US" sz="2800" u="sng" dirty="0" err="1">
                <a:effectLst/>
                <a:latin typeface="Times New Roman" pitchFamily="18" charset="0"/>
                <a:cs typeface="Times New Roman" pitchFamily="18" charset="0"/>
              </a:rPr>
              <a:t>Avram</a:t>
            </a:r>
            <a:r>
              <a:rPr lang="en-US" sz="2800" u="sng" dirty="0">
                <a:effectLst/>
                <a:latin typeface="Times New Roman" pitchFamily="18" charset="0"/>
                <a:cs typeface="Times New Roman" pitchFamily="18" charset="0"/>
              </a:rPr>
              <a:t> left, just as </a:t>
            </a:r>
            <a:r>
              <a:rPr lang="en-US" sz="2800" u="sng" dirty="0" err="1" smtClean="0">
                <a:effectLst/>
                <a:latin typeface="Times New Roman" pitchFamily="18" charset="0"/>
                <a:cs typeface="Times New Roman" pitchFamily="18" charset="0"/>
              </a:rPr>
              <a:t>Yehovah</a:t>
            </a:r>
            <a:r>
              <a:rPr lang="en-US" sz="2800" u="sng" dirty="0" smtClean="0">
                <a:effectLst/>
                <a:latin typeface="Times New Roman" pitchFamily="18" charset="0"/>
                <a:cs typeface="Times New Roman" pitchFamily="18" charset="0"/>
              </a:rPr>
              <a:t> </a:t>
            </a:r>
            <a:r>
              <a:rPr lang="en-US" sz="2800" u="sng" dirty="0">
                <a:effectLst/>
                <a:latin typeface="Times New Roman" pitchFamily="18" charset="0"/>
                <a:cs typeface="Times New Roman" pitchFamily="18" charset="0"/>
              </a:rPr>
              <a:t>had told him to do</a:t>
            </a:r>
            <a:r>
              <a:rPr lang="en-US" sz="2800" dirty="0" smtClean="0">
                <a:effectLst/>
                <a:latin typeface="Times New Roman" pitchFamily="18" charset="0"/>
                <a:cs typeface="Times New Roman" pitchFamily="18" charset="0"/>
              </a:rPr>
              <a:t>.... (Genesis [</a:t>
            </a:r>
            <a:r>
              <a:rPr lang="en-US" sz="2800" dirty="0" err="1" smtClean="0">
                <a:effectLst/>
                <a:latin typeface="Times New Roman" pitchFamily="18" charset="0"/>
                <a:cs typeface="Times New Roman" pitchFamily="18" charset="0"/>
              </a:rPr>
              <a:t>Bereshith</a:t>
            </a:r>
            <a:r>
              <a:rPr lang="en-US" sz="2800" dirty="0" smtClean="0">
                <a:effectLst/>
                <a:latin typeface="Times New Roman" pitchFamily="18" charset="0"/>
                <a:cs typeface="Times New Roman" pitchFamily="18" charset="0"/>
              </a:rPr>
              <a:t>] 12:1-3)</a:t>
            </a:r>
            <a:endParaRPr lang="en-US" dirty="0" smtClean="0">
              <a:effectLst/>
              <a:latin typeface="Times New Roman" pitchFamily="18" charset="0"/>
              <a:cs typeface="Times New Roman" pitchFamily="18" charset="0"/>
            </a:endParaRPr>
          </a:p>
        </p:txBody>
      </p:sp>
    </p:spTree>
    <p:extLst>
      <p:ext uri="{BB962C8B-B14F-4D97-AF65-F5344CB8AC3E}">
        <p14:creationId xmlns:p14="http://schemas.microsoft.com/office/powerpoint/2010/main" val="700502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219077"/>
            <a:ext cx="8229600" cy="638175"/>
          </a:xfrm>
        </p:spPr>
        <p:txBody>
          <a:bodyPr/>
          <a:lstStyle/>
          <a:p>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endParaRPr lang="en-US" sz="2200" dirty="0"/>
          </a:p>
        </p:txBody>
      </p:sp>
      <p:sp>
        <p:nvSpPr>
          <p:cNvPr id="3" name="Subtitle 2"/>
          <p:cNvSpPr>
            <a:spLocks noGrp="1"/>
          </p:cNvSpPr>
          <p:nvPr>
            <p:ph idx="1"/>
          </p:nvPr>
        </p:nvSpPr>
        <p:spPr>
          <a:xfrm>
            <a:off x="457200" y="457200"/>
            <a:ext cx="8229600" cy="4286250"/>
          </a:xfrm>
        </p:spPr>
        <p:txBody>
          <a:bodyPr/>
          <a:lstStyle/>
          <a:p>
            <a:pPr marL="0" indent="0">
              <a:buNone/>
            </a:pPr>
            <a:r>
              <a:rPr lang="en-US" dirty="0" smtClean="0">
                <a:effectLst/>
                <a:latin typeface="Times New Roman" pitchFamily="18" charset="0"/>
                <a:cs typeface="Times New Roman" pitchFamily="18" charset="0"/>
              </a:rPr>
              <a:t>12:4  So </a:t>
            </a:r>
            <a:r>
              <a:rPr lang="en-US" dirty="0" err="1" smtClean="0">
                <a:effectLst/>
                <a:latin typeface="Times New Roman" pitchFamily="18" charset="0"/>
                <a:cs typeface="Times New Roman" pitchFamily="18" charset="0"/>
              </a:rPr>
              <a:t>Avram</a:t>
            </a:r>
            <a:r>
              <a:rPr lang="en-US" dirty="0" smtClean="0">
                <a:effectLst/>
                <a:latin typeface="Times New Roman" pitchFamily="18" charset="0"/>
                <a:cs typeface="Times New Roman" pitchFamily="18" charset="0"/>
              </a:rPr>
              <a:t> left, </a:t>
            </a:r>
            <a:r>
              <a:rPr lang="en-US" u="sng" dirty="0" smtClean="0">
                <a:effectLst/>
                <a:latin typeface="Times New Roman" pitchFamily="18" charset="0"/>
                <a:cs typeface="Times New Roman" pitchFamily="18" charset="0"/>
              </a:rPr>
              <a:t>just as </a:t>
            </a:r>
            <a:r>
              <a:rPr lang="en-US" u="sng" dirty="0" err="1" smtClean="0">
                <a:effectLst/>
                <a:latin typeface="Times New Roman" pitchFamily="18" charset="0"/>
                <a:cs typeface="Times New Roman" pitchFamily="18" charset="0"/>
              </a:rPr>
              <a:t>Yehovah</a:t>
            </a:r>
            <a:r>
              <a:rPr lang="en-US" u="sng" dirty="0" smtClean="0">
                <a:effectLst/>
                <a:latin typeface="Times New Roman" pitchFamily="18" charset="0"/>
                <a:cs typeface="Times New Roman" pitchFamily="18" charset="0"/>
              </a:rPr>
              <a:t> had told him </a:t>
            </a:r>
            <a:r>
              <a:rPr lang="en-US" u="sng" dirty="0">
                <a:effectLst/>
                <a:latin typeface="Times New Roman" pitchFamily="18" charset="0"/>
                <a:cs typeface="Times New Roman" pitchFamily="18" charset="0"/>
              </a:rPr>
              <a:t>to </a:t>
            </a:r>
            <a:r>
              <a:rPr lang="en-US" u="sng" dirty="0" smtClean="0">
                <a:effectLst/>
                <a:latin typeface="Times New Roman" pitchFamily="18" charset="0"/>
                <a:cs typeface="Times New Roman" pitchFamily="18" charset="0"/>
              </a:rPr>
              <a:t>do</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and Lot went with him. </a:t>
            </a:r>
            <a:r>
              <a:rPr lang="en-US" dirty="0" err="1">
                <a:latin typeface="Times New Roman" panose="02020603050405020304" pitchFamily="18" charset="0"/>
                <a:cs typeface="Times New Roman" panose="02020603050405020304" pitchFamily="18" charset="0"/>
              </a:rPr>
              <a:t>Avram</a:t>
            </a:r>
            <a:r>
              <a:rPr lang="en-US" dirty="0">
                <a:latin typeface="Times New Roman" panose="02020603050405020304" pitchFamily="18" charset="0"/>
                <a:cs typeface="Times New Roman" panose="02020603050405020304" pitchFamily="18" charset="0"/>
              </a:rPr>
              <a:t> was seventy-five years old when he set out from Haran.</a:t>
            </a:r>
          </a:p>
          <a:p>
            <a:pPr marL="0" indent="0">
              <a:buNone/>
            </a:pPr>
            <a:r>
              <a:rPr lang="en-US" baseline="30000" dirty="0" smtClean="0">
                <a:latin typeface="Times New Roman" panose="02020603050405020304" pitchFamily="18" charset="0"/>
                <a:cs typeface="Times New Roman" panose="02020603050405020304" pitchFamily="18" charset="0"/>
              </a:rPr>
              <a:t>5 </a:t>
            </a:r>
            <a:r>
              <a:rPr lang="en-US" dirty="0" smtClean="0">
                <a:latin typeface="Times New Roman" panose="02020603050405020304" pitchFamily="18" charset="0"/>
                <a:cs typeface="Times New Roman" panose="02020603050405020304" pitchFamily="18" charset="0"/>
              </a:rPr>
              <a:t>He </a:t>
            </a:r>
            <a:r>
              <a:rPr lang="en-US" dirty="0">
                <a:latin typeface="Times New Roman" panose="02020603050405020304" pitchFamily="18" charset="0"/>
                <a:cs typeface="Times New Roman" panose="02020603050405020304" pitchFamily="18" charset="0"/>
              </a:rPr>
              <a:t>took his wife Sarai, his nephew Lot, all the possessions they had accumulated and the people they had acquired in Haran, and </a:t>
            </a:r>
            <a:r>
              <a:rPr lang="en-US" u="sng" dirty="0">
                <a:latin typeface="Times New Roman" panose="02020603050405020304" pitchFamily="18" charset="0"/>
                <a:cs typeface="Times New Roman" panose="02020603050405020304" pitchFamily="18" charset="0"/>
              </a:rPr>
              <a:t>they set out for the land of Canaan, and they arrived there</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98261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219077"/>
            <a:ext cx="8229600" cy="638175"/>
          </a:xfrm>
        </p:spPr>
        <p:txBody>
          <a:bodyPr/>
          <a:lstStyle/>
          <a:p>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endParaRPr lang="en-US" sz="2200" dirty="0"/>
          </a:p>
        </p:txBody>
      </p:sp>
      <p:sp>
        <p:nvSpPr>
          <p:cNvPr id="3" name="Subtitle 2"/>
          <p:cNvSpPr>
            <a:spLocks noGrp="1"/>
          </p:cNvSpPr>
          <p:nvPr>
            <p:ph idx="1"/>
          </p:nvPr>
        </p:nvSpPr>
        <p:spPr>
          <a:xfrm>
            <a:off x="457200" y="457200"/>
            <a:ext cx="8229600" cy="4286250"/>
          </a:xfrm>
        </p:spPr>
        <p:txBody>
          <a:bodyPr/>
          <a:lstStyle/>
          <a:p>
            <a:pPr marL="0" indent="0">
              <a:buNone/>
            </a:pPr>
            <a:r>
              <a:rPr lang="en-US" dirty="0" smtClean="0">
                <a:effectLst/>
                <a:latin typeface="Times New Roman" pitchFamily="18" charset="0"/>
                <a:cs typeface="Times New Roman" pitchFamily="18" charset="0"/>
              </a:rPr>
              <a:t>6 </a:t>
            </a:r>
            <a:r>
              <a:rPr lang="en-US" dirty="0" err="1">
                <a:effectLst/>
                <a:latin typeface="Times New Roman" pitchFamily="18" charset="0"/>
                <a:cs typeface="Times New Roman" pitchFamily="18" charset="0"/>
              </a:rPr>
              <a:t>Avram</a:t>
            </a:r>
            <a:r>
              <a:rPr lang="en-US" dirty="0">
                <a:effectLst/>
                <a:latin typeface="Times New Roman" pitchFamily="18" charset="0"/>
                <a:cs typeface="Times New Roman" pitchFamily="18" charset="0"/>
              </a:rPr>
              <a:t> traveled through the land as far as the oak tree of </a:t>
            </a:r>
            <a:r>
              <a:rPr lang="en-US" dirty="0" err="1">
                <a:effectLst/>
                <a:latin typeface="Times New Roman" pitchFamily="18" charset="0"/>
                <a:cs typeface="Times New Roman" pitchFamily="18" charset="0"/>
              </a:rPr>
              <a:t>Moreh</a:t>
            </a:r>
            <a:r>
              <a:rPr lang="en-US" dirty="0">
                <a:effectLst/>
                <a:latin typeface="Times New Roman" pitchFamily="18" charset="0"/>
                <a:cs typeface="Times New Roman" pitchFamily="18" charset="0"/>
              </a:rPr>
              <a:t> at </a:t>
            </a:r>
            <a:r>
              <a:rPr lang="en-US" dirty="0" err="1">
                <a:effectLst/>
                <a:latin typeface="Times New Roman" pitchFamily="18" charset="0"/>
                <a:cs typeface="Times New Roman" pitchFamily="18" charset="0"/>
              </a:rPr>
              <a:t>Shechem</a:t>
            </a:r>
            <a:r>
              <a:rPr lang="en-US" dirty="0">
                <a:effectLst/>
                <a:latin typeface="Times New Roman" pitchFamily="18" charset="0"/>
                <a:cs typeface="Times New Roman" pitchFamily="18" charset="0"/>
              </a:rPr>
              <a:t>....  </a:t>
            </a:r>
          </a:p>
          <a:p>
            <a:pPr marL="0" indent="0">
              <a:buNone/>
            </a:pPr>
            <a:r>
              <a:rPr lang="en-US" dirty="0">
                <a:effectLst/>
                <a:latin typeface="Times New Roman" pitchFamily="18" charset="0"/>
                <a:cs typeface="Times New Roman" pitchFamily="18" charset="0"/>
              </a:rPr>
              <a:t>8 Then he moved from there </a:t>
            </a:r>
            <a:r>
              <a:rPr lang="en-US" dirty="0" smtClean="0">
                <a:effectLst/>
                <a:latin typeface="Times New Roman" pitchFamily="18" charset="0"/>
                <a:cs typeface="Times New Roman" pitchFamily="18" charset="0"/>
              </a:rPr>
              <a:t>toward the hills east of Bethel </a:t>
            </a:r>
            <a:r>
              <a:rPr lang="en-US" dirty="0">
                <a:effectLst/>
                <a:latin typeface="Times New Roman" pitchFamily="18" charset="0"/>
                <a:cs typeface="Times New Roman" pitchFamily="18" charset="0"/>
              </a:rPr>
              <a:t>and </a:t>
            </a:r>
            <a:r>
              <a:rPr lang="en-US" u="sng" dirty="0">
                <a:effectLst/>
                <a:latin typeface="Times New Roman" pitchFamily="18" charset="0"/>
                <a:cs typeface="Times New Roman" pitchFamily="18" charset="0"/>
              </a:rPr>
              <a:t>pitched his tent</a:t>
            </a:r>
            <a:r>
              <a:rPr lang="en-US" dirty="0">
                <a:effectLst/>
                <a:latin typeface="Times New Roman" pitchFamily="18" charset="0"/>
                <a:cs typeface="Times New Roman" pitchFamily="18" charset="0"/>
              </a:rPr>
              <a:t>...  </a:t>
            </a:r>
          </a:p>
          <a:p>
            <a:pPr marL="0" indent="0">
              <a:buNone/>
            </a:pPr>
            <a:r>
              <a:rPr lang="en-US" dirty="0">
                <a:effectLst/>
                <a:latin typeface="Times New Roman" pitchFamily="18" charset="0"/>
                <a:cs typeface="Times New Roman" pitchFamily="18" charset="0"/>
              </a:rPr>
              <a:t>9 </a:t>
            </a:r>
            <a:r>
              <a:rPr lang="en-US" dirty="0" err="1">
                <a:effectLst/>
                <a:latin typeface="Times New Roman" pitchFamily="18" charset="0"/>
                <a:cs typeface="Times New Roman" pitchFamily="18" charset="0"/>
              </a:rPr>
              <a:t>Avram</a:t>
            </a:r>
            <a:r>
              <a:rPr lang="en-US" dirty="0">
                <a:effectLst/>
                <a:latin typeface="Times New Roman" pitchFamily="18" charset="0"/>
                <a:cs typeface="Times New Roman" pitchFamily="18" charset="0"/>
              </a:rPr>
              <a:t> continually journeyed....</a:t>
            </a:r>
          </a:p>
        </p:txBody>
      </p:sp>
    </p:spTree>
    <p:extLst>
      <p:ext uri="{BB962C8B-B14F-4D97-AF65-F5344CB8AC3E}">
        <p14:creationId xmlns:p14="http://schemas.microsoft.com/office/powerpoint/2010/main" val="15494695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219077"/>
            <a:ext cx="8229600" cy="638175"/>
          </a:xfrm>
        </p:spPr>
        <p:txBody>
          <a:bodyPr/>
          <a:lstStyle/>
          <a:p>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endParaRPr lang="en-US" sz="2200" dirty="0"/>
          </a:p>
        </p:txBody>
      </p:sp>
      <p:sp>
        <p:nvSpPr>
          <p:cNvPr id="3" name="Subtitle 2"/>
          <p:cNvSpPr>
            <a:spLocks noGrp="1"/>
          </p:cNvSpPr>
          <p:nvPr>
            <p:ph idx="1"/>
          </p:nvPr>
        </p:nvSpPr>
        <p:spPr>
          <a:xfrm>
            <a:off x="457200" y="457200"/>
            <a:ext cx="8229600" cy="4286250"/>
          </a:xfrm>
        </p:spPr>
        <p:txBody>
          <a:bodyPr/>
          <a:lstStyle/>
          <a:p>
            <a:pPr marL="0" lvl="0" indent="0">
              <a:buClr>
                <a:srgbClr val="FFCC00"/>
              </a:buClr>
              <a:buNone/>
            </a:pPr>
            <a:r>
              <a:rPr lang="en-US" sz="2800" dirty="0" smtClean="0">
                <a:effectLst/>
                <a:latin typeface="Times New Roman" pitchFamily="18" charset="0"/>
                <a:cs typeface="Times New Roman" pitchFamily="18" charset="0"/>
              </a:rPr>
              <a:t>13:3 And he journeyed from place to place from the </a:t>
            </a:r>
            <a:r>
              <a:rPr lang="en-US" sz="2800" dirty="0">
                <a:effectLst/>
                <a:latin typeface="Times New Roman" pitchFamily="18" charset="0"/>
                <a:cs typeface="Times New Roman" pitchFamily="18" charset="0"/>
              </a:rPr>
              <a:t>Negev as far as </a:t>
            </a:r>
            <a:r>
              <a:rPr lang="en-US" sz="2800" dirty="0" smtClean="0">
                <a:effectLst/>
                <a:latin typeface="Times New Roman" pitchFamily="18" charset="0"/>
                <a:cs typeface="Times New Roman" pitchFamily="18" charset="0"/>
              </a:rPr>
              <a:t>Bethel, </a:t>
            </a:r>
            <a:r>
              <a:rPr lang="en-US" sz="2800" dirty="0">
                <a:latin typeface="Times New Roman" panose="02020603050405020304" pitchFamily="18" charset="0"/>
                <a:cs typeface="Times New Roman" panose="02020603050405020304" pitchFamily="18" charset="0"/>
              </a:rPr>
              <a:t>to the place between Bethel and Ai </a:t>
            </a:r>
            <a:r>
              <a:rPr lang="en-US" sz="2800" u="sng" dirty="0">
                <a:latin typeface="Times New Roman" panose="02020603050405020304" pitchFamily="18" charset="0"/>
                <a:cs typeface="Times New Roman" panose="02020603050405020304" pitchFamily="18" charset="0"/>
              </a:rPr>
              <a:t>where his tent had been </a:t>
            </a:r>
            <a:r>
              <a:rPr lang="en-US" sz="2800" u="sng" dirty="0" smtClean="0">
                <a:latin typeface="Times New Roman" panose="02020603050405020304" pitchFamily="18" charset="0"/>
                <a:cs typeface="Times New Roman" panose="02020603050405020304" pitchFamily="18" charset="0"/>
              </a:rPr>
              <a:t>earlier</a:t>
            </a:r>
            <a:r>
              <a:rPr lang="en-US" sz="2800" dirty="0" smtClean="0">
                <a:latin typeface="Times New Roman" panose="02020603050405020304" pitchFamily="18" charset="0"/>
                <a:cs typeface="Times New Roman" panose="02020603050405020304" pitchFamily="18" charset="0"/>
              </a:rPr>
              <a:t>.</a:t>
            </a:r>
          </a:p>
          <a:p>
            <a:pPr marL="0" indent="0">
              <a:buClr>
                <a:srgbClr val="FFCC00"/>
              </a:buClr>
              <a:buNone/>
            </a:pPr>
            <a:r>
              <a:rPr lang="en-US" sz="2800" dirty="0" smtClean="0">
                <a:latin typeface="Times New Roman" panose="02020603050405020304" pitchFamily="18" charset="0"/>
                <a:cs typeface="Times New Roman" panose="02020603050405020304" pitchFamily="18" charset="0"/>
              </a:rPr>
              <a:t>5 Now </a:t>
            </a:r>
            <a:r>
              <a:rPr lang="en-US" sz="2800" dirty="0">
                <a:latin typeface="Times New Roman" panose="02020603050405020304" pitchFamily="18" charset="0"/>
                <a:cs typeface="Times New Roman" panose="02020603050405020304" pitchFamily="18" charset="0"/>
              </a:rPr>
              <a:t>Lot, who was moving about with </a:t>
            </a:r>
            <a:r>
              <a:rPr lang="en-US" sz="2800" dirty="0" err="1">
                <a:latin typeface="Times New Roman" panose="02020603050405020304" pitchFamily="18" charset="0"/>
                <a:cs typeface="Times New Roman" panose="02020603050405020304" pitchFamily="18" charset="0"/>
              </a:rPr>
              <a:t>Avram</a:t>
            </a:r>
            <a:r>
              <a:rPr lang="en-US" sz="2800" dirty="0">
                <a:latin typeface="Times New Roman" panose="02020603050405020304" pitchFamily="18" charset="0"/>
                <a:cs typeface="Times New Roman" panose="02020603050405020304" pitchFamily="18" charset="0"/>
              </a:rPr>
              <a:t>, also had flocks and herds </a:t>
            </a:r>
            <a:r>
              <a:rPr lang="en-US" sz="2800" u="sng" dirty="0">
                <a:latin typeface="Times New Roman" panose="02020603050405020304" pitchFamily="18" charset="0"/>
                <a:cs typeface="Times New Roman" panose="02020603050405020304" pitchFamily="18" charset="0"/>
              </a:rPr>
              <a:t>and tents</a:t>
            </a:r>
            <a:r>
              <a:rPr lang="en-US" sz="2800" dirty="0" smtClean="0">
                <a:latin typeface="Times New Roman" panose="02020603050405020304" pitchFamily="18" charset="0"/>
                <a:cs typeface="Times New Roman" panose="02020603050405020304" pitchFamily="18" charset="0"/>
              </a:rPr>
              <a:t>.</a:t>
            </a:r>
            <a:endParaRPr lang="en-US" sz="2800" dirty="0" smtClean="0">
              <a:effectLst/>
              <a:latin typeface="Times New Roman" pitchFamily="18" charset="0"/>
              <a:cs typeface="Times New Roman" pitchFamily="18" charset="0"/>
            </a:endParaRPr>
          </a:p>
          <a:p>
            <a:pPr marL="0" lvl="0" indent="0">
              <a:buClr>
                <a:srgbClr val="FFCC00"/>
              </a:buClr>
              <a:buNone/>
            </a:pPr>
            <a:r>
              <a:rPr lang="en-US" sz="2800" dirty="0" smtClean="0">
                <a:effectLst/>
                <a:latin typeface="Times New Roman" pitchFamily="18" charset="0"/>
                <a:cs typeface="Times New Roman" pitchFamily="18" charset="0"/>
              </a:rPr>
              <a:t>12 </a:t>
            </a:r>
            <a:r>
              <a:rPr lang="en-US" sz="2800" dirty="0" err="1">
                <a:effectLst/>
                <a:latin typeface="Times New Roman" pitchFamily="18" charset="0"/>
                <a:cs typeface="Times New Roman" pitchFamily="18" charset="0"/>
              </a:rPr>
              <a:t>Avram</a:t>
            </a:r>
            <a:r>
              <a:rPr lang="en-US" sz="2800" dirty="0">
                <a:effectLst/>
                <a:latin typeface="Times New Roman" pitchFamily="18" charset="0"/>
                <a:cs typeface="Times New Roman" pitchFamily="18" charset="0"/>
              </a:rPr>
              <a:t> settled in the land of Canaan, but Lot settled ... and </a:t>
            </a:r>
            <a:r>
              <a:rPr lang="en-US" sz="2800" u="sng" dirty="0">
                <a:effectLst/>
                <a:latin typeface="Times New Roman" pitchFamily="18" charset="0"/>
                <a:cs typeface="Times New Roman" pitchFamily="18" charset="0"/>
              </a:rPr>
              <a:t>pitched his </a:t>
            </a:r>
            <a:r>
              <a:rPr lang="en-US" sz="2800" u="sng" dirty="0" smtClean="0">
                <a:effectLst/>
                <a:latin typeface="Times New Roman" pitchFamily="18" charset="0"/>
                <a:cs typeface="Times New Roman" pitchFamily="18" charset="0"/>
              </a:rPr>
              <a:t>tents</a:t>
            </a:r>
            <a:r>
              <a:rPr lang="en-US" sz="2800" dirty="0" smtClean="0">
                <a:effectLst/>
                <a:latin typeface="Times New Roman" pitchFamily="18" charset="0"/>
                <a:cs typeface="Times New Roman" pitchFamily="18" charset="0"/>
              </a:rPr>
              <a:t> next </a:t>
            </a:r>
            <a:r>
              <a:rPr lang="en-US" sz="2800" dirty="0">
                <a:effectLst/>
                <a:latin typeface="Times New Roman" pitchFamily="18" charset="0"/>
                <a:cs typeface="Times New Roman" pitchFamily="18" charset="0"/>
              </a:rPr>
              <a:t>to Sodom....  </a:t>
            </a:r>
            <a:endParaRPr lang="en-US" sz="2800" dirty="0" smtClean="0">
              <a:effectLst/>
              <a:latin typeface="Times New Roman" pitchFamily="18" charset="0"/>
              <a:cs typeface="Times New Roman" pitchFamily="18" charset="0"/>
            </a:endParaRPr>
          </a:p>
        </p:txBody>
      </p:sp>
    </p:spTree>
    <p:extLst>
      <p:ext uri="{BB962C8B-B14F-4D97-AF65-F5344CB8AC3E}">
        <p14:creationId xmlns:p14="http://schemas.microsoft.com/office/powerpoint/2010/main" val="17266805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219077"/>
            <a:ext cx="8229600" cy="638175"/>
          </a:xfrm>
        </p:spPr>
        <p:txBody>
          <a:bodyPr/>
          <a:lstStyle/>
          <a:p>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endParaRPr lang="en-US" sz="2200" dirty="0"/>
          </a:p>
        </p:txBody>
      </p:sp>
      <p:sp>
        <p:nvSpPr>
          <p:cNvPr id="3" name="Subtitle 2"/>
          <p:cNvSpPr>
            <a:spLocks noGrp="1"/>
          </p:cNvSpPr>
          <p:nvPr>
            <p:ph idx="1"/>
          </p:nvPr>
        </p:nvSpPr>
        <p:spPr>
          <a:xfrm>
            <a:off x="457200" y="457200"/>
            <a:ext cx="8229600" cy="4286250"/>
          </a:xfrm>
        </p:spPr>
        <p:txBody>
          <a:bodyPr/>
          <a:lstStyle/>
          <a:p>
            <a:pPr marL="0" indent="0">
              <a:buNone/>
            </a:pPr>
            <a:r>
              <a:rPr lang="en-US" sz="2800" baseline="30000" dirty="0" smtClean="0"/>
              <a:t>14</a:t>
            </a:r>
            <a:r>
              <a:rPr lang="en-US" sz="2800" dirty="0" smtClean="0"/>
              <a:t> </a:t>
            </a:r>
            <a:r>
              <a:rPr lang="en-US" sz="2800" dirty="0" err="1" smtClean="0"/>
              <a:t>Yehovah</a:t>
            </a:r>
            <a:r>
              <a:rPr lang="en-US" sz="2800" dirty="0" smtClean="0"/>
              <a:t> </a:t>
            </a:r>
            <a:r>
              <a:rPr lang="en-US" sz="2800" dirty="0"/>
              <a:t>said to </a:t>
            </a:r>
            <a:r>
              <a:rPr lang="en-US" sz="2800" dirty="0" err="1"/>
              <a:t>Avram</a:t>
            </a:r>
            <a:r>
              <a:rPr lang="en-US" sz="2800" dirty="0"/>
              <a:t> after Lot had parted from him, "Lift up your eyes from where you are and look north and south, east and west.</a:t>
            </a:r>
          </a:p>
          <a:p>
            <a:pPr marL="0" indent="0">
              <a:buNone/>
            </a:pPr>
            <a:r>
              <a:rPr lang="en-US" sz="2800" baseline="30000" dirty="0" smtClean="0"/>
              <a:t>15</a:t>
            </a:r>
            <a:r>
              <a:rPr lang="en-US" sz="2800" dirty="0" smtClean="0"/>
              <a:t> </a:t>
            </a:r>
            <a:r>
              <a:rPr lang="en-US" sz="2800" dirty="0"/>
              <a:t>All the land that you see I will give to you and your offspring forever.</a:t>
            </a:r>
          </a:p>
          <a:p>
            <a:pPr marL="0" indent="0">
              <a:buNone/>
            </a:pPr>
            <a:r>
              <a:rPr lang="en-US" sz="2800" baseline="30000" dirty="0"/>
              <a:t>17</a:t>
            </a:r>
            <a:r>
              <a:rPr lang="en-US" sz="2800" dirty="0"/>
              <a:t> Go, walk through the length and breadth of the land, for I am giving it to you."</a:t>
            </a:r>
          </a:p>
          <a:p>
            <a:pPr marL="0" indent="0">
              <a:buNone/>
            </a:pPr>
            <a:r>
              <a:rPr lang="en-US" sz="2800" baseline="30000" dirty="0" smtClean="0"/>
              <a:t>18</a:t>
            </a:r>
            <a:r>
              <a:rPr lang="en-US" sz="2800" dirty="0" smtClean="0"/>
              <a:t> </a:t>
            </a:r>
            <a:r>
              <a:rPr lang="en-US" sz="2800" dirty="0"/>
              <a:t>So </a:t>
            </a:r>
            <a:r>
              <a:rPr lang="en-US" sz="2800" u="sng" dirty="0" err="1"/>
              <a:t>Avram</a:t>
            </a:r>
            <a:r>
              <a:rPr lang="en-US" sz="2800" u="sng" dirty="0"/>
              <a:t> moved his tents and went to live </a:t>
            </a:r>
            <a:r>
              <a:rPr lang="en-US" sz="2800" dirty="0"/>
              <a:t>near the great trees of </a:t>
            </a:r>
            <a:r>
              <a:rPr lang="en-US" sz="2800" dirty="0" err="1"/>
              <a:t>Mamre</a:t>
            </a:r>
            <a:r>
              <a:rPr lang="en-US" sz="2800" dirty="0"/>
              <a:t> at Hebron, where he built an altar to </a:t>
            </a:r>
            <a:r>
              <a:rPr lang="en-US" sz="2800" dirty="0" err="1" smtClean="0"/>
              <a:t>Yehovah</a:t>
            </a:r>
            <a:r>
              <a:rPr lang="en-US" sz="2800" dirty="0" smtClean="0"/>
              <a:t>.</a:t>
            </a:r>
            <a:endParaRPr lang="en-US" sz="2800" dirty="0"/>
          </a:p>
        </p:txBody>
      </p:sp>
    </p:spTree>
    <p:extLst>
      <p:ext uri="{BB962C8B-B14F-4D97-AF65-F5344CB8AC3E}">
        <p14:creationId xmlns:p14="http://schemas.microsoft.com/office/powerpoint/2010/main" val="33351329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219077"/>
            <a:ext cx="8229600" cy="638175"/>
          </a:xfrm>
        </p:spPr>
        <p:txBody>
          <a:bodyPr/>
          <a:lstStyle/>
          <a:p>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endParaRPr lang="en-US" sz="2200" dirty="0"/>
          </a:p>
        </p:txBody>
      </p:sp>
      <p:sp>
        <p:nvSpPr>
          <p:cNvPr id="3" name="Subtitle 2"/>
          <p:cNvSpPr>
            <a:spLocks noGrp="1"/>
          </p:cNvSpPr>
          <p:nvPr>
            <p:ph idx="1"/>
          </p:nvPr>
        </p:nvSpPr>
        <p:spPr>
          <a:xfrm>
            <a:off x="457200" y="457200"/>
            <a:ext cx="8229600" cy="4286250"/>
          </a:xfrm>
        </p:spPr>
        <p:txBody>
          <a:bodyPr/>
          <a:lstStyle/>
          <a:p>
            <a:pPr marL="0" indent="0">
              <a:buNone/>
            </a:pPr>
            <a:r>
              <a:rPr lang="en-US" sz="2800" dirty="0" err="1" smtClean="0"/>
              <a:t>Avram</a:t>
            </a:r>
            <a:r>
              <a:rPr lang="en-US" sz="2800" dirty="0" smtClean="0"/>
              <a:t> picked up his tent and proceeded wherever </a:t>
            </a:r>
            <a:r>
              <a:rPr lang="en-US" sz="2800" dirty="0" err="1" smtClean="0"/>
              <a:t>Yehovah</a:t>
            </a:r>
            <a:r>
              <a:rPr lang="en-US" sz="2800" dirty="0" smtClean="0"/>
              <a:t> told him to go.</a:t>
            </a:r>
          </a:p>
          <a:p>
            <a:pPr marL="0" indent="0">
              <a:buNone/>
            </a:pPr>
            <a:r>
              <a:rPr lang="en-US" sz="2800" dirty="0" smtClean="0"/>
              <a:t>Every time </a:t>
            </a:r>
            <a:r>
              <a:rPr lang="en-US" sz="2800" dirty="0" err="1" smtClean="0"/>
              <a:t>Yehovah</a:t>
            </a:r>
            <a:r>
              <a:rPr lang="en-US" sz="2800" dirty="0" smtClean="0"/>
              <a:t> told </a:t>
            </a:r>
            <a:r>
              <a:rPr lang="en-US" sz="2800" dirty="0" err="1" smtClean="0"/>
              <a:t>Avram</a:t>
            </a:r>
            <a:r>
              <a:rPr lang="en-US" sz="2800" dirty="0" smtClean="0"/>
              <a:t> to move, </a:t>
            </a:r>
            <a:r>
              <a:rPr lang="en-US" sz="2800" dirty="0" err="1" smtClean="0"/>
              <a:t>Avram</a:t>
            </a:r>
            <a:r>
              <a:rPr lang="en-US" sz="2800" dirty="0" smtClean="0"/>
              <a:t> pulled up his tent stakes and </a:t>
            </a:r>
            <a:r>
              <a:rPr lang="en-US" sz="2800" dirty="0" smtClean="0"/>
              <a:t>moved and pitched his tents.</a:t>
            </a:r>
            <a:endParaRPr lang="en-US" sz="2800" dirty="0" smtClean="0"/>
          </a:p>
          <a:p>
            <a:pPr marL="0" indent="0">
              <a:buNone/>
            </a:pPr>
            <a:endParaRPr lang="en-US" sz="2800" dirty="0"/>
          </a:p>
          <a:p>
            <a:pPr marL="0" indent="0">
              <a:buNone/>
            </a:pPr>
            <a:r>
              <a:rPr lang="en-US" sz="2800" dirty="0" smtClean="0"/>
              <a:t>Back to the Exodus…</a:t>
            </a:r>
            <a:endParaRPr lang="en-US" sz="2800" dirty="0"/>
          </a:p>
        </p:txBody>
      </p:sp>
    </p:spTree>
    <p:extLst>
      <p:ext uri="{BB962C8B-B14F-4D97-AF65-F5344CB8AC3E}">
        <p14:creationId xmlns:p14="http://schemas.microsoft.com/office/powerpoint/2010/main" val="3493793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40871" y="219077"/>
            <a:ext cx="8229600" cy="638175"/>
          </a:xfrm>
        </p:spPr>
        <p:txBody>
          <a:bodyPr/>
          <a:lstStyle/>
          <a:p>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endParaRPr lang="en-US" sz="2200" dirty="0"/>
          </a:p>
        </p:txBody>
      </p:sp>
      <p:sp>
        <p:nvSpPr>
          <p:cNvPr id="3" name="Subtitle 2"/>
          <p:cNvSpPr>
            <a:spLocks noGrp="1"/>
          </p:cNvSpPr>
          <p:nvPr>
            <p:ph idx="1"/>
          </p:nvPr>
        </p:nvSpPr>
        <p:spPr>
          <a:xfrm>
            <a:off x="457200" y="457200"/>
            <a:ext cx="8229600" cy="4286250"/>
          </a:xfrm>
        </p:spPr>
        <p:txBody>
          <a:bodyPr/>
          <a:lstStyle/>
          <a:p>
            <a:pPr marL="0" indent="0">
              <a:buNone/>
            </a:pPr>
            <a:r>
              <a:rPr lang="en-US" sz="2800" dirty="0">
                <a:effectLst/>
                <a:latin typeface="Times New Roman" panose="02020603050405020304" pitchFamily="18" charset="0"/>
                <a:cs typeface="Times New Roman" panose="02020603050405020304" pitchFamily="18" charset="0"/>
              </a:rPr>
              <a:t>After leaving Sukkoth they camped at </a:t>
            </a:r>
            <a:r>
              <a:rPr lang="en-US" sz="2800" dirty="0" err="1">
                <a:effectLst/>
                <a:latin typeface="Times New Roman" panose="02020603050405020304" pitchFamily="18" charset="0"/>
                <a:cs typeface="Times New Roman" panose="02020603050405020304" pitchFamily="18" charset="0"/>
              </a:rPr>
              <a:t>Etham</a:t>
            </a:r>
            <a:r>
              <a:rPr lang="en-US" sz="2800" dirty="0">
                <a:effectLst/>
                <a:latin typeface="Times New Roman" panose="02020603050405020304" pitchFamily="18" charset="0"/>
                <a:cs typeface="Times New Roman" panose="02020603050405020304" pitchFamily="18" charset="0"/>
              </a:rPr>
              <a:t> on the edge of the desert. By day </a:t>
            </a:r>
            <a:r>
              <a:rPr lang="en-US" sz="2800" dirty="0" err="1" smtClean="0">
                <a:effectLst/>
                <a:latin typeface="Times New Roman" panose="02020603050405020304" pitchFamily="18" charset="0"/>
                <a:cs typeface="Times New Roman" panose="02020603050405020304" pitchFamily="18" charset="0"/>
              </a:rPr>
              <a:t>Yehovah</a:t>
            </a:r>
            <a:r>
              <a:rPr lang="en-US" sz="2800" dirty="0" smtClean="0">
                <a:effectLst/>
                <a:latin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cs typeface="Times New Roman" panose="02020603050405020304" pitchFamily="18" charset="0"/>
              </a:rPr>
              <a:t>went ahead of them in a </a:t>
            </a:r>
            <a:r>
              <a:rPr lang="en-US" sz="2800" u="sng" dirty="0">
                <a:effectLst/>
                <a:latin typeface="Times New Roman" panose="02020603050405020304" pitchFamily="18" charset="0"/>
                <a:cs typeface="Times New Roman" panose="02020603050405020304" pitchFamily="18" charset="0"/>
              </a:rPr>
              <a:t>pillar of cloud </a:t>
            </a:r>
            <a:r>
              <a:rPr lang="en-US" sz="2800" dirty="0">
                <a:effectLst/>
                <a:latin typeface="Times New Roman" panose="02020603050405020304" pitchFamily="18" charset="0"/>
                <a:cs typeface="Times New Roman" panose="02020603050405020304" pitchFamily="18" charset="0"/>
              </a:rPr>
              <a:t>to guide them on their way and by night in a </a:t>
            </a:r>
            <a:r>
              <a:rPr lang="en-US" sz="2800" u="sng" dirty="0">
                <a:effectLst/>
                <a:latin typeface="Times New Roman" panose="02020603050405020304" pitchFamily="18" charset="0"/>
                <a:cs typeface="Times New Roman" panose="02020603050405020304" pitchFamily="18" charset="0"/>
              </a:rPr>
              <a:t>pillar of fire </a:t>
            </a:r>
            <a:r>
              <a:rPr lang="en-US" sz="2800" dirty="0">
                <a:effectLst/>
                <a:latin typeface="Times New Roman" panose="02020603050405020304" pitchFamily="18" charset="0"/>
                <a:cs typeface="Times New Roman" panose="02020603050405020304" pitchFamily="18" charset="0"/>
              </a:rPr>
              <a:t>to give them light, so that they could travel by day or night.  Neither the pillar of cloud by day nor the pillar of fire by night left its place in front of the people. (</a:t>
            </a:r>
            <a:r>
              <a:rPr lang="en-US" sz="2800" dirty="0" err="1">
                <a:effectLst/>
                <a:latin typeface="Times New Roman" panose="02020603050405020304" pitchFamily="18" charset="0"/>
                <a:cs typeface="Times New Roman" panose="02020603050405020304" pitchFamily="18" charset="0"/>
              </a:rPr>
              <a:t>Shemot</a:t>
            </a:r>
            <a:r>
              <a:rPr lang="en-US" sz="2800" dirty="0">
                <a:effectLst/>
                <a:latin typeface="Times New Roman" panose="02020603050405020304" pitchFamily="18" charset="0"/>
                <a:cs typeface="Times New Roman" panose="02020603050405020304" pitchFamily="18" charset="0"/>
              </a:rPr>
              <a:t> </a:t>
            </a:r>
            <a:r>
              <a:rPr lang="en-US" sz="2800" dirty="0" smtClean="0">
                <a:effectLst/>
                <a:latin typeface="Times New Roman" panose="02020603050405020304" pitchFamily="18" charset="0"/>
                <a:cs typeface="Times New Roman" panose="02020603050405020304" pitchFamily="18" charset="0"/>
              </a:rPr>
              <a:t>13:20-22</a:t>
            </a:r>
            <a:r>
              <a:rPr lang="en-US" sz="2800" dirty="0">
                <a:effectLst/>
                <a:latin typeface="Times New Roman" panose="02020603050405020304" pitchFamily="18" charset="0"/>
                <a:cs typeface="Times New Roman" panose="02020603050405020304" pitchFamily="18" charset="0"/>
              </a:rPr>
              <a:t>)</a:t>
            </a:r>
            <a:endParaRPr lang="en-US" sz="2800" dirty="0" smtClean="0">
              <a:effectLst/>
              <a:latin typeface="Times New Roman" pitchFamily="18" charset="0"/>
              <a:cs typeface="Times New Roman" pitchFamily="18" charset="0"/>
            </a:endParaRPr>
          </a:p>
        </p:txBody>
      </p:sp>
    </p:spTree>
    <p:extLst>
      <p:ext uri="{BB962C8B-B14F-4D97-AF65-F5344CB8AC3E}">
        <p14:creationId xmlns:p14="http://schemas.microsoft.com/office/powerpoint/2010/main" val="39086939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40871" y="219077"/>
            <a:ext cx="8229600" cy="638175"/>
          </a:xfrm>
        </p:spPr>
        <p:txBody>
          <a:bodyPr/>
          <a:lstStyle/>
          <a:p>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endParaRPr lang="en-US" sz="2200" dirty="0"/>
          </a:p>
        </p:txBody>
      </p:sp>
      <p:sp>
        <p:nvSpPr>
          <p:cNvPr id="3" name="Subtitle 2"/>
          <p:cNvSpPr>
            <a:spLocks noGrp="1"/>
          </p:cNvSpPr>
          <p:nvPr>
            <p:ph idx="1"/>
          </p:nvPr>
        </p:nvSpPr>
        <p:spPr>
          <a:xfrm>
            <a:off x="457200" y="457200"/>
            <a:ext cx="8229600" cy="4286250"/>
          </a:xfrm>
        </p:spPr>
        <p:txBody>
          <a:bodyPr/>
          <a:lstStyle/>
          <a:p>
            <a:pPr marL="0" indent="0">
              <a:buNone/>
            </a:pPr>
            <a:r>
              <a:rPr lang="en-US" sz="2800" dirty="0">
                <a:effectLst/>
                <a:latin typeface="Times New Roman" panose="02020603050405020304" pitchFamily="18" charset="0"/>
                <a:cs typeface="Times New Roman" panose="02020603050405020304" pitchFamily="18" charset="0"/>
              </a:rPr>
              <a:t>In all the travels of the sons of </a:t>
            </a:r>
            <a:r>
              <a:rPr lang="en-US" sz="2800" dirty="0" err="1">
                <a:effectLst/>
                <a:latin typeface="Times New Roman" panose="02020603050405020304" pitchFamily="18" charset="0"/>
                <a:cs typeface="Times New Roman" panose="02020603050405020304" pitchFamily="18" charset="0"/>
              </a:rPr>
              <a:t>Yisrael</a:t>
            </a:r>
            <a:r>
              <a:rPr lang="en-US" sz="2800" dirty="0">
                <a:effectLst/>
                <a:latin typeface="Times New Roman" panose="02020603050405020304" pitchFamily="18" charset="0"/>
                <a:cs typeface="Times New Roman" panose="02020603050405020304" pitchFamily="18" charset="0"/>
              </a:rPr>
              <a:t>, whenever the cloud lifted from above the tabernacle, they would set out; but if the cloud did not lift, they did not set out-- until the day it lifted.  So the cloud of </a:t>
            </a:r>
            <a:r>
              <a:rPr lang="en-US" sz="2800" dirty="0" err="1" smtClean="0">
                <a:effectLst/>
                <a:latin typeface="Times New Roman" panose="02020603050405020304" pitchFamily="18" charset="0"/>
                <a:cs typeface="Times New Roman" panose="02020603050405020304" pitchFamily="18" charset="0"/>
              </a:rPr>
              <a:t>Yehovah</a:t>
            </a:r>
            <a:r>
              <a:rPr lang="en-US" sz="2800" dirty="0" smtClean="0">
                <a:effectLst/>
                <a:latin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cs typeface="Times New Roman" panose="02020603050405020304" pitchFamily="18" charset="0"/>
              </a:rPr>
              <a:t>was over the tabernacle by day, and </a:t>
            </a:r>
            <a:r>
              <a:rPr lang="en-US" sz="2800" u="sng" dirty="0">
                <a:effectLst/>
                <a:latin typeface="Times New Roman" panose="02020603050405020304" pitchFamily="18" charset="0"/>
                <a:cs typeface="Times New Roman" panose="02020603050405020304" pitchFamily="18" charset="0"/>
              </a:rPr>
              <a:t>fire was in the cloud </a:t>
            </a:r>
            <a:r>
              <a:rPr lang="en-US" sz="2800" dirty="0">
                <a:effectLst/>
                <a:latin typeface="Times New Roman" panose="02020603050405020304" pitchFamily="18" charset="0"/>
                <a:cs typeface="Times New Roman" panose="02020603050405020304" pitchFamily="18" charset="0"/>
              </a:rPr>
              <a:t>by night, in the sight of all the house of </a:t>
            </a:r>
            <a:r>
              <a:rPr lang="en-US" sz="2800" dirty="0" err="1">
                <a:effectLst/>
                <a:latin typeface="Times New Roman" panose="02020603050405020304" pitchFamily="18" charset="0"/>
                <a:cs typeface="Times New Roman" panose="02020603050405020304" pitchFamily="18" charset="0"/>
              </a:rPr>
              <a:t>Yisrael</a:t>
            </a:r>
            <a:r>
              <a:rPr lang="en-US" sz="2800" dirty="0">
                <a:effectLst/>
                <a:latin typeface="Times New Roman" panose="02020603050405020304" pitchFamily="18" charset="0"/>
                <a:cs typeface="Times New Roman" panose="02020603050405020304" pitchFamily="18" charset="0"/>
              </a:rPr>
              <a:t> during all their travels. (</a:t>
            </a:r>
            <a:r>
              <a:rPr lang="en-US" sz="2800" dirty="0" err="1">
                <a:effectLst/>
                <a:latin typeface="Times New Roman" panose="02020603050405020304" pitchFamily="18" charset="0"/>
                <a:cs typeface="Times New Roman" panose="02020603050405020304" pitchFamily="18" charset="0"/>
              </a:rPr>
              <a:t>Shemot</a:t>
            </a:r>
            <a:r>
              <a:rPr lang="en-US" sz="2800" dirty="0">
                <a:effectLst/>
                <a:latin typeface="Times New Roman" panose="02020603050405020304" pitchFamily="18" charset="0"/>
                <a:cs typeface="Times New Roman" panose="02020603050405020304" pitchFamily="18" charset="0"/>
              </a:rPr>
              <a:t> 40:36-38)</a:t>
            </a:r>
            <a:endParaRPr lang="en-US" sz="2800" dirty="0" smtClean="0">
              <a:effectLst/>
              <a:latin typeface="Times New Roman" pitchFamily="18" charset="0"/>
              <a:cs typeface="Times New Roman" pitchFamily="18" charset="0"/>
            </a:endParaRPr>
          </a:p>
        </p:txBody>
      </p:sp>
    </p:spTree>
    <p:extLst>
      <p:ext uri="{BB962C8B-B14F-4D97-AF65-F5344CB8AC3E}">
        <p14:creationId xmlns:p14="http://schemas.microsoft.com/office/powerpoint/2010/main" val="25378804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219077"/>
            <a:ext cx="8229600" cy="638175"/>
          </a:xfrm>
        </p:spPr>
        <p:txBody>
          <a:bodyPr/>
          <a:lstStyle/>
          <a:p>
            <a:pPr algn="ctr"/>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4000" dirty="0" smtClean="0">
                <a:solidFill>
                  <a:schemeClr val="tx1"/>
                </a:solidFill>
                <a:effectLst/>
                <a:latin typeface="Times New Roman" panose="02020603050405020304" pitchFamily="18" charset="0"/>
                <a:cs typeface="Times New Roman" panose="02020603050405020304" pitchFamily="18" charset="0"/>
              </a:rPr>
              <a:t>Travelling in the Wilderness</a:t>
            </a:r>
            <a:r>
              <a:rPr lang="en-US" sz="2200" b="1" i="1" dirty="0">
                <a:solidFill>
                  <a:schemeClr val="tx1"/>
                </a:solidFill>
                <a:effectLst/>
              </a:rPr>
              <a:t/>
            </a:r>
            <a:br>
              <a:rPr lang="en-US" sz="2200" b="1" i="1" dirty="0">
                <a:solidFill>
                  <a:schemeClr val="tx1"/>
                </a:solidFill>
                <a:effectLst/>
              </a:rPr>
            </a:br>
            <a:r>
              <a:rPr lang="en-US" sz="2200" b="1" i="1" dirty="0" smtClean="0">
                <a:solidFill>
                  <a:schemeClr val="tx1"/>
                </a:solidFill>
                <a:effectLst/>
              </a:rPr>
              <a:t/>
            </a:r>
            <a:br>
              <a:rPr lang="en-US" sz="2200" b="1" i="1" dirty="0" smtClean="0">
                <a:solidFill>
                  <a:schemeClr val="tx1"/>
                </a:solidFill>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endParaRPr lang="en-US" sz="2200" dirty="0"/>
          </a:p>
        </p:txBody>
      </p:sp>
      <p:sp>
        <p:nvSpPr>
          <p:cNvPr id="3" name="Subtitle 2"/>
          <p:cNvSpPr>
            <a:spLocks noGrp="1"/>
          </p:cNvSpPr>
          <p:nvPr>
            <p:ph idx="1"/>
          </p:nvPr>
        </p:nvSpPr>
        <p:spPr>
          <a:xfrm>
            <a:off x="457200" y="1085850"/>
            <a:ext cx="8229600" cy="3657600"/>
          </a:xfrm>
        </p:spPr>
        <p:txBody>
          <a:bodyPr/>
          <a:lstStyle/>
          <a:p>
            <a:pPr marL="0" indent="0">
              <a:buNone/>
            </a:pPr>
            <a:r>
              <a:rPr lang="en-US" dirty="0" smtClean="0">
                <a:effectLst/>
                <a:latin typeface="Times New Roman" pitchFamily="18" charset="0"/>
                <a:cs typeface="Times New Roman" pitchFamily="18" charset="0"/>
              </a:rPr>
              <a:t>On the day that the tabernacle was set up, the cloud covered the tabernacle--the tent of the Appointment--and from evening until morning there was a fiery appearance over the tabernacle. This is the way it used to be continually: The cloud would cover it by day, and there was a fiery appearance by night. (</a:t>
            </a:r>
            <a:r>
              <a:rPr lang="en-US" dirty="0" err="1" smtClean="0">
                <a:effectLst/>
                <a:latin typeface="Times New Roman" pitchFamily="18" charset="0"/>
                <a:cs typeface="Times New Roman" pitchFamily="18" charset="0"/>
              </a:rPr>
              <a:t>Bamidbar</a:t>
            </a:r>
            <a:r>
              <a:rPr lang="en-US" dirty="0" smtClean="0">
                <a:effectLst/>
                <a:latin typeface="Times New Roman" pitchFamily="18" charset="0"/>
                <a:cs typeface="Times New Roman" pitchFamily="18" charset="0"/>
              </a:rPr>
              <a:t> 9:15-16)</a:t>
            </a:r>
          </a:p>
        </p:txBody>
      </p:sp>
    </p:spTree>
    <p:extLst>
      <p:ext uri="{BB962C8B-B14F-4D97-AF65-F5344CB8AC3E}">
        <p14:creationId xmlns:p14="http://schemas.microsoft.com/office/powerpoint/2010/main" val="15897908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219077"/>
            <a:ext cx="8229600" cy="638175"/>
          </a:xfrm>
        </p:spPr>
        <p:txBody>
          <a:bodyPr/>
          <a:lstStyle/>
          <a:p>
            <a:pPr algn="ctr"/>
            <a:r>
              <a:rPr lang="en-US" sz="2200" b="1" i="1" dirty="0" smtClean="0">
                <a:solidFill>
                  <a:schemeClr val="tx1"/>
                </a:solidFill>
                <a:effectLst/>
              </a:rPr>
              <a:t/>
            </a:r>
            <a:br>
              <a:rPr lang="en-US" sz="2200" b="1" i="1" dirty="0" smtClean="0">
                <a:solidFill>
                  <a:schemeClr val="tx1"/>
                </a:solidFill>
                <a:effectLst/>
              </a:rPr>
            </a:br>
            <a:r>
              <a:rPr lang="en-US" sz="2200" b="1" i="1" dirty="0" smtClean="0">
                <a:solidFill>
                  <a:schemeClr val="tx1"/>
                </a:solidFill>
                <a:effectLst/>
              </a:rPr>
              <a:t/>
            </a:r>
            <a:br>
              <a:rPr lang="en-US" sz="2200" b="1" i="1" dirty="0" smtClean="0">
                <a:solidFill>
                  <a:schemeClr val="tx1"/>
                </a:solidFill>
                <a:effectLst/>
              </a:rPr>
            </a:br>
            <a:r>
              <a:rPr lang="en-US" sz="2200" b="1" i="1" dirty="0">
                <a:solidFill>
                  <a:schemeClr val="tx1"/>
                </a:solidFill>
                <a:effectLst/>
              </a:rPr>
              <a:t/>
            </a:r>
            <a:br>
              <a:rPr lang="en-US" sz="2200" b="1" i="1" dirty="0">
                <a:solidFill>
                  <a:schemeClr val="tx1"/>
                </a:solidFill>
                <a:effectLst/>
              </a:rPr>
            </a:br>
            <a:r>
              <a:rPr lang="en-US" sz="2200" b="1" i="1" dirty="0" smtClean="0">
                <a:solidFill>
                  <a:schemeClr val="tx1"/>
                </a:solidFill>
                <a:effectLst/>
              </a:rPr>
              <a:t/>
            </a:r>
            <a:br>
              <a:rPr lang="en-US" sz="2200" b="1" i="1" dirty="0" smtClean="0">
                <a:solidFill>
                  <a:schemeClr val="tx1"/>
                </a:solidFill>
                <a:effectLst/>
              </a:rPr>
            </a:br>
            <a:r>
              <a:rPr lang="en-US" sz="4000" dirty="0" smtClean="0">
                <a:solidFill>
                  <a:schemeClr val="tx1"/>
                </a:solidFill>
                <a:effectLst/>
                <a:latin typeface="Times New Roman" panose="02020603050405020304" pitchFamily="18" charset="0"/>
                <a:cs typeface="Times New Roman" panose="02020603050405020304" pitchFamily="18" charset="0"/>
              </a:rPr>
              <a:t>Taking up and Putting Down</a:t>
            </a:r>
            <a:r>
              <a:rPr lang="en-US" sz="2200" dirty="0">
                <a:solidFill>
                  <a:schemeClr val="tx1"/>
                </a:solidFill>
                <a:effectLst/>
                <a:latin typeface="Times New Roman" panose="02020603050405020304" pitchFamily="18" charset="0"/>
                <a:cs typeface="Times New Roman" panose="02020603050405020304" pitchFamily="18" charset="0"/>
              </a:rPr>
              <a:t/>
            </a:r>
            <a:br>
              <a:rPr lang="en-US" sz="2200" dirty="0">
                <a:solidFill>
                  <a:schemeClr val="tx1"/>
                </a:solidFill>
                <a:effectLst/>
                <a:latin typeface="Times New Roman" panose="02020603050405020304" pitchFamily="18" charset="0"/>
                <a:cs typeface="Times New Roman" panose="02020603050405020304" pitchFamily="18" charset="0"/>
              </a:rPr>
            </a:br>
            <a:r>
              <a:rPr lang="en-US" sz="2200" dirty="0" smtClean="0">
                <a:solidFill>
                  <a:schemeClr val="tx1"/>
                </a:solidFill>
                <a:effectLst/>
                <a:latin typeface="Times New Roman" panose="02020603050405020304" pitchFamily="18" charset="0"/>
                <a:cs typeface="Times New Roman" panose="02020603050405020304" pitchFamily="18" charset="0"/>
              </a:rPr>
              <a:t/>
            </a:r>
            <a:br>
              <a:rPr lang="en-US" sz="2200" dirty="0" smtClean="0">
                <a:solidFill>
                  <a:schemeClr val="tx1"/>
                </a:solidFill>
                <a:effectLst/>
                <a:latin typeface="Times New Roman" panose="02020603050405020304" pitchFamily="18" charset="0"/>
                <a:cs typeface="Times New Roman" panose="02020603050405020304" pitchFamily="18" charset="0"/>
              </a:rPr>
            </a:br>
            <a:r>
              <a:rPr lang="en-US" sz="2200" b="1" i="1" dirty="0" smtClean="0">
                <a:solidFill>
                  <a:schemeClr val="tx1"/>
                </a:solidFill>
                <a:effectLst/>
              </a:rPr>
              <a:t/>
            </a:r>
            <a:br>
              <a:rPr lang="en-US" sz="2200" b="1" i="1" dirty="0" smtClean="0">
                <a:solidFill>
                  <a:schemeClr val="tx1"/>
                </a:solidFill>
                <a:effectLst/>
              </a:rPr>
            </a:br>
            <a:r>
              <a:rPr lang="en-US" sz="2200" b="1" i="1" dirty="0" smtClean="0">
                <a:solidFill>
                  <a:schemeClr val="tx1"/>
                </a:solidFill>
                <a:effectLst/>
              </a:rPr>
              <a:t/>
            </a:r>
            <a:br>
              <a:rPr lang="en-US" sz="2200" b="1" i="1" dirty="0" smtClean="0">
                <a:solidFill>
                  <a:schemeClr val="tx1"/>
                </a:solidFill>
                <a:effectLst/>
              </a:rPr>
            </a:br>
            <a:endParaRPr lang="en-US" sz="2200" dirty="0">
              <a:solidFill>
                <a:schemeClr val="tx1"/>
              </a:solidFill>
            </a:endParaRPr>
          </a:p>
        </p:txBody>
      </p:sp>
      <p:sp>
        <p:nvSpPr>
          <p:cNvPr id="3" name="Subtitle 2"/>
          <p:cNvSpPr>
            <a:spLocks noGrp="1"/>
          </p:cNvSpPr>
          <p:nvPr>
            <p:ph idx="1"/>
          </p:nvPr>
        </p:nvSpPr>
        <p:spPr>
          <a:xfrm>
            <a:off x="457200" y="1085850"/>
            <a:ext cx="8229600" cy="3657600"/>
          </a:xfrm>
        </p:spPr>
        <p:txBody>
          <a:bodyPr/>
          <a:lstStyle/>
          <a:p>
            <a:pPr marL="0" indent="0">
              <a:buNone/>
            </a:pPr>
            <a:r>
              <a:rPr lang="en-US" u="sng" dirty="0">
                <a:effectLst/>
                <a:latin typeface="Times New Roman" pitchFamily="18" charset="0"/>
                <a:cs typeface="Times New Roman" pitchFamily="18" charset="0"/>
              </a:rPr>
              <a:t>Whenever the cloud was taken up from the tabernacle, then after that the sons of </a:t>
            </a:r>
            <a:r>
              <a:rPr lang="en-US" u="sng" dirty="0" err="1">
                <a:effectLst/>
                <a:latin typeface="Times New Roman" pitchFamily="18" charset="0"/>
                <a:cs typeface="Times New Roman" pitchFamily="18" charset="0"/>
              </a:rPr>
              <a:t>Yisrael</a:t>
            </a:r>
            <a:r>
              <a:rPr lang="en-US" u="sng" dirty="0">
                <a:effectLst/>
                <a:latin typeface="Times New Roman" pitchFamily="18" charset="0"/>
                <a:cs typeface="Times New Roman" pitchFamily="18" charset="0"/>
              </a:rPr>
              <a:t> would </a:t>
            </a:r>
            <a:r>
              <a:rPr lang="en-US" u="sng" dirty="0" smtClean="0">
                <a:effectLst/>
                <a:latin typeface="Times New Roman" pitchFamily="18" charset="0"/>
                <a:cs typeface="Times New Roman" pitchFamily="18" charset="0"/>
              </a:rPr>
              <a:t>“pull up”; </a:t>
            </a:r>
            <a:r>
              <a:rPr lang="en-US" u="sng" dirty="0">
                <a:effectLst/>
                <a:latin typeface="Times New Roman" pitchFamily="18" charset="0"/>
                <a:cs typeface="Times New Roman" pitchFamily="18" charset="0"/>
              </a:rPr>
              <a:t>and in whatever place the cloud settled, there the sons of </a:t>
            </a:r>
            <a:r>
              <a:rPr lang="en-US" u="sng" dirty="0" err="1">
                <a:effectLst/>
                <a:latin typeface="Times New Roman" pitchFamily="18" charset="0"/>
                <a:cs typeface="Times New Roman" pitchFamily="18" charset="0"/>
              </a:rPr>
              <a:t>Yisrael</a:t>
            </a:r>
            <a:r>
              <a:rPr lang="en-US" u="sng" dirty="0">
                <a:effectLst/>
                <a:latin typeface="Times New Roman" pitchFamily="18" charset="0"/>
                <a:cs typeface="Times New Roman" pitchFamily="18" charset="0"/>
              </a:rPr>
              <a:t> would </a:t>
            </a:r>
            <a:r>
              <a:rPr lang="en-US" u="sng" dirty="0" smtClean="0">
                <a:effectLst/>
                <a:latin typeface="Times New Roman" pitchFamily="18" charset="0"/>
                <a:cs typeface="Times New Roman" pitchFamily="18" charset="0"/>
              </a:rPr>
              <a:t>encamp</a:t>
            </a:r>
            <a:r>
              <a:rPr lang="en-US" u="sng" dirty="0">
                <a:effectLst/>
                <a:latin typeface="Times New Roman" pitchFamily="18" charset="0"/>
                <a:cs typeface="Times New Roman" pitchFamily="18" charset="0"/>
              </a:rPr>
              <a:t>.</a:t>
            </a:r>
            <a:r>
              <a:rPr lang="en-US" dirty="0">
                <a:effectLst/>
                <a:latin typeface="Times New Roman" pitchFamily="18" charset="0"/>
                <a:cs typeface="Times New Roman" pitchFamily="18" charset="0"/>
              </a:rPr>
              <a:t> </a:t>
            </a:r>
            <a:r>
              <a:rPr lang="en-US" u="sng" dirty="0">
                <a:effectLst/>
                <a:latin typeface="Times New Roman" pitchFamily="18" charset="0"/>
                <a:cs typeface="Times New Roman" pitchFamily="18" charset="0"/>
              </a:rPr>
              <a:t>At the commandment of </a:t>
            </a:r>
            <a:r>
              <a:rPr lang="en-US" u="sng" dirty="0" err="1" smtClean="0">
                <a:effectLst/>
                <a:latin typeface="Times New Roman" pitchFamily="18" charset="0"/>
                <a:cs typeface="Times New Roman" pitchFamily="18" charset="0"/>
              </a:rPr>
              <a:t>Yehovah</a:t>
            </a:r>
            <a:r>
              <a:rPr lang="en-US" u="sng" dirty="0" smtClean="0">
                <a:effectLst/>
                <a:latin typeface="Times New Roman" pitchFamily="18" charset="0"/>
                <a:cs typeface="Times New Roman" pitchFamily="18" charset="0"/>
              </a:rPr>
              <a:t> </a:t>
            </a:r>
            <a:r>
              <a:rPr lang="en-US" u="sng" dirty="0">
                <a:effectLst/>
                <a:latin typeface="Times New Roman" pitchFamily="18" charset="0"/>
                <a:cs typeface="Times New Roman" pitchFamily="18" charset="0"/>
              </a:rPr>
              <a:t>the sons of </a:t>
            </a:r>
            <a:r>
              <a:rPr lang="en-US" u="sng" dirty="0" err="1">
                <a:effectLst/>
                <a:latin typeface="Times New Roman" pitchFamily="18" charset="0"/>
                <a:cs typeface="Times New Roman" pitchFamily="18" charset="0"/>
              </a:rPr>
              <a:t>Yisrael</a:t>
            </a:r>
            <a:r>
              <a:rPr lang="en-US" u="sng" dirty="0">
                <a:effectLst/>
                <a:latin typeface="Times New Roman" pitchFamily="18" charset="0"/>
                <a:cs typeface="Times New Roman" pitchFamily="18" charset="0"/>
              </a:rPr>
              <a:t> would </a:t>
            </a:r>
            <a:r>
              <a:rPr lang="en-US" u="sng" dirty="0" smtClean="0">
                <a:effectLst/>
                <a:latin typeface="Times New Roman" pitchFamily="18" charset="0"/>
                <a:cs typeface="Times New Roman" pitchFamily="18" charset="0"/>
              </a:rPr>
              <a:t>“pull up”, </a:t>
            </a:r>
            <a:r>
              <a:rPr lang="en-US" u="sng" dirty="0">
                <a:effectLst/>
                <a:latin typeface="Times New Roman" pitchFamily="18" charset="0"/>
                <a:cs typeface="Times New Roman" pitchFamily="18" charset="0"/>
              </a:rPr>
              <a:t>and at the commandment of </a:t>
            </a:r>
            <a:r>
              <a:rPr lang="en-US" u="sng" dirty="0" err="1" smtClean="0">
                <a:effectLst/>
                <a:latin typeface="Times New Roman" pitchFamily="18" charset="0"/>
                <a:cs typeface="Times New Roman" pitchFamily="18" charset="0"/>
              </a:rPr>
              <a:t>Yehovah</a:t>
            </a:r>
            <a:r>
              <a:rPr lang="en-US" u="sng" dirty="0" smtClean="0">
                <a:effectLst/>
                <a:latin typeface="Times New Roman" pitchFamily="18" charset="0"/>
                <a:cs typeface="Times New Roman" pitchFamily="18" charset="0"/>
              </a:rPr>
              <a:t> </a:t>
            </a:r>
            <a:r>
              <a:rPr lang="en-US" u="sng" dirty="0">
                <a:effectLst/>
                <a:latin typeface="Times New Roman" pitchFamily="18" charset="0"/>
                <a:cs typeface="Times New Roman" pitchFamily="18" charset="0"/>
              </a:rPr>
              <a:t>they would </a:t>
            </a:r>
            <a:r>
              <a:rPr lang="en-US" u="sng" dirty="0" smtClean="0">
                <a:effectLst/>
                <a:latin typeface="Times New Roman" pitchFamily="18" charset="0"/>
                <a:cs typeface="Times New Roman" pitchFamily="18" charset="0"/>
              </a:rPr>
              <a:t>encamp </a:t>
            </a:r>
            <a:r>
              <a:rPr lang="en-US" dirty="0">
                <a:effectLst/>
                <a:latin typeface="Times New Roman" pitchFamily="18" charset="0"/>
                <a:cs typeface="Times New Roman" pitchFamily="18" charset="0"/>
              </a:rPr>
              <a:t>(</a:t>
            </a:r>
            <a:r>
              <a:rPr lang="en-US" dirty="0" err="1">
                <a:effectLst/>
                <a:latin typeface="Times New Roman" pitchFamily="18" charset="0"/>
                <a:cs typeface="Times New Roman" pitchFamily="18" charset="0"/>
              </a:rPr>
              <a:t>Bamidbar</a:t>
            </a:r>
            <a:r>
              <a:rPr lang="en-US" dirty="0">
                <a:effectLst/>
                <a:latin typeface="Times New Roman" pitchFamily="18" charset="0"/>
                <a:cs typeface="Times New Roman" pitchFamily="18" charset="0"/>
              </a:rPr>
              <a:t> </a:t>
            </a:r>
            <a:r>
              <a:rPr lang="en-US" dirty="0" smtClean="0">
                <a:effectLst/>
                <a:latin typeface="Times New Roman" pitchFamily="18" charset="0"/>
                <a:cs typeface="Times New Roman" pitchFamily="18" charset="0"/>
              </a:rPr>
              <a:t>9:17-18)</a:t>
            </a:r>
            <a:endParaRPr lang="en-US" dirty="0">
              <a:effectLst/>
              <a:latin typeface="Times New Roman" pitchFamily="18" charset="0"/>
              <a:cs typeface="Times New Roman" pitchFamily="18" charset="0"/>
            </a:endParaRPr>
          </a:p>
          <a:p>
            <a:pPr marL="0" indent="0">
              <a:buNone/>
            </a:pPr>
            <a:endParaRPr lang="en-US" dirty="0" smtClean="0">
              <a:solidFill>
                <a:schemeClr val="bg1"/>
              </a:solidFill>
            </a:endParaRPr>
          </a:p>
        </p:txBody>
      </p:sp>
    </p:spTree>
    <p:extLst>
      <p:ext uri="{BB962C8B-B14F-4D97-AF65-F5344CB8AC3E}">
        <p14:creationId xmlns:p14="http://schemas.microsoft.com/office/powerpoint/2010/main" val="34743298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219077"/>
            <a:ext cx="8229600" cy="638175"/>
          </a:xfrm>
        </p:spPr>
        <p:txBody>
          <a:bodyPr/>
          <a:lstStyle/>
          <a:p>
            <a:pPr algn="ctr"/>
            <a:r>
              <a:rPr lang="en-US" sz="2200" b="1" i="1" dirty="0" smtClean="0">
                <a:solidFill>
                  <a:schemeClr val="tx1"/>
                </a:solidFill>
                <a:effectLst/>
              </a:rPr>
              <a:t/>
            </a:r>
            <a:br>
              <a:rPr lang="en-US" sz="2200" b="1" i="1" dirty="0" smtClean="0">
                <a:solidFill>
                  <a:schemeClr val="tx1"/>
                </a:solidFill>
                <a:effectLst/>
              </a:rPr>
            </a:br>
            <a:r>
              <a:rPr lang="en-US" sz="2200" b="1" i="1" dirty="0" smtClean="0">
                <a:solidFill>
                  <a:schemeClr val="tx1"/>
                </a:solidFill>
                <a:effectLst/>
              </a:rPr>
              <a:t/>
            </a:r>
            <a:br>
              <a:rPr lang="en-US" sz="2200" b="1" i="1" dirty="0" smtClean="0">
                <a:solidFill>
                  <a:schemeClr val="tx1"/>
                </a:solidFill>
                <a:effectLst/>
              </a:rPr>
            </a:br>
            <a:r>
              <a:rPr lang="en-US" sz="2200" b="1" i="1" dirty="0">
                <a:solidFill>
                  <a:schemeClr val="tx1"/>
                </a:solidFill>
                <a:effectLst/>
              </a:rPr>
              <a:t/>
            </a:r>
            <a:br>
              <a:rPr lang="en-US" sz="2200" b="1" i="1" dirty="0">
                <a:solidFill>
                  <a:schemeClr val="tx1"/>
                </a:solidFill>
                <a:effectLst/>
              </a:rPr>
            </a:br>
            <a:r>
              <a:rPr lang="en-US" sz="3600" dirty="0" smtClean="0">
                <a:solidFill>
                  <a:schemeClr val="tx1"/>
                </a:solidFill>
                <a:effectLst/>
                <a:latin typeface="Times New Roman" panose="02020603050405020304" pitchFamily="18" charset="0"/>
                <a:cs typeface="Times New Roman" panose="02020603050405020304" pitchFamily="18" charset="0"/>
              </a:rPr>
              <a:t>Numbers </a:t>
            </a:r>
            <a:r>
              <a:rPr lang="en-US" sz="3600" dirty="0" smtClean="0">
                <a:solidFill>
                  <a:schemeClr val="tx1"/>
                </a:solidFill>
                <a:effectLst/>
                <a:latin typeface="Times New Roman" panose="02020603050405020304" pitchFamily="18" charset="0"/>
                <a:cs typeface="Times New Roman" panose="02020603050405020304" pitchFamily="18" charset="0"/>
              </a:rPr>
              <a:t>33 – </a:t>
            </a:r>
            <a:r>
              <a:rPr lang="en-US" sz="3600" dirty="0" err="1" smtClean="0">
                <a:solidFill>
                  <a:schemeClr val="tx1"/>
                </a:solidFill>
                <a:effectLst/>
                <a:latin typeface="Times New Roman" panose="02020603050405020304" pitchFamily="18" charset="0"/>
                <a:cs typeface="Times New Roman" panose="02020603050405020304" pitchFamily="18" charset="0"/>
              </a:rPr>
              <a:t>ThePulling</a:t>
            </a:r>
            <a:r>
              <a:rPr lang="en-US" sz="3600" dirty="0" smtClean="0">
                <a:solidFill>
                  <a:schemeClr val="tx1"/>
                </a:solidFill>
                <a:effectLst/>
                <a:latin typeface="Times New Roman" panose="02020603050405020304" pitchFamily="18" charset="0"/>
                <a:cs typeface="Times New Roman" panose="02020603050405020304" pitchFamily="18" charset="0"/>
              </a:rPr>
              <a:t> </a:t>
            </a:r>
            <a:r>
              <a:rPr lang="en-US" sz="3600" dirty="0" smtClean="0">
                <a:solidFill>
                  <a:schemeClr val="tx1"/>
                </a:solidFill>
                <a:effectLst/>
                <a:latin typeface="Times New Roman" panose="02020603050405020304" pitchFamily="18" charset="0"/>
                <a:cs typeface="Times New Roman" panose="02020603050405020304" pitchFamily="18" charset="0"/>
              </a:rPr>
              <a:t>up… (</a:t>
            </a:r>
            <a:r>
              <a:rPr lang="en-US" sz="3600" dirty="0" err="1" smtClean="0">
                <a:solidFill>
                  <a:schemeClr val="tx1"/>
                </a:solidFill>
                <a:effectLst/>
                <a:latin typeface="Times New Roman" panose="02020603050405020304" pitchFamily="18" charset="0"/>
                <a:cs typeface="Times New Roman" panose="02020603050405020304" pitchFamily="18" charset="0"/>
              </a:rPr>
              <a:t>Masei</a:t>
            </a:r>
            <a:r>
              <a:rPr lang="en-US" sz="3600" dirty="0" smtClean="0">
                <a:solidFill>
                  <a:schemeClr val="tx1"/>
                </a:solidFill>
                <a:effectLst/>
                <a:latin typeface="Times New Roman" panose="02020603050405020304" pitchFamily="18" charset="0"/>
                <a:cs typeface="Times New Roman" panose="02020603050405020304" pitchFamily="18" charset="0"/>
              </a:rPr>
              <a:t>)</a:t>
            </a:r>
            <a:r>
              <a:rPr lang="en-US" sz="2200" b="1" i="1" dirty="0" smtClean="0">
                <a:solidFill>
                  <a:schemeClr val="tx1"/>
                </a:solidFill>
                <a:effectLst/>
              </a:rPr>
              <a:t/>
            </a:r>
            <a:br>
              <a:rPr lang="en-US" sz="2200" b="1" i="1" dirty="0" smtClean="0">
                <a:solidFill>
                  <a:schemeClr val="tx1"/>
                </a:solidFill>
                <a:effectLst/>
              </a:rPr>
            </a:br>
            <a:r>
              <a:rPr lang="en-US" sz="2200" b="1" i="1" dirty="0" smtClean="0">
                <a:solidFill>
                  <a:schemeClr val="tx1"/>
                </a:solidFill>
                <a:effectLst/>
              </a:rPr>
              <a:t/>
            </a:r>
            <a:br>
              <a:rPr lang="en-US" sz="2200" b="1" i="1" dirty="0" smtClean="0">
                <a:solidFill>
                  <a:schemeClr val="tx1"/>
                </a:solidFill>
                <a:effectLst/>
              </a:rPr>
            </a:br>
            <a:r>
              <a:rPr lang="en-US" sz="2200" b="1" i="1" dirty="0" smtClean="0">
                <a:solidFill>
                  <a:schemeClr val="tx1"/>
                </a:solidFill>
                <a:effectLst/>
              </a:rPr>
              <a:t/>
            </a:r>
            <a:br>
              <a:rPr lang="en-US" sz="2200" b="1" i="1" dirty="0" smtClean="0">
                <a:solidFill>
                  <a:schemeClr val="tx1"/>
                </a:solidFill>
                <a:effectLst/>
              </a:rPr>
            </a:br>
            <a:endParaRPr lang="en-US" sz="2200" dirty="0">
              <a:solidFill>
                <a:schemeClr val="tx1"/>
              </a:solidFill>
            </a:endParaRPr>
          </a:p>
        </p:txBody>
      </p:sp>
      <p:sp>
        <p:nvSpPr>
          <p:cNvPr id="3" name="Subtitle 2"/>
          <p:cNvSpPr>
            <a:spLocks noGrp="1"/>
          </p:cNvSpPr>
          <p:nvPr>
            <p:ph idx="1"/>
          </p:nvPr>
        </p:nvSpPr>
        <p:spPr>
          <a:xfrm>
            <a:off x="457200" y="857252"/>
            <a:ext cx="8229600" cy="3886198"/>
          </a:xfrm>
        </p:spPr>
        <p:txBody>
          <a:bodyPr/>
          <a:lstStyle/>
          <a:p>
            <a:pPr marL="0" indent="0">
              <a:buNone/>
            </a:pPr>
            <a:r>
              <a:rPr lang="en-US" sz="4000" dirty="0">
                <a:latin typeface="Bwhebb" panose="00000400000000000000" pitchFamily="2" charset="0"/>
              </a:rPr>
              <a:t>[</a:t>
            </a:r>
            <a:r>
              <a:rPr lang="en-US" sz="4000" dirty="0" err="1">
                <a:latin typeface="Bwhebb" panose="00000400000000000000" pitchFamily="2" charset="0"/>
              </a:rPr>
              <a:t>S;m</a:t>
            </a:r>
            <a:r>
              <a:rPr lang="en-US" sz="4000" dirty="0">
                <a:latin typeface="Bwhebb" panose="00000400000000000000" pitchFamily="2" charset="0"/>
              </a:rPr>
              <a:t>;: </a:t>
            </a:r>
            <a:r>
              <a:rPr lang="en-US" sz="2800" dirty="0">
                <a:latin typeface="Times New Roman" panose="02020603050405020304" pitchFamily="18" charset="0"/>
                <a:cs typeface="Times New Roman" panose="02020603050405020304" pitchFamily="18" charset="0"/>
              </a:rPr>
              <a:t>Depart, Break </a:t>
            </a:r>
            <a:r>
              <a:rPr lang="en-US" sz="2800" dirty="0" smtClean="0">
                <a:latin typeface="Times New Roman" panose="02020603050405020304" pitchFamily="18" charset="0"/>
                <a:cs typeface="Times New Roman" panose="02020603050405020304" pitchFamily="18" charset="0"/>
              </a:rPr>
              <a:t>Camp</a:t>
            </a:r>
            <a:endParaRPr lang="en-US" sz="2800" baseline="30000" dirty="0" smtClean="0">
              <a:effectLst/>
              <a:latin typeface="Times New Roman" pitchFamily="18" charset="0"/>
              <a:cs typeface="Times New Roman" pitchFamily="18" charset="0"/>
            </a:endParaRPr>
          </a:p>
          <a:p>
            <a:pPr marL="0" indent="0">
              <a:buNone/>
            </a:pPr>
            <a:r>
              <a:rPr lang="en-US" sz="2800" baseline="30000" dirty="0" smtClean="0">
                <a:effectLst/>
                <a:latin typeface="Times New Roman" pitchFamily="18" charset="0"/>
                <a:cs typeface="Times New Roman" pitchFamily="18" charset="0"/>
              </a:rPr>
              <a:t>6</a:t>
            </a:r>
            <a:r>
              <a:rPr lang="en-US" sz="2800" dirty="0" smtClean="0">
                <a:effectLst/>
                <a:latin typeface="Times New Roman" pitchFamily="18" charset="0"/>
                <a:cs typeface="Times New Roman" pitchFamily="18" charset="0"/>
              </a:rPr>
              <a:t> </a:t>
            </a:r>
            <a:r>
              <a:rPr lang="en-US" sz="2800" u="sng" dirty="0">
                <a:effectLst/>
                <a:latin typeface="Times New Roman" pitchFamily="18" charset="0"/>
                <a:cs typeface="Times New Roman" pitchFamily="18" charset="0"/>
              </a:rPr>
              <a:t>They left</a:t>
            </a:r>
            <a:r>
              <a:rPr lang="en-US" sz="2800" dirty="0">
                <a:effectLst/>
                <a:latin typeface="Times New Roman" pitchFamily="18" charset="0"/>
                <a:cs typeface="Times New Roman" pitchFamily="18" charset="0"/>
              </a:rPr>
              <a:t> Succoth </a:t>
            </a:r>
            <a:r>
              <a:rPr lang="en-US" sz="2800" u="sng" dirty="0">
                <a:effectLst/>
                <a:latin typeface="Times New Roman" pitchFamily="18" charset="0"/>
                <a:cs typeface="Times New Roman" pitchFamily="18" charset="0"/>
              </a:rPr>
              <a:t>and camped </a:t>
            </a:r>
            <a:r>
              <a:rPr lang="en-US" sz="2800" dirty="0">
                <a:effectLst/>
                <a:latin typeface="Times New Roman" pitchFamily="18" charset="0"/>
                <a:cs typeface="Times New Roman" pitchFamily="18" charset="0"/>
              </a:rPr>
              <a:t>at </a:t>
            </a:r>
            <a:r>
              <a:rPr lang="en-US" sz="2800" dirty="0" err="1">
                <a:effectLst/>
                <a:latin typeface="Times New Roman" pitchFamily="18" charset="0"/>
                <a:cs typeface="Times New Roman" pitchFamily="18" charset="0"/>
              </a:rPr>
              <a:t>Etham</a:t>
            </a:r>
            <a:r>
              <a:rPr lang="en-US" sz="2800" dirty="0">
                <a:effectLst/>
                <a:latin typeface="Times New Roman" pitchFamily="18" charset="0"/>
                <a:cs typeface="Times New Roman" pitchFamily="18" charset="0"/>
              </a:rPr>
              <a:t>, on the edge of the desert.</a:t>
            </a:r>
          </a:p>
          <a:p>
            <a:pPr marL="0" indent="0">
              <a:buNone/>
            </a:pPr>
            <a:r>
              <a:rPr lang="en-US" sz="2800" baseline="30000" dirty="0" smtClean="0">
                <a:effectLst/>
                <a:latin typeface="Times New Roman" pitchFamily="18" charset="0"/>
                <a:cs typeface="Times New Roman" pitchFamily="18" charset="0"/>
              </a:rPr>
              <a:t>7</a:t>
            </a:r>
            <a:r>
              <a:rPr lang="en-US" sz="2800" dirty="0" smtClean="0">
                <a:effectLst/>
                <a:latin typeface="Times New Roman" pitchFamily="18" charset="0"/>
                <a:cs typeface="Times New Roman" pitchFamily="18" charset="0"/>
              </a:rPr>
              <a:t> </a:t>
            </a:r>
            <a:r>
              <a:rPr lang="en-US" sz="2800" u="sng" dirty="0">
                <a:effectLst/>
                <a:latin typeface="Times New Roman" pitchFamily="18" charset="0"/>
                <a:cs typeface="Times New Roman" pitchFamily="18" charset="0"/>
              </a:rPr>
              <a:t>They left </a:t>
            </a:r>
            <a:r>
              <a:rPr lang="en-US" sz="2800" dirty="0" err="1">
                <a:effectLst/>
                <a:latin typeface="Times New Roman" pitchFamily="18" charset="0"/>
                <a:cs typeface="Times New Roman" pitchFamily="18" charset="0"/>
              </a:rPr>
              <a:t>Etham</a:t>
            </a:r>
            <a:r>
              <a:rPr lang="en-US" sz="2800" dirty="0">
                <a:effectLst/>
                <a:latin typeface="Times New Roman" pitchFamily="18" charset="0"/>
                <a:cs typeface="Times New Roman" pitchFamily="18" charset="0"/>
              </a:rPr>
              <a:t>, turned back to Pi </a:t>
            </a:r>
            <a:r>
              <a:rPr lang="en-US" sz="2800" dirty="0" err="1">
                <a:effectLst/>
                <a:latin typeface="Times New Roman" pitchFamily="18" charset="0"/>
                <a:cs typeface="Times New Roman" pitchFamily="18" charset="0"/>
              </a:rPr>
              <a:t>Hahiroth</a:t>
            </a:r>
            <a:r>
              <a:rPr lang="en-US" sz="2800" dirty="0">
                <a:effectLst/>
                <a:latin typeface="Times New Roman" pitchFamily="18" charset="0"/>
                <a:cs typeface="Times New Roman" pitchFamily="18" charset="0"/>
              </a:rPr>
              <a:t>, to the east of Baal </a:t>
            </a:r>
            <a:r>
              <a:rPr lang="en-US" sz="2800" dirty="0" err="1">
                <a:effectLst/>
                <a:latin typeface="Times New Roman" pitchFamily="18" charset="0"/>
                <a:cs typeface="Times New Roman" pitchFamily="18" charset="0"/>
              </a:rPr>
              <a:t>Zephon</a:t>
            </a:r>
            <a:r>
              <a:rPr lang="en-US" sz="2800" dirty="0">
                <a:effectLst/>
                <a:latin typeface="Times New Roman" pitchFamily="18" charset="0"/>
                <a:cs typeface="Times New Roman" pitchFamily="18" charset="0"/>
              </a:rPr>
              <a:t>, </a:t>
            </a:r>
            <a:r>
              <a:rPr lang="en-US" sz="2800" u="sng" dirty="0">
                <a:effectLst/>
                <a:latin typeface="Times New Roman" pitchFamily="18" charset="0"/>
                <a:cs typeface="Times New Roman" pitchFamily="18" charset="0"/>
              </a:rPr>
              <a:t>and camped</a:t>
            </a:r>
            <a:r>
              <a:rPr lang="en-US" sz="2800" dirty="0">
                <a:effectLst/>
                <a:latin typeface="Times New Roman" pitchFamily="18" charset="0"/>
                <a:cs typeface="Times New Roman" pitchFamily="18" charset="0"/>
              </a:rPr>
              <a:t> near </a:t>
            </a:r>
            <a:r>
              <a:rPr lang="en-US" sz="2800" dirty="0" err="1">
                <a:effectLst/>
                <a:latin typeface="Times New Roman" pitchFamily="18" charset="0"/>
                <a:cs typeface="Times New Roman" pitchFamily="18" charset="0"/>
              </a:rPr>
              <a:t>Migdol</a:t>
            </a:r>
            <a:r>
              <a:rPr lang="en-US" sz="2800" dirty="0">
                <a:effectLst/>
                <a:latin typeface="Times New Roman" pitchFamily="18" charset="0"/>
                <a:cs typeface="Times New Roman" pitchFamily="18" charset="0"/>
              </a:rPr>
              <a:t>.</a:t>
            </a:r>
          </a:p>
          <a:p>
            <a:pPr marL="0" indent="0">
              <a:buNone/>
            </a:pPr>
            <a:r>
              <a:rPr lang="en-US" sz="2800" baseline="30000" dirty="0" smtClean="0">
                <a:effectLst/>
                <a:latin typeface="Times New Roman" pitchFamily="18" charset="0"/>
                <a:cs typeface="Times New Roman" pitchFamily="18" charset="0"/>
              </a:rPr>
              <a:t>8</a:t>
            </a:r>
            <a:r>
              <a:rPr lang="en-US" sz="2800" dirty="0" smtClean="0">
                <a:effectLst/>
                <a:latin typeface="Times New Roman" pitchFamily="18" charset="0"/>
                <a:cs typeface="Times New Roman" pitchFamily="18" charset="0"/>
              </a:rPr>
              <a:t> </a:t>
            </a:r>
            <a:r>
              <a:rPr lang="en-US" sz="2800" u="sng" dirty="0">
                <a:effectLst/>
                <a:latin typeface="Times New Roman" pitchFamily="18" charset="0"/>
                <a:cs typeface="Times New Roman" pitchFamily="18" charset="0"/>
              </a:rPr>
              <a:t>They left </a:t>
            </a:r>
            <a:r>
              <a:rPr lang="en-US" sz="2800" dirty="0">
                <a:effectLst/>
                <a:latin typeface="Times New Roman" pitchFamily="18" charset="0"/>
                <a:cs typeface="Times New Roman" pitchFamily="18" charset="0"/>
              </a:rPr>
              <a:t>Pi </a:t>
            </a:r>
            <a:r>
              <a:rPr lang="en-US" sz="2800" dirty="0" err="1">
                <a:effectLst/>
                <a:latin typeface="Times New Roman" pitchFamily="18" charset="0"/>
                <a:cs typeface="Times New Roman" pitchFamily="18" charset="0"/>
              </a:rPr>
              <a:t>Hahiroth</a:t>
            </a:r>
            <a:r>
              <a:rPr lang="en-US" sz="2800" dirty="0">
                <a:effectLst/>
                <a:latin typeface="Times New Roman" pitchFamily="18" charset="0"/>
                <a:cs typeface="Times New Roman" pitchFamily="18" charset="0"/>
              </a:rPr>
              <a:t> and passed through the sea into the desert, and when they had traveled for three days in the Desert of </a:t>
            </a:r>
            <a:r>
              <a:rPr lang="en-US" sz="2800" dirty="0" err="1">
                <a:effectLst/>
                <a:latin typeface="Times New Roman" pitchFamily="18" charset="0"/>
                <a:cs typeface="Times New Roman" pitchFamily="18" charset="0"/>
              </a:rPr>
              <a:t>Etham</a:t>
            </a:r>
            <a:r>
              <a:rPr lang="en-US" sz="2800" dirty="0">
                <a:effectLst/>
                <a:latin typeface="Times New Roman" pitchFamily="18" charset="0"/>
                <a:cs typeface="Times New Roman" pitchFamily="18" charset="0"/>
              </a:rPr>
              <a:t>, </a:t>
            </a:r>
            <a:r>
              <a:rPr lang="en-US" sz="2800" u="sng" dirty="0">
                <a:effectLst/>
                <a:latin typeface="Times New Roman" pitchFamily="18" charset="0"/>
                <a:cs typeface="Times New Roman" pitchFamily="18" charset="0"/>
              </a:rPr>
              <a:t>they camped </a:t>
            </a:r>
            <a:r>
              <a:rPr lang="en-US" sz="2800" dirty="0">
                <a:effectLst/>
                <a:latin typeface="Times New Roman" pitchFamily="18" charset="0"/>
                <a:cs typeface="Times New Roman" pitchFamily="18" charset="0"/>
              </a:rPr>
              <a:t>at </a:t>
            </a:r>
            <a:r>
              <a:rPr lang="en-US" sz="2800" dirty="0" err="1">
                <a:effectLst/>
                <a:latin typeface="Times New Roman" pitchFamily="18" charset="0"/>
                <a:cs typeface="Times New Roman" pitchFamily="18" charset="0"/>
              </a:rPr>
              <a:t>Marah</a:t>
            </a:r>
            <a:r>
              <a:rPr lang="en-US" sz="2800" dirty="0" smtClean="0">
                <a:effectLst/>
                <a:latin typeface="Times New Roman" pitchFamily="18" charset="0"/>
                <a:cs typeface="Times New Roman" pitchFamily="18" charset="0"/>
              </a:rPr>
              <a:t>.</a:t>
            </a:r>
            <a:endParaRPr lang="en-US" sz="2800" dirty="0">
              <a:effectLst/>
              <a:latin typeface="Times New Roman" pitchFamily="18" charset="0"/>
              <a:cs typeface="Times New Roman" pitchFamily="18" charset="0"/>
            </a:endParaRPr>
          </a:p>
        </p:txBody>
      </p:sp>
    </p:spTree>
    <p:extLst>
      <p:ext uri="{BB962C8B-B14F-4D97-AF65-F5344CB8AC3E}">
        <p14:creationId xmlns:p14="http://schemas.microsoft.com/office/powerpoint/2010/main" val="36602634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219077"/>
            <a:ext cx="8229600" cy="638175"/>
          </a:xfrm>
        </p:spPr>
        <p:txBody>
          <a:bodyPr/>
          <a:lstStyle/>
          <a:p>
            <a:pPr algn="ctr"/>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4000" dirty="0" err="1" smtClean="0">
                <a:solidFill>
                  <a:schemeClr val="tx1"/>
                </a:solidFill>
                <a:effectLst/>
                <a:latin typeface="Times New Roman" panose="02020603050405020304" pitchFamily="18" charset="0"/>
                <a:cs typeface="Times New Roman" panose="02020603050405020304" pitchFamily="18" charset="0"/>
              </a:rPr>
              <a:t>Nasa</a:t>
            </a:r>
            <a:r>
              <a:rPr lang="en-US" sz="2200" dirty="0">
                <a:solidFill>
                  <a:schemeClr val="tx1"/>
                </a:solidFill>
                <a:effectLst/>
                <a:latin typeface="Times New Roman" panose="02020603050405020304" pitchFamily="18" charset="0"/>
                <a:cs typeface="Times New Roman" panose="02020603050405020304" pitchFamily="18" charset="0"/>
              </a:rPr>
              <a:t/>
            </a:r>
            <a:br>
              <a:rPr lang="en-US" sz="2200" dirty="0">
                <a:solidFill>
                  <a:schemeClr val="tx1"/>
                </a:solidFill>
                <a:effectLst/>
                <a:latin typeface="Times New Roman" panose="02020603050405020304" pitchFamily="18" charset="0"/>
                <a:cs typeface="Times New Roman" panose="02020603050405020304" pitchFamily="18" charset="0"/>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endParaRPr lang="en-US" sz="2200" dirty="0"/>
          </a:p>
        </p:txBody>
      </p:sp>
      <p:sp>
        <p:nvSpPr>
          <p:cNvPr id="3" name="Subtitle 2"/>
          <p:cNvSpPr>
            <a:spLocks noGrp="1"/>
          </p:cNvSpPr>
          <p:nvPr>
            <p:ph idx="1"/>
          </p:nvPr>
        </p:nvSpPr>
        <p:spPr>
          <a:xfrm>
            <a:off x="457200" y="775607"/>
            <a:ext cx="8229600" cy="3967843"/>
          </a:xfrm>
        </p:spPr>
        <p:txBody>
          <a:bodyPr/>
          <a:lstStyle/>
          <a:p>
            <a:pPr marL="0" indent="0">
              <a:buNone/>
            </a:pPr>
            <a:r>
              <a:rPr lang="en-US" sz="3600" dirty="0">
                <a:effectLst/>
                <a:latin typeface="Bwhebb" pitchFamily="2" charset="0"/>
                <a:cs typeface="Times New Roman" pitchFamily="18" charset="0"/>
              </a:rPr>
              <a:t>[</a:t>
            </a:r>
            <a:r>
              <a:rPr lang="en-US" sz="3600" dirty="0" err="1">
                <a:effectLst/>
                <a:latin typeface="Bwhebb" pitchFamily="2" charset="0"/>
                <a:cs typeface="Times New Roman" pitchFamily="18" charset="0"/>
              </a:rPr>
              <a:t>s;n</a:t>
            </a:r>
            <a:r>
              <a:rPr lang="en-US" sz="3600" dirty="0">
                <a:effectLst/>
                <a:latin typeface="Bwhebb" pitchFamily="2" charset="0"/>
                <a:cs typeface="Times New Roman" pitchFamily="18" charset="0"/>
              </a:rPr>
              <a:t>" </a:t>
            </a:r>
            <a:r>
              <a:rPr lang="en-US" sz="2800" dirty="0">
                <a:effectLst/>
                <a:latin typeface="Times New Roman" pitchFamily="18" charset="0"/>
                <a:cs typeface="Times New Roman" pitchFamily="18" charset="0"/>
              </a:rPr>
              <a:t>vb. </a:t>
            </a:r>
            <a:r>
              <a:rPr lang="en-US" dirty="0">
                <a:effectLst/>
                <a:latin typeface="Times New Roman" pitchFamily="18" charset="0"/>
                <a:cs typeface="Times New Roman" pitchFamily="18" charset="0"/>
              </a:rPr>
              <a:t>pull</a:t>
            </a:r>
            <a:r>
              <a:rPr lang="en-US" sz="2800" dirty="0">
                <a:effectLst/>
                <a:latin typeface="Times New Roman" pitchFamily="18" charset="0"/>
                <a:cs typeface="Times New Roman" pitchFamily="18" charset="0"/>
              </a:rPr>
              <a:t> out or </a:t>
            </a:r>
            <a:r>
              <a:rPr lang="en-US" sz="2800" dirty="0" smtClean="0">
                <a:effectLst/>
                <a:latin typeface="Times New Roman" pitchFamily="18" charset="0"/>
                <a:cs typeface="Times New Roman" pitchFamily="18" charset="0"/>
              </a:rPr>
              <a:t>up (pull up tent stakes), </a:t>
            </a:r>
            <a:r>
              <a:rPr lang="en-US" sz="2800" dirty="0">
                <a:effectLst/>
                <a:latin typeface="Times New Roman" pitchFamily="18" charset="0"/>
                <a:cs typeface="Times New Roman" pitchFamily="18" charset="0"/>
              </a:rPr>
              <a:t>set out, </a:t>
            </a:r>
            <a:r>
              <a:rPr lang="en-US" sz="2800" dirty="0" smtClean="0">
                <a:effectLst/>
                <a:latin typeface="Times New Roman" pitchFamily="18" charset="0"/>
                <a:cs typeface="Times New Roman" pitchFamily="18" charset="0"/>
              </a:rPr>
              <a:t>to break camp, to journey </a:t>
            </a:r>
          </a:p>
          <a:p>
            <a:pPr marL="0" indent="0">
              <a:buNone/>
            </a:pPr>
            <a:r>
              <a:rPr lang="en-US" dirty="0" smtClean="0">
                <a:effectLst/>
                <a:latin typeface="Times New Roman" pitchFamily="18" charset="0"/>
                <a:cs typeface="Times New Roman" pitchFamily="18" charset="0"/>
              </a:rPr>
              <a:t>“They </a:t>
            </a:r>
            <a:r>
              <a:rPr lang="en-US" sz="3600" u="sng" dirty="0" smtClean="0">
                <a:effectLst/>
                <a:latin typeface="Times New Roman" pitchFamily="18" charset="0"/>
                <a:cs typeface="Times New Roman" pitchFamily="18" charset="0"/>
              </a:rPr>
              <a:t>pulled</a:t>
            </a:r>
            <a:r>
              <a:rPr lang="en-US" u="sng" dirty="0" smtClean="0">
                <a:effectLst/>
                <a:latin typeface="Times New Roman" pitchFamily="18" charset="0"/>
                <a:cs typeface="Times New Roman" pitchFamily="18" charset="0"/>
              </a:rPr>
              <a:t> up </a:t>
            </a:r>
            <a:r>
              <a:rPr lang="en-US" dirty="0" smtClean="0">
                <a:effectLst/>
                <a:latin typeface="Times New Roman" pitchFamily="18" charset="0"/>
                <a:cs typeface="Times New Roman" pitchFamily="18" charset="0"/>
              </a:rPr>
              <a:t>(their tent stakes)… and they camped</a:t>
            </a:r>
            <a:r>
              <a:rPr lang="en-US" dirty="0">
                <a:effectLst/>
                <a:latin typeface="Times New Roman" pitchFamily="18" charset="0"/>
                <a:cs typeface="Times New Roman" pitchFamily="18" charset="0"/>
              </a:rPr>
              <a:t>.  </a:t>
            </a:r>
            <a:r>
              <a:rPr lang="en-US" dirty="0" smtClean="0">
                <a:effectLst/>
                <a:latin typeface="Times New Roman" pitchFamily="18" charset="0"/>
                <a:cs typeface="Times New Roman" pitchFamily="18" charset="0"/>
              </a:rPr>
              <a:t>They </a:t>
            </a:r>
            <a:r>
              <a:rPr lang="en-US" u="sng" dirty="0">
                <a:effectLst/>
                <a:latin typeface="Times New Roman" pitchFamily="18" charset="0"/>
                <a:cs typeface="Times New Roman" pitchFamily="18" charset="0"/>
              </a:rPr>
              <a:t>pulled u</a:t>
            </a:r>
            <a:r>
              <a:rPr lang="en-US" dirty="0">
                <a:effectLst/>
                <a:latin typeface="Times New Roman" pitchFamily="18" charset="0"/>
                <a:cs typeface="Times New Roman" pitchFamily="18" charset="0"/>
              </a:rPr>
              <a:t>p (their </a:t>
            </a:r>
            <a:r>
              <a:rPr lang="en-US" dirty="0" smtClean="0">
                <a:effectLst/>
                <a:latin typeface="Times New Roman" pitchFamily="18" charset="0"/>
                <a:cs typeface="Times New Roman" pitchFamily="18" charset="0"/>
              </a:rPr>
              <a:t>tent stakes)… </a:t>
            </a:r>
            <a:r>
              <a:rPr lang="en-US" dirty="0">
                <a:effectLst/>
                <a:latin typeface="Times New Roman" pitchFamily="18" charset="0"/>
                <a:cs typeface="Times New Roman" pitchFamily="18" charset="0"/>
              </a:rPr>
              <a:t>and they camped. They </a:t>
            </a:r>
            <a:r>
              <a:rPr lang="en-US" u="sng" dirty="0">
                <a:effectLst/>
                <a:latin typeface="Times New Roman" pitchFamily="18" charset="0"/>
                <a:cs typeface="Times New Roman" pitchFamily="18" charset="0"/>
              </a:rPr>
              <a:t>pulled up </a:t>
            </a:r>
            <a:r>
              <a:rPr lang="en-US" dirty="0">
                <a:effectLst/>
                <a:latin typeface="Times New Roman" pitchFamily="18" charset="0"/>
                <a:cs typeface="Times New Roman" pitchFamily="18" charset="0"/>
              </a:rPr>
              <a:t>(their </a:t>
            </a:r>
            <a:r>
              <a:rPr lang="en-US" dirty="0" smtClean="0">
                <a:effectLst/>
                <a:latin typeface="Times New Roman" pitchFamily="18" charset="0"/>
                <a:cs typeface="Times New Roman" pitchFamily="18" charset="0"/>
              </a:rPr>
              <a:t>tent stakes)… </a:t>
            </a:r>
            <a:r>
              <a:rPr lang="en-US" dirty="0">
                <a:effectLst/>
                <a:latin typeface="Times New Roman" pitchFamily="18" charset="0"/>
                <a:cs typeface="Times New Roman" pitchFamily="18" charset="0"/>
              </a:rPr>
              <a:t>and they camped</a:t>
            </a:r>
            <a:r>
              <a:rPr lang="en-US" dirty="0" smtClean="0">
                <a:effectLst/>
                <a:latin typeface="Times New Roman" pitchFamily="18" charset="0"/>
                <a:cs typeface="Times New Roman" pitchFamily="18" charset="0"/>
              </a:rPr>
              <a:t>.”</a:t>
            </a:r>
          </a:p>
        </p:txBody>
      </p:sp>
    </p:spTree>
    <p:extLst>
      <p:ext uri="{BB962C8B-B14F-4D97-AF65-F5344CB8AC3E}">
        <p14:creationId xmlns:p14="http://schemas.microsoft.com/office/powerpoint/2010/main" val="29326621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219077"/>
            <a:ext cx="8229600" cy="638175"/>
          </a:xfrm>
        </p:spPr>
        <p:txBody>
          <a:bodyPr/>
          <a:lstStyle/>
          <a:p>
            <a:pPr algn="ctr"/>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4000" dirty="0" err="1" smtClean="0">
                <a:solidFill>
                  <a:schemeClr val="tx1"/>
                </a:solidFill>
                <a:effectLst/>
                <a:latin typeface="Times New Roman" panose="02020603050405020304" pitchFamily="18" charset="0"/>
                <a:cs typeface="Times New Roman" panose="02020603050405020304" pitchFamily="18" charset="0"/>
              </a:rPr>
              <a:t>Chanah</a:t>
            </a:r>
            <a:r>
              <a:rPr lang="en-US" sz="2200" dirty="0">
                <a:solidFill>
                  <a:schemeClr val="tx1"/>
                </a:solidFill>
                <a:effectLst/>
                <a:latin typeface="Times New Roman" panose="02020603050405020304" pitchFamily="18" charset="0"/>
                <a:cs typeface="Times New Roman" panose="02020603050405020304" pitchFamily="18" charset="0"/>
              </a:rPr>
              <a:t/>
            </a:r>
            <a:br>
              <a:rPr lang="en-US" sz="2200" dirty="0">
                <a:solidFill>
                  <a:schemeClr val="tx1"/>
                </a:solidFill>
                <a:effectLst/>
                <a:latin typeface="Times New Roman" panose="02020603050405020304" pitchFamily="18" charset="0"/>
                <a:cs typeface="Times New Roman" panose="02020603050405020304" pitchFamily="18" charset="0"/>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endParaRPr lang="en-US" sz="2200" dirty="0"/>
          </a:p>
        </p:txBody>
      </p:sp>
      <p:sp>
        <p:nvSpPr>
          <p:cNvPr id="3" name="Subtitle 2"/>
          <p:cNvSpPr>
            <a:spLocks noGrp="1"/>
          </p:cNvSpPr>
          <p:nvPr>
            <p:ph idx="1"/>
          </p:nvPr>
        </p:nvSpPr>
        <p:spPr>
          <a:xfrm>
            <a:off x="457200" y="1085850"/>
            <a:ext cx="8229600" cy="3657600"/>
          </a:xfrm>
        </p:spPr>
        <p:txBody>
          <a:bodyPr/>
          <a:lstStyle/>
          <a:p>
            <a:pPr marL="0" indent="0">
              <a:buNone/>
            </a:pPr>
            <a:r>
              <a:rPr lang="en-US" sz="2800" b="1" i="1" dirty="0" err="1" smtClean="0">
                <a:effectLst/>
                <a:latin typeface="Times New Roman" pitchFamily="18" charset="0"/>
                <a:cs typeface="Times New Roman" pitchFamily="18" charset="0"/>
              </a:rPr>
              <a:t>chanah</a:t>
            </a:r>
            <a:r>
              <a:rPr lang="en-US" sz="2800" b="1" dirty="0" smtClean="0">
                <a:effectLst/>
                <a:latin typeface="Times New Roman" pitchFamily="18" charset="0"/>
                <a:cs typeface="Times New Roman" pitchFamily="18" charset="0"/>
              </a:rPr>
              <a:t> to encamp, to bend down, to settle</a:t>
            </a:r>
          </a:p>
          <a:p>
            <a:pPr marL="0" indent="0">
              <a:buNone/>
            </a:pPr>
            <a:r>
              <a:rPr lang="en-US" sz="2800" b="1" i="1" dirty="0" err="1">
                <a:effectLst/>
                <a:latin typeface="Times New Roman" pitchFamily="18" charset="0"/>
                <a:cs typeface="Times New Roman" pitchFamily="18" charset="0"/>
              </a:rPr>
              <a:t>c</a:t>
            </a:r>
            <a:r>
              <a:rPr lang="en-US" sz="2800" b="1" i="1" dirty="0" err="1" smtClean="0">
                <a:effectLst/>
                <a:latin typeface="Times New Roman" pitchFamily="18" charset="0"/>
                <a:cs typeface="Times New Roman" pitchFamily="18" charset="0"/>
              </a:rPr>
              <a:t>hanit</a:t>
            </a:r>
            <a:r>
              <a:rPr lang="en-US" sz="2800" b="1" dirty="0" smtClean="0">
                <a:effectLst/>
                <a:latin typeface="Times New Roman" pitchFamily="18" charset="0"/>
                <a:cs typeface="Times New Roman" pitchFamily="18" charset="0"/>
              </a:rPr>
              <a:t> a spear, the shaft of a spear</a:t>
            </a:r>
          </a:p>
          <a:p>
            <a:pPr marL="0" indent="0">
              <a:buNone/>
            </a:pPr>
            <a:r>
              <a:rPr lang="en-US" sz="2800" b="1" dirty="0">
                <a:effectLst/>
                <a:latin typeface="Times New Roman" pitchFamily="18" charset="0"/>
                <a:cs typeface="Times New Roman" pitchFamily="18" charset="0"/>
              </a:rPr>
              <a:t>“They pulled up (their tent stakes)… and </a:t>
            </a:r>
            <a:r>
              <a:rPr lang="en-US" sz="2800" b="1" u="sng" dirty="0">
                <a:effectLst/>
                <a:latin typeface="Times New Roman" pitchFamily="18" charset="0"/>
                <a:cs typeface="Times New Roman" pitchFamily="18" charset="0"/>
              </a:rPr>
              <a:t>they camped</a:t>
            </a:r>
            <a:r>
              <a:rPr lang="en-US" sz="2800" b="1" dirty="0">
                <a:effectLst/>
                <a:latin typeface="Times New Roman" pitchFamily="18" charset="0"/>
                <a:cs typeface="Times New Roman" pitchFamily="18" charset="0"/>
              </a:rPr>
              <a:t>.  They pulled up (their tent stakes)… and </a:t>
            </a:r>
            <a:r>
              <a:rPr lang="en-US" sz="2800" b="1" u="sng" dirty="0">
                <a:effectLst/>
                <a:latin typeface="Times New Roman" pitchFamily="18" charset="0"/>
                <a:cs typeface="Times New Roman" pitchFamily="18" charset="0"/>
              </a:rPr>
              <a:t>they camped</a:t>
            </a:r>
            <a:r>
              <a:rPr lang="en-US" sz="2800" b="1" dirty="0">
                <a:effectLst/>
                <a:latin typeface="Times New Roman" pitchFamily="18" charset="0"/>
                <a:cs typeface="Times New Roman" pitchFamily="18" charset="0"/>
              </a:rPr>
              <a:t>. They pulled up (their tent stakes)… and </a:t>
            </a:r>
            <a:r>
              <a:rPr lang="en-US" sz="2800" b="1" u="sng" dirty="0">
                <a:effectLst/>
                <a:latin typeface="Times New Roman" pitchFamily="18" charset="0"/>
                <a:cs typeface="Times New Roman" pitchFamily="18" charset="0"/>
              </a:rPr>
              <a:t>they camped</a:t>
            </a:r>
            <a:r>
              <a:rPr lang="en-US" sz="2800" b="1" dirty="0">
                <a:effectLst/>
                <a:latin typeface="Times New Roman" pitchFamily="18" charset="0"/>
                <a:cs typeface="Times New Roman" pitchFamily="18" charset="0"/>
              </a:rPr>
              <a:t>.”</a:t>
            </a:r>
          </a:p>
          <a:p>
            <a:pPr marL="0" indent="0">
              <a:buNone/>
            </a:pPr>
            <a:endParaRPr lang="en-US" sz="2800" dirty="0" smtClean="0">
              <a:effectLst/>
              <a:latin typeface="Times New Roman" pitchFamily="18" charset="0"/>
              <a:cs typeface="Times New Roman" pitchFamily="18" charset="0"/>
            </a:endParaRPr>
          </a:p>
        </p:txBody>
      </p:sp>
    </p:spTree>
    <p:extLst>
      <p:ext uri="{BB962C8B-B14F-4D97-AF65-F5344CB8AC3E}">
        <p14:creationId xmlns:p14="http://schemas.microsoft.com/office/powerpoint/2010/main" val="69910604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61" y="514350"/>
            <a:ext cx="8596993" cy="1371600"/>
          </a:xfrm>
        </p:spPr>
        <p:txBody>
          <a:bodyPr/>
          <a:lstStyle/>
          <a:p>
            <a:pPr algn="ctr"/>
            <a:r>
              <a:rPr lang="en-US" sz="4000" dirty="0">
                <a:solidFill>
                  <a:schemeClr val="tx1"/>
                </a:solidFill>
                <a:effectLst/>
                <a:latin typeface="Times New Roman" pitchFamily="18" charset="0"/>
                <a:cs typeface="Times New Roman" pitchFamily="18" charset="0"/>
              </a:rPr>
              <a:t>“Take Up Your Cross and Follow Me</a:t>
            </a:r>
            <a:r>
              <a:rPr lang="en-US" sz="4000" dirty="0" smtClean="0">
                <a:solidFill>
                  <a:schemeClr val="tx1"/>
                </a:solidFill>
                <a:effectLst/>
                <a:latin typeface="Times New Roman" pitchFamily="18" charset="0"/>
                <a:cs typeface="Times New Roman" pitchFamily="18" charset="0"/>
              </a:rPr>
              <a:t>”</a:t>
            </a:r>
            <a:endParaRPr lang="en-US" sz="4000" dirty="0">
              <a:solidFill>
                <a:schemeClr val="tx1"/>
              </a:solidFill>
              <a:effectLst/>
              <a:latin typeface="Times New Roman" pitchFamily="18" charset="0"/>
              <a:cs typeface="Times New Roman" pitchFamily="18" charset="0"/>
            </a:endParaRPr>
          </a:p>
        </p:txBody>
      </p:sp>
      <p:sp>
        <p:nvSpPr>
          <p:cNvPr id="3" name="Content Placeholder 2"/>
          <p:cNvSpPr>
            <a:spLocks noGrp="1"/>
          </p:cNvSpPr>
          <p:nvPr>
            <p:ph idx="1"/>
          </p:nvPr>
        </p:nvSpPr>
        <p:spPr>
          <a:xfrm>
            <a:off x="457200" y="2228850"/>
            <a:ext cx="8229600" cy="2286000"/>
          </a:xfrm>
        </p:spPr>
        <p:txBody>
          <a:bodyPr/>
          <a:lstStyle/>
          <a:p>
            <a:pPr marL="0" indent="0" algn="ctr">
              <a:buNone/>
            </a:pPr>
            <a:r>
              <a:rPr lang="en-US" dirty="0" smtClean="0">
                <a:effectLst/>
                <a:latin typeface="Times New Roman" pitchFamily="18" charset="0"/>
                <a:cs typeface="Times New Roman" pitchFamily="18" charset="0"/>
              </a:rPr>
              <a:t>Re-interpreting </a:t>
            </a:r>
            <a:r>
              <a:rPr lang="en-US" dirty="0">
                <a:effectLst/>
                <a:latin typeface="Times New Roman" pitchFamily="18" charset="0"/>
                <a:cs typeface="Times New Roman" pitchFamily="18" charset="0"/>
              </a:rPr>
              <a:t>this Saying of </a:t>
            </a:r>
            <a:r>
              <a:rPr lang="en-US" dirty="0" smtClean="0">
                <a:effectLst/>
                <a:latin typeface="Times New Roman" pitchFamily="18" charset="0"/>
                <a:cs typeface="Times New Roman" pitchFamily="18" charset="0"/>
              </a:rPr>
              <a:t>Yeshua</a:t>
            </a:r>
          </a:p>
          <a:p>
            <a:pPr marL="0" indent="0" algn="ctr">
              <a:buNone/>
            </a:pPr>
            <a:r>
              <a:rPr lang="en-US" dirty="0" smtClean="0">
                <a:effectLst/>
                <a:latin typeface="Times New Roman" pitchFamily="18" charset="0"/>
                <a:cs typeface="Times New Roman" pitchFamily="18" charset="0"/>
              </a:rPr>
              <a:t>in Light of Its Hebraic Context</a:t>
            </a:r>
            <a:endParaRPr lang="en-US" dirty="0">
              <a:effectLst/>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137632378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219077"/>
            <a:ext cx="8229600" cy="638175"/>
          </a:xfrm>
        </p:spPr>
        <p:txBody>
          <a:bodyPr/>
          <a:lstStyle/>
          <a:p>
            <a:pPr algn="ctr"/>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3600" dirty="0" smtClean="0">
                <a:solidFill>
                  <a:schemeClr val="tx1"/>
                </a:solidFill>
                <a:effectLst/>
                <a:latin typeface="Times New Roman" panose="02020603050405020304" pitchFamily="18" charset="0"/>
                <a:cs typeface="Times New Roman" panose="02020603050405020304" pitchFamily="18" charset="0"/>
              </a:rPr>
              <a:t>Take Up Your Cross</a:t>
            </a:r>
            <a:r>
              <a:rPr lang="en-US" sz="2200" b="1" i="1" dirty="0">
                <a:solidFill>
                  <a:schemeClr val="tx1"/>
                </a:solidFill>
                <a:effectLst/>
              </a:rPr>
              <a:t/>
            </a:r>
            <a:br>
              <a:rPr lang="en-US" sz="2200" b="1" i="1" dirty="0">
                <a:solidFill>
                  <a:schemeClr val="tx1"/>
                </a:solidFill>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endParaRPr lang="en-US" sz="2200" dirty="0"/>
          </a:p>
        </p:txBody>
      </p:sp>
      <p:sp>
        <p:nvSpPr>
          <p:cNvPr id="3" name="Subtitle 2"/>
          <p:cNvSpPr>
            <a:spLocks noGrp="1"/>
          </p:cNvSpPr>
          <p:nvPr>
            <p:ph idx="1"/>
          </p:nvPr>
        </p:nvSpPr>
        <p:spPr>
          <a:xfrm>
            <a:off x="457200" y="1085850"/>
            <a:ext cx="8229600" cy="3657600"/>
          </a:xfrm>
        </p:spPr>
        <p:txBody>
          <a:bodyPr/>
          <a:lstStyle/>
          <a:p>
            <a:pPr marL="0" indent="0">
              <a:buNone/>
            </a:pPr>
            <a:r>
              <a:rPr lang="en-US" sz="2800" dirty="0">
                <a:effectLst/>
                <a:latin typeface="Times New Roman" pitchFamily="18" charset="0"/>
                <a:cs typeface="Times New Roman" pitchFamily="18" charset="0"/>
              </a:rPr>
              <a:t>Then Yeshua said to his disciples, "If anyone wants to follow after me, he must deny himself, </a:t>
            </a:r>
            <a:r>
              <a:rPr lang="en-US" sz="2800" u="sng" dirty="0">
                <a:effectLst/>
                <a:latin typeface="Times New Roman" pitchFamily="18" charset="0"/>
                <a:cs typeface="Times New Roman" pitchFamily="18" charset="0"/>
              </a:rPr>
              <a:t>take up his </a:t>
            </a:r>
            <a:r>
              <a:rPr lang="en-US" sz="2800" i="1" u="sng" dirty="0">
                <a:effectLst/>
                <a:latin typeface="Times New Roman" pitchFamily="18" charset="0"/>
                <a:cs typeface="Times New Roman" pitchFamily="18" charset="0"/>
              </a:rPr>
              <a:t>cross</a:t>
            </a:r>
            <a:r>
              <a:rPr lang="en-US" sz="2800" u="sng" dirty="0">
                <a:effectLst/>
                <a:latin typeface="Times New Roman" pitchFamily="18" charset="0"/>
                <a:cs typeface="Times New Roman" pitchFamily="18" charset="0"/>
              </a:rPr>
              <a:t>, and follow me</a:t>
            </a:r>
            <a:r>
              <a:rPr lang="en-US" sz="2800" dirty="0">
                <a:effectLst/>
                <a:latin typeface="Times New Roman" pitchFamily="18" charset="0"/>
                <a:cs typeface="Times New Roman" pitchFamily="18" charset="0"/>
              </a:rPr>
              <a:t>.   For whoever wants to save his life will lose it, but whoever loses his life for my sake will find it.   For what does it benefit a person if he gains the whole world but forfeits his life? Or what can a person give in exchange for his life? (</a:t>
            </a:r>
            <a:r>
              <a:rPr lang="en-US" sz="2800" dirty="0" err="1">
                <a:effectLst/>
                <a:latin typeface="Times New Roman" pitchFamily="18" charset="0"/>
                <a:cs typeface="Times New Roman" pitchFamily="18" charset="0"/>
              </a:rPr>
              <a:t>Mattityahu</a:t>
            </a:r>
            <a:r>
              <a:rPr lang="en-US" sz="2800" dirty="0">
                <a:effectLst/>
                <a:latin typeface="Times New Roman" pitchFamily="18" charset="0"/>
                <a:cs typeface="Times New Roman" pitchFamily="18" charset="0"/>
              </a:rPr>
              <a:t> 16:24-26).</a:t>
            </a:r>
          </a:p>
          <a:p>
            <a:pPr marL="0" indent="0">
              <a:buNone/>
            </a:pPr>
            <a:endParaRPr lang="en-US" dirty="0" smtClean="0">
              <a:solidFill>
                <a:schemeClr val="bg1"/>
              </a:solidFill>
            </a:endParaRPr>
          </a:p>
        </p:txBody>
      </p:sp>
    </p:spTree>
    <p:extLst>
      <p:ext uri="{BB962C8B-B14F-4D97-AF65-F5344CB8AC3E}">
        <p14:creationId xmlns:p14="http://schemas.microsoft.com/office/powerpoint/2010/main" val="324434588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219077"/>
            <a:ext cx="8229600" cy="638175"/>
          </a:xfrm>
        </p:spPr>
        <p:txBody>
          <a:bodyPr/>
          <a:lstStyle/>
          <a:p>
            <a:pPr algn="ctr"/>
            <a:r>
              <a:rPr lang="en-US" sz="3600" dirty="0" smtClean="0">
                <a:solidFill>
                  <a:schemeClr val="tx1"/>
                </a:solidFill>
                <a:effectLst/>
                <a:latin typeface="Times New Roman" panose="02020603050405020304" pitchFamily="18" charset="0"/>
                <a:cs typeface="Times New Roman" panose="02020603050405020304" pitchFamily="18" charset="0"/>
              </a:rPr>
              <a:t>Where in the Torah?</a:t>
            </a:r>
            <a:r>
              <a:rPr lang="en-US" sz="2200" b="1" i="1" dirty="0" smtClean="0">
                <a:effectLst/>
              </a:rPr>
              <a:t/>
            </a:r>
            <a:br>
              <a:rPr lang="en-US" sz="2200" b="1" i="1" dirty="0" smtClean="0">
                <a:effectLst/>
              </a:rPr>
            </a:br>
            <a:endParaRPr lang="en-US" sz="2200" dirty="0"/>
          </a:p>
        </p:txBody>
      </p:sp>
      <p:sp>
        <p:nvSpPr>
          <p:cNvPr id="3" name="Subtitle 2"/>
          <p:cNvSpPr>
            <a:spLocks noGrp="1"/>
          </p:cNvSpPr>
          <p:nvPr>
            <p:ph idx="1"/>
          </p:nvPr>
        </p:nvSpPr>
        <p:spPr>
          <a:xfrm>
            <a:off x="457200" y="1085850"/>
            <a:ext cx="8229600" cy="3657600"/>
          </a:xfrm>
        </p:spPr>
        <p:txBody>
          <a:bodyPr/>
          <a:lstStyle/>
          <a:p>
            <a:pPr marL="0" indent="0">
              <a:buNone/>
            </a:pPr>
            <a:r>
              <a:rPr lang="en-US" dirty="0" smtClean="0">
                <a:effectLst/>
              </a:rPr>
              <a:t>“Take up your cross?”</a:t>
            </a:r>
          </a:p>
          <a:p>
            <a:pPr marL="0" indent="0">
              <a:buNone/>
            </a:pPr>
            <a:r>
              <a:rPr lang="en-US" dirty="0" smtClean="0">
                <a:effectLst/>
              </a:rPr>
              <a:t>Lose your life for his sake to find it?</a:t>
            </a:r>
          </a:p>
          <a:p>
            <a:pPr marL="0" indent="0">
              <a:buNone/>
            </a:pPr>
            <a:r>
              <a:rPr lang="en-US" dirty="0" smtClean="0">
                <a:effectLst/>
              </a:rPr>
              <a:t>Follow me?</a:t>
            </a:r>
          </a:p>
          <a:p>
            <a:pPr marL="0" indent="0">
              <a:buNone/>
            </a:pPr>
            <a:endParaRPr lang="en-US" dirty="0" smtClean="0">
              <a:solidFill>
                <a:schemeClr val="bg1"/>
              </a:solidFill>
            </a:endParaRPr>
          </a:p>
        </p:txBody>
      </p:sp>
    </p:spTree>
    <p:extLst>
      <p:ext uri="{BB962C8B-B14F-4D97-AF65-F5344CB8AC3E}">
        <p14:creationId xmlns:p14="http://schemas.microsoft.com/office/powerpoint/2010/main" val="15552845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219077"/>
            <a:ext cx="8229600" cy="638175"/>
          </a:xfrm>
        </p:spPr>
        <p:txBody>
          <a:bodyPr/>
          <a:lstStyle/>
          <a:p>
            <a:pPr algn="ctr"/>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3600" dirty="0" err="1" smtClean="0">
                <a:solidFill>
                  <a:schemeClr val="tx1"/>
                </a:solidFill>
                <a:effectLst/>
                <a:latin typeface="Times New Roman" panose="02020603050405020304" pitchFamily="18" charset="0"/>
                <a:cs typeface="Times New Roman" panose="02020603050405020304" pitchFamily="18" charset="0"/>
              </a:rPr>
              <a:t>Stauros</a:t>
            </a:r>
            <a:r>
              <a:rPr lang="en-US" sz="3600" dirty="0" smtClean="0">
                <a:solidFill>
                  <a:schemeClr val="tx1"/>
                </a:solidFill>
                <a:effectLst/>
                <a:latin typeface="Times New Roman" panose="02020603050405020304" pitchFamily="18" charset="0"/>
                <a:cs typeface="Times New Roman" panose="02020603050405020304" pitchFamily="18" charset="0"/>
              </a:rPr>
              <a:t> (noun)</a:t>
            </a:r>
            <a:r>
              <a:rPr lang="en-US" sz="3600" dirty="0">
                <a:solidFill>
                  <a:schemeClr val="tx1"/>
                </a:solidFill>
                <a:effectLst/>
                <a:latin typeface="Times New Roman" panose="02020603050405020304" pitchFamily="18" charset="0"/>
                <a:cs typeface="Times New Roman" panose="02020603050405020304" pitchFamily="18" charset="0"/>
              </a:rPr>
              <a:t/>
            </a:r>
            <a:br>
              <a:rPr lang="en-US" sz="3600" dirty="0">
                <a:solidFill>
                  <a:schemeClr val="tx1"/>
                </a:solidFill>
                <a:effectLst/>
                <a:latin typeface="Times New Roman" panose="02020603050405020304" pitchFamily="18" charset="0"/>
                <a:cs typeface="Times New Roman" panose="02020603050405020304" pitchFamily="18" charset="0"/>
              </a:rPr>
            </a:br>
            <a:r>
              <a:rPr lang="en-US" sz="2200" b="1" i="1" dirty="0" smtClean="0">
                <a:solidFill>
                  <a:schemeClr val="tx1"/>
                </a:solidFill>
                <a:effectLst/>
              </a:rPr>
              <a:t/>
            </a:r>
            <a:br>
              <a:rPr lang="en-US" sz="2200" b="1" i="1" dirty="0" smtClean="0">
                <a:solidFill>
                  <a:schemeClr val="tx1"/>
                </a:solidFill>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endParaRPr lang="en-US" sz="2200" dirty="0"/>
          </a:p>
        </p:txBody>
      </p:sp>
      <p:sp>
        <p:nvSpPr>
          <p:cNvPr id="3" name="Subtitle 2"/>
          <p:cNvSpPr>
            <a:spLocks noGrp="1"/>
          </p:cNvSpPr>
          <p:nvPr>
            <p:ph idx="1"/>
          </p:nvPr>
        </p:nvSpPr>
        <p:spPr>
          <a:xfrm>
            <a:off x="457200" y="1085850"/>
            <a:ext cx="8229600" cy="3657600"/>
          </a:xfrm>
        </p:spPr>
        <p:txBody>
          <a:bodyPr/>
          <a:lstStyle/>
          <a:p>
            <a:pPr marL="0" indent="0">
              <a:buNone/>
            </a:pPr>
            <a:r>
              <a:rPr lang="en-US" dirty="0">
                <a:effectLst/>
              </a:rPr>
              <a:t>from </a:t>
            </a:r>
            <a:r>
              <a:rPr lang="en-US" dirty="0" err="1">
                <a:effectLst/>
                <a:latin typeface="Bwgrkn" pitchFamily="2" charset="0"/>
              </a:rPr>
              <a:t>i</a:t>
            </a:r>
            <a:r>
              <a:rPr lang="en-US" dirty="0">
                <a:effectLst/>
                <a:latin typeface="Bwgrkn" pitchFamily="2" charset="0"/>
              </a:rPr>
              <a:t>[</a:t>
            </a:r>
            <a:r>
              <a:rPr lang="en-US" dirty="0" err="1">
                <a:effectLst/>
                <a:latin typeface="Bwgrkn" pitchFamily="2" charset="0"/>
              </a:rPr>
              <a:t>sthmi</a:t>
            </a:r>
            <a:r>
              <a:rPr lang="en-US" dirty="0">
                <a:effectLst/>
              </a:rPr>
              <a:t> </a:t>
            </a:r>
            <a:r>
              <a:rPr lang="en-US" dirty="0" smtClean="0">
                <a:effectLst/>
              </a:rPr>
              <a:t>(</a:t>
            </a:r>
            <a:r>
              <a:rPr lang="en-US" i="1" dirty="0" err="1" smtClean="0">
                <a:effectLst/>
              </a:rPr>
              <a:t>histami</a:t>
            </a:r>
            <a:r>
              <a:rPr lang="en-US" dirty="0" smtClean="0">
                <a:effectLst/>
              </a:rPr>
              <a:t>, “to stand” or “to set”); </a:t>
            </a:r>
            <a:r>
              <a:rPr lang="en-US" dirty="0">
                <a:effectLst/>
              </a:rPr>
              <a:t>cf. Latin </a:t>
            </a:r>
            <a:r>
              <a:rPr lang="en-US" i="1" dirty="0" err="1">
                <a:effectLst/>
              </a:rPr>
              <a:t>stauro</a:t>
            </a:r>
            <a:r>
              <a:rPr lang="en-US" dirty="0">
                <a:effectLst/>
              </a:rPr>
              <a:t>, English </a:t>
            </a:r>
            <a:r>
              <a:rPr lang="en-US" i="1" dirty="0">
                <a:effectLst/>
              </a:rPr>
              <a:t>staff </a:t>
            </a:r>
            <a:endParaRPr lang="en-US" dirty="0" smtClean="0">
              <a:effectLst/>
            </a:endParaRPr>
          </a:p>
          <a:p>
            <a:pPr marL="0" indent="0">
              <a:buNone/>
            </a:pPr>
            <a:r>
              <a:rPr lang="en-US" b="1" dirty="0">
                <a:effectLst/>
              </a:rPr>
              <a:t>1. </a:t>
            </a:r>
            <a:r>
              <a:rPr lang="en-US" i="1" dirty="0">
                <a:effectLst/>
              </a:rPr>
              <a:t>an upright stake, </a:t>
            </a:r>
            <a:r>
              <a:rPr lang="en-US" dirty="0">
                <a:effectLst/>
              </a:rPr>
              <a:t>especially </a:t>
            </a:r>
            <a:r>
              <a:rPr lang="en-US" i="1" dirty="0">
                <a:effectLst/>
              </a:rPr>
              <a:t>a pointed one </a:t>
            </a:r>
            <a:r>
              <a:rPr lang="en-US" dirty="0">
                <a:effectLst/>
              </a:rPr>
              <a:t>(Homer, Herodotus, Thucydides, Xenophon</a:t>
            </a:r>
            <a:r>
              <a:rPr lang="en-US" dirty="0" smtClean="0">
                <a:effectLst/>
              </a:rPr>
              <a:t>).</a:t>
            </a:r>
            <a:endParaRPr lang="en-US" dirty="0">
              <a:effectLst/>
            </a:endParaRPr>
          </a:p>
          <a:p>
            <a:pPr marL="0" indent="0">
              <a:buNone/>
            </a:pPr>
            <a:r>
              <a:rPr lang="en-US" b="1" dirty="0">
                <a:effectLst/>
              </a:rPr>
              <a:t>2. </a:t>
            </a:r>
            <a:r>
              <a:rPr lang="en-US" i="1" dirty="0">
                <a:effectLst/>
              </a:rPr>
              <a:t>a </a:t>
            </a:r>
            <a:r>
              <a:rPr lang="en-US" i="1" dirty="0" smtClean="0">
                <a:effectLst/>
              </a:rPr>
              <a:t>cross</a:t>
            </a:r>
            <a:endParaRPr lang="en-US" dirty="0" smtClean="0">
              <a:effectLst/>
            </a:endParaRPr>
          </a:p>
          <a:p>
            <a:pPr marL="0" indent="0">
              <a:buNone/>
            </a:pPr>
            <a:endParaRPr lang="en-US" dirty="0" smtClean="0">
              <a:solidFill>
                <a:schemeClr val="bg1"/>
              </a:solidFill>
            </a:endParaRPr>
          </a:p>
        </p:txBody>
      </p:sp>
    </p:spTree>
    <p:extLst>
      <p:ext uri="{BB962C8B-B14F-4D97-AF65-F5344CB8AC3E}">
        <p14:creationId xmlns:p14="http://schemas.microsoft.com/office/powerpoint/2010/main" val="25539953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219077"/>
            <a:ext cx="8229600" cy="638175"/>
          </a:xfrm>
        </p:spPr>
        <p:txBody>
          <a:bodyPr/>
          <a:lstStyle/>
          <a:p>
            <a:pPr algn="ctr"/>
            <a:r>
              <a:rPr lang="en-US" sz="2200" b="1" i="1" dirty="0" smtClean="0">
                <a:solidFill>
                  <a:schemeClr val="tx1"/>
                </a:solidFill>
                <a:effectLst/>
              </a:rPr>
              <a:t/>
            </a:r>
            <a:br>
              <a:rPr lang="en-US" sz="2200" b="1" i="1" dirty="0" smtClean="0">
                <a:solidFill>
                  <a:schemeClr val="tx1"/>
                </a:solidFill>
                <a:effectLst/>
              </a:rPr>
            </a:br>
            <a:r>
              <a:rPr lang="en-US" sz="2200" b="1" i="1" dirty="0" smtClean="0">
                <a:solidFill>
                  <a:schemeClr val="tx1"/>
                </a:solidFill>
                <a:effectLst/>
              </a:rPr>
              <a:t/>
            </a:r>
            <a:br>
              <a:rPr lang="en-US" sz="2200" b="1" i="1" dirty="0" smtClean="0">
                <a:solidFill>
                  <a:schemeClr val="tx1"/>
                </a:solidFill>
                <a:effectLst/>
              </a:rPr>
            </a:br>
            <a:r>
              <a:rPr lang="en-US" sz="2200" b="1" i="1" dirty="0">
                <a:solidFill>
                  <a:schemeClr val="tx1"/>
                </a:solidFill>
                <a:effectLst/>
              </a:rPr>
              <a:t/>
            </a:r>
            <a:br>
              <a:rPr lang="en-US" sz="2200" b="1" i="1" dirty="0">
                <a:solidFill>
                  <a:schemeClr val="tx1"/>
                </a:solidFill>
                <a:effectLst/>
              </a:rPr>
            </a:br>
            <a:r>
              <a:rPr lang="en-US" sz="2200" b="1" i="1" dirty="0" smtClean="0">
                <a:solidFill>
                  <a:schemeClr val="tx1"/>
                </a:solidFill>
                <a:effectLst/>
              </a:rPr>
              <a:t/>
            </a:r>
            <a:br>
              <a:rPr lang="en-US" sz="2200" b="1" i="1" dirty="0" smtClean="0">
                <a:solidFill>
                  <a:schemeClr val="tx1"/>
                </a:solidFill>
                <a:effectLst/>
              </a:rPr>
            </a:br>
            <a:r>
              <a:rPr lang="en-US" sz="3200" dirty="0" err="1" smtClean="0">
                <a:solidFill>
                  <a:schemeClr val="tx1"/>
                </a:solidFill>
                <a:effectLst/>
                <a:latin typeface="Times New Roman" panose="02020603050405020304" pitchFamily="18" charset="0"/>
                <a:cs typeface="Times New Roman" panose="02020603050405020304" pitchFamily="18" charset="0"/>
              </a:rPr>
              <a:t>Stauro</a:t>
            </a:r>
            <a:r>
              <a:rPr lang="en-US" sz="3200" dirty="0" smtClean="0">
                <a:solidFill>
                  <a:schemeClr val="tx1"/>
                </a:solidFill>
                <a:effectLst/>
                <a:latin typeface="Times New Roman" panose="02020603050405020304" pitchFamily="18" charset="0"/>
                <a:cs typeface="Times New Roman" panose="02020603050405020304" pitchFamily="18" charset="0"/>
              </a:rPr>
              <a:t>-o (verb)</a:t>
            </a:r>
            <a:r>
              <a:rPr lang="en-US" sz="3200" dirty="0">
                <a:solidFill>
                  <a:schemeClr val="tx1"/>
                </a:solidFill>
                <a:effectLst/>
                <a:latin typeface="Times New Roman" panose="02020603050405020304" pitchFamily="18" charset="0"/>
                <a:cs typeface="Times New Roman" panose="02020603050405020304" pitchFamily="18" charset="0"/>
              </a:rPr>
              <a:t/>
            </a:r>
            <a:br>
              <a:rPr lang="en-US" sz="3200" dirty="0">
                <a:solidFill>
                  <a:schemeClr val="tx1"/>
                </a:solidFill>
                <a:effectLst/>
                <a:latin typeface="Times New Roman" panose="02020603050405020304" pitchFamily="18" charset="0"/>
                <a:cs typeface="Times New Roman" panose="02020603050405020304" pitchFamily="18" charset="0"/>
              </a:rPr>
            </a:br>
            <a:r>
              <a:rPr lang="en-US" sz="3200" dirty="0" smtClean="0">
                <a:solidFill>
                  <a:schemeClr val="tx1"/>
                </a:solidFill>
                <a:effectLst/>
                <a:latin typeface="Times New Roman" panose="02020603050405020304" pitchFamily="18" charset="0"/>
                <a:cs typeface="Times New Roman" panose="02020603050405020304" pitchFamily="18" charset="0"/>
              </a:rPr>
              <a:t/>
            </a:r>
            <a:br>
              <a:rPr lang="en-US" sz="3200" dirty="0" smtClean="0">
                <a:solidFill>
                  <a:schemeClr val="tx1"/>
                </a:solidFill>
                <a:effectLst/>
                <a:latin typeface="Times New Roman" panose="02020603050405020304" pitchFamily="18" charset="0"/>
                <a:cs typeface="Times New Roman" panose="02020603050405020304" pitchFamily="18" charset="0"/>
              </a:rPr>
            </a:br>
            <a:r>
              <a:rPr lang="en-US" sz="2200" b="1" i="1" dirty="0" smtClean="0">
                <a:solidFill>
                  <a:schemeClr val="tx1"/>
                </a:solidFill>
                <a:effectLst/>
              </a:rPr>
              <a:t/>
            </a:r>
            <a:br>
              <a:rPr lang="en-US" sz="2200" b="1" i="1" dirty="0" smtClean="0">
                <a:solidFill>
                  <a:schemeClr val="tx1"/>
                </a:solidFill>
                <a:effectLst/>
              </a:rPr>
            </a:br>
            <a:r>
              <a:rPr lang="en-US" sz="2200" b="1" i="1" dirty="0" smtClean="0">
                <a:solidFill>
                  <a:schemeClr val="tx1"/>
                </a:solidFill>
                <a:effectLst/>
              </a:rPr>
              <a:t/>
            </a:r>
            <a:br>
              <a:rPr lang="en-US" sz="2200" b="1" i="1" dirty="0" smtClean="0">
                <a:solidFill>
                  <a:schemeClr val="tx1"/>
                </a:solidFill>
                <a:effectLst/>
              </a:rPr>
            </a:br>
            <a:endParaRPr lang="en-US" sz="2200" dirty="0">
              <a:solidFill>
                <a:schemeClr val="tx1"/>
              </a:solidFill>
            </a:endParaRPr>
          </a:p>
        </p:txBody>
      </p:sp>
      <p:sp>
        <p:nvSpPr>
          <p:cNvPr id="3" name="Subtitle 2"/>
          <p:cNvSpPr>
            <a:spLocks noGrp="1"/>
          </p:cNvSpPr>
          <p:nvPr>
            <p:ph idx="1"/>
          </p:nvPr>
        </p:nvSpPr>
        <p:spPr>
          <a:xfrm>
            <a:off x="457200" y="1085850"/>
            <a:ext cx="8229600" cy="3657600"/>
          </a:xfrm>
        </p:spPr>
        <p:txBody>
          <a:bodyPr/>
          <a:lstStyle/>
          <a:p>
            <a:pPr marL="0" indent="0">
              <a:buNone/>
            </a:pPr>
            <a:r>
              <a:rPr lang="en-US" b="1" dirty="0">
                <a:effectLst/>
                <a:latin typeface="Times New Roman" pitchFamily="18" charset="0"/>
                <a:cs typeface="Times New Roman" pitchFamily="18" charset="0"/>
              </a:rPr>
              <a:t>1. </a:t>
            </a:r>
            <a:r>
              <a:rPr lang="en-US" i="1" dirty="0">
                <a:effectLst/>
                <a:latin typeface="Times New Roman" pitchFamily="18" charset="0"/>
                <a:cs typeface="Times New Roman" pitchFamily="18" charset="0"/>
              </a:rPr>
              <a:t>to stake, drive down stakes</a:t>
            </a:r>
            <a:r>
              <a:rPr lang="en-US" dirty="0">
                <a:effectLst/>
                <a:latin typeface="Times New Roman" pitchFamily="18" charset="0"/>
                <a:cs typeface="Times New Roman" pitchFamily="18" charset="0"/>
              </a:rPr>
              <a:t>:  Thucydides 7, </a:t>
            </a:r>
            <a:r>
              <a:rPr lang="en-US" dirty="0" smtClean="0">
                <a:effectLst/>
                <a:latin typeface="Times New Roman" pitchFamily="18" charset="0"/>
                <a:cs typeface="Times New Roman" pitchFamily="18" charset="0"/>
              </a:rPr>
              <a:t>25).</a:t>
            </a:r>
            <a:endParaRPr lang="en-US" dirty="0">
              <a:effectLst/>
              <a:latin typeface="Times New Roman" pitchFamily="18" charset="0"/>
              <a:cs typeface="Times New Roman" pitchFamily="18" charset="0"/>
            </a:endParaRPr>
          </a:p>
          <a:p>
            <a:pPr marL="0" indent="0">
              <a:buNone/>
            </a:pPr>
            <a:r>
              <a:rPr lang="en-US" b="1" dirty="0" smtClean="0">
                <a:effectLst/>
                <a:latin typeface="Times New Roman" pitchFamily="18" charset="0"/>
                <a:cs typeface="Times New Roman" pitchFamily="18" charset="0"/>
              </a:rPr>
              <a:t>2</a:t>
            </a:r>
            <a:r>
              <a:rPr lang="en-US" b="1" dirty="0">
                <a:effectLst/>
                <a:latin typeface="Times New Roman" pitchFamily="18" charset="0"/>
                <a:cs typeface="Times New Roman" pitchFamily="18" charset="0"/>
              </a:rPr>
              <a:t>. </a:t>
            </a:r>
            <a:r>
              <a:rPr lang="en-US" i="1" dirty="0">
                <a:effectLst/>
                <a:latin typeface="Times New Roman" pitchFamily="18" charset="0"/>
                <a:cs typeface="Times New Roman" pitchFamily="18" charset="0"/>
              </a:rPr>
              <a:t>to fortify with driven stakes, to palisade</a:t>
            </a:r>
            <a:r>
              <a:rPr lang="en-US" dirty="0">
                <a:effectLst/>
                <a:latin typeface="Times New Roman" pitchFamily="18" charset="0"/>
                <a:cs typeface="Times New Roman" pitchFamily="18" charset="0"/>
              </a:rPr>
              <a:t>:  a place, Thucydides 6, 100; </a:t>
            </a:r>
            <a:r>
              <a:rPr lang="en-US" dirty="0" err="1">
                <a:effectLst/>
                <a:latin typeface="Times New Roman" pitchFamily="18" charset="0"/>
                <a:cs typeface="Times New Roman" pitchFamily="18" charset="0"/>
              </a:rPr>
              <a:t>Diodorus</a:t>
            </a:r>
            <a:endParaRPr lang="en-US" dirty="0">
              <a:effectLst/>
              <a:latin typeface="Times New Roman" pitchFamily="18" charset="0"/>
              <a:cs typeface="Times New Roman" pitchFamily="18" charset="0"/>
            </a:endParaRPr>
          </a:p>
          <a:p>
            <a:pPr marL="0" indent="0">
              <a:buNone/>
            </a:pPr>
            <a:r>
              <a:rPr lang="en-US" b="1" dirty="0" smtClean="0">
                <a:effectLst/>
                <a:latin typeface="Times New Roman" pitchFamily="18" charset="0"/>
                <a:cs typeface="Times New Roman" pitchFamily="18" charset="0"/>
              </a:rPr>
              <a:t>3</a:t>
            </a:r>
            <a:r>
              <a:rPr lang="en-US" b="1" dirty="0">
                <a:effectLst/>
                <a:latin typeface="Times New Roman" pitchFamily="18" charset="0"/>
                <a:cs typeface="Times New Roman" pitchFamily="18" charset="0"/>
              </a:rPr>
              <a:t>. </a:t>
            </a:r>
            <a:r>
              <a:rPr lang="en-US" i="1" dirty="0">
                <a:effectLst/>
                <a:latin typeface="Times New Roman" pitchFamily="18" charset="0"/>
                <a:cs typeface="Times New Roman" pitchFamily="18" charset="0"/>
              </a:rPr>
              <a:t>to crucify </a:t>
            </a:r>
            <a:r>
              <a:rPr lang="en-US" dirty="0">
                <a:effectLst/>
                <a:latin typeface="Times New Roman" pitchFamily="18" charset="0"/>
                <a:cs typeface="Times New Roman" pitchFamily="18" charset="0"/>
              </a:rPr>
              <a:t>(Vulgate </a:t>
            </a:r>
            <a:r>
              <a:rPr lang="en-US" i="1" dirty="0" err="1">
                <a:effectLst/>
                <a:latin typeface="Times New Roman" pitchFamily="18" charset="0"/>
                <a:cs typeface="Times New Roman" pitchFamily="18" charset="0"/>
              </a:rPr>
              <a:t>crucifigo</a:t>
            </a:r>
            <a:r>
              <a:rPr lang="en-US" dirty="0">
                <a:effectLst/>
                <a:latin typeface="Times New Roman" pitchFamily="18" charset="0"/>
                <a:cs typeface="Times New Roman" pitchFamily="18" charset="0"/>
              </a:rPr>
              <a:t>): </a:t>
            </a:r>
            <a:endParaRPr lang="en-US" dirty="0" smtClean="0">
              <a:effectLst/>
              <a:latin typeface="Times New Roman" pitchFamily="18" charset="0"/>
              <a:cs typeface="Times New Roman" pitchFamily="18" charset="0"/>
            </a:endParaRPr>
          </a:p>
        </p:txBody>
      </p:sp>
    </p:spTree>
    <p:extLst>
      <p:ext uri="{BB962C8B-B14F-4D97-AF65-F5344CB8AC3E}">
        <p14:creationId xmlns:p14="http://schemas.microsoft.com/office/powerpoint/2010/main" val="5968791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219077"/>
            <a:ext cx="8229600" cy="638175"/>
          </a:xfrm>
        </p:spPr>
        <p:txBody>
          <a:bodyPr/>
          <a:lstStyle/>
          <a:p>
            <a:pPr algn="ctr"/>
            <a:r>
              <a:rPr lang="en-US" sz="3600" dirty="0" smtClean="0">
                <a:solidFill>
                  <a:schemeClr val="tx1"/>
                </a:solidFill>
                <a:effectLst/>
                <a:latin typeface="Times New Roman" panose="02020603050405020304" pitchFamily="18" charset="0"/>
                <a:cs typeface="Times New Roman" panose="02020603050405020304" pitchFamily="18" charset="0"/>
              </a:rPr>
              <a:t>Anachronism</a:t>
            </a:r>
            <a:endParaRPr lang="en-US" sz="3600" dirty="0">
              <a:latin typeface="Times New Roman" panose="02020603050405020304" pitchFamily="18" charset="0"/>
              <a:cs typeface="Times New Roman" panose="02020603050405020304" pitchFamily="18" charset="0"/>
            </a:endParaRPr>
          </a:p>
        </p:txBody>
      </p:sp>
      <p:sp>
        <p:nvSpPr>
          <p:cNvPr id="3" name="Subtitle 2"/>
          <p:cNvSpPr>
            <a:spLocks noGrp="1"/>
          </p:cNvSpPr>
          <p:nvPr>
            <p:ph idx="1"/>
          </p:nvPr>
        </p:nvSpPr>
        <p:spPr>
          <a:xfrm>
            <a:off x="457200" y="914400"/>
            <a:ext cx="8229600" cy="3829050"/>
          </a:xfrm>
        </p:spPr>
        <p:txBody>
          <a:bodyPr/>
          <a:lstStyle/>
          <a:p>
            <a:pPr marL="0" indent="0">
              <a:buNone/>
            </a:pPr>
            <a:r>
              <a:rPr lang="en-US" sz="2800" dirty="0" smtClean="0">
                <a:latin typeface="Times New Roman" panose="02020603050405020304" pitchFamily="18" charset="0"/>
                <a:cs typeface="Times New Roman" panose="02020603050405020304" pitchFamily="18" charset="0"/>
              </a:rPr>
              <a:t>Wikipedia: </a:t>
            </a:r>
            <a:r>
              <a:rPr lang="en-US" sz="2800" dirty="0">
                <a:effectLst/>
                <a:latin typeface="Times New Roman" panose="02020603050405020304" pitchFamily="18" charset="0"/>
                <a:cs typeface="Times New Roman" panose="02020603050405020304" pitchFamily="18" charset="0"/>
              </a:rPr>
              <a:t>is a chronological inconsistency in some arrangement, especially a juxtaposition of person(s), events, objects, or customs from different periods of time. Often the item misplaced in time is an object, but it may be a verbal expression, a technology, a philosophical idea, a musical style, a material, a custom, or anything else associated with a particular period in time so that it is incorrect to place it outside its proper temporal domain</a:t>
            </a:r>
            <a:r>
              <a:rPr lang="en-US" sz="2800" dirty="0" smtClean="0">
                <a:effectLst/>
                <a:latin typeface="Times New Roman" panose="02020603050405020304" pitchFamily="18" charset="0"/>
                <a:cs typeface="Times New Roman" panose="02020603050405020304" pitchFamily="18" charset="0"/>
              </a:rPr>
              <a:t>. “Cross” instead of “stake”</a:t>
            </a:r>
            <a:endParaRPr lang="en-US" sz="2800" dirty="0">
              <a:effectLst/>
              <a:latin typeface="Times New Roman" panose="02020603050405020304" pitchFamily="18" charset="0"/>
              <a:cs typeface="Times New Roman" panose="02020603050405020304" pitchFamily="18" charset="0"/>
            </a:endParaRPr>
          </a:p>
          <a:p>
            <a:pPr marL="0" indent="0">
              <a:buNone/>
            </a:pPr>
            <a:endParaRPr lang="en-US" dirty="0" smtClean="0">
              <a:solidFill>
                <a:schemeClr val="bg1"/>
              </a:solidFill>
            </a:endParaRPr>
          </a:p>
        </p:txBody>
      </p:sp>
    </p:spTree>
    <p:extLst>
      <p:ext uri="{BB962C8B-B14F-4D97-AF65-F5344CB8AC3E}">
        <p14:creationId xmlns:p14="http://schemas.microsoft.com/office/powerpoint/2010/main" val="35521287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219077"/>
            <a:ext cx="8229600" cy="638175"/>
          </a:xfrm>
        </p:spPr>
        <p:txBody>
          <a:bodyPr/>
          <a:lstStyle/>
          <a:p>
            <a:pPr algn="ctr"/>
            <a:r>
              <a:rPr lang="en-US" sz="2200" b="1" i="1" dirty="0" smtClean="0">
                <a:solidFill>
                  <a:schemeClr val="tx1"/>
                </a:solidFill>
                <a:effectLst/>
              </a:rPr>
              <a:t/>
            </a:r>
            <a:br>
              <a:rPr lang="en-US" sz="2200" b="1" i="1" dirty="0" smtClean="0">
                <a:solidFill>
                  <a:schemeClr val="tx1"/>
                </a:solidFill>
                <a:effectLst/>
              </a:rPr>
            </a:br>
            <a:r>
              <a:rPr lang="en-US" sz="2200" b="1" i="1" dirty="0" smtClean="0">
                <a:solidFill>
                  <a:schemeClr val="tx1"/>
                </a:solidFill>
                <a:effectLst/>
              </a:rPr>
              <a:t/>
            </a:r>
            <a:br>
              <a:rPr lang="en-US" sz="2200" b="1" i="1" dirty="0" smtClean="0">
                <a:solidFill>
                  <a:schemeClr val="tx1"/>
                </a:solidFill>
                <a:effectLst/>
              </a:rPr>
            </a:br>
            <a:r>
              <a:rPr lang="en-US" sz="2200" b="1" i="1" dirty="0">
                <a:solidFill>
                  <a:schemeClr val="tx1"/>
                </a:solidFill>
                <a:effectLst/>
              </a:rPr>
              <a:t/>
            </a:r>
            <a:br>
              <a:rPr lang="en-US" sz="2200" b="1" i="1" dirty="0">
                <a:solidFill>
                  <a:schemeClr val="tx1"/>
                </a:solidFill>
                <a:effectLst/>
              </a:rPr>
            </a:br>
            <a:r>
              <a:rPr lang="en-US" sz="3600" dirty="0" smtClean="0">
                <a:solidFill>
                  <a:schemeClr val="tx1"/>
                </a:solidFill>
                <a:effectLst/>
                <a:latin typeface="Times New Roman" panose="02020603050405020304" pitchFamily="18" charset="0"/>
                <a:cs typeface="Times New Roman" panose="02020603050405020304" pitchFamily="18" charset="0"/>
              </a:rPr>
              <a:t>A Hebraic Understanding</a:t>
            </a:r>
            <a:br>
              <a:rPr lang="en-US" sz="3600" dirty="0" smtClean="0">
                <a:solidFill>
                  <a:schemeClr val="tx1"/>
                </a:solidFill>
                <a:effectLst/>
                <a:latin typeface="Times New Roman" panose="02020603050405020304" pitchFamily="18" charset="0"/>
                <a:cs typeface="Times New Roman" panose="02020603050405020304" pitchFamily="18" charset="0"/>
              </a:rPr>
            </a:br>
            <a:r>
              <a:rPr lang="en-US" sz="2200" b="1" i="1" dirty="0" smtClean="0">
                <a:solidFill>
                  <a:schemeClr val="tx1"/>
                </a:solidFill>
                <a:effectLst/>
              </a:rPr>
              <a:t/>
            </a:r>
            <a:br>
              <a:rPr lang="en-US" sz="2200" b="1" i="1" dirty="0" smtClean="0">
                <a:solidFill>
                  <a:schemeClr val="tx1"/>
                </a:solidFill>
                <a:effectLst/>
              </a:rPr>
            </a:br>
            <a:r>
              <a:rPr lang="en-US" sz="2200" b="1" i="1" dirty="0" smtClean="0">
                <a:solidFill>
                  <a:schemeClr val="tx1"/>
                </a:solidFill>
                <a:effectLst/>
              </a:rPr>
              <a:t/>
            </a:r>
            <a:br>
              <a:rPr lang="en-US" sz="2200" b="1" i="1" dirty="0" smtClean="0">
                <a:solidFill>
                  <a:schemeClr val="tx1"/>
                </a:solidFill>
                <a:effectLst/>
              </a:rPr>
            </a:br>
            <a:endParaRPr lang="en-US" sz="2200" dirty="0">
              <a:solidFill>
                <a:schemeClr val="tx1"/>
              </a:solidFill>
            </a:endParaRPr>
          </a:p>
        </p:txBody>
      </p:sp>
      <p:sp>
        <p:nvSpPr>
          <p:cNvPr id="3" name="Subtitle 2"/>
          <p:cNvSpPr>
            <a:spLocks noGrp="1"/>
          </p:cNvSpPr>
          <p:nvPr>
            <p:ph idx="1"/>
          </p:nvPr>
        </p:nvSpPr>
        <p:spPr>
          <a:xfrm>
            <a:off x="457200" y="1085850"/>
            <a:ext cx="8229600" cy="3657600"/>
          </a:xfrm>
        </p:spPr>
        <p:txBody>
          <a:bodyPr/>
          <a:lstStyle/>
          <a:p>
            <a:pPr marL="0" indent="0">
              <a:buNone/>
            </a:pPr>
            <a:r>
              <a:rPr lang="en-US" sz="2800" dirty="0" smtClean="0">
                <a:effectLst/>
              </a:rPr>
              <a:t>The cultural context of this word indicates that Yeshua was saying, ”pull up your stakes and follow me.”</a:t>
            </a:r>
            <a:endParaRPr lang="en-US" sz="2800" dirty="0">
              <a:effectLst/>
            </a:endParaRPr>
          </a:p>
          <a:p>
            <a:pPr marL="0" indent="0">
              <a:buNone/>
            </a:pPr>
            <a:r>
              <a:rPr lang="en-US" sz="2800" dirty="0" smtClean="0">
                <a:effectLst/>
              </a:rPr>
              <a:t>Abraham pulled up his tent stakes and walked wherever </a:t>
            </a:r>
            <a:r>
              <a:rPr lang="en-US" sz="2800" dirty="0" err="1" smtClean="0">
                <a:effectLst/>
              </a:rPr>
              <a:t>Yehovah</a:t>
            </a:r>
            <a:r>
              <a:rPr lang="en-US" sz="2800" dirty="0" smtClean="0">
                <a:effectLst/>
              </a:rPr>
              <a:t> led him.</a:t>
            </a:r>
          </a:p>
          <a:p>
            <a:pPr marL="0" indent="0">
              <a:buNone/>
            </a:pPr>
            <a:r>
              <a:rPr lang="en-US" sz="2800" dirty="0" smtClean="0">
                <a:effectLst/>
              </a:rPr>
              <a:t>The Israelites pulled up their tent stakes and followed the fire and the cloud.</a:t>
            </a:r>
          </a:p>
          <a:p>
            <a:pPr marL="0" indent="0">
              <a:buNone/>
            </a:pPr>
            <a:r>
              <a:rPr lang="en-US" sz="2800" dirty="0" smtClean="0">
                <a:effectLst/>
              </a:rPr>
              <a:t>This is the manner in which we follow</a:t>
            </a:r>
          </a:p>
          <a:p>
            <a:pPr marL="0" indent="0">
              <a:buNone/>
            </a:pPr>
            <a:endParaRPr lang="en-US" dirty="0" smtClean="0">
              <a:solidFill>
                <a:schemeClr val="bg1"/>
              </a:solidFill>
            </a:endParaRPr>
          </a:p>
          <a:p>
            <a:pPr marL="0" indent="0">
              <a:buNone/>
            </a:pPr>
            <a:endParaRPr lang="en-US" dirty="0" smtClean="0">
              <a:solidFill>
                <a:schemeClr val="bg1"/>
              </a:solidFill>
            </a:endParaRPr>
          </a:p>
        </p:txBody>
      </p:sp>
    </p:spTree>
    <p:extLst>
      <p:ext uri="{BB962C8B-B14F-4D97-AF65-F5344CB8AC3E}">
        <p14:creationId xmlns:p14="http://schemas.microsoft.com/office/powerpoint/2010/main" val="148239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219077"/>
            <a:ext cx="8229600" cy="638175"/>
          </a:xfrm>
        </p:spPr>
        <p:txBody>
          <a:bodyPr/>
          <a:lstStyle/>
          <a:p>
            <a:pPr algn="ctr"/>
            <a:r>
              <a:rPr lang="en-US" sz="3600" dirty="0" smtClean="0">
                <a:solidFill>
                  <a:schemeClr val="tx1"/>
                </a:solidFill>
                <a:effectLst/>
                <a:latin typeface="Times New Roman" panose="02020603050405020304" pitchFamily="18" charset="0"/>
                <a:cs typeface="Times New Roman" panose="02020603050405020304" pitchFamily="18" charset="0"/>
              </a:rPr>
              <a:t>Matthew 10</a:t>
            </a:r>
            <a:endParaRPr lang="en-US" sz="2200" dirty="0">
              <a:solidFill>
                <a:schemeClr val="tx1"/>
              </a:solidFill>
            </a:endParaRPr>
          </a:p>
        </p:txBody>
      </p:sp>
      <p:sp>
        <p:nvSpPr>
          <p:cNvPr id="3" name="Subtitle 2"/>
          <p:cNvSpPr>
            <a:spLocks noGrp="1"/>
          </p:cNvSpPr>
          <p:nvPr>
            <p:ph idx="1"/>
          </p:nvPr>
        </p:nvSpPr>
        <p:spPr>
          <a:xfrm>
            <a:off x="457200" y="767443"/>
            <a:ext cx="8229600" cy="3976007"/>
          </a:xfrm>
        </p:spPr>
        <p:txBody>
          <a:bodyPr/>
          <a:lstStyle/>
          <a:p>
            <a:pPr marL="0" indent="0">
              <a:buNone/>
            </a:pPr>
            <a:r>
              <a:rPr lang="en-US" baseline="30000" dirty="0">
                <a:latin typeface="Times New Roman" panose="02020603050405020304" pitchFamily="18" charset="0"/>
                <a:cs typeface="Times New Roman" panose="02020603050405020304" pitchFamily="18" charset="0"/>
              </a:rPr>
              <a:t>34</a:t>
            </a:r>
            <a:r>
              <a:rPr lang="en-US" dirty="0">
                <a:latin typeface="Times New Roman" panose="02020603050405020304" pitchFamily="18" charset="0"/>
                <a:cs typeface="Times New Roman" panose="02020603050405020304" pitchFamily="18" charset="0"/>
              </a:rPr>
              <a:t> "Do not suppose that I have come to bring peace to the earth. I did not come to bring peace, but a sword.</a:t>
            </a:r>
          </a:p>
          <a:p>
            <a:pPr marL="0" indent="0">
              <a:buNone/>
            </a:pPr>
            <a:r>
              <a:rPr lang="en-US" baseline="30000" dirty="0" smtClean="0">
                <a:latin typeface="Times New Roman" panose="02020603050405020304" pitchFamily="18" charset="0"/>
                <a:cs typeface="Times New Roman" panose="02020603050405020304" pitchFamily="18" charset="0"/>
              </a:rPr>
              <a:t>35</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For I have come to turn "'a man against his father, a daughter against her mother, a daughter-in-law against her mother-in-law--</a:t>
            </a:r>
          </a:p>
          <a:p>
            <a:pPr marL="0" indent="0">
              <a:buNone/>
            </a:pPr>
            <a:r>
              <a:rPr lang="en-US" baseline="30000" dirty="0" smtClean="0">
                <a:latin typeface="Times New Roman" panose="02020603050405020304" pitchFamily="18" charset="0"/>
                <a:cs typeface="Times New Roman" panose="02020603050405020304" pitchFamily="18" charset="0"/>
              </a:rPr>
              <a:t>36</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 man's enemies will be the members of his own household.'</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354621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219077"/>
            <a:ext cx="8229600" cy="638175"/>
          </a:xfrm>
        </p:spPr>
        <p:txBody>
          <a:bodyPr/>
          <a:lstStyle/>
          <a:p>
            <a:pPr algn="ctr"/>
            <a:r>
              <a:rPr lang="en-US" sz="3600" dirty="0" smtClean="0">
                <a:solidFill>
                  <a:schemeClr val="tx1"/>
                </a:solidFill>
                <a:effectLst/>
                <a:latin typeface="Times New Roman" panose="02020603050405020304" pitchFamily="18" charset="0"/>
                <a:cs typeface="Times New Roman" panose="02020603050405020304" pitchFamily="18" charset="0"/>
              </a:rPr>
              <a:t>Matthew 10</a:t>
            </a:r>
            <a:endParaRPr lang="en-US" sz="2200" dirty="0">
              <a:solidFill>
                <a:schemeClr val="tx1"/>
              </a:solidFill>
            </a:endParaRPr>
          </a:p>
        </p:txBody>
      </p:sp>
      <p:sp>
        <p:nvSpPr>
          <p:cNvPr id="3" name="Subtitle 2"/>
          <p:cNvSpPr>
            <a:spLocks noGrp="1"/>
          </p:cNvSpPr>
          <p:nvPr>
            <p:ph idx="1"/>
          </p:nvPr>
        </p:nvSpPr>
        <p:spPr>
          <a:xfrm>
            <a:off x="457200" y="857252"/>
            <a:ext cx="8229600" cy="3886198"/>
          </a:xfrm>
        </p:spPr>
        <p:txBody>
          <a:bodyPr/>
          <a:lstStyle/>
          <a:p>
            <a:pPr marL="0" indent="0">
              <a:buNone/>
            </a:pPr>
            <a:r>
              <a:rPr lang="en-US" sz="3000" baseline="30000" dirty="0">
                <a:effectLst/>
                <a:latin typeface="Times New Roman" pitchFamily="18" charset="0"/>
                <a:cs typeface="Times New Roman" pitchFamily="18" charset="0"/>
              </a:rPr>
              <a:t>37</a:t>
            </a:r>
            <a:r>
              <a:rPr lang="en-US" sz="3000" dirty="0">
                <a:effectLst/>
                <a:latin typeface="Times New Roman" pitchFamily="18" charset="0"/>
                <a:cs typeface="Times New Roman" pitchFamily="18" charset="0"/>
              </a:rPr>
              <a:t> "Anyone who </a:t>
            </a:r>
            <a:r>
              <a:rPr lang="en-US" sz="3000" u="sng" dirty="0">
                <a:effectLst/>
                <a:latin typeface="Times New Roman" pitchFamily="18" charset="0"/>
                <a:cs typeface="Times New Roman" pitchFamily="18" charset="0"/>
              </a:rPr>
              <a:t>loves his father or mother more than me</a:t>
            </a:r>
            <a:r>
              <a:rPr lang="en-US" sz="3000" dirty="0">
                <a:effectLst/>
                <a:latin typeface="Times New Roman" pitchFamily="18" charset="0"/>
                <a:cs typeface="Times New Roman" pitchFamily="18" charset="0"/>
              </a:rPr>
              <a:t> is not worthy of me; anyone who </a:t>
            </a:r>
            <a:r>
              <a:rPr lang="en-US" sz="3000" u="sng" dirty="0">
                <a:effectLst/>
                <a:latin typeface="Times New Roman" pitchFamily="18" charset="0"/>
                <a:cs typeface="Times New Roman" pitchFamily="18" charset="0"/>
              </a:rPr>
              <a:t>loves his son or daughter more than me </a:t>
            </a:r>
            <a:r>
              <a:rPr lang="en-US" sz="3000" dirty="0">
                <a:effectLst/>
                <a:latin typeface="Times New Roman" pitchFamily="18" charset="0"/>
                <a:cs typeface="Times New Roman" pitchFamily="18" charset="0"/>
              </a:rPr>
              <a:t>is not worthy of me;</a:t>
            </a:r>
          </a:p>
          <a:p>
            <a:pPr marL="0" indent="0">
              <a:buNone/>
            </a:pPr>
            <a:r>
              <a:rPr lang="en-US" sz="3000" baseline="30000" dirty="0" smtClean="0">
                <a:effectLst/>
                <a:latin typeface="Times New Roman" pitchFamily="18" charset="0"/>
                <a:cs typeface="Times New Roman" pitchFamily="18" charset="0"/>
              </a:rPr>
              <a:t>38</a:t>
            </a:r>
            <a:r>
              <a:rPr lang="en-US" sz="3000" dirty="0" smtClean="0">
                <a:effectLst/>
                <a:latin typeface="Times New Roman" pitchFamily="18" charset="0"/>
                <a:cs typeface="Times New Roman" pitchFamily="18" charset="0"/>
              </a:rPr>
              <a:t> </a:t>
            </a:r>
            <a:r>
              <a:rPr lang="en-US" sz="3000" u="sng" dirty="0">
                <a:effectLst/>
                <a:latin typeface="Times New Roman" pitchFamily="18" charset="0"/>
                <a:cs typeface="Times New Roman" pitchFamily="18" charset="0"/>
              </a:rPr>
              <a:t>and anyone who does not take his </a:t>
            </a:r>
            <a:r>
              <a:rPr lang="en-US" sz="3000" u="sng" dirty="0" smtClean="0">
                <a:effectLst/>
                <a:latin typeface="Times New Roman" pitchFamily="18" charset="0"/>
                <a:cs typeface="Times New Roman" pitchFamily="18" charset="0"/>
              </a:rPr>
              <a:t>cross (pull up tent stakes) </a:t>
            </a:r>
            <a:r>
              <a:rPr lang="en-US" sz="3000" u="sng" dirty="0">
                <a:effectLst/>
                <a:latin typeface="Times New Roman" pitchFamily="18" charset="0"/>
                <a:cs typeface="Times New Roman" pitchFamily="18" charset="0"/>
              </a:rPr>
              <a:t>and follow me is not worthy of me</a:t>
            </a:r>
            <a:r>
              <a:rPr lang="en-US" sz="3000" dirty="0">
                <a:effectLst/>
                <a:latin typeface="Times New Roman" pitchFamily="18" charset="0"/>
                <a:cs typeface="Times New Roman" pitchFamily="18" charset="0"/>
              </a:rPr>
              <a:t>.</a:t>
            </a:r>
          </a:p>
          <a:p>
            <a:pPr marL="0" indent="0">
              <a:buNone/>
            </a:pPr>
            <a:r>
              <a:rPr lang="en-US" sz="3000" baseline="30000" dirty="0" smtClean="0">
                <a:effectLst/>
                <a:latin typeface="Times New Roman" pitchFamily="18" charset="0"/>
                <a:cs typeface="Times New Roman" pitchFamily="18" charset="0"/>
              </a:rPr>
              <a:t>39</a:t>
            </a:r>
            <a:r>
              <a:rPr lang="en-US" sz="3000" dirty="0" smtClean="0">
                <a:effectLst/>
                <a:latin typeface="Times New Roman" pitchFamily="18" charset="0"/>
                <a:cs typeface="Times New Roman" pitchFamily="18" charset="0"/>
              </a:rPr>
              <a:t> </a:t>
            </a:r>
            <a:r>
              <a:rPr lang="en-US" sz="3000" dirty="0">
                <a:effectLst/>
                <a:latin typeface="Times New Roman" pitchFamily="18" charset="0"/>
                <a:cs typeface="Times New Roman" pitchFamily="18" charset="0"/>
              </a:rPr>
              <a:t>Whoever finds his life will lose it, and whoever loses his life for my sake will find it</a:t>
            </a:r>
            <a:r>
              <a:rPr lang="en-US" sz="3000" dirty="0" smtClean="0">
                <a:effectLst/>
                <a:latin typeface="Times New Roman" pitchFamily="18" charset="0"/>
                <a:cs typeface="Times New Roman" pitchFamily="18" charset="0"/>
              </a:rPr>
              <a:t>.</a:t>
            </a:r>
          </a:p>
          <a:p>
            <a:pPr marL="0" indent="0">
              <a:buNone/>
            </a:pPr>
            <a:r>
              <a:rPr lang="en-US" sz="3000" dirty="0" smtClean="0">
                <a:effectLst/>
                <a:latin typeface="Times New Roman" pitchFamily="18" charset="0"/>
                <a:cs typeface="Times New Roman" pitchFamily="18" charset="0"/>
              </a:rPr>
              <a:t>Where in the Torah does it teach us about family?</a:t>
            </a:r>
            <a:endParaRPr lang="en-US" sz="3000" dirty="0">
              <a:effectLst/>
              <a:latin typeface="Times New Roman" pitchFamily="18" charset="0"/>
              <a:cs typeface="Times New Roman" pitchFamily="18" charset="0"/>
            </a:endParaRPr>
          </a:p>
        </p:txBody>
      </p:sp>
    </p:spTree>
    <p:extLst>
      <p:ext uri="{BB962C8B-B14F-4D97-AF65-F5344CB8AC3E}">
        <p14:creationId xmlns:p14="http://schemas.microsoft.com/office/powerpoint/2010/main" val="146442710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219077"/>
            <a:ext cx="8229600" cy="638175"/>
          </a:xfrm>
        </p:spPr>
        <p:txBody>
          <a:bodyPr/>
          <a:lstStyle/>
          <a:p>
            <a:pPr algn="ctr"/>
            <a:r>
              <a:rPr lang="en-US" sz="3600" dirty="0" smtClean="0">
                <a:solidFill>
                  <a:schemeClr val="tx1"/>
                </a:solidFill>
                <a:effectLst/>
                <a:latin typeface="Times New Roman" panose="02020603050405020304" pitchFamily="18" charset="0"/>
                <a:cs typeface="Times New Roman" panose="02020603050405020304" pitchFamily="18" charset="0"/>
              </a:rPr>
              <a:t>Valuing </a:t>
            </a:r>
            <a:r>
              <a:rPr lang="en-US" sz="3600" dirty="0" err="1" smtClean="0">
                <a:solidFill>
                  <a:schemeClr val="tx1"/>
                </a:solidFill>
                <a:effectLst/>
                <a:latin typeface="Times New Roman" panose="02020603050405020304" pitchFamily="18" charset="0"/>
                <a:cs typeface="Times New Roman" panose="02020603050405020304" pitchFamily="18" charset="0"/>
              </a:rPr>
              <a:t>Yeshua</a:t>
            </a:r>
            <a:r>
              <a:rPr lang="en-US" sz="3600" dirty="0" smtClean="0">
                <a:solidFill>
                  <a:schemeClr val="tx1"/>
                </a:solidFill>
                <a:effectLst/>
                <a:latin typeface="Times New Roman" panose="02020603050405020304" pitchFamily="18" charset="0"/>
                <a:cs typeface="Times New Roman" panose="02020603050405020304" pitchFamily="18" charset="0"/>
              </a:rPr>
              <a:t> Above Family</a:t>
            </a:r>
            <a:endParaRPr lang="en-US" sz="2200" dirty="0">
              <a:solidFill>
                <a:schemeClr val="tx1"/>
              </a:solidFill>
            </a:endParaRPr>
          </a:p>
        </p:txBody>
      </p:sp>
      <p:sp>
        <p:nvSpPr>
          <p:cNvPr id="3" name="Subtitle 2"/>
          <p:cNvSpPr>
            <a:spLocks noGrp="1"/>
          </p:cNvSpPr>
          <p:nvPr>
            <p:ph idx="1"/>
          </p:nvPr>
        </p:nvSpPr>
        <p:spPr>
          <a:xfrm>
            <a:off x="457200" y="1085850"/>
            <a:ext cx="8229600" cy="3657600"/>
          </a:xfrm>
        </p:spPr>
        <p:txBody>
          <a:bodyPr/>
          <a:lstStyle/>
          <a:p>
            <a:pPr marL="0" indent="0">
              <a:buNone/>
            </a:pPr>
            <a:r>
              <a:rPr lang="en-US" dirty="0">
                <a:effectLst/>
                <a:latin typeface="Times New Roman" pitchFamily="18" charset="0"/>
                <a:cs typeface="Times New Roman" pitchFamily="18" charset="0"/>
              </a:rPr>
              <a:t>Walk yourself (Hebrew, </a:t>
            </a:r>
            <a:r>
              <a:rPr lang="en-US" i="1" dirty="0" err="1">
                <a:effectLst/>
                <a:latin typeface="Times New Roman" pitchFamily="18" charset="0"/>
                <a:cs typeface="Times New Roman" pitchFamily="18" charset="0"/>
              </a:rPr>
              <a:t>lech</a:t>
            </a:r>
            <a:r>
              <a:rPr lang="en-US" i="1" dirty="0">
                <a:effectLst/>
                <a:latin typeface="Times New Roman" pitchFamily="18" charset="0"/>
                <a:cs typeface="Times New Roman" pitchFamily="18" charset="0"/>
              </a:rPr>
              <a:t> </a:t>
            </a:r>
            <a:r>
              <a:rPr lang="en-US" i="1" dirty="0" err="1">
                <a:effectLst/>
                <a:latin typeface="Times New Roman" pitchFamily="18" charset="0"/>
                <a:cs typeface="Times New Roman" pitchFamily="18" charset="0"/>
              </a:rPr>
              <a:t>lecha</a:t>
            </a:r>
            <a:r>
              <a:rPr lang="en-US" dirty="0">
                <a:effectLst/>
                <a:latin typeface="Times New Roman" pitchFamily="18" charset="0"/>
                <a:cs typeface="Times New Roman" pitchFamily="18" charset="0"/>
              </a:rPr>
              <a:t>) </a:t>
            </a:r>
            <a:r>
              <a:rPr lang="en-US" u="sng" dirty="0">
                <a:effectLst/>
                <a:latin typeface="Times New Roman" pitchFamily="18" charset="0"/>
                <a:cs typeface="Times New Roman" pitchFamily="18" charset="0"/>
              </a:rPr>
              <a:t>from your land, your relatives, and your father's household </a:t>
            </a:r>
            <a:r>
              <a:rPr lang="en-US" dirty="0">
                <a:effectLst/>
                <a:latin typeface="Times New Roman" pitchFamily="18" charset="0"/>
                <a:cs typeface="Times New Roman" pitchFamily="18" charset="0"/>
              </a:rPr>
              <a:t>to the land that I will show you</a:t>
            </a:r>
            <a:r>
              <a:rPr lang="en-US" dirty="0" smtClean="0">
                <a:effectLst/>
                <a:latin typeface="Times New Roman" pitchFamily="18" charset="0"/>
                <a:cs typeface="Times New Roman" pitchFamily="18" charset="0"/>
              </a:rPr>
              <a:t>. (</a:t>
            </a:r>
            <a:r>
              <a:rPr lang="en-US" dirty="0" err="1" smtClean="0">
                <a:effectLst/>
                <a:latin typeface="Times New Roman" pitchFamily="18" charset="0"/>
                <a:cs typeface="Times New Roman" pitchFamily="18" charset="0"/>
              </a:rPr>
              <a:t>Bereshith</a:t>
            </a:r>
            <a:r>
              <a:rPr lang="en-US" dirty="0" smtClean="0">
                <a:effectLst/>
                <a:latin typeface="Times New Roman" pitchFamily="18" charset="0"/>
                <a:cs typeface="Times New Roman" pitchFamily="18" charset="0"/>
              </a:rPr>
              <a:t> 12:1)</a:t>
            </a:r>
            <a:endParaRPr lang="en-US" dirty="0">
              <a:effectLst/>
              <a:latin typeface="Times New Roman" pitchFamily="18" charset="0"/>
              <a:cs typeface="Times New Roman" pitchFamily="18" charset="0"/>
            </a:endParaRPr>
          </a:p>
          <a:p>
            <a:pPr marL="0" indent="0">
              <a:buNone/>
            </a:pPr>
            <a:r>
              <a:rPr lang="en-US" dirty="0" smtClean="0">
                <a:effectLst/>
                <a:latin typeface="Times New Roman" pitchFamily="18" charset="0"/>
                <a:cs typeface="Times New Roman" pitchFamily="18" charset="0"/>
              </a:rPr>
              <a:t>The Call is to leave your old life behind including family if they are not answering the call.  To be his true disciple calls for difficult and sometimes radical changes in our live and lifestyles and in the choices we make</a:t>
            </a:r>
            <a:endParaRPr lang="en-US" dirty="0" smtClean="0"/>
          </a:p>
        </p:txBody>
      </p:sp>
    </p:spTree>
    <p:extLst>
      <p:ext uri="{BB962C8B-B14F-4D97-AF65-F5344CB8AC3E}">
        <p14:creationId xmlns:p14="http://schemas.microsoft.com/office/powerpoint/2010/main" val="361385027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219077"/>
            <a:ext cx="8229600" cy="638175"/>
          </a:xfrm>
        </p:spPr>
        <p:txBody>
          <a:bodyPr/>
          <a:lstStyle/>
          <a:p>
            <a:pPr algn="ctr"/>
            <a:r>
              <a:rPr lang="en-US" sz="3600" dirty="0" err="1" smtClean="0">
                <a:solidFill>
                  <a:schemeClr val="tx1"/>
                </a:solidFill>
                <a:effectLst/>
                <a:latin typeface="Times New Roman" panose="02020603050405020304" pitchFamily="18" charset="0"/>
                <a:cs typeface="Times New Roman" pitchFamily="18" charset="0"/>
              </a:rPr>
              <a:t>Yeshua</a:t>
            </a:r>
            <a:r>
              <a:rPr lang="en-US" sz="3600" dirty="0" smtClean="0">
                <a:solidFill>
                  <a:schemeClr val="tx1"/>
                </a:solidFill>
                <a:effectLst/>
                <a:latin typeface="Times New Roman" panose="02020603050405020304" pitchFamily="18" charset="0"/>
                <a:cs typeface="Times New Roman" pitchFamily="18" charset="0"/>
              </a:rPr>
              <a:t> in the Cloud and in the Fire</a:t>
            </a:r>
            <a:endParaRPr lang="en-US" sz="2200" dirty="0">
              <a:solidFill>
                <a:schemeClr val="tx1"/>
              </a:solidFill>
            </a:endParaRPr>
          </a:p>
        </p:txBody>
      </p:sp>
      <p:sp>
        <p:nvSpPr>
          <p:cNvPr id="3" name="Subtitle 2"/>
          <p:cNvSpPr>
            <a:spLocks noGrp="1"/>
          </p:cNvSpPr>
          <p:nvPr>
            <p:ph idx="1"/>
          </p:nvPr>
        </p:nvSpPr>
        <p:spPr>
          <a:xfrm>
            <a:off x="533400" y="938895"/>
            <a:ext cx="8229600" cy="3804557"/>
          </a:xfrm>
        </p:spPr>
        <p:txBody>
          <a:bodyPr/>
          <a:lstStyle/>
          <a:p>
            <a:pPr marL="0" indent="0">
              <a:buNone/>
            </a:pPr>
            <a:r>
              <a:rPr lang="en-US" sz="2800" dirty="0" smtClean="0">
                <a:effectLst/>
                <a:latin typeface="Times New Roman" pitchFamily="18" charset="0"/>
                <a:cs typeface="Times New Roman" pitchFamily="18" charset="0"/>
              </a:rPr>
              <a:t>Transfiguration – Matthew 17:1-8</a:t>
            </a:r>
          </a:p>
          <a:p>
            <a:pPr marL="0" indent="0">
              <a:buNone/>
            </a:pPr>
            <a:r>
              <a:rPr lang="en-US" sz="2800" dirty="0" smtClean="0">
                <a:effectLst/>
                <a:latin typeface="Times New Roman" pitchFamily="18" charset="0"/>
                <a:cs typeface="Times New Roman" pitchFamily="18" charset="0"/>
              </a:rPr>
              <a:t>Yeshua was “</a:t>
            </a:r>
            <a:r>
              <a:rPr lang="en-US" sz="2800" u="sng" dirty="0" smtClean="0">
                <a:effectLst/>
                <a:latin typeface="Times New Roman" pitchFamily="18" charset="0"/>
                <a:cs typeface="Times New Roman" pitchFamily="18" charset="0"/>
              </a:rPr>
              <a:t>lit up</a:t>
            </a:r>
            <a:r>
              <a:rPr lang="en-US" sz="2800" dirty="0" smtClean="0">
                <a:effectLst/>
                <a:latin typeface="Times New Roman" pitchFamily="18" charset="0"/>
                <a:cs typeface="Times New Roman" pitchFamily="18" charset="0"/>
              </a:rPr>
              <a:t>”</a:t>
            </a:r>
          </a:p>
          <a:p>
            <a:pPr marL="0" indent="0">
              <a:buNone/>
            </a:pPr>
            <a:r>
              <a:rPr lang="en-US" sz="2800" dirty="0" smtClean="0">
                <a:effectLst/>
                <a:latin typeface="Times New Roman" pitchFamily="18" charset="0"/>
                <a:cs typeface="Times New Roman" pitchFamily="18" charset="0"/>
              </a:rPr>
              <a:t>While </a:t>
            </a:r>
            <a:r>
              <a:rPr lang="en-US" sz="2800" dirty="0">
                <a:effectLst/>
                <a:latin typeface="Times New Roman" pitchFamily="18" charset="0"/>
                <a:cs typeface="Times New Roman" pitchFamily="18" charset="0"/>
              </a:rPr>
              <a:t>he was still speaking, </a:t>
            </a:r>
            <a:r>
              <a:rPr lang="en-US" sz="2800" u="sng" dirty="0">
                <a:effectLst/>
                <a:latin typeface="Times New Roman" pitchFamily="18" charset="0"/>
                <a:cs typeface="Times New Roman" pitchFamily="18" charset="0"/>
              </a:rPr>
              <a:t>a bright cloud </a:t>
            </a:r>
            <a:r>
              <a:rPr lang="en-US" sz="2800" dirty="0">
                <a:effectLst/>
                <a:latin typeface="Times New Roman" pitchFamily="18" charset="0"/>
                <a:cs typeface="Times New Roman" pitchFamily="18" charset="0"/>
              </a:rPr>
              <a:t>enveloped them, and </a:t>
            </a:r>
            <a:r>
              <a:rPr lang="en-US" sz="2800" u="sng" dirty="0">
                <a:effectLst/>
                <a:latin typeface="Times New Roman" pitchFamily="18" charset="0"/>
                <a:cs typeface="Times New Roman" pitchFamily="18" charset="0"/>
              </a:rPr>
              <a:t>a voice from the cloud </a:t>
            </a:r>
            <a:r>
              <a:rPr lang="en-US" sz="2800" dirty="0">
                <a:effectLst/>
                <a:latin typeface="Times New Roman" pitchFamily="18" charset="0"/>
                <a:cs typeface="Times New Roman" pitchFamily="18" charset="0"/>
              </a:rPr>
              <a:t>said, "This is my Son, whom I love; with him I am well pleased. Listen to him</a:t>
            </a:r>
            <a:r>
              <a:rPr lang="en-US" sz="2800" dirty="0" smtClean="0">
                <a:effectLst/>
                <a:latin typeface="Times New Roman" pitchFamily="18" charset="0"/>
                <a:cs typeface="Times New Roman" pitchFamily="18" charset="0"/>
              </a:rPr>
              <a:t>!“ (</a:t>
            </a:r>
            <a:r>
              <a:rPr lang="en-US" sz="2800" dirty="0" err="1" smtClean="0">
                <a:effectLst/>
                <a:latin typeface="Times New Roman" pitchFamily="18" charset="0"/>
                <a:cs typeface="Times New Roman" pitchFamily="18" charset="0"/>
              </a:rPr>
              <a:t>vs</a:t>
            </a:r>
            <a:r>
              <a:rPr lang="en-US" sz="2800" dirty="0" smtClean="0">
                <a:effectLst/>
                <a:latin typeface="Times New Roman" pitchFamily="18" charset="0"/>
                <a:cs typeface="Times New Roman" pitchFamily="18" charset="0"/>
              </a:rPr>
              <a:t> 5)</a:t>
            </a:r>
            <a:endParaRPr lang="en-US" sz="2800" dirty="0">
              <a:effectLst/>
              <a:latin typeface="Times New Roman" pitchFamily="18" charset="0"/>
              <a:cs typeface="Times New Roman" pitchFamily="18" charset="0"/>
            </a:endParaRPr>
          </a:p>
          <a:p>
            <a:pPr marL="0" indent="0">
              <a:buNone/>
            </a:pPr>
            <a:r>
              <a:rPr lang="en-US" sz="2800" dirty="0" smtClean="0">
                <a:effectLst/>
                <a:latin typeface="Times New Roman" pitchFamily="18" charset="0"/>
                <a:cs typeface="Times New Roman" pitchFamily="18" charset="0"/>
              </a:rPr>
              <a:t>A reminder of the fire by day and the cloud by night, which they were to always follow by pulling up their tent stakes!</a:t>
            </a:r>
            <a:endParaRPr lang="en-US" sz="2800" dirty="0" smtClean="0"/>
          </a:p>
        </p:txBody>
      </p:sp>
    </p:spTree>
    <p:extLst>
      <p:ext uri="{BB962C8B-B14F-4D97-AF65-F5344CB8AC3E}">
        <p14:creationId xmlns:p14="http://schemas.microsoft.com/office/powerpoint/2010/main" val="1455908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40871" y="219077"/>
            <a:ext cx="8229600" cy="638175"/>
          </a:xfrm>
        </p:spPr>
        <p:txBody>
          <a:bodyPr/>
          <a:lstStyle/>
          <a:p>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endParaRPr lang="en-US" sz="2200" dirty="0"/>
          </a:p>
        </p:txBody>
      </p:sp>
      <p:sp>
        <p:nvSpPr>
          <p:cNvPr id="3" name="Subtitle 2"/>
          <p:cNvSpPr>
            <a:spLocks noGrp="1"/>
          </p:cNvSpPr>
          <p:nvPr>
            <p:ph idx="1"/>
          </p:nvPr>
        </p:nvSpPr>
        <p:spPr>
          <a:xfrm>
            <a:off x="457200" y="457200"/>
            <a:ext cx="8229600" cy="4286250"/>
          </a:xfrm>
        </p:spPr>
        <p:txBody>
          <a:bodyPr/>
          <a:lstStyle/>
          <a:p>
            <a:pPr marL="0" indent="0" algn="ctr">
              <a:buNone/>
            </a:pPr>
            <a:r>
              <a:rPr lang="en-US" dirty="0" smtClean="0">
                <a:effectLst/>
                <a:latin typeface="Times New Roman" panose="02020603050405020304" pitchFamily="18" charset="0"/>
                <a:cs typeface="Times New Roman" panose="02020603050405020304" pitchFamily="18" charset="0"/>
              </a:rPr>
              <a:t>How Do We Live Out the Feast of Tabernacles in Our Every Day </a:t>
            </a:r>
            <a:r>
              <a:rPr lang="en-US" dirty="0" smtClean="0">
                <a:effectLst/>
                <a:latin typeface="Times New Roman" panose="02020603050405020304" pitchFamily="18" charset="0"/>
                <a:cs typeface="Times New Roman" panose="02020603050405020304" pitchFamily="18" charset="0"/>
              </a:rPr>
              <a:t>Life as a Disciple of </a:t>
            </a:r>
            <a:r>
              <a:rPr lang="en-US" dirty="0" err="1" smtClean="0">
                <a:effectLst/>
                <a:latin typeface="Times New Roman" panose="02020603050405020304" pitchFamily="18" charset="0"/>
                <a:cs typeface="Times New Roman" panose="02020603050405020304" pitchFamily="18" charset="0"/>
              </a:rPr>
              <a:t>Yeshua</a:t>
            </a:r>
            <a:r>
              <a:rPr lang="en-US" dirty="0" smtClean="0">
                <a:effectLst/>
                <a:latin typeface="Times New Roman" panose="02020603050405020304" pitchFamily="18" charset="0"/>
                <a:cs typeface="Times New Roman" panose="02020603050405020304" pitchFamily="18" charset="0"/>
              </a:rPr>
              <a:t>?</a:t>
            </a:r>
            <a:endParaRPr lang="en-US" dirty="0" smtClean="0">
              <a:effectLst/>
              <a:latin typeface="Times New Roman" panose="02020603050405020304" pitchFamily="18" charset="0"/>
              <a:cs typeface="Times New Roman" panose="02020603050405020304" pitchFamily="18" charset="0"/>
            </a:endParaRPr>
          </a:p>
          <a:p>
            <a:pPr marL="0" indent="0">
              <a:buNone/>
            </a:pPr>
            <a:r>
              <a:rPr lang="en-US" sz="2800" dirty="0" smtClean="0">
                <a:effectLst/>
                <a:latin typeface="Times New Roman" pitchFamily="18" charset="0"/>
                <a:cs typeface="Times New Roman" pitchFamily="18" charset="0"/>
              </a:rPr>
              <a:t>When you enter the land….</a:t>
            </a:r>
          </a:p>
          <a:p>
            <a:pPr marL="0" indent="0">
              <a:buNone/>
            </a:pPr>
            <a:r>
              <a:rPr lang="en-US" sz="2800" dirty="0" smtClean="0">
                <a:effectLst/>
                <a:latin typeface="Times New Roman" pitchFamily="18" charset="0"/>
                <a:cs typeface="Times New Roman" pitchFamily="18" charset="0"/>
              </a:rPr>
              <a:t>Follow </a:t>
            </a:r>
            <a:r>
              <a:rPr lang="en-US" sz="2800" dirty="0" err="1" smtClean="0">
                <a:effectLst/>
                <a:latin typeface="Times New Roman" pitchFamily="18" charset="0"/>
                <a:cs typeface="Times New Roman" pitchFamily="18" charset="0"/>
              </a:rPr>
              <a:t>Yeshua</a:t>
            </a:r>
            <a:r>
              <a:rPr lang="en-US" sz="2800" dirty="0" smtClean="0">
                <a:effectLst/>
                <a:latin typeface="Times New Roman" pitchFamily="18" charset="0"/>
                <a:cs typeface="Times New Roman" pitchFamily="18" charset="0"/>
              </a:rPr>
              <a:t> wherever he leads</a:t>
            </a:r>
          </a:p>
          <a:p>
            <a:pPr marL="0" indent="0">
              <a:buNone/>
            </a:pPr>
            <a:r>
              <a:rPr lang="en-US" sz="2800" dirty="0" smtClean="0">
                <a:effectLst/>
                <a:latin typeface="Times New Roman" pitchFamily="18" charset="0"/>
                <a:cs typeface="Times New Roman" pitchFamily="18" charset="0"/>
              </a:rPr>
              <a:t>It’s </a:t>
            </a:r>
            <a:r>
              <a:rPr lang="en-US" sz="2800" dirty="0" smtClean="0">
                <a:effectLst/>
                <a:latin typeface="Times New Roman" pitchFamily="18" charset="0"/>
                <a:cs typeface="Times New Roman" pitchFamily="18" charset="0"/>
              </a:rPr>
              <a:t>not </a:t>
            </a:r>
            <a:r>
              <a:rPr lang="en-US" sz="2800" dirty="0" smtClean="0">
                <a:effectLst/>
                <a:latin typeface="Times New Roman" pitchFamily="18" charset="0"/>
                <a:cs typeface="Times New Roman" pitchFamily="18" charset="0"/>
              </a:rPr>
              <a:t>even </a:t>
            </a:r>
            <a:r>
              <a:rPr lang="en-US" sz="2800" dirty="0" smtClean="0">
                <a:effectLst/>
                <a:latin typeface="Times New Roman" pitchFamily="18" charset="0"/>
                <a:cs typeface="Times New Roman" pitchFamily="18" charset="0"/>
              </a:rPr>
              <a:t>about carrying your execution </a:t>
            </a:r>
            <a:r>
              <a:rPr lang="en-US" sz="2800" dirty="0" smtClean="0">
                <a:effectLst/>
                <a:latin typeface="Times New Roman" pitchFamily="18" charset="0"/>
                <a:cs typeface="Times New Roman" pitchFamily="18" charset="0"/>
              </a:rPr>
              <a:t>stake.  It’s about </a:t>
            </a:r>
            <a:r>
              <a:rPr lang="en-US" sz="2800" dirty="0" smtClean="0">
                <a:effectLst/>
                <a:latin typeface="Times New Roman" pitchFamily="18" charset="0"/>
                <a:cs typeface="Times New Roman" pitchFamily="18" charset="0"/>
              </a:rPr>
              <a:t>listening to </a:t>
            </a:r>
            <a:r>
              <a:rPr lang="en-US" sz="2800" dirty="0" err="1" smtClean="0">
                <a:effectLst/>
                <a:latin typeface="Times New Roman" pitchFamily="18" charset="0"/>
                <a:cs typeface="Times New Roman" pitchFamily="18" charset="0"/>
              </a:rPr>
              <a:t>Yah’s</a:t>
            </a:r>
            <a:r>
              <a:rPr lang="en-US" sz="2800" dirty="0" smtClean="0">
                <a:effectLst/>
                <a:latin typeface="Times New Roman" pitchFamily="18" charset="0"/>
                <a:cs typeface="Times New Roman" pitchFamily="18" charset="0"/>
              </a:rPr>
              <a:t> voice and following </a:t>
            </a:r>
            <a:r>
              <a:rPr lang="en-US" sz="2800" dirty="0" err="1" smtClean="0">
                <a:effectLst/>
                <a:latin typeface="Times New Roman" pitchFamily="18" charset="0"/>
                <a:cs typeface="Times New Roman" pitchFamily="18" charset="0"/>
              </a:rPr>
              <a:t>Yeshua</a:t>
            </a:r>
            <a:r>
              <a:rPr lang="en-US" sz="2800" dirty="0" smtClean="0">
                <a:effectLst/>
                <a:latin typeface="Times New Roman" pitchFamily="18" charset="0"/>
                <a:cs typeface="Times New Roman" pitchFamily="18" charset="0"/>
              </a:rPr>
              <a:t> wherever he directs you</a:t>
            </a:r>
            <a:r>
              <a:rPr lang="en-US" sz="2800" dirty="0" smtClean="0">
                <a:effectLst/>
                <a:latin typeface="Times New Roman" pitchFamily="18" charset="0"/>
                <a:cs typeface="Times New Roman" pitchFamily="18" charset="0"/>
              </a:rPr>
              <a:t>.</a:t>
            </a:r>
          </a:p>
          <a:p>
            <a:pPr marL="0" indent="0">
              <a:buNone/>
            </a:pPr>
            <a:r>
              <a:rPr lang="en-US" sz="2800" dirty="0" smtClean="0">
                <a:effectLst/>
                <a:latin typeface="Times New Roman" pitchFamily="18" charset="0"/>
                <a:cs typeface="Times New Roman" pitchFamily="18" charset="0"/>
              </a:rPr>
              <a:t>Be ready and willing to pick up and go</a:t>
            </a:r>
            <a:endParaRPr lang="en-US" sz="2800" dirty="0" smtClean="0">
              <a:effectLst/>
              <a:latin typeface="Times New Roman" pitchFamily="18" charset="0"/>
              <a:cs typeface="Times New Roman" pitchFamily="18" charset="0"/>
            </a:endParaRPr>
          </a:p>
          <a:p>
            <a:pPr marL="0" indent="0">
              <a:buNone/>
            </a:pPr>
            <a:endParaRPr lang="en-US" sz="2800"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590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40871" y="219077"/>
            <a:ext cx="8229600" cy="638175"/>
          </a:xfrm>
        </p:spPr>
        <p:txBody>
          <a:bodyPr/>
          <a:lstStyle/>
          <a:p>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endParaRPr lang="en-US" sz="2200" dirty="0"/>
          </a:p>
        </p:txBody>
      </p:sp>
      <p:sp>
        <p:nvSpPr>
          <p:cNvPr id="3" name="Subtitle 2"/>
          <p:cNvSpPr>
            <a:spLocks noGrp="1"/>
          </p:cNvSpPr>
          <p:nvPr>
            <p:ph idx="1"/>
          </p:nvPr>
        </p:nvSpPr>
        <p:spPr>
          <a:xfrm>
            <a:off x="457200" y="457200"/>
            <a:ext cx="8229600" cy="4286250"/>
          </a:xfrm>
        </p:spPr>
        <p:txBody>
          <a:bodyPr/>
          <a:lstStyle/>
          <a:p>
            <a:pPr marL="0" indent="0" algn="ctr">
              <a:buNone/>
            </a:pPr>
            <a:r>
              <a:rPr lang="en-US" dirty="0" smtClean="0">
                <a:effectLst/>
                <a:latin typeface="Times New Roman" pitchFamily="18" charset="0"/>
                <a:cs typeface="Times New Roman" pitchFamily="18" charset="0"/>
              </a:rPr>
              <a:t>Lessons From the Wilderness</a:t>
            </a:r>
          </a:p>
          <a:p>
            <a:pPr marL="0" indent="0" algn="ctr">
              <a:buNone/>
            </a:pPr>
            <a:r>
              <a:rPr lang="en-US" sz="3600" dirty="0" smtClean="0">
                <a:effectLst/>
                <a:latin typeface="Times New Roman" pitchFamily="18" charset="0"/>
                <a:cs typeface="Times New Roman" pitchFamily="18" charset="0"/>
              </a:rPr>
              <a:t>#2 – Follow Wholeheartedly, Without Grumbling and Complaining</a:t>
            </a:r>
          </a:p>
          <a:p>
            <a:pPr marL="0" indent="0" algn="ctr">
              <a:buNone/>
            </a:pPr>
            <a:endParaRPr lang="en-US" sz="3600" dirty="0">
              <a:effectLst/>
              <a:latin typeface="Times New Roman" pitchFamily="18" charset="0"/>
              <a:cs typeface="Times New Roman" pitchFamily="18" charset="0"/>
            </a:endParaRPr>
          </a:p>
          <a:p>
            <a:pPr marL="0" indent="0" algn="ctr">
              <a:buNone/>
            </a:pPr>
            <a:r>
              <a:rPr lang="en-US" sz="3600" dirty="0" smtClean="0">
                <a:effectLst/>
                <a:latin typeface="Times New Roman" pitchFamily="18" charset="0"/>
                <a:cs typeface="Times New Roman" pitchFamily="18" charset="0"/>
              </a:rPr>
              <a:t>Psalm 95</a:t>
            </a:r>
          </a:p>
          <a:p>
            <a:pPr marL="0" indent="0" algn="ctr">
              <a:buNone/>
            </a:pPr>
            <a:r>
              <a:rPr lang="en-US" sz="3600" dirty="0" smtClean="0">
                <a:effectLst/>
                <a:latin typeface="Times New Roman" pitchFamily="18" charset="0"/>
                <a:cs typeface="Times New Roman" pitchFamily="18" charset="0"/>
              </a:rPr>
              <a:t>Hebrews 3:7-19</a:t>
            </a:r>
            <a:endParaRPr lang="en-US" sz="3600" dirty="0" smtClean="0">
              <a:effectLst/>
              <a:latin typeface="Times New Roman" pitchFamily="18" charset="0"/>
              <a:cs typeface="Times New Roman" pitchFamily="18" charset="0"/>
            </a:endParaRPr>
          </a:p>
        </p:txBody>
      </p:sp>
    </p:spTree>
    <p:extLst>
      <p:ext uri="{BB962C8B-B14F-4D97-AF65-F5344CB8AC3E}">
        <p14:creationId xmlns:p14="http://schemas.microsoft.com/office/powerpoint/2010/main" val="80774923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40871" y="219077"/>
            <a:ext cx="8229600" cy="638175"/>
          </a:xfrm>
        </p:spPr>
        <p:txBody>
          <a:bodyPr/>
          <a:lstStyle/>
          <a:p>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endParaRPr lang="en-US" sz="2200" dirty="0"/>
          </a:p>
        </p:txBody>
      </p:sp>
      <p:sp>
        <p:nvSpPr>
          <p:cNvPr id="3" name="Subtitle 2"/>
          <p:cNvSpPr>
            <a:spLocks noGrp="1"/>
          </p:cNvSpPr>
          <p:nvPr>
            <p:ph idx="1"/>
          </p:nvPr>
        </p:nvSpPr>
        <p:spPr>
          <a:xfrm>
            <a:off x="457200" y="457200"/>
            <a:ext cx="8229600" cy="4286250"/>
          </a:xfrm>
        </p:spPr>
        <p:txBody>
          <a:bodyPr/>
          <a:lstStyle/>
          <a:p>
            <a:pPr marL="0" indent="0" algn="ctr">
              <a:buNone/>
            </a:pPr>
            <a:r>
              <a:rPr lang="en-US" dirty="0" smtClean="0">
                <a:effectLst/>
                <a:latin typeface="Times New Roman" pitchFamily="18" charset="0"/>
                <a:cs typeface="Times New Roman" pitchFamily="18" charset="0"/>
              </a:rPr>
              <a:t>Lessons From the Wilderness</a:t>
            </a:r>
          </a:p>
          <a:p>
            <a:pPr marL="0" indent="0" algn="ctr">
              <a:buNone/>
            </a:pPr>
            <a:r>
              <a:rPr lang="en-US" sz="3600" dirty="0" smtClean="0">
                <a:effectLst/>
                <a:latin typeface="Times New Roman" pitchFamily="18" charset="0"/>
                <a:cs typeface="Times New Roman" pitchFamily="18" charset="0"/>
              </a:rPr>
              <a:t>#3 – The Importance of Shabbat</a:t>
            </a:r>
          </a:p>
          <a:p>
            <a:pPr marL="0" indent="0" algn="ctr">
              <a:buNone/>
            </a:pPr>
            <a:endParaRPr lang="en-US" sz="3600" dirty="0">
              <a:effectLst/>
              <a:latin typeface="Times New Roman" pitchFamily="18" charset="0"/>
              <a:cs typeface="Times New Roman" pitchFamily="18" charset="0"/>
            </a:endParaRPr>
          </a:p>
          <a:p>
            <a:pPr marL="0" indent="0" algn="ctr">
              <a:buNone/>
            </a:pPr>
            <a:r>
              <a:rPr lang="en-US" sz="3600" dirty="0" smtClean="0">
                <a:effectLst/>
                <a:latin typeface="Times New Roman" pitchFamily="18" charset="0"/>
                <a:cs typeface="Times New Roman" pitchFamily="18" charset="0"/>
              </a:rPr>
              <a:t>Hebrews 4:1-11</a:t>
            </a:r>
            <a:endParaRPr lang="en-US" sz="3600" dirty="0" smtClean="0">
              <a:effectLst/>
              <a:latin typeface="Times New Roman" pitchFamily="18" charset="0"/>
              <a:cs typeface="Times New Roman" pitchFamily="18" charset="0"/>
            </a:endParaRPr>
          </a:p>
        </p:txBody>
      </p:sp>
    </p:spTree>
    <p:extLst>
      <p:ext uri="{BB962C8B-B14F-4D97-AF65-F5344CB8AC3E}">
        <p14:creationId xmlns:p14="http://schemas.microsoft.com/office/powerpoint/2010/main" val="387182844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40871" y="219077"/>
            <a:ext cx="8229600" cy="638175"/>
          </a:xfrm>
        </p:spPr>
        <p:txBody>
          <a:bodyPr/>
          <a:lstStyle/>
          <a:p>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endParaRPr lang="en-US" sz="2200" dirty="0"/>
          </a:p>
        </p:txBody>
      </p:sp>
      <p:sp>
        <p:nvSpPr>
          <p:cNvPr id="3" name="Subtitle 2"/>
          <p:cNvSpPr>
            <a:spLocks noGrp="1"/>
          </p:cNvSpPr>
          <p:nvPr>
            <p:ph idx="1"/>
          </p:nvPr>
        </p:nvSpPr>
        <p:spPr>
          <a:xfrm>
            <a:off x="457200" y="457200"/>
            <a:ext cx="8229600" cy="4286250"/>
          </a:xfrm>
        </p:spPr>
        <p:txBody>
          <a:bodyPr/>
          <a:lstStyle/>
          <a:p>
            <a:pPr marL="0" indent="0" algn="ctr">
              <a:buNone/>
            </a:pPr>
            <a:r>
              <a:rPr lang="en-US" dirty="0" smtClean="0">
                <a:effectLst/>
                <a:latin typeface="Times New Roman" pitchFamily="18" charset="0"/>
                <a:cs typeface="Times New Roman" pitchFamily="18" charset="0"/>
              </a:rPr>
              <a:t>Lessons From the Wilderness</a:t>
            </a:r>
          </a:p>
          <a:p>
            <a:pPr marL="0" indent="0" algn="ctr">
              <a:buNone/>
            </a:pPr>
            <a:r>
              <a:rPr lang="en-US" sz="3600" dirty="0" smtClean="0">
                <a:effectLst/>
                <a:latin typeface="Times New Roman" pitchFamily="18" charset="0"/>
                <a:cs typeface="Times New Roman" pitchFamily="18" charset="0"/>
              </a:rPr>
              <a:t>#4 – Yahuwah Will Provide All Our Needs</a:t>
            </a:r>
          </a:p>
          <a:p>
            <a:pPr marL="0" indent="0" algn="ctr">
              <a:buNone/>
            </a:pPr>
            <a:r>
              <a:rPr lang="en-US" sz="3600" dirty="0" smtClean="0">
                <a:effectLst/>
                <a:latin typeface="Times New Roman" pitchFamily="18" charset="0"/>
                <a:cs typeface="Times New Roman" pitchFamily="18" charset="0"/>
              </a:rPr>
              <a:t>Exodus 16 – the Manna</a:t>
            </a:r>
          </a:p>
          <a:p>
            <a:pPr marL="0" indent="0" algn="ctr">
              <a:buNone/>
            </a:pPr>
            <a:r>
              <a:rPr lang="en-US" sz="3600" dirty="0" smtClean="0">
                <a:effectLst/>
                <a:latin typeface="Times New Roman" pitchFamily="18" charset="0"/>
                <a:cs typeface="Times New Roman" pitchFamily="18" charset="0"/>
              </a:rPr>
              <a:t>Exodus 17:1-7 – Water from the Rock</a:t>
            </a:r>
            <a:endParaRPr lang="en-US" sz="3600" dirty="0" smtClean="0">
              <a:effectLst/>
              <a:latin typeface="Times New Roman" pitchFamily="18" charset="0"/>
              <a:cs typeface="Times New Roman" pitchFamily="18" charset="0"/>
            </a:endParaRPr>
          </a:p>
        </p:txBody>
      </p:sp>
    </p:spTree>
    <p:extLst>
      <p:ext uri="{BB962C8B-B14F-4D97-AF65-F5344CB8AC3E}">
        <p14:creationId xmlns:p14="http://schemas.microsoft.com/office/powerpoint/2010/main" val="222391210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40871" y="219077"/>
            <a:ext cx="8229600" cy="638175"/>
          </a:xfrm>
        </p:spPr>
        <p:txBody>
          <a:bodyPr/>
          <a:lstStyle/>
          <a:p>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a:effectLst/>
              </a:rPr>
              <a:t/>
            </a:r>
            <a:br>
              <a:rPr lang="en-US" sz="2200" b="1" i="1" dirty="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r>
              <a:rPr lang="en-US" sz="2200" b="1" i="1" dirty="0" smtClean="0">
                <a:effectLst/>
              </a:rPr>
              <a:t/>
            </a:r>
            <a:br>
              <a:rPr lang="en-US" sz="2200" b="1" i="1" dirty="0" smtClean="0">
                <a:effectLst/>
              </a:rPr>
            </a:br>
            <a:endParaRPr lang="en-US" sz="2200" dirty="0"/>
          </a:p>
        </p:txBody>
      </p:sp>
      <p:sp>
        <p:nvSpPr>
          <p:cNvPr id="3" name="Subtitle 2"/>
          <p:cNvSpPr>
            <a:spLocks noGrp="1"/>
          </p:cNvSpPr>
          <p:nvPr>
            <p:ph idx="1"/>
          </p:nvPr>
        </p:nvSpPr>
        <p:spPr>
          <a:xfrm>
            <a:off x="457200" y="457200"/>
            <a:ext cx="8229600" cy="4286250"/>
          </a:xfrm>
        </p:spPr>
        <p:txBody>
          <a:bodyPr/>
          <a:lstStyle/>
          <a:p>
            <a:pPr marL="0" indent="0" algn="ctr">
              <a:buNone/>
            </a:pPr>
            <a:r>
              <a:rPr lang="en-US" dirty="0" smtClean="0">
                <a:effectLst/>
                <a:latin typeface="Times New Roman" pitchFamily="18" charset="0"/>
                <a:cs typeface="Times New Roman" pitchFamily="18" charset="0"/>
              </a:rPr>
              <a:t>Summary of the Lessons from the Wilderness</a:t>
            </a:r>
          </a:p>
          <a:p>
            <a:pPr marL="0" indent="0" algn="ctr">
              <a:buNone/>
            </a:pPr>
            <a:r>
              <a:rPr lang="en-US" sz="3600" dirty="0" err="1" smtClean="0">
                <a:effectLst/>
                <a:latin typeface="Times New Roman" pitchFamily="18" charset="0"/>
                <a:cs typeface="Times New Roman" pitchFamily="18" charset="0"/>
              </a:rPr>
              <a:t>Succot</a:t>
            </a:r>
            <a:r>
              <a:rPr lang="en-US" sz="3600" dirty="0" smtClean="0">
                <a:effectLst/>
                <a:latin typeface="Times New Roman" pitchFamily="18" charset="0"/>
                <a:cs typeface="Times New Roman" pitchFamily="18" charset="0"/>
              </a:rPr>
              <a:t> is a time of great joy.  Why?</a:t>
            </a:r>
          </a:p>
          <a:p>
            <a:pPr marL="0" indent="0" algn="ctr">
              <a:buNone/>
            </a:pPr>
            <a:r>
              <a:rPr lang="en-US" sz="3600" dirty="0" err="1" smtClean="0">
                <a:effectLst/>
                <a:latin typeface="Times New Roman" pitchFamily="18" charset="0"/>
                <a:cs typeface="Times New Roman" pitchFamily="18" charset="0"/>
              </a:rPr>
              <a:t>Succot</a:t>
            </a:r>
            <a:r>
              <a:rPr lang="en-US" sz="3600" dirty="0" smtClean="0">
                <a:effectLst/>
                <a:latin typeface="Times New Roman" pitchFamily="18" charset="0"/>
                <a:cs typeface="Times New Roman" pitchFamily="18" charset="0"/>
              </a:rPr>
              <a:t> is a time </a:t>
            </a:r>
            <a:r>
              <a:rPr lang="en-US" sz="3600" smtClean="0">
                <a:effectLst/>
                <a:latin typeface="Times New Roman" pitchFamily="18" charset="0"/>
                <a:cs typeface="Times New Roman" pitchFamily="18" charset="0"/>
              </a:rPr>
              <a:t>of reflection.</a:t>
            </a:r>
            <a:endParaRPr lang="en-US" sz="3600" dirty="0" smtClean="0">
              <a:effectLst/>
              <a:latin typeface="Times New Roman" pitchFamily="18" charset="0"/>
              <a:cs typeface="Times New Roman" pitchFamily="18" charset="0"/>
            </a:endParaRPr>
          </a:p>
        </p:txBody>
      </p:sp>
    </p:spTree>
    <p:extLst>
      <p:ext uri="{BB962C8B-B14F-4D97-AF65-F5344CB8AC3E}">
        <p14:creationId xmlns:p14="http://schemas.microsoft.com/office/powerpoint/2010/main" val="160426781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Prayer</a:t>
            </a:r>
            <a:endParaRPr lang="en-US" sz="4000" dirty="0">
              <a:solidFill>
                <a:schemeClr val="bg1"/>
              </a:solidFill>
            </a:endParaRPr>
          </a:p>
        </p:txBody>
      </p:sp>
    </p:spTree>
    <p:extLst>
      <p:ext uri="{BB962C8B-B14F-4D97-AF65-F5344CB8AC3E}">
        <p14:creationId xmlns:p14="http://schemas.microsoft.com/office/powerpoint/2010/main" val="45123113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My Hebraic Roots Website</a:t>
            </a:r>
          </a:p>
          <a:p>
            <a:pPr algn="ctr">
              <a:buNone/>
            </a:pPr>
            <a:r>
              <a:rPr lang="en-US" sz="4000" dirty="0" smtClean="0">
                <a:solidFill>
                  <a:schemeClr val="bg1"/>
                </a:solidFill>
                <a:latin typeface="Helvetica" pitchFamily="34" charset="0"/>
                <a:cs typeface="Helvetica" pitchFamily="34" charset="0"/>
              </a:rPr>
              <a:t>BibleTruth.cc</a:t>
            </a:r>
          </a:p>
          <a:p>
            <a:pPr algn="ctr">
              <a:buNone/>
            </a:pPr>
            <a:endParaRPr lang="en-US" sz="4000" dirty="0">
              <a:solidFill>
                <a:schemeClr val="bg1"/>
              </a:solidFill>
              <a:latin typeface="Helvetica" pitchFamily="34" charset="0"/>
              <a:cs typeface="Helvetica" pitchFamily="34" charset="0"/>
            </a:endParaRPr>
          </a:p>
          <a:p>
            <a:pPr algn="ctr">
              <a:buNone/>
            </a:pPr>
            <a:endParaRPr lang="en-US" sz="4000" dirty="0">
              <a:solidFill>
                <a:schemeClr val="bg1"/>
              </a:solidFill>
            </a:endParaRPr>
          </a:p>
        </p:txBody>
      </p:sp>
    </p:spTree>
    <p:extLst>
      <p:ext uri="{BB962C8B-B14F-4D97-AF65-F5344CB8AC3E}">
        <p14:creationId xmlns:p14="http://schemas.microsoft.com/office/powerpoint/2010/main" val="245228937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05033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Cruise vacation slide show">
  <a:themeElements>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41733</TotalTime>
  <Words>2295</Words>
  <Application>Microsoft Office PowerPoint</Application>
  <PresentationFormat>On-screen Show (16:9)</PresentationFormat>
  <Paragraphs>209</Paragraphs>
  <Slides>47</Slides>
  <Notes>46</Notes>
  <HiddenSlides>0</HiddenSlides>
  <MMClips>0</MMClips>
  <ScaleCrop>false</ScaleCrop>
  <HeadingPairs>
    <vt:vector size="4" baseType="variant">
      <vt:variant>
        <vt:lpstr>Theme</vt:lpstr>
      </vt:variant>
      <vt:variant>
        <vt:i4>5</vt:i4>
      </vt:variant>
      <vt:variant>
        <vt:lpstr>Slide Titles</vt:lpstr>
      </vt:variant>
      <vt:variant>
        <vt:i4>47</vt:i4>
      </vt:variant>
    </vt:vector>
  </HeadingPairs>
  <TitlesOfParts>
    <vt:vector size="52" baseType="lpstr">
      <vt:lpstr>Office Theme</vt:lpstr>
      <vt:lpstr>10_Office Theme</vt:lpstr>
      <vt:lpstr>2_Office Theme</vt:lpstr>
      <vt:lpstr>Cruise vacation slide show</vt:lpstr>
      <vt:lpstr>31_Office Theme</vt:lpstr>
      <vt:lpstr>PowerPoint Presentation</vt:lpstr>
      <vt:lpstr>        </vt:lpstr>
      <vt:lpstr>        </vt:lpstr>
      <vt:lpstr>        </vt:lpstr>
      <vt:lpstr>        </vt:lpstr>
      <vt:lpstr>PowerPoint Presentation</vt:lpstr>
      <vt:lpstr>        </vt:lpstr>
      <vt:lpstr>        </vt:lpstr>
      <vt:lpstr>        </vt:lpstr>
      <vt:lpstr>        </vt:lpstr>
      <vt:lpstr>PowerPoint Presentation</vt:lpstr>
      <vt:lpstr>        </vt:lpstr>
      <vt:lpstr>        </vt:lpstr>
      <vt:lpstr>PowerPoint Presentation</vt:lpstr>
      <vt:lpstr>PowerPoint Presentation</vt:lpstr>
      <vt:lpstr>        </vt:lpstr>
      <vt:lpstr>        </vt:lpstr>
      <vt:lpstr>        </vt:lpstr>
      <vt:lpstr>   </vt:lpstr>
      <vt:lpstr>   </vt:lpstr>
      <vt:lpstr>   </vt:lpstr>
      <vt:lpstr>        </vt:lpstr>
      <vt:lpstr>        </vt:lpstr>
      <vt:lpstr>    Travelling in the Wilderness    </vt:lpstr>
      <vt:lpstr>    Taking up and Putting Down    </vt:lpstr>
      <vt:lpstr>   Numbers 33 – ThePulling up… (Masei)   </vt:lpstr>
      <vt:lpstr>    Nasa    </vt:lpstr>
      <vt:lpstr>    Chanah    </vt:lpstr>
      <vt:lpstr>“Take Up Your Cross and Follow Me”</vt:lpstr>
      <vt:lpstr>    Take Up Your Cross   </vt:lpstr>
      <vt:lpstr>Where in the Torah? </vt:lpstr>
      <vt:lpstr>    Stauros (noun)    </vt:lpstr>
      <vt:lpstr>    Stauro-o (verb)    </vt:lpstr>
      <vt:lpstr>Anachronism</vt:lpstr>
      <vt:lpstr>   A Hebraic Understanding   </vt:lpstr>
      <vt:lpstr>Matthew 10</vt:lpstr>
      <vt:lpstr>Matthew 10</vt:lpstr>
      <vt:lpstr>Valuing Yeshua Above Family</vt:lpstr>
      <vt:lpstr>Yeshua in the Cloud and in the Fire</vt:lpstr>
      <vt:lpstr>        </vt:lpstr>
      <vt:lpstr>        </vt:lpstr>
      <vt:lpstr>        </vt:lpstr>
      <vt:lpstr>        </vt:lpstr>
      <vt:lpstr>        </vt:lpstr>
      <vt:lpstr>PowerPoint Presentation</vt:lpstr>
      <vt:lpstr>PowerPoint Presentation</vt:lpstr>
      <vt:lpstr>PowerPoint Presentation</vt:lpstr>
    </vt:vector>
  </TitlesOfParts>
  <Company>Abundant Life Ministries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Arthur Bailey</dc:creator>
  <cp:lastModifiedBy>Rogers, David</cp:lastModifiedBy>
  <cp:revision>451</cp:revision>
  <dcterms:created xsi:type="dcterms:W3CDTF">2012-08-10T17:43:01Z</dcterms:created>
  <dcterms:modified xsi:type="dcterms:W3CDTF">2016-10-24T13:07:20Z</dcterms:modified>
</cp:coreProperties>
</file>