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74"/>
  </p:notesMasterIdLst>
  <p:sldIdLst>
    <p:sldId id="1215" r:id="rId2"/>
    <p:sldId id="1234" r:id="rId3"/>
    <p:sldId id="1288" r:id="rId4"/>
    <p:sldId id="1221" r:id="rId5"/>
    <p:sldId id="1311" r:id="rId6"/>
    <p:sldId id="1245" r:id="rId7"/>
    <p:sldId id="1312" r:id="rId8"/>
    <p:sldId id="1246" r:id="rId9"/>
    <p:sldId id="1249" r:id="rId10"/>
    <p:sldId id="1313" r:id="rId11"/>
    <p:sldId id="1250" r:id="rId12"/>
    <p:sldId id="1314" r:id="rId13"/>
    <p:sldId id="1254" r:id="rId14"/>
    <p:sldId id="1315" r:id="rId15"/>
    <p:sldId id="1257" r:id="rId16"/>
    <p:sldId id="1258" r:id="rId17"/>
    <p:sldId id="1261" r:id="rId18"/>
    <p:sldId id="1262" r:id="rId19"/>
    <p:sldId id="1263" r:id="rId20"/>
    <p:sldId id="1264" r:id="rId21"/>
    <p:sldId id="1259" r:id="rId22"/>
    <p:sldId id="1260" r:id="rId23"/>
    <p:sldId id="1317" r:id="rId24"/>
    <p:sldId id="1255" r:id="rId25"/>
    <p:sldId id="1318" r:id="rId26"/>
    <p:sldId id="1319" r:id="rId27"/>
    <p:sldId id="1320" r:id="rId28"/>
    <p:sldId id="1321" r:id="rId29"/>
    <p:sldId id="1316" r:id="rId30"/>
    <p:sldId id="1322" r:id="rId31"/>
    <p:sldId id="1323" r:id="rId32"/>
    <p:sldId id="1324" r:id="rId33"/>
    <p:sldId id="1325" r:id="rId34"/>
    <p:sldId id="1328" r:id="rId35"/>
    <p:sldId id="1329" r:id="rId36"/>
    <p:sldId id="1327" r:id="rId37"/>
    <p:sldId id="1326" r:id="rId38"/>
    <p:sldId id="1251" r:id="rId39"/>
    <p:sldId id="1247" r:id="rId40"/>
    <p:sldId id="1248" r:id="rId41"/>
    <p:sldId id="1265" r:id="rId42"/>
    <p:sldId id="1266" r:id="rId43"/>
    <p:sldId id="1267" r:id="rId44"/>
    <p:sldId id="1289" r:id="rId45"/>
    <p:sldId id="1290" r:id="rId46"/>
    <p:sldId id="1292" r:id="rId47"/>
    <p:sldId id="1291" r:id="rId48"/>
    <p:sldId id="1330" r:id="rId49"/>
    <p:sldId id="1331" r:id="rId50"/>
    <p:sldId id="1256" r:id="rId51"/>
    <p:sldId id="1293" r:id="rId52"/>
    <p:sldId id="1294" r:id="rId53"/>
    <p:sldId id="1295" r:id="rId54"/>
    <p:sldId id="1296" r:id="rId55"/>
    <p:sldId id="1297" r:id="rId56"/>
    <p:sldId id="1298" r:id="rId57"/>
    <p:sldId id="1252" r:id="rId58"/>
    <p:sldId id="1299" r:id="rId59"/>
    <p:sldId id="1300" r:id="rId60"/>
    <p:sldId id="1302" r:id="rId61"/>
    <p:sldId id="1303" r:id="rId62"/>
    <p:sldId id="1304" r:id="rId63"/>
    <p:sldId id="1305" r:id="rId64"/>
    <p:sldId id="1308" r:id="rId65"/>
    <p:sldId id="1309" r:id="rId66"/>
    <p:sldId id="1310" r:id="rId67"/>
    <p:sldId id="1306" r:id="rId68"/>
    <p:sldId id="1307" r:id="rId69"/>
    <p:sldId id="1268" r:id="rId70"/>
    <p:sldId id="1269" r:id="rId71"/>
    <p:sldId id="1242" r:id="rId72"/>
    <p:sldId id="1241" r:id="rId7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96035" autoAdjust="0"/>
  </p:normalViewPr>
  <p:slideViewPr>
    <p:cSldViewPr snapToGrid="0" snapToObjects="1">
      <p:cViewPr varScale="1">
        <p:scale>
          <a:sx n="151" d="100"/>
          <a:sy n="151" d="100"/>
        </p:scale>
        <p:origin x="496" y="184"/>
      </p:cViewPr>
      <p:guideLst>
        <p:guide orient="horz" pos="1620"/>
        <p:guide pos="2880"/>
      </p:guideLst>
    </p:cSldViewPr>
  </p:slideViewPr>
  <p:outlineViewPr>
    <p:cViewPr>
      <p:scale>
        <a:sx n="33" d="100"/>
        <a:sy n="33" d="100"/>
      </p:scale>
      <p:origin x="0" y="-16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notesMaster" Target="notesMasters/notesMaster1.xml"/><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8/15/18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383500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8941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0387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0172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9145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067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1227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5993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4761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191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557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774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055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3624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9275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7017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1918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635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2462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1399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9176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66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0877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93383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6657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043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0679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9934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3784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1211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74703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62091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1364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7722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56031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0781812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519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80594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847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49733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75532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0662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0033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2215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85442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49632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7930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12207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26167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114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82693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12122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89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96735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91662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3223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71354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64132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02194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48446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33280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30787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98641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27483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50082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0541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794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0250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28645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72019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94912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363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8/15/18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lnSpcReduction="10000"/>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Home of John and Marie</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August 11, 2018</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567249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The Creator’s Magnificent Name</a:t>
            </a:r>
          </a:p>
          <a:p>
            <a:pPr algn="ctr">
              <a:buNone/>
            </a:pPr>
            <a:r>
              <a:rPr lang="en-US" sz="2800" dirty="0" smtClean="0">
                <a:solidFill>
                  <a:schemeClr val="tx1">
                    <a:lumMod val="95000"/>
                    <a:lumOff val="5000"/>
                  </a:schemeClr>
                </a:solidFill>
                <a:latin typeface="Helvetica" pitchFamily="34" charset="0"/>
                <a:cs typeface="Helvetica" pitchFamily="34" charset="0"/>
              </a:rPr>
              <a:t>Part 1</a:t>
            </a:r>
          </a:p>
          <a:p>
            <a:pPr marL="0" indent="0" algn="ctr">
              <a:buNone/>
            </a:pPr>
            <a:r>
              <a:rPr lang="en-US" sz="2800" dirty="0" smtClean="0">
                <a:solidFill>
                  <a:schemeClr val="tx1">
                    <a:lumMod val="95000"/>
                    <a:lumOff val="5000"/>
                  </a:schemeClr>
                </a:solidFill>
                <a:latin typeface="Helvetica" pitchFamily="34" charset="0"/>
                <a:cs typeface="Helvetica" pitchFamily="34" charset="0"/>
              </a:rPr>
              <a:t>Getting to Know and Articulate the Creator’s Revealed Name</a:t>
            </a:r>
          </a:p>
        </p:txBody>
      </p:sp>
    </p:spTree>
    <p:extLst>
      <p:ext uri="{BB962C8B-B14F-4D97-AF65-F5344CB8AC3E}">
        <p14:creationId xmlns:p14="http://schemas.microsoft.com/office/powerpoint/2010/main" val="38978166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What’s in a Name?</a:t>
            </a:r>
            <a:endParaRPr lang="en-US" sz="3600" b="1" i="1" dirty="0" smtClean="0"/>
          </a:p>
          <a:p>
            <a:pPr marL="0" indent="0">
              <a:buNone/>
            </a:pPr>
            <a:r>
              <a:rPr lang="en-US" dirty="0" smtClean="0"/>
              <a:t>Why is it a big deal that Elohim has a name?</a:t>
            </a:r>
          </a:p>
          <a:p>
            <a:pPr marL="0" indent="0">
              <a:buNone/>
            </a:pPr>
            <a:r>
              <a:rPr lang="en-US" dirty="0" smtClean="0"/>
              <a:t>My name is the unique identifier of me</a:t>
            </a:r>
          </a:p>
          <a:p>
            <a:pPr marL="0" indent="0">
              <a:buNone/>
            </a:pPr>
            <a:r>
              <a:rPr lang="en-US" dirty="0" smtClean="0"/>
              <a:t>A name associates a </a:t>
            </a:r>
            <a:r>
              <a:rPr lang="en-US" dirty="0"/>
              <a:t>person with personality, appearance, </a:t>
            </a:r>
            <a:r>
              <a:rPr lang="en-US" dirty="0" smtClean="0"/>
              <a:t>reputation and </a:t>
            </a:r>
            <a:r>
              <a:rPr lang="en-US" dirty="0"/>
              <a:t>accomplishments </a:t>
            </a:r>
            <a:endParaRPr lang="en-US" dirty="0" smtClean="0"/>
          </a:p>
          <a:p>
            <a:pPr marL="0" indent="0">
              <a:buNone/>
            </a:pPr>
            <a:r>
              <a:rPr lang="en-US" dirty="0" smtClean="0"/>
              <a:t>What if you forget someone’s name?</a:t>
            </a:r>
            <a:endParaRPr lang="en-US" dirty="0"/>
          </a:p>
          <a:p>
            <a:pPr marL="0" indent="0">
              <a:buNone/>
            </a:pPr>
            <a:r>
              <a:rPr lang="en-US" dirty="0" smtClean="0"/>
              <a:t>He </a:t>
            </a:r>
            <a:r>
              <a:rPr lang="en-US" dirty="0"/>
              <a:t>is the one "</a:t>
            </a:r>
            <a:r>
              <a:rPr lang="en-US" b="1" dirty="0"/>
              <a:t>from whom the whole family in heaven and earth is named</a:t>
            </a:r>
            <a:r>
              <a:rPr lang="en-US" dirty="0"/>
              <a:t>" (Ephesians </a:t>
            </a:r>
            <a:r>
              <a:rPr lang="en-US" dirty="0" smtClean="0"/>
              <a:t>3:15)</a:t>
            </a:r>
            <a:endParaRPr lang="en-US" dirty="0"/>
          </a:p>
        </p:txBody>
      </p:sp>
    </p:spTree>
    <p:extLst>
      <p:ext uri="{BB962C8B-B14F-4D97-AF65-F5344CB8AC3E}">
        <p14:creationId xmlns:p14="http://schemas.microsoft.com/office/powerpoint/2010/main" val="44482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i="1" dirty="0" smtClean="0"/>
              <a:t>Shem</a:t>
            </a:r>
            <a:r>
              <a:rPr lang="en-US" sz="3600" b="1" dirty="0" smtClean="0"/>
              <a:t> – the Hebrew Word for “Name”</a:t>
            </a:r>
            <a:endParaRPr lang="en-US" sz="3600" b="1" i="1" dirty="0" smtClean="0"/>
          </a:p>
          <a:p>
            <a:pPr marL="0" indent="0">
              <a:buNone/>
            </a:pPr>
            <a:r>
              <a:rPr lang="en-US" dirty="0"/>
              <a:t>The word </a:t>
            </a:r>
            <a:r>
              <a:rPr lang="en-US" sz="3600" b="1" dirty="0">
                <a:latin typeface="Bwhebb" panose="00000400000000000000" pitchFamily="2" charset="0"/>
              </a:rPr>
              <a:t>mv,</a:t>
            </a:r>
            <a:r>
              <a:rPr lang="en-US" i="1" dirty="0"/>
              <a:t> (</a:t>
            </a:r>
            <a:r>
              <a:rPr lang="en-US" i="1" dirty="0" err="1"/>
              <a:t>shem</a:t>
            </a:r>
            <a:r>
              <a:rPr lang="en-US" i="1" dirty="0"/>
              <a:t>)</a:t>
            </a:r>
            <a:r>
              <a:rPr lang="en-US" dirty="0"/>
              <a:t> means "name, fame, renown, reputation, memorial."  It is used in the </a:t>
            </a:r>
            <a:r>
              <a:rPr lang="en-US" dirty="0" err="1" smtClean="0"/>
              <a:t>Tanach</a:t>
            </a:r>
            <a:r>
              <a:rPr lang="en-US" dirty="0" smtClean="0"/>
              <a:t> (OT) to </a:t>
            </a:r>
            <a:r>
              <a:rPr lang="en-US" dirty="0"/>
              <a:t>refer to the personal name of individuals</a:t>
            </a:r>
            <a:r>
              <a:rPr lang="en-US" dirty="0" smtClean="0"/>
              <a:t>.</a:t>
            </a:r>
          </a:p>
          <a:p>
            <a:pPr marL="0" indent="0">
              <a:buNone/>
            </a:pPr>
            <a:r>
              <a:rPr lang="en-US" dirty="0"/>
              <a:t>It </a:t>
            </a:r>
            <a:r>
              <a:rPr lang="en-US" dirty="0" smtClean="0"/>
              <a:t>(probably) derives </a:t>
            </a:r>
            <a:r>
              <a:rPr lang="en-US" i="1" dirty="0" err="1" smtClean="0"/>
              <a:t>shem</a:t>
            </a:r>
            <a:r>
              <a:rPr lang="en-US" dirty="0" smtClean="0"/>
              <a:t> </a:t>
            </a:r>
            <a:r>
              <a:rPr lang="en-US" dirty="0"/>
              <a:t>from the Arabic root </a:t>
            </a:r>
            <a:r>
              <a:rPr lang="en-US" i="1" dirty="0" err="1" smtClean="0"/>
              <a:t>wsm</a:t>
            </a:r>
            <a:r>
              <a:rPr lang="en-US" dirty="0" smtClean="0"/>
              <a:t> </a:t>
            </a:r>
            <a:r>
              <a:rPr lang="en-US" dirty="0"/>
              <a:t>"to mark or brand," hence an external mark to distinguish one thing or person from another. </a:t>
            </a:r>
            <a:endParaRPr lang="en-US" dirty="0" smtClean="0"/>
          </a:p>
          <a:p>
            <a:pPr marL="0" indent="0">
              <a:buNone/>
            </a:pPr>
            <a:endParaRPr lang="en-US" dirty="0"/>
          </a:p>
        </p:txBody>
      </p:sp>
    </p:spTree>
    <p:extLst>
      <p:ext uri="{BB962C8B-B14F-4D97-AF65-F5344CB8AC3E}">
        <p14:creationId xmlns:p14="http://schemas.microsoft.com/office/powerpoint/2010/main" val="3405764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i="1" dirty="0" smtClean="0"/>
              <a:t>Shem</a:t>
            </a:r>
            <a:r>
              <a:rPr lang="en-US" sz="3600" b="1" dirty="0" smtClean="0"/>
              <a:t> – the Hebrew Word for “Name”</a:t>
            </a:r>
            <a:endParaRPr lang="en-US" sz="3600" b="1" i="1" dirty="0" smtClean="0"/>
          </a:p>
          <a:p>
            <a:pPr marL="0" indent="0">
              <a:buNone/>
            </a:pPr>
            <a:r>
              <a:rPr lang="en-US" dirty="0"/>
              <a:t>Out of the ground the LORD Elohim formed every beast of the field and every bird of the air, and brought </a:t>
            </a:r>
            <a:r>
              <a:rPr lang="en-US" i="1" dirty="0"/>
              <a:t>them </a:t>
            </a:r>
            <a:r>
              <a:rPr lang="en-US" dirty="0"/>
              <a:t>to Adam to see what he would call them. And whatever Adam called each living creature, that </a:t>
            </a:r>
            <a:r>
              <a:rPr lang="en-US" i="1" dirty="0"/>
              <a:t>was </a:t>
            </a:r>
            <a:r>
              <a:rPr lang="en-US" dirty="0"/>
              <a:t>its name (</a:t>
            </a:r>
            <a:r>
              <a:rPr lang="en-US" b="1" dirty="0">
                <a:latin typeface="Bwhebb" panose="00000400000000000000" pitchFamily="2" charset="0"/>
              </a:rPr>
              <a:t>mv,</a:t>
            </a:r>
            <a:r>
              <a:rPr lang="en-US" i="1" dirty="0"/>
              <a:t> </a:t>
            </a:r>
            <a:r>
              <a:rPr lang="en-US" i="1" dirty="0" err="1"/>
              <a:t>shem</a:t>
            </a:r>
            <a:r>
              <a:rPr lang="en-US" i="1" dirty="0"/>
              <a:t>)</a:t>
            </a:r>
            <a:r>
              <a:rPr lang="en-US" dirty="0"/>
              <a:t>.   So Adam gave names (</a:t>
            </a:r>
            <a:r>
              <a:rPr lang="en-US" b="1" dirty="0">
                <a:latin typeface="Bwhebb" panose="00000400000000000000" pitchFamily="2" charset="0"/>
              </a:rPr>
              <a:t>mv,</a:t>
            </a:r>
            <a:r>
              <a:rPr lang="en-US" i="1" dirty="0"/>
              <a:t> </a:t>
            </a:r>
            <a:r>
              <a:rPr lang="en-US" i="1" dirty="0" err="1"/>
              <a:t>shem</a:t>
            </a:r>
            <a:r>
              <a:rPr lang="en-US" i="1" dirty="0"/>
              <a:t>)</a:t>
            </a:r>
            <a:r>
              <a:rPr lang="en-US" dirty="0"/>
              <a:t> to all cattle, to the birds of the air, and to every beast of the field. But for Adam there was not found a helper comparable to him (Genesis </a:t>
            </a:r>
            <a:r>
              <a:rPr lang="en-US" dirty="0" smtClean="0"/>
              <a:t>2:19-20</a:t>
            </a:r>
            <a:r>
              <a:rPr lang="en-US" dirty="0"/>
              <a:t>).</a:t>
            </a:r>
          </a:p>
        </p:txBody>
      </p:sp>
    </p:spTree>
    <p:extLst>
      <p:ext uri="{BB962C8B-B14F-4D97-AF65-F5344CB8AC3E}">
        <p14:creationId xmlns:p14="http://schemas.microsoft.com/office/powerpoint/2010/main" val="31878189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What’s in a Name?</a:t>
            </a:r>
            <a:endParaRPr lang="en-US" sz="3600" b="1" i="1" dirty="0" smtClean="0"/>
          </a:p>
          <a:p>
            <a:pPr marL="0" indent="0">
              <a:buNone/>
            </a:pPr>
            <a:r>
              <a:rPr lang="en-US" dirty="0"/>
              <a:t>The concept of personal names in the OT often included existence, character, and reputation (1Sam 25:25). Often the plural form of </a:t>
            </a:r>
            <a:r>
              <a:rPr lang="en-US" dirty="0" err="1" smtClean="0"/>
              <a:t>shem</a:t>
            </a:r>
            <a:r>
              <a:rPr lang="en-US" dirty="0" smtClean="0"/>
              <a:t> </a:t>
            </a:r>
            <a:r>
              <a:rPr lang="en-US" dirty="0"/>
              <a:t>is rendered as "persons, " (e.g. </a:t>
            </a:r>
            <a:r>
              <a:rPr lang="en-US" dirty="0" err="1"/>
              <a:t>Num</a:t>
            </a:r>
            <a:r>
              <a:rPr lang="en-US" dirty="0"/>
              <a:t> 1:2, 18, 20; </a:t>
            </a:r>
            <a:r>
              <a:rPr lang="en-US" dirty="0" err="1"/>
              <a:t>Num</a:t>
            </a:r>
            <a:r>
              <a:rPr lang="en-US" dirty="0"/>
              <a:t> 3:40, 43; </a:t>
            </a:r>
            <a:r>
              <a:rPr lang="en-US" dirty="0" err="1"/>
              <a:t>Num</a:t>
            </a:r>
            <a:r>
              <a:rPr lang="en-US" dirty="0"/>
              <a:t> 26:55). Further "to cut off the name" was equal to liquidating the person himself (</a:t>
            </a:r>
            <a:r>
              <a:rPr lang="en-US" dirty="0" err="1"/>
              <a:t>Deut</a:t>
            </a:r>
            <a:r>
              <a:rPr lang="en-US" dirty="0"/>
              <a:t> 7:24; </a:t>
            </a:r>
            <a:r>
              <a:rPr lang="en-US" dirty="0" err="1"/>
              <a:t>Deut</a:t>
            </a:r>
            <a:r>
              <a:rPr lang="en-US" dirty="0"/>
              <a:t> 9:14; 1Sam 24:21 [H 22] etc.). The name chosen for a child was often descriptive of the parent's wishes or expectations for the personality that was to mature. </a:t>
            </a:r>
          </a:p>
        </p:txBody>
      </p:sp>
    </p:spTree>
    <p:extLst>
      <p:ext uri="{BB962C8B-B14F-4D97-AF65-F5344CB8AC3E}">
        <p14:creationId xmlns:p14="http://schemas.microsoft.com/office/powerpoint/2010/main" val="2204946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Personal Names</a:t>
            </a:r>
            <a:endParaRPr lang="en-US" sz="3600" b="1" i="1" dirty="0" smtClean="0"/>
          </a:p>
          <a:p>
            <a:pPr marL="0" indent="0">
              <a:buNone/>
            </a:pPr>
            <a:r>
              <a:rPr lang="en-US" dirty="0"/>
              <a:t>And Adam called his wife's name (</a:t>
            </a:r>
            <a:r>
              <a:rPr lang="en-US" b="1" dirty="0">
                <a:latin typeface="Bwhebb" panose="00000400000000000000" pitchFamily="2" charset="0"/>
              </a:rPr>
              <a:t>mv,</a:t>
            </a:r>
            <a:r>
              <a:rPr lang="en-US" i="1" dirty="0"/>
              <a:t> </a:t>
            </a:r>
            <a:r>
              <a:rPr lang="en-US" i="1" dirty="0" err="1"/>
              <a:t>shem</a:t>
            </a:r>
            <a:r>
              <a:rPr lang="en-US" i="1" dirty="0"/>
              <a:t>)</a:t>
            </a:r>
            <a:r>
              <a:rPr lang="en-US" dirty="0"/>
              <a:t> Eve, because she was the mother of all living (Genesis 3:20).</a:t>
            </a:r>
            <a:endParaRPr lang="en-US" b="1" dirty="0" smtClean="0"/>
          </a:p>
          <a:p>
            <a:pPr marL="0" indent="0">
              <a:buNone/>
            </a:pPr>
            <a:r>
              <a:rPr lang="en-US" dirty="0" smtClean="0"/>
              <a:t>Then </a:t>
            </a:r>
            <a:r>
              <a:rPr lang="en-US" dirty="0" err="1"/>
              <a:t>Lamech</a:t>
            </a:r>
            <a:r>
              <a:rPr lang="en-US" dirty="0"/>
              <a:t> took for himself two wives: the name of one </a:t>
            </a:r>
            <a:r>
              <a:rPr lang="en-US" i="1" dirty="0"/>
              <a:t>was </a:t>
            </a:r>
            <a:r>
              <a:rPr lang="en-US" dirty="0"/>
              <a:t>Adah, and the name of the second </a:t>
            </a:r>
            <a:r>
              <a:rPr lang="en-US" i="1" dirty="0"/>
              <a:t>was </a:t>
            </a:r>
            <a:r>
              <a:rPr lang="en-US" dirty="0"/>
              <a:t>Zillah (Genesis 4:19).</a:t>
            </a:r>
          </a:p>
          <a:p>
            <a:pPr marL="0" indent="0">
              <a:buNone/>
            </a:pPr>
            <a:r>
              <a:rPr lang="en-US" dirty="0"/>
              <a:t>And as for Seth, to him also a son was born; </a:t>
            </a:r>
            <a:r>
              <a:rPr lang="en-US" dirty="0" smtClean="0"/>
              <a:t>"</a:t>
            </a:r>
            <a:r>
              <a:rPr lang="en-US" dirty="0"/>
              <a:t>and he called his name (</a:t>
            </a:r>
            <a:r>
              <a:rPr lang="en-US" dirty="0">
                <a:latin typeface="Bwhebb" panose="00000400000000000000" pitchFamily="2" charset="0"/>
              </a:rPr>
              <a:t>mv,</a:t>
            </a:r>
            <a:r>
              <a:rPr lang="en-US" i="1" dirty="0"/>
              <a:t> </a:t>
            </a:r>
            <a:r>
              <a:rPr lang="en-US" i="1" dirty="0" err="1"/>
              <a:t>shem</a:t>
            </a:r>
            <a:r>
              <a:rPr lang="en-US" dirty="0"/>
              <a:t>) '</a:t>
            </a:r>
            <a:r>
              <a:rPr lang="en-US" dirty="0" err="1"/>
              <a:t>Enosh</a:t>
            </a:r>
            <a:r>
              <a:rPr lang="en-US" dirty="0"/>
              <a:t>.'" Then </a:t>
            </a:r>
            <a:r>
              <a:rPr lang="en-US" i="1" dirty="0"/>
              <a:t>men </a:t>
            </a:r>
            <a:r>
              <a:rPr lang="en-US" dirty="0"/>
              <a:t>began to call on the name (</a:t>
            </a:r>
            <a:r>
              <a:rPr lang="en-US" dirty="0">
                <a:latin typeface="Bwhebb" panose="00000400000000000000" pitchFamily="2" charset="0"/>
              </a:rPr>
              <a:t>mv,</a:t>
            </a:r>
            <a:r>
              <a:rPr lang="en-US" i="1" dirty="0"/>
              <a:t> </a:t>
            </a:r>
            <a:r>
              <a:rPr lang="en-US" i="1" dirty="0" err="1"/>
              <a:t>shem</a:t>
            </a:r>
            <a:r>
              <a:rPr lang="en-US" i="1" dirty="0"/>
              <a:t>) </a:t>
            </a:r>
            <a:r>
              <a:rPr lang="en-US" dirty="0"/>
              <a:t>of the LORD (</a:t>
            </a:r>
            <a:r>
              <a:rPr lang="en-US" dirty="0" err="1">
                <a:latin typeface="Bwhebb" panose="00000400000000000000" pitchFamily="2" charset="0"/>
              </a:rPr>
              <a:t>hwhy</a:t>
            </a:r>
            <a:r>
              <a:rPr lang="en-US" dirty="0"/>
              <a:t> Yahuwah</a:t>
            </a:r>
            <a:r>
              <a:rPr lang="en-US" dirty="0" smtClean="0"/>
              <a:t>). (Genesis 4:26)</a:t>
            </a:r>
            <a:endParaRPr lang="en-US" dirty="0"/>
          </a:p>
          <a:p>
            <a:pPr marL="0" indent="0">
              <a:buNone/>
            </a:pPr>
            <a:r>
              <a:rPr lang="en-US" dirty="0"/>
              <a:t>And he called his name (</a:t>
            </a:r>
            <a:r>
              <a:rPr lang="en-US" dirty="0">
                <a:latin typeface="Bwhebb" panose="00000400000000000000" pitchFamily="2" charset="0"/>
              </a:rPr>
              <a:t>mv,</a:t>
            </a:r>
            <a:r>
              <a:rPr lang="en-US" i="1" dirty="0"/>
              <a:t> </a:t>
            </a:r>
            <a:r>
              <a:rPr lang="en-US" i="1" dirty="0" err="1"/>
              <a:t>shem</a:t>
            </a:r>
            <a:r>
              <a:rPr lang="en-US" i="1" dirty="0"/>
              <a:t>) </a:t>
            </a:r>
            <a:r>
              <a:rPr lang="en-US" dirty="0"/>
              <a:t>Noah, saying, "This </a:t>
            </a:r>
            <a:r>
              <a:rPr lang="en-US" i="1" dirty="0"/>
              <a:t>one </a:t>
            </a:r>
            <a:r>
              <a:rPr lang="en-US" dirty="0"/>
              <a:t>will comfort us concerning our work and the toil of our hands, because of the ground which the LORD (</a:t>
            </a:r>
            <a:r>
              <a:rPr lang="en-US" dirty="0" err="1">
                <a:latin typeface="Bwhebb" panose="00000400000000000000" pitchFamily="2" charset="0"/>
              </a:rPr>
              <a:t>hwhy</a:t>
            </a:r>
            <a:r>
              <a:rPr lang="en-US" dirty="0"/>
              <a:t> Yahuwah) has cursed" (Genesis 5:29).</a:t>
            </a:r>
          </a:p>
          <a:p>
            <a:pPr marL="0" indent="0">
              <a:buNone/>
            </a:pPr>
            <a:r>
              <a:rPr lang="en-US" dirty="0"/>
              <a:t>To Eber were born two sons: the name (</a:t>
            </a:r>
            <a:r>
              <a:rPr lang="en-US" dirty="0">
                <a:latin typeface="Bwhebb" panose="00000400000000000000" pitchFamily="2" charset="0"/>
              </a:rPr>
              <a:t>mv,</a:t>
            </a:r>
            <a:r>
              <a:rPr lang="en-US" i="1" dirty="0"/>
              <a:t> </a:t>
            </a:r>
            <a:r>
              <a:rPr lang="en-US" i="1" dirty="0" err="1"/>
              <a:t>shem</a:t>
            </a:r>
            <a:r>
              <a:rPr lang="en-US" dirty="0"/>
              <a:t>) of one </a:t>
            </a:r>
            <a:r>
              <a:rPr lang="en-US" i="1" dirty="0"/>
              <a:t>was </a:t>
            </a:r>
            <a:r>
              <a:rPr lang="en-US" dirty="0"/>
              <a:t>Peleg, for in his days the earth was divided; and his brother's name (</a:t>
            </a:r>
            <a:r>
              <a:rPr lang="en-US" dirty="0">
                <a:latin typeface="Bwhebb" panose="00000400000000000000" pitchFamily="2" charset="0"/>
              </a:rPr>
              <a:t>mv,</a:t>
            </a:r>
            <a:r>
              <a:rPr lang="en-US" i="1" dirty="0"/>
              <a:t> </a:t>
            </a:r>
            <a:r>
              <a:rPr lang="en-US" i="1" dirty="0" err="1"/>
              <a:t>shem</a:t>
            </a:r>
            <a:r>
              <a:rPr lang="en-US" dirty="0"/>
              <a:t>) </a:t>
            </a:r>
            <a:r>
              <a:rPr lang="en-US" i="1" dirty="0"/>
              <a:t>was </a:t>
            </a:r>
            <a:r>
              <a:rPr lang="en-US" dirty="0" err="1"/>
              <a:t>Joktan</a:t>
            </a:r>
            <a:r>
              <a:rPr lang="en-US" dirty="0"/>
              <a:t> (Genesis 10:25).</a:t>
            </a:r>
          </a:p>
        </p:txBody>
      </p:sp>
    </p:spTree>
    <p:extLst>
      <p:ext uri="{BB962C8B-B14F-4D97-AF65-F5344CB8AC3E}">
        <p14:creationId xmlns:p14="http://schemas.microsoft.com/office/powerpoint/2010/main" val="431563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What is the Creator’s Name?</a:t>
            </a:r>
            <a:endParaRPr lang="en-US" sz="3600" b="1" i="1" dirty="0" smtClean="0"/>
          </a:p>
          <a:p>
            <a:pPr marL="0" indent="0">
              <a:buNone/>
            </a:pPr>
            <a:r>
              <a:rPr lang="en-US" dirty="0"/>
              <a:t>And Elohim said, "I will be with you. And this will be the sign to you that it is I who have sent you: When you have brought the people out of Egypt, you will worship Elohim on </a:t>
            </a:r>
            <a:r>
              <a:rPr lang="en-US" dirty="0" smtClean="0"/>
              <a:t>this mountain.”  </a:t>
            </a:r>
            <a:r>
              <a:rPr lang="en-US" dirty="0" err="1"/>
              <a:t>Mosheh</a:t>
            </a:r>
            <a:r>
              <a:rPr lang="en-US" dirty="0"/>
              <a:t> said to Elohim, "Suppose I go to the Israelites and say to them, 'The Elohim of your fathers has sent me to you,' and they ask me, 'What is his </a:t>
            </a:r>
            <a:r>
              <a:rPr lang="en-US" dirty="0">
                <a:latin typeface="Bwhebb" panose="00000400000000000000" pitchFamily="2" charset="0"/>
              </a:rPr>
              <a:t>mv,</a:t>
            </a:r>
            <a:r>
              <a:rPr lang="en-US" i="1" dirty="0"/>
              <a:t> (</a:t>
            </a:r>
            <a:r>
              <a:rPr lang="en-US" i="1" dirty="0" err="1"/>
              <a:t>shem</a:t>
            </a:r>
            <a:r>
              <a:rPr lang="en-US" i="1" dirty="0"/>
              <a:t>, "</a:t>
            </a:r>
            <a:r>
              <a:rPr lang="en-US" dirty="0"/>
              <a:t>name")?' Then what shall I tell them?"  Elohim said to </a:t>
            </a:r>
            <a:r>
              <a:rPr lang="en-US" dirty="0" err="1"/>
              <a:t>Mosheh</a:t>
            </a:r>
            <a:r>
              <a:rPr lang="en-US" dirty="0"/>
              <a:t>, "I AM WHO I AM. </a:t>
            </a:r>
            <a:r>
              <a:rPr lang="en-US" dirty="0" smtClean="0"/>
              <a:t>(</a:t>
            </a:r>
            <a:r>
              <a:rPr lang="en-US" dirty="0"/>
              <a:t>Exodus 3:12-15 NIV)</a:t>
            </a:r>
          </a:p>
        </p:txBody>
      </p:sp>
    </p:spTree>
    <p:extLst>
      <p:ext uri="{BB962C8B-B14F-4D97-AF65-F5344CB8AC3E}">
        <p14:creationId xmlns:p14="http://schemas.microsoft.com/office/powerpoint/2010/main" val="1788488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I Am</a:t>
            </a:r>
            <a:endParaRPr lang="en-US" sz="3600" b="1" i="1" dirty="0" smtClean="0"/>
          </a:p>
          <a:p>
            <a:pPr marL="0" indent="0">
              <a:buNone/>
            </a:pPr>
            <a:r>
              <a:rPr lang="en-US" dirty="0" smtClean="0"/>
              <a:t> </a:t>
            </a:r>
            <a:r>
              <a:rPr lang="en-US" dirty="0" err="1">
                <a:latin typeface="Bwhebb" panose="00000400000000000000" pitchFamily="2" charset="0"/>
              </a:rPr>
              <a:t>hy</a:t>
            </a:r>
            <a:r>
              <a:rPr lang="en-US" dirty="0">
                <a:latin typeface="Bwhebb" panose="00000400000000000000" pitchFamily="2" charset="0"/>
              </a:rPr>
              <a:t>&lt;+</a:t>
            </a:r>
            <a:r>
              <a:rPr lang="en-US" dirty="0" err="1">
                <a:latin typeface="Bwhebb" panose="00000400000000000000" pitchFamily="2" charset="0"/>
              </a:rPr>
              <a:t>h.a</a:t>
            </a:r>
            <a:r>
              <a:rPr lang="en-US" dirty="0">
                <a:latin typeface="Bwhebb" panose="00000400000000000000" pitchFamily="2" charset="0"/>
              </a:rPr>
              <a:t>,(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åa</a:t>
            </a:r>
            <a:r>
              <a:rPr lang="en-US" dirty="0">
                <a:latin typeface="Bwhebb" panose="00000400000000000000" pitchFamily="2" charset="0"/>
              </a:rPr>
              <a:t>] </a:t>
            </a:r>
            <a:r>
              <a:rPr lang="en-US" dirty="0" err="1">
                <a:latin typeface="Bwhebb" panose="00000400000000000000" pitchFamily="2" charset="0"/>
              </a:rPr>
              <a:t>hy</a:t>
            </a:r>
            <a:r>
              <a:rPr lang="en-US" dirty="0">
                <a:latin typeface="Bwhebb" panose="00000400000000000000" pitchFamily="2" charset="0"/>
              </a:rPr>
              <a:t>&lt;</a:t>
            </a:r>
            <a:r>
              <a:rPr lang="en-US" dirty="0" err="1">
                <a:latin typeface="Bwhebb" panose="00000400000000000000" pitchFamily="2" charset="0"/>
              </a:rPr>
              <a:t>ßh.a</a:t>
            </a:r>
            <a:r>
              <a:rPr lang="en-US" dirty="0">
                <a:latin typeface="Bwhebb" panose="00000400000000000000" pitchFamily="2" charset="0"/>
              </a:rPr>
              <a:t>,( </a:t>
            </a:r>
            <a:r>
              <a:rPr lang="en-US" dirty="0" smtClean="0"/>
              <a:t>(eh-</a:t>
            </a:r>
            <a:r>
              <a:rPr lang="en-US" dirty="0" err="1" smtClean="0"/>
              <a:t>yeh</a:t>
            </a:r>
            <a:r>
              <a:rPr lang="en-US" dirty="0" smtClean="0"/>
              <a:t> </a:t>
            </a:r>
            <a:r>
              <a:rPr lang="en-US" dirty="0" err="1" smtClean="0"/>
              <a:t>asher</a:t>
            </a:r>
            <a:r>
              <a:rPr lang="en-US" dirty="0" smtClean="0"/>
              <a:t> eh-</a:t>
            </a:r>
            <a:r>
              <a:rPr lang="en-US" dirty="0" err="1" smtClean="0"/>
              <a:t>yeh</a:t>
            </a:r>
            <a:r>
              <a:rPr lang="en-US" dirty="0" smtClean="0"/>
              <a:t>)</a:t>
            </a:r>
          </a:p>
          <a:p>
            <a:pPr marL="0" indent="0">
              <a:buNone/>
            </a:pPr>
            <a:r>
              <a:rPr lang="en-US" dirty="0"/>
              <a:t> </a:t>
            </a:r>
            <a:r>
              <a:rPr lang="en-US" dirty="0" err="1">
                <a:latin typeface="Bwhebb" panose="00000400000000000000" pitchFamily="2" charset="0"/>
              </a:rPr>
              <a:t>hy</a:t>
            </a:r>
            <a:r>
              <a:rPr lang="en-US" dirty="0">
                <a:latin typeface="Bwhebb" panose="00000400000000000000" pitchFamily="2" charset="0"/>
              </a:rPr>
              <a:t>&lt;+</a:t>
            </a:r>
            <a:r>
              <a:rPr lang="en-US" dirty="0" err="1">
                <a:latin typeface="Bwhebb" panose="00000400000000000000" pitchFamily="2" charset="0"/>
              </a:rPr>
              <a:t>h.a</a:t>
            </a:r>
            <a:r>
              <a:rPr lang="en-US" dirty="0">
                <a:latin typeface="Bwhebb" panose="00000400000000000000" pitchFamily="2" charset="0"/>
              </a:rPr>
              <a:t>,(</a:t>
            </a:r>
            <a:r>
              <a:rPr lang="en-US" dirty="0" smtClean="0"/>
              <a:t> is the first person singular form from the “to be” verb</a:t>
            </a:r>
            <a:r>
              <a:rPr lang="en-US" b="1" dirty="0" smtClean="0">
                <a:latin typeface="Bwhebb" panose="00000400000000000000" pitchFamily="2" charset="0"/>
              </a:rPr>
              <a:t> </a:t>
            </a:r>
            <a:r>
              <a:rPr lang="en-US" dirty="0" err="1">
                <a:latin typeface="Bwhebb" panose="00000400000000000000" pitchFamily="2" charset="0"/>
              </a:rPr>
              <a:t>hy"h</a:t>
            </a:r>
            <a:r>
              <a:rPr lang="en-US" dirty="0">
                <a:latin typeface="Bwhebb" panose="00000400000000000000" pitchFamily="2" charset="0"/>
              </a:rPr>
              <a:t>' </a:t>
            </a:r>
            <a:r>
              <a:rPr lang="en-US" dirty="0"/>
              <a:t>(</a:t>
            </a:r>
            <a:r>
              <a:rPr lang="en-US" dirty="0" err="1" smtClean="0"/>
              <a:t>hayâ</a:t>
            </a:r>
            <a:r>
              <a:rPr lang="en-US" dirty="0"/>
              <a:t>) </a:t>
            </a:r>
            <a:r>
              <a:rPr lang="en-US" b="1" dirty="0"/>
              <a:t>to be, become, exist, happen. </a:t>
            </a:r>
            <a:r>
              <a:rPr lang="en-US" dirty="0"/>
              <a:t> </a:t>
            </a:r>
            <a:r>
              <a:rPr lang="en-US" dirty="0" smtClean="0"/>
              <a:t>It is translated “I am”</a:t>
            </a:r>
          </a:p>
        </p:txBody>
      </p:sp>
    </p:spTree>
    <p:extLst>
      <p:ext uri="{BB962C8B-B14F-4D97-AF65-F5344CB8AC3E}">
        <p14:creationId xmlns:p14="http://schemas.microsoft.com/office/powerpoint/2010/main" val="3781690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What is the Creator’s Name?</a:t>
            </a:r>
            <a:endParaRPr lang="en-US" sz="3600" b="1" i="1" dirty="0" smtClean="0"/>
          </a:p>
          <a:p>
            <a:pPr marL="0" indent="0">
              <a:buNone/>
            </a:pPr>
            <a:r>
              <a:rPr lang="en-US" dirty="0" smtClean="0"/>
              <a:t>This </a:t>
            </a:r>
            <a:r>
              <a:rPr lang="en-US" dirty="0"/>
              <a:t>is what you are to say to the Israelites: 'I AM has sent me to you.'"  Elohim also said to </a:t>
            </a:r>
            <a:r>
              <a:rPr lang="en-US" dirty="0" err="1"/>
              <a:t>Mosheh</a:t>
            </a:r>
            <a:r>
              <a:rPr lang="en-US" dirty="0"/>
              <a:t>, "Say to the Israelites, </a:t>
            </a:r>
            <a:r>
              <a:rPr lang="en-US" dirty="0" err="1" smtClean="0">
                <a:latin typeface="Bwhebb" panose="00000400000000000000" pitchFamily="2" charset="0"/>
              </a:rPr>
              <a:t>hwhy</a:t>
            </a:r>
            <a:r>
              <a:rPr lang="en-US" dirty="0" smtClean="0"/>
              <a:t> (The LORD), </a:t>
            </a:r>
            <a:r>
              <a:rPr lang="en-US" dirty="0"/>
              <a:t>the Elohim of your fathers-- the Elohim of Abraham, the Elohim of Isaac and the Elohim of Jacob-- has sent me to you.' This is </a:t>
            </a:r>
            <a:r>
              <a:rPr lang="en-US" u="sng" dirty="0" smtClean="0"/>
              <a:t>my name</a:t>
            </a:r>
            <a:r>
              <a:rPr lang="en-US" dirty="0" smtClean="0"/>
              <a:t> ( </a:t>
            </a:r>
            <a:r>
              <a:rPr lang="en-US" dirty="0">
                <a:latin typeface="Bwhebb" panose="00000400000000000000" pitchFamily="2" charset="0"/>
              </a:rPr>
              <a:t>mv</a:t>
            </a:r>
            <a:r>
              <a:rPr lang="en-US" dirty="0" smtClean="0">
                <a:latin typeface="Bwhebb" panose="00000400000000000000" pitchFamily="2" charset="0"/>
              </a:rPr>
              <a:t>,</a:t>
            </a:r>
            <a:r>
              <a:rPr lang="en-US" i="1" dirty="0" smtClean="0"/>
              <a:t> </a:t>
            </a:r>
            <a:r>
              <a:rPr lang="en-US" i="1" dirty="0" err="1" smtClean="0"/>
              <a:t>shem</a:t>
            </a:r>
            <a:r>
              <a:rPr lang="en-US" i="1" dirty="0" smtClean="0"/>
              <a:t>) </a:t>
            </a:r>
            <a:r>
              <a:rPr lang="en-US" dirty="0" smtClean="0"/>
              <a:t>forever</a:t>
            </a:r>
            <a:r>
              <a:rPr lang="en-US" dirty="0"/>
              <a:t>, </a:t>
            </a:r>
            <a:r>
              <a:rPr lang="en-US" dirty="0" smtClean="0"/>
              <a:t>and this is </a:t>
            </a:r>
            <a:r>
              <a:rPr lang="en-US" u="sng" dirty="0" smtClean="0"/>
              <a:t>my memorial</a:t>
            </a:r>
            <a:r>
              <a:rPr lang="en-US" dirty="0" smtClean="0"/>
              <a:t> from </a:t>
            </a:r>
            <a:r>
              <a:rPr lang="en-US" dirty="0"/>
              <a:t>generation to generation."  (Exodus 3:12-15 NIV)</a:t>
            </a:r>
          </a:p>
        </p:txBody>
      </p:sp>
    </p:spTree>
    <p:extLst>
      <p:ext uri="{BB962C8B-B14F-4D97-AF65-F5344CB8AC3E}">
        <p14:creationId xmlns:p14="http://schemas.microsoft.com/office/powerpoint/2010/main" val="2938779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What’s in a Name?</a:t>
            </a:r>
            <a:endParaRPr lang="en-US" sz="3600" b="1" i="1" dirty="0" smtClean="0"/>
          </a:p>
          <a:p>
            <a:pPr marL="0" indent="0">
              <a:buNone/>
            </a:pPr>
            <a:r>
              <a:rPr lang="en-US" dirty="0" smtClean="0"/>
              <a:t>He said to say two things to Israel:</a:t>
            </a:r>
          </a:p>
          <a:p>
            <a:pPr marL="0" indent="0">
              <a:buNone/>
            </a:pPr>
            <a:r>
              <a:rPr lang="en-US" dirty="0" smtClean="0"/>
              <a:t>You shall say</a:t>
            </a:r>
            <a:r>
              <a:rPr lang="en-US" dirty="0"/>
              <a:t>, “'I AM has sent me to </a:t>
            </a:r>
            <a:r>
              <a:rPr lang="en-US" dirty="0" smtClean="0"/>
              <a:t>you”</a:t>
            </a:r>
          </a:p>
          <a:p>
            <a:pPr marL="0" indent="0">
              <a:buNone/>
            </a:pPr>
            <a:r>
              <a:rPr lang="en-US" dirty="0" smtClean="0"/>
              <a:t>You shall say</a:t>
            </a:r>
            <a:r>
              <a:rPr lang="en-US" dirty="0"/>
              <a:t>, </a:t>
            </a:r>
            <a:r>
              <a:rPr lang="en-US" dirty="0" smtClean="0"/>
              <a:t>“ </a:t>
            </a:r>
            <a:r>
              <a:rPr lang="en-US" dirty="0" err="1" smtClean="0">
                <a:latin typeface="Bwhebb" panose="00000400000000000000" pitchFamily="2" charset="0"/>
              </a:rPr>
              <a:t>hwhy</a:t>
            </a:r>
            <a:r>
              <a:rPr lang="en-US" dirty="0" smtClean="0"/>
              <a:t> (The LORD), </a:t>
            </a:r>
            <a:r>
              <a:rPr lang="en-US" dirty="0"/>
              <a:t>the Elohim of your fathers-- the Elohim of Abraham, the Elohim of Isaac and the Elohim of Jacob-- has sent me to </a:t>
            </a:r>
            <a:r>
              <a:rPr lang="en-US" dirty="0" smtClean="0"/>
              <a:t>you.</a:t>
            </a:r>
            <a:endParaRPr lang="en-US" dirty="0"/>
          </a:p>
        </p:txBody>
      </p:sp>
    </p:spTree>
    <p:extLst>
      <p:ext uri="{BB962C8B-B14F-4D97-AF65-F5344CB8AC3E}">
        <p14:creationId xmlns:p14="http://schemas.microsoft.com/office/powerpoint/2010/main" val="224347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Does “I am” = </a:t>
            </a:r>
            <a:r>
              <a:rPr lang="en-US" sz="3600" dirty="0" err="1" smtClean="0">
                <a:latin typeface="Bwhebb" panose="00000400000000000000" pitchFamily="2" charset="0"/>
              </a:rPr>
              <a:t>hwhy</a:t>
            </a:r>
            <a:r>
              <a:rPr lang="en-US" sz="3600" dirty="0" smtClean="0">
                <a:latin typeface="Bwhebb" panose="00000400000000000000" pitchFamily="2" charset="0"/>
              </a:rPr>
              <a:t> </a:t>
            </a:r>
            <a:r>
              <a:rPr lang="en-US" sz="3600" b="1" dirty="0" smtClean="0"/>
              <a:t>?</a:t>
            </a:r>
            <a:endParaRPr lang="en-US" sz="3600" b="1" i="1" dirty="0" smtClean="0"/>
          </a:p>
          <a:p>
            <a:pPr marL="0" indent="0">
              <a:buNone/>
            </a:pPr>
            <a:r>
              <a:rPr lang="en-US" dirty="0" smtClean="0"/>
              <a:t>Almost!</a:t>
            </a:r>
          </a:p>
          <a:p>
            <a:pPr marL="0" indent="0">
              <a:buNone/>
            </a:pPr>
            <a:r>
              <a:rPr lang="en-US" dirty="0" smtClean="0"/>
              <a:t>I am is the first personal singular of the “to be” verb</a:t>
            </a:r>
          </a:p>
          <a:p>
            <a:pPr marL="0" indent="0">
              <a:buNone/>
            </a:pPr>
            <a:r>
              <a:rPr lang="en-US" dirty="0" err="1">
                <a:latin typeface="Bwhebb" panose="00000400000000000000" pitchFamily="2" charset="0"/>
              </a:rPr>
              <a:t>hwhy</a:t>
            </a:r>
            <a:r>
              <a:rPr lang="en-US" dirty="0" smtClean="0"/>
              <a:t>  is from the same verb.  Probably a participle form.</a:t>
            </a:r>
          </a:p>
          <a:p>
            <a:pPr marL="0" indent="0">
              <a:buNone/>
            </a:pPr>
            <a:r>
              <a:rPr lang="en-US" dirty="0" smtClean="0"/>
              <a:t>It means “he who is” or “the Being”</a:t>
            </a:r>
            <a:r>
              <a:rPr lang="en-US" dirty="0"/>
              <a:t> </a:t>
            </a:r>
            <a:r>
              <a:rPr lang="en-US" dirty="0" smtClean="0"/>
              <a:t>and is represented in the New Testament as “the one who was and who is and who is to come.”</a:t>
            </a:r>
          </a:p>
        </p:txBody>
      </p:sp>
    </p:spTree>
    <p:extLst>
      <p:ext uri="{BB962C8B-B14F-4D97-AF65-F5344CB8AC3E}">
        <p14:creationId xmlns:p14="http://schemas.microsoft.com/office/powerpoint/2010/main" val="2903172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6400" dirty="0" smtClean="0">
                <a:latin typeface="+mj-lt"/>
              </a:rPr>
              <a:t> </a:t>
            </a:r>
            <a:r>
              <a:rPr lang="en-US" sz="3600" dirty="0" smtClean="0">
                <a:latin typeface="+mj-lt"/>
              </a:rPr>
              <a:t>Memorial</a:t>
            </a:r>
          </a:p>
          <a:p>
            <a:pPr marL="0" indent="0">
              <a:buNone/>
            </a:pPr>
            <a:r>
              <a:rPr lang="en-US" dirty="0" smtClean="0"/>
              <a:t>This </a:t>
            </a:r>
            <a:r>
              <a:rPr lang="en-US" dirty="0" err="1">
                <a:latin typeface="Bwhebb" panose="00000400000000000000" pitchFamily="2" charset="0"/>
              </a:rPr>
              <a:t>rk,zE</a:t>
            </a:r>
            <a:r>
              <a:rPr lang="en-US" dirty="0">
                <a:latin typeface="Bwhebb" panose="00000400000000000000" pitchFamily="2" charset="0"/>
              </a:rPr>
              <a:t> </a:t>
            </a:r>
            <a:r>
              <a:rPr lang="en-US" dirty="0"/>
              <a:t>(</a:t>
            </a:r>
            <a:r>
              <a:rPr lang="en-US" dirty="0" err="1" smtClean="0"/>
              <a:t>zeker</a:t>
            </a:r>
            <a:r>
              <a:rPr lang="en-US" dirty="0" smtClean="0"/>
              <a:t>), remembrance, memorial</a:t>
            </a:r>
            <a:endParaRPr lang="en-US" dirty="0"/>
          </a:p>
        </p:txBody>
      </p:sp>
    </p:spTree>
    <p:extLst>
      <p:ext uri="{BB962C8B-B14F-4D97-AF65-F5344CB8AC3E}">
        <p14:creationId xmlns:p14="http://schemas.microsoft.com/office/powerpoint/2010/main" val="24752533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6400" dirty="0" err="1">
                <a:latin typeface="Bwhebb" panose="00000400000000000000" pitchFamily="2" charset="0"/>
              </a:rPr>
              <a:t>hwhy</a:t>
            </a:r>
            <a:r>
              <a:rPr lang="en-US" sz="6400" dirty="0">
                <a:latin typeface="Bwhebb" panose="00000400000000000000" pitchFamily="2" charset="0"/>
              </a:rPr>
              <a:t> </a:t>
            </a:r>
            <a:endParaRPr lang="en-US" sz="6400" dirty="0" smtClean="0">
              <a:latin typeface="Bwhebb" panose="00000400000000000000" pitchFamily="2" charset="0"/>
            </a:endParaRPr>
          </a:p>
          <a:p>
            <a:pPr marL="0" indent="0">
              <a:buNone/>
            </a:pPr>
            <a:r>
              <a:rPr lang="en-US" dirty="0" smtClean="0"/>
              <a:t>This </a:t>
            </a:r>
            <a:r>
              <a:rPr lang="en-US" dirty="0"/>
              <a:t>is the personal, unique name of Elohim!  This is the name by which Elohim is known.  This is the name which </a:t>
            </a:r>
            <a:r>
              <a:rPr lang="en-US" dirty="0" err="1"/>
              <a:t>Mosheh</a:t>
            </a:r>
            <a:r>
              <a:rPr lang="en-US" dirty="0"/>
              <a:t> was to use to refer to the Elohim in heaven.  But not just </a:t>
            </a:r>
            <a:r>
              <a:rPr lang="en-US" dirty="0" err="1"/>
              <a:t>Mosheh</a:t>
            </a:r>
            <a:r>
              <a:rPr lang="en-US" dirty="0"/>
              <a:t>.  This is the personal name which all men are to use when calling upon Elohim.  It is, as Elohim Himself said, "</a:t>
            </a:r>
            <a:r>
              <a:rPr lang="en-US" b="1" dirty="0"/>
              <a:t>my </a:t>
            </a:r>
            <a:r>
              <a:rPr lang="en-US" b="1" dirty="0">
                <a:latin typeface="Bwhebb" panose="00000400000000000000" pitchFamily="2" charset="0"/>
              </a:rPr>
              <a:t>mv,</a:t>
            </a:r>
            <a:r>
              <a:rPr lang="en-US" i="1" dirty="0"/>
              <a:t> (</a:t>
            </a:r>
            <a:r>
              <a:rPr lang="en-US" i="1" dirty="0" err="1"/>
              <a:t>shem</a:t>
            </a:r>
            <a:r>
              <a:rPr lang="en-US" i="1" dirty="0"/>
              <a:t>, "</a:t>
            </a:r>
            <a:r>
              <a:rPr lang="en-US" dirty="0"/>
              <a:t>name")</a:t>
            </a:r>
            <a:r>
              <a:rPr lang="en-US" b="1" dirty="0"/>
              <a:t> forever, </a:t>
            </a:r>
            <a:r>
              <a:rPr lang="en-US" b="1" dirty="0" smtClean="0"/>
              <a:t>and my memorial from </a:t>
            </a:r>
            <a:r>
              <a:rPr lang="en-US" b="1" dirty="0"/>
              <a:t>generation to generation</a:t>
            </a:r>
            <a:r>
              <a:rPr lang="en-US" dirty="0"/>
              <a:t>."  That means that Elohim is to </a:t>
            </a:r>
            <a:r>
              <a:rPr lang="en-US" i="1" dirty="0"/>
              <a:t>forever</a:t>
            </a:r>
            <a:r>
              <a:rPr lang="en-US" dirty="0"/>
              <a:t> be remembered by this name.  That </a:t>
            </a:r>
            <a:r>
              <a:rPr lang="en-US" dirty="0" smtClean="0"/>
              <a:t>also means </a:t>
            </a:r>
            <a:r>
              <a:rPr lang="en-US" dirty="0"/>
              <a:t>Christian believers of the 21st century are to </a:t>
            </a:r>
            <a:r>
              <a:rPr lang="en-US" i="1" dirty="0"/>
              <a:t>remember</a:t>
            </a:r>
            <a:r>
              <a:rPr lang="en-US" dirty="0"/>
              <a:t> and </a:t>
            </a:r>
            <a:r>
              <a:rPr lang="en-US" i="1" dirty="0"/>
              <a:t>call upon</a:t>
            </a:r>
            <a:r>
              <a:rPr lang="en-US" dirty="0"/>
              <a:t> the Creator </a:t>
            </a:r>
            <a:r>
              <a:rPr lang="en-US" b="1" dirty="0"/>
              <a:t>by this name</a:t>
            </a:r>
            <a:r>
              <a:rPr lang="en-US" dirty="0"/>
              <a:t>!</a:t>
            </a:r>
          </a:p>
        </p:txBody>
      </p:sp>
    </p:spTree>
    <p:extLst>
      <p:ext uri="{BB962C8B-B14F-4D97-AF65-F5344CB8AC3E}">
        <p14:creationId xmlns:p14="http://schemas.microsoft.com/office/powerpoint/2010/main" val="3440085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b="1" dirty="0" smtClean="0"/>
              <a:t>In Isaiah</a:t>
            </a:r>
            <a:endParaRPr lang="en-US" sz="3600" b="1" i="1" dirty="0" smtClean="0"/>
          </a:p>
          <a:p>
            <a:pPr marL="0" indent="0">
              <a:buNone/>
            </a:pPr>
            <a:r>
              <a:rPr lang="en-US" b="1" dirty="0"/>
              <a:t>I </a:t>
            </a:r>
            <a:r>
              <a:rPr lang="en-US" b="1" i="1" dirty="0"/>
              <a:t>am </a:t>
            </a:r>
            <a:r>
              <a:rPr lang="en-US" b="1" dirty="0" err="1"/>
              <a:t>hwhy</a:t>
            </a:r>
            <a:r>
              <a:rPr lang="en-US" b="1" dirty="0"/>
              <a:t> (Yahuwah)*, that </a:t>
            </a:r>
            <a:r>
              <a:rPr lang="en-US" b="1" i="1" dirty="0"/>
              <a:t>is </a:t>
            </a:r>
            <a:r>
              <a:rPr lang="en-US" b="1" dirty="0"/>
              <a:t>My mv,</a:t>
            </a:r>
            <a:r>
              <a:rPr lang="en-US" b="1" i="1" dirty="0"/>
              <a:t> (</a:t>
            </a:r>
            <a:r>
              <a:rPr lang="en-US" b="1" i="1" dirty="0" err="1"/>
              <a:t>shem</a:t>
            </a:r>
            <a:r>
              <a:rPr lang="en-US" b="1" i="1" dirty="0"/>
              <a:t>, "</a:t>
            </a:r>
            <a:r>
              <a:rPr lang="en-US" b="1" dirty="0"/>
              <a:t>name"); And My glory I will not give to another, Nor My praise to carved images (Isaiah 42:8). </a:t>
            </a:r>
          </a:p>
          <a:p>
            <a:pPr marL="0" indent="0">
              <a:buNone/>
            </a:pPr>
            <a:r>
              <a:rPr lang="en-US" b="1" dirty="0"/>
              <a:t>I </a:t>
            </a:r>
            <a:r>
              <a:rPr lang="en-US" b="1" i="1" dirty="0"/>
              <a:t>am </a:t>
            </a:r>
            <a:r>
              <a:rPr lang="en-US" b="1" dirty="0" err="1"/>
              <a:t>hwhy</a:t>
            </a:r>
            <a:r>
              <a:rPr lang="en-US" b="1" dirty="0"/>
              <a:t> (Yahuwah)*, and </a:t>
            </a:r>
            <a:r>
              <a:rPr lang="en-US" b="1" i="1" dirty="0"/>
              <a:t>there is </a:t>
            </a:r>
            <a:r>
              <a:rPr lang="en-US" b="1" dirty="0"/>
              <a:t>no other; </a:t>
            </a:r>
            <a:r>
              <a:rPr lang="en-US" b="1" i="1" dirty="0"/>
              <a:t>There is </a:t>
            </a:r>
            <a:r>
              <a:rPr lang="en-US" b="1" dirty="0"/>
              <a:t>no Elohim besides Me. I will gird you, though you have not known Me, That they may know from the rising of the sun to its setting That </a:t>
            </a:r>
            <a:r>
              <a:rPr lang="en-US" b="1" i="1" dirty="0"/>
              <a:t>there is </a:t>
            </a:r>
            <a:r>
              <a:rPr lang="en-US" b="1" dirty="0"/>
              <a:t>none besides Me. I </a:t>
            </a:r>
            <a:r>
              <a:rPr lang="en-US" b="1" i="1" dirty="0"/>
              <a:t>am </a:t>
            </a:r>
            <a:r>
              <a:rPr lang="en-US" b="1" dirty="0" err="1"/>
              <a:t>hwhy</a:t>
            </a:r>
            <a:r>
              <a:rPr lang="en-US" b="1" dirty="0"/>
              <a:t> (Yahuwah)*, and </a:t>
            </a:r>
            <a:r>
              <a:rPr lang="en-US" b="1" i="1" dirty="0"/>
              <a:t>there is </a:t>
            </a:r>
            <a:r>
              <a:rPr lang="en-US" b="1" dirty="0"/>
              <a:t>no other; I form the light and create darkness, I make peace and create calamity; I, </a:t>
            </a:r>
            <a:r>
              <a:rPr lang="en-US" b="1" dirty="0" err="1"/>
              <a:t>hwhy</a:t>
            </a:r>
            <a:r>
              <a:rPr lang="en-US" b="1" dirty="0"/>
              <a:t>  (Yahuwah)*, do all these </a:t>
            </a:r>
            <a:r>
              <a:rPr lang="en-US" b="1" i="1" dirty="0"/>
              <a:t>things' </a:t>
            </a:r>
            <a:r>
              <a:rPr lang="en-US" b="1" dirty="0"/>
              <a:t>(Isaiah 45:5-7).</a:t>
            </a:r>
          </a:p>
        </p:txBody>
      </p:sp>
    </p:spTree>
    <p:extLst>
      <p:ext uri="{BB962C8B-B14F-4D97-AF65-F5344CB8AC3E}">
        <p14:creationId xmlns:p14="http://schemas.microsoft.com/office/powerpoint/2010/main" val="17399454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b="1" dirty="0" smtClean="0"/>
              <a:t>In Jeremiah</a:t>
            </a:r>
            <a:endParaRPr lang="en-US" sz="3600" b="1" i="1" dirty="0" smtClean="0"/>
          </a:p>
          <a:p>
            <a:pPr marL="0" indent="0">
              <a:buNone/>
            </a:pPr>
            <a:r>
              <a:rPr lang="en-US" dirty="0"/>
              <a:t>Will a man make gods for himself, Which </a:t>
            </a:r>
            <a:r>
              <a:rPr lang="en-US" i="1" dirty="0"/>
              <a:t>are </a:t>
            </a:r>
            <a:r>
              <a:rPr lang="en-US" dirty="0"/>
              <a:t>not gods?  Therefore behold, I will this once cause them to know, I will cause them to know My hand and My might; And they shall know that My </a:t>
            </a:r>
            <a:r>
              <a:rPr lang="en-US" dirty="0">
                <a:latin typeface="Bwhebb" panose="00000400000000000000" pitchFamily="2" charset="0"/>
              </a:rPr>
              <a:t>mv,</a:t>
            </a:r>
            <a:r>
              <a:rPr lang="en-US" i="1" dirty="0"/>
              <a:t> (</a:t>
            </a:r>
            <a:r>
              <a:rPr lang="en-US" i="1" dirty="0" err="1"/>
              <a:t>shem</a:t>
            </a:r>
            <a:r>
              <a:rPr lang="en-US" i="1" dirty="0"/>
              <a:t>, "</a:t>
            </a:r>
            <a:r>
              <a:rPr lang="en-US" dirty="0"/>
              <a:t>name") </a:t>
            </a:r>
            <a:r>
              <a:rPr lang="en-US" i="1" dirty="0"/>
              <a:t>is </a:t>
            </a:r>
            <a:r>
              <a:rPr lang="en-US" dirty="0" err="1">
                <a:latin typeface="Bwhebb" panose="00000400000000000000" pitchFamily="2" charset="0"/>
              </a:rPr>
              <a:t>hwhy</a:t>
            </a:r>
            <a:r>
              <a:rPr lang="en-US" dirty="0"/>
              <a:t> (Yahuwah</a:t>
            </a:r>
            <a:r>
              <a:rPr lang="en-US" dirty="0" smtClean="0"/>
              <a:t>)</a:t>
            </a:r>
            <a:r>
              <a:rPr lang="en-US" dirty="0"/>
              <a:t>  (Jeremiah 16:20,21).</a:t>
            </a:r>
          </a:p>
          <a:p>
            <a:pPr marL="0" indent="0">
              <a:buNone/>
            </a:pPr>
            <a:r>
              <a:rPr lang="en-US" dirty="0"/>
              <a:t>Moreover the word of </a:t>
            </a:r>
            <a:r>
              <a:rPr lang="en-US" dirty="0" err="1">
                <a:latin typeface="Bwhebb" panose="00000400000000000000" pitchFamily="2" charset="0"/>
              </a:rPr>
              <a:t>hwhy</a:t>
            </a:r>
            <a:r>
              <a:rPr lang="en-US" dirty="0"/>
              <a:t> (Yahuwah</a:t>
            </a:r>
            <a:r>
              <a:rPr lang="en-US" dirty="0" smtClean="0"/>
              <a:t>) </a:t>
            </a:r>
            <a:r>
              <a:rPr lang="en-US" dirty="0"/>
              <a:t>came to Jeremiah a second time, while he was still shut up in the court of the prison, saying, "Thus says </a:t>
            </a:r>
            <a:r>
              <a:rPr lang="en-US" dirty="0" err="1">
                <a:latin typeface="Bwhebb" panose="00000400000000000000" pitchFamily="2" charset="0"/>
              </a:rPr>
              <a:t>hwhy</a:t>
            </a:r>
            <a:r>
              <a:rPr lang="en-US" dirty="0"/>
              <a:t> (Yahuwah</a:t>
            </a:r>
            <a:r>
              <a:rPr lang="en-US" dirty="0" smtClean="0"/>
              <a:t>) </a:t>
            </a:r>
            <a:r>
              <a:rPr lang="en-US" dirty="0"/>
              <a:t>who made it, </a:t>
            </a:r>
            <a:r>
              <a:rPr lang="en-US" dirty="0" err="1">
                <a:latin typeface="Bwhebb" panose="00000400000000000000" pitchFamily="2" charset="0"/>
              </a:rPr>
              <a:t>hwhy</a:t>
            </a:r>
            <a:r>
              <a:rPr lang="en-US" dirty="0"/>
              <a:t> (Yahuwah</a:t>
            </a:r>
            <a:r>
              <a:rPr lang="en-US" dirty="0" smtClean="0"/>
              <a:t>) </a:t>
            </a:r>
            <a:r>
              <a:rPr lang="en-US" dirty="0"/>
              <a:t>who formed it to establish it.  </a:t>
            </a:r>
            <a:r>
              <a:rPr lang="en-US" dirty="0" err="1">
                <a:latin typeface="Bwhebb" panose="00000400000000000000" pitchFamily="2" charset="0"/>
              </a:rPr>
              <a:t>hwhy</a:t>
            </a:r>
            <a:r>
              <a:rPr lang="en-US" dirty="0"/>
              <a:t> [Yahuwah</a:t>
            </a:r>
            <a:r>
              <a:rPr lang="en-US" dirty="0" smtClean="0"/>
              <a:t>] </a:t>
            </a:r>
            <a:r>
              <a:rPr lang="en-US" i="1" dirty="0"/>
              <a:t>is </a:t>
            </a:r>
            <a:r>
              <a:rPr lang="en-US" dirty="0"/>
              <a:t>His </a:t>
            </a:r>
            <a:r>
              <a:rPr lang="en-US" dirty="0">
                <a:latin typeface="Bwhebb" panose="00000400000000000000" pitchFamily="2" charset="0"/>
              </a:rPr>
              <a:t>mv,</a:t>
            </a:r>
            <a:r>
              <a:rPr lang="en-US" i="1" dirty="0"/>
              <a:t> (</a:t>
            </a:r>
            <a:r>
              <a:rPr lang="en-US" i="1" dirty="0" err="1"/>
              <a:t>shem</a:t>
            </a:r>
            <a:r>
              <a:rPr lang="en-US" i="1" dirty="0"/>
              <a:t>, "</a:t>
            </a:r>
            <a:r>
              <a:rPr lang="en-US" dirty="0"/>
              <a:t>name"): 'Call to Me, and I will answer you, and show you great and mighty things, which you do not know' (Jeremiah 33:1-3).</a:t>
            </a:r>
          </a:p>
        </p:txBody>
      </p:sp>
    </p:spTree>
    <p:extLst>
      <p:ext uri="{BB962C8B-B14F-4D97-AF65-F5344CB8AC3E}">
        <p14:creationId xmlns:p14="http://schemas.microsoft.com/office/powerpoint/2010/main" val="15975818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In the Song</a:t>
            </a:r>
            <a:endParaRPr lang="en-US" sz="3600" b="1" i="1" dirty="0" smtClean="0"/>
          </a:p>
          <a:p>
            <a:pPr marL="0" indent="0">
              <a:buNone/>
            </a:pPr>
            <a:r>
              <a:rPr lang="en-US" b="1" dirty="0" err="1" smtClean="0">
                <a:latin typeface="Bwhebb" panose="00000400000000000000" pitchFamily="2" charset="0"/>
              </a:rPr>
              <a:t>hwhy</a:t>
            </a:r>
            <a:r>
              <a:rPr lang="en-US" b="1" dirty="0"/>
              <a:t> </a:t>
            </a:r>
            <a:r>
              <a:rPr lang="en-US" dirty="0"/>
              <a:t>(Yahuwah</a:t>
            </a:r>
            <a:r>
              <a:rPr lang="en-US" dirty="0" smtClean="0"/>
              <a:t>) </a:t>
            </a:r>
            <a:r>
              <a:rPr lang="en-US" i="1" dirty="0"/>
              <a:t>is </a:t>
            </a:r>
            <a:r>
              <a:rPr lang="en-US" dirty="0"/>
              <a:t>my strength and song, And He has become my salvation; He </a:t>
            </a:r>
            <a:r>
              <a:rPr lang="en-US" i="1" dirty="0"/>
              <a:t>is </a:t>
            </a:r>
            <a:r>
              <a:rPr lang="en-US" dirty="0"/>
              <a:t>my Elohim, and I will praise Him; My father's Elohim, and I will exalt Him.   </a:t>
            </a:r>
            <a:r>
              <a:rPr lang="en-US" b="1" dirty="0" err="1">
                <a:latin typeface="Bwhebb" panose="00000400000000000000" pitchFamily="2" charset="0"/>
              </a:rPr>
              <a:t>hwhy</a:t>
            </a:r>
            <a:r>
              <a:rPr lang="en-US" b="1" dirty="0"/>
              <a:t> </a:t>
            </a:r>
            <a:r>
              <a:rPr lang="en-US" dirty="0"/>
              <a:t>(Yahuwah</a:t>
            </a:r>
            <a:r>
              <a:rPr lang="en-US" dirty="0" smtClean="0"/>
              <a:t>) </a:t>
            </a:r>
            <a:r>
              <a:rPr lang="en-US" i="1" dirty="0"/>
              <a:t>is </a:t>
            </a:r>
            <a:r>
              <a:rPr lang="en-US" dirty="0"/>
              <a:t>a man of war;  </a:t>
            </a:r>
            <a:r>
              <a:rPr lang="en-US" b="1" dirty="0" err="1">
                <a:latin typeface="Bwhebb" panose="00000400000000000000" pitchFamily="2" charset="0"/>
              </a:rPr>
              <a:t>hwhy</a:t>
            </a:r>
            <a:r>
              <a:rPr lang="en-US" b="1" dirty="0"/>
              <a:t> </a:t>
            </a:r>
            <a:r>
              <a:rPr lang="en-US" dirty="0"/>
              <a:t>(Yahuwah</a:t>
            </a:r>
            <a:r>
              <a:rPr lang="en-US" dirty="0" smtClean="0"/>
              <a:t>) </a:t>
            </a:r>
            <a:r>
              <a:rPr lang="en-US" i="1" dirty="0"/>
              <a:t>is </a:t>
            </a:r>
            <a:r>
              <a:rPr lang="en-US" dirty="0"/>
              <a:t>His </a:t>
            </a:r>
            <a:r>
              <a:rPr lang="en-US" b="1" dirty="0">
                <a:latin typeface="Bwhebb" panose="00000400000000000000" pitchFamily="2" charset="0"/>
              </a:rPr>
              <a:t>mv,</a:t>
            </a:r>
            <a:r>
              <a:rPr lang="en-US" i="1" dirty="0"/>
              <a:t> (</a:t>
            </a:r>
            <a:r>
              <a:rPr lang="en-US" i="1" dirty="0" err="1"/>
              <a:t>shem</a:t>
            </a:r>
            <a:r>
              <a:rPr lang="en-US" i="1" dirty="0"/>
              <a:t>, "</a:t>
            </a:r>
            <a:r>
              <a:rPr lang="en-US" dirty="0"/>
              <a:t>name") (Exodus 15:2,3).</a:t>
            </a:r>
          </a:p>
        </p:txBody>
      </p:sp>
    </p:spTree>
    <p:extLst>
      <p:ext uri="{BB962C8B-B14F-4D97-AF65-F5344CB8AC3E}">
        <p14:creationId xmlns:p14="http://schemas.microsoft.com/office/powerpoint/2010/main" val="219065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In the Psalms</a:t>
            </a:r>
            <a:endParaRPr lang="en-US" sz="3600" b="1" i="1" dirty="0" smtClean="0"/>
          </a:p>
          <a:p>
            <a:pPr marL="0" indent="0">
              <a:buNone/>
            </a:pPr>
            <a:r>
              <a:rPr lang="en-US" dirty="0" smtClean="0"/>
              <a:t>Fill </a:t>
            </a:r>
            <a:r>
              <a:rPr lang="en-US" dirty="0"/>
              <a:t>their faces with shame, That they may seek Your </a:t>
            </a:r>
            <a:r>
              <a:rPr lang="en-US" b="1" dirty="0">
                <a:latin typeface="Bwhebb" panose="00000400000000000000" pitchFamily="2" charset="0"/>
              </a:rPr>
              <a:t>mv,</a:t>
            </a:r>
            <a:r>
              <a:rPr lang="en-US" i="1" dirty="0"/>
              <a:t> (</a:t>
            </a:r>
            <a:r>
              <a:rPr lang="en-US" i="1" dirty="0" err="1"/>
              <a:t>shem</a:t>
            </a:r>
            <a:r>
              <a:rPr lang="en-US" i="1" dirty="0"/>
              <a:t>, "</a:t>
            </a:r>
            <a:r>
              <a:rPr lang="en-US" dirty="0"/>
              <a:t>name"),  </a:t>
            </a:r>
            <a:r>
              <a:rPr lang="en-US" b="1" dirty="0" err="1">
                <a:latin typeface="Bwhebb" panose="00000400000000000000" pitchFamily="2" charset="0"/>
              </a:rPr>
              <a:t>hwhy</a:t>
            </a:r>
            <a:r>
              <a:rPr lang="en-US" b="1" dirty="0"/>
              <a:t> </a:t>
            </a:r>
            <a:r>
              <a:rPr lang="en-US" dirty="0"/>
              <a:t>(Yahuwah</a:t>
            </a:r>
            <a:r>
              <a:rPr lang="en-US" dirty="0" smtClean="0"/>
              <a:t>).</a:t>
            </a:r>
            <a:r>
              <a:rPr lang="en-US" dirty="0"/>
              <a:t>  Let them be confounded and dismayed forever; Yes, let them be put to shame and perish, That they may know that You, whose </a:t>
            </a:r>
            <a:r>
              <a:rPr lang="en-US" b="1" dirty="0">
                <a:latin typeface="Bwhebb" panose="00000400000000000000" pitchFamily="2" charset="0"/>
              </a:rPr>
              <a:t>mv,</a:t>
            </a:r>
            <a:r>
              <a:rPr lang="en-US" i="1" dirty="0"/>
              <a:t> (</a:t>
            </a:r>
            <a:r>
              <a:rPr lang="en-US" i="1" dirty="0" err="1"/>
              <a:t>shem</a:t>
            </a:r>
            <a:r>
              <a:rPr lang="en-US" i="1" dirty="0"/>
              <a:t>, "</a:t>
            </a:r>
            <a:r>
              <a:rPr lang="en-US" dirty="0"/>
              <a:t>name") alone </a:t>
            </a:r>
            <a:r>
              <a:rPr lang="en-US" i="1" dirty="0"/>
              <a:t>is </a:t>
            </a:r>
            <a:r>
              <a:rPr lang="en-US" dirty="0"/>
              <a:t> </a:t>
            </a:r>
            <a:r>
              <a:rPr lang="en-US" b="1" dirty="0" err="1">
                <a:latin typeface="Bwhebb" panose="00000400000000000000" pitchFamily="2" charset="0"/>
              </a:rPr>
              <a:t>hwhy</a:t>
            </a:r>
            <a:r>
              <a:rPr lang="en-US" b="1" dirty="0"/>
              <a:t> </a:t>
            </a:r>
            <a:r>
              <a:rPr lang="en-US" dirty="0"/>
              <a:t>(Yahuwah</a:t>
            </a:r>
            <a:r>
              <a:rPr lang="en-US" dirty="0" smtClean="0"/>
              <a:t>), </a:t>
            </a:r>
            <a:r>
              <a:rPr lang="en-US" i="1" dirty="0" smtClean="0"/>
              <a:t>are </a:t>
            </a:r>
            <a:r>
              <a:rPr lang="en-US" dirty="0"/>
              <a:t>the Most High over all the earth (Psalm 83:16-18).</a:t>
            </a:r>
          </a:p>
        </p:txBody>
      </p:sp>
    </p:spTree>
    <p:extLst>
      <p:ext uri="{BB962C8B-B14F-4D97-AF65-F5344CB8AC3E}">
        <p14:creationId xmlns:p14="http://schemas.microsoft.com/office/powerpoint/2010/main" val="3332037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600" b="1" dirty="0" smtClean="0"/>
              <a:t>In Amos</a:t>
            </a:r>
            <a:endParaRPr lang="en-US" sz="4600" b="1" i="1" dirty="0" smtClean="0"/>
          </a:p>
          <a:p>
            <a:pPr marL="0" indent="0">
              <a:buNone/>
            </a:pPr>
            <a:r>
              <a:rPr lang="en-US" dirty="0" smtClean="0"/>
              <a:t>For </a:t>
            </a:r>
            <a:r>
              <a:rPr lang="en-US" dirty="0"/>
              <a:t>behold, He who forms mountains, And creates the wind, Who declares to man what his thought </a:t>
            </a:r>
            <a:r>
              <a:rPr lang="en-US" i="1" dirty="0"/>
              <a:t>is, </a:t>
            </a:r>
            <a:r>
              <a:rPr lang="en-US" dirty="0"/>
              <a:t>And makes the morning darkness, Who treads the high places of the earth -- </a:t>
            </a:r>
            <a:r>
              <a:rPr lang="en-US" dirty="0" err="1">
                <a:latin typeface="Bwhebb" panose="00000400000000000000" pitchFamily="2" charset="0"/>
              </a:rPr>
              <a:t>hwhy</a:t>
            </a:r>
            <a:r>
              <a:rPr lang="en-US" dirty="0">
                <a:latin typeface="Bwhebb" panose="00000400000000000000" pitchFamily="2" charset="0"/>
              </a:rPr>
              <a:t> </a:t>
            </a:r>
            <a:r>
              <a:rPr lang="en-US" dirty="0"/>
              <a:t>(Yahuwah)* Elohim of hosts </a:t>
            </a:r>
            <a:r>
              <a:rPr lang="en-US" i="1" dirty="0"/>
              <a:t>is </a:t>
            </a:r>
            <a:r>
              <a:rPr lang="en-US" dirty="0"/>
              <a:t>His </a:t>
            </a:r>
            <a:r>
              <a:rPr lang="en-US" dirty="0">
                <a:latin typeface="Bwhebb" panose="00000400000000000000" pitchFamily="2" charset="0"/>
              </a:rPr>
              <a:t>mv,</a:t>
            </a:r>
            <a:r>
              <a:rPr lang="en-US" i="1" dirty="0"/>
              <a:t> (</a:t>
            </a:r>
            <a:r>
              <a:rPr lang="en-US" i="1" dirty="0" err="1"/>
              <a:t>shem</a:t>
            </a:r>
            <a:r>
              <a:rPr lang="en-US" i="1" dirty="0"/>
              <a:t>, "</a:t>
            </a:r>
            <a:r>
              <a:rPr lang="en-US" dirty="0"/>
              <a:t>name") (Amos 4:13). </a:t>
            </a:r>
          </a:p>
          <a:p>
            <a:pPr marL="0" indent="0">
              <a:buNone/>
            </a:pPr>
            <a:r>
              <a:rPr lang="en-US" dirty="0"/>
              <a:t>He made the Pleiades and Orion; He turns the shadow of death into morning And makes the day dark as night; He calls for the waters of the sea And pours them out on the face of the earth; </a:t>
            </a:r>
            <a:r>
              <a:rPr lang="en-US" dirty="0" err="1">
                <a:latin typeface="Bwhebb" panose="00000400000000000000" pitchFamily="2" charset="0"/>
              </a:rPr>
              <a:t>hwhy</a:t>
            </a:r>
            <a:r>
              <a:rPr lang="en-US" dirty="0"/>
              <a:t> (Yahuwah)* </a:t>
            </a:r>
            <a:r>
              <a:rPr lang="en-US" i="1" dirty="0"/>
              <a:t>is </a:t>
            </a:r>
            <a:r>
              <a:rPr lang="en-US" dirty="0"/>
              <a:t>His </a:t>
            </a:r>
            <a:r>
              <a:rPr lang="en-US" dirty="0">
                <a:latin typeface="Bwhebb" panose="00000400000000000000" pitchFamily="2" charset="0"/>
              </a:rPr>
              <a:t>mv,</a:t>
            </a:r>
            <a:r>
              <a:rPr lang="en-US" i="1" dirty="0"/>
              <a:t> (</a:t>
            </a:r>
            <a:r>
              <a:rPr lang="en-US" i="1" dirty="0" err="1"/>
              <a:t>shem</a:t>
            </a:r>
            <a:r>
              <a:rPr lang="en-US" i="1" dirty="0"/>
              <a:t>, "</a:t>
            </a:r>
            <a:r>
              <a:rPr lang="en-US" dirty="0"/>
              <a:t>name") (Amos 5:8). </a:t>
            </a:r>
          </a:p>
          <a:p>
            <a:pPr marL="0" indent="0">
              <a:buNone/>
            </a:pPr>
            <a:r>
              <a:rPr lang="en-US" dirty="0"/>
              <a:t>He who builds His layers in the sky, And has founded His strata in the earth; Who calls for the waters of the sea, And pours them out on the face of the earth -- </a:t>
            </a:r>
            <a:r>
              <a:rPr lang="en-US" dirty="0" err="1">
                <a:latin typeface="Bwhebb" panose="00000400000000000000" pitchFamily="2" charset="0"/>
              </a:rPr>
              <a:t>hwhy</a:t>
            </a:r>
            <a:r>
              <a:rPr lang="en-US" dirty="0"/>
              <a:t> (Yahuwah)* </a:t>
            </a:r>
            <a:r>
              <a:rPr lang="en-US" i="1" dirty="0"/>
              <a:t>is </a:t>
            </a:r>
            <a:r>
              <a:rPr lang="en-US" dirty="0"/>
              <a:t>His </a:t>
            </a:r>
            <a:r>
              <a:rPr lang="en-US" dirty="0">
                <a:latin typeface="Bwhebb" panose="00000400000000000000" pitchFamily="2" charset="0"/>
              </a:rPr>
              <a:t>mv,</a:t>
            </a:r>
            <a:r>
              <a:rPr lang="en-US" i="1" dirty="0"/>
              <a:t> (</a:t>
            </a:r>
            <a:r>
              <a:rPr lang="en-US" i="1" dirty="0" err="1"/>
              <a:t>shem</a:t>
            </a:r>
            <a:r>
              <a:rPr lang="en-US" i="1" dirty="0"/>
              <a:t>, "</a:t>
            </a:r>
            <a:r>
              <a:rPr lang="en-US" dirty="0"/>
              <a:t>name") (Amos 9:6). </a:t>
            </a:r>
          </a:p>
        </p:txBody>
      </p:sp>
    </p:spTree>
    <p:extLst>
      <p:ext uri="{BB962C8B-B14F-4D97-AF65-F5344CB8AC3E}">
        <p14:creationId xmlns:p14="http://schemas.microsoft.com/office/powerpoint/2010/main" val="31541573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How Do We Say His Name?</a:t>
            </a:r>
            <a:endParaRPr lang="en-US" sz="3600" b="1" i="1" dirty="0" smtClean="0"/>
          </a:p>
          <a:p>
            <a:pPr marL="0" indent="0">
              <a:buNone/>
            </a:pPr>
            <a:r>
              <a:rPr lang="en-US" dirty="0" smtClean="0"/>
              <a:t>The LORD</a:t>
            </a:r>
          </a:p>
          <a:p>
            <a:pPr marL="0" indent="0">
              <a:buNone/>
            </a:pPr>
            <a:r>
              <a:rPr lang="en-US" dirty="0" smtClean="0"/>
              <a:t>Yahweh</a:t>
            </a:r>
          </a:p>
          <a:p>
            <a:pPr marL="0" indent="0">
              <a:buNone/>
            </a:pPr>
            <a:r>
              <a:rPr lang="en-US" dirty="0" err="1" smtClean="0"/>
              <a:t>Yehovah</a:t>
            </a:r>
            <a:endParaRPr lang="en-US" dirty="0" smtClean="0"/>
          </a:p>
          <a:p>
            <a:pPr marL="0" indent="0">
              <a:buNone/>
            </a:pPr>
            <a:r>
              <a:rPr lang="en-US" dirty="0" err="1" smtClean="0"/>
              <a:t>Yahovah</a:t>
            </a:r>
            <a:endParaRPr lang="en-US" dirty="0" smtClean="0"/>
          </a:p>
          <a:p>
            <a:pPr marL="0" indent="0">
              <a:buNone/>
            </a:pPr>
            <a:r>
              <a:rPr lang="en-US" dirty="0" smtClean="0"/>
              <a:t>Yahuwah</a:t>
            </a:r>
          </a:p>
          <a:p>
            <a:pPr marL="0" indent="0">
              <a:buNone/>
            </a:pPr>
            <a:r>
              <a:rPr lang="en-US" dirty="0" err="1" smtClean="0"/>
              <a:t>Yod</a:t>
            </a:r>
            <a:r>
              <a:rPr lang="en-US" dirty="0" smtClean="0"/>
              <a:t> hey </a:t>
            </a:r>
            <a:r>
              <a:rPr lang="en-US" dirty="0" err="1" smtClean="0"/>
              <a:t>waw</a:t>
            </a:r>
            <a:r>
              <a:rPr lang="en-US" dirty="0" smtClean="0"/>
              <a:t> hey</a:t>
            </a:r>
          </a:p>
          <a:p>
            <a:pPr marL="0" indent="0">
              <a:buNone/>
            </a:pPr>
            <a:r>
              <a:rPr lang="en-US" dirty="0" smtClean="0"/>
              <a:t>Which?  Or some other pronunciation?</a:t>
            </a:r>
            <a:endParaRPr lang="en-US" dirty="0"/>
          </a:p>
        </p:txBody>
      </p:sp>
    </p:spTree>
    <p:extLst>
      <p:ext uri="{BB962C8B-B14F-4D97-AF65-F5344CB8AC3E}">
        <p14:creationId xmlns:p14="http://schemas.microsoft.com/office/powerpoint/2010/main" val="409271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The Name</a:t>
            </a:r>
            <a:r>
              <a:rPr lang="en-US" sz="3600" b="1" dirty="0"/>
              <a:t> </a:t>
            </a:r>
            <a:r>
              <a:rPr lang="en-US" sz="3600" b="1" dirty="0" smtClean="0"/>
              <a:t>in the Hebrew Masoretic Text</a:t>
            </a:r>
            <a:endParaRPr lang="en-US" sz="3600" b="1" i="1" dirty="0" smtClean="0"/>
          </a:p>
          <a:p>
            <a:pPr marL="0" indent="0">
              <a:buNone/>
            </a:pPr>
            <a:r>
              <a:rPr lang="en-US" dirty="0"/>
              <a:t>1. The most common occurrence in the Hebrew Bible is the pointing </a:t>
            </a:r>
            <a:r>
              <a:rPr lang="en-US" b="1" dirty="0" err="1">
                <a:latin typeface="Bwhebb" panose="00000400000000000000" pitchFamily="2" charset="0"/>
              </a:rPr>
              <a:t>hw"hy</a:t>
            </a:r>
            <a:r>
              <a:rPr lang="en-US" dirty="0">
                <a:latin typeface="Bwhebb" panose="00000400000000000000" pitchFamily="2" charset="0"/>
              </a:rPr>
              <a:t>&gt;</a:t>
            </a:r>
            <a:r>
              <a:rPr lang="en-US" dirty="0"/>
              <a:t> (</a:t>
            </a:r>
            <a:r>
              <a:rPr lang="en-US" i="1" dirty="0" err="1"/>
              <a:t>Yehvah</a:t>
            </a:r>
            <a:r>
              <a:rPr lang="en-US" dirty="0"/>
              <a:t>) which occurs 5658 times in the MT.  Nearly everyone agrees that this articulation is impossible because of the rules of grammar and common sense.</a:t>
            </a:r>
          </a:p>
          <a:p>
            <a:pPr marL="0" indent="0">
              <a:buNone/>
            </a:pPr>
            <a:r>
              <a:rPr lang="en-US" dirty="0"/>
              <a:t>2. The vowel pointing </a:t>
            </a:r>
            <a:r>
              <a:rPr lang="en-US" b="1" dirty="0" err="1">
                <a:latin typeface="Bwhebb" panose="00000400000000000000" pitchFamily="2" charset="0"/>
              </a:rPr>
              <a:t>hA'hy</a:t>
            </a:r>
            <a:r>
              <a:rPr lang="en-US" b="1" dirty="0">
                <a:latin typeface="Bwhebb" panose="00000400000000000000" pitchFamily="2" charset="0"/>
              </a:rPr>
              <a:t>&gt;</a:t>
            </a:r>
            <a:r>
              <a:rPr lang="en-US" dirty="0"/>
              <a:t> (</a:t>
            </a:r>
            <a:r>
              <a:rPr lang="en-US" i="1" dirty="0" err="1"/>
              <a:t>Yehovah</a:t>
            </a:r>
            <a:r>
              <a:rPr lang="en-US" dirty="0"/>
              <a:t>) occurs 44 times in the MT, i.e. in </a:t>
            </a:r>
            <a:r>
              <a:rPr lang="en-US" dirty="0" err="1"/>
              <a:t>Bereshith</a:t>
            </a:r>
            <a:r>
              <a:rPr lang="en-US" dirty="0"/>
              <a:t> 3:14 and 9:26 and </a:t>
            </a:r>
            <a:r>
              <a:rPr lang="en-US" dirty="0" err="1"/>
              <a:t>Shemot</a:t>
            </a:r>
            <a:r>
              <a:rPr lang="en-US" dirty="0"/>
              <a:t> 3:2 and others, and this vowel configuration is thought by most Jews to be the correct pointing.</a:t>
            </a:r>
          </a:p>
          <a:p>
            <a:pPr marL="0" indent="0">
              <a:buNone/>
            </a:pPr>
            <a:r>
              <a:rPr lang="en-US" dirty="0"/>
              <a:t>3. </a:t>
            </a:r>
            <a:r>
              <a:rPr lang="en-US" b="1" dirty="0" err="1">
                <a:latin typeface="Bwhebb" panose="00000400000000000000" pitchFamily="2" charset="0"/>
              </a:rPr>
              <a:t>hwIhy</a:t>
            </a:r>
            <a:r>
              <a:rPr lang="en-US" dirty="0">
                <a:latin typeface="Bwhebb" panose="00000400000000000000" pitchFamily="2" charset="0"/>
              </a:rPr>
              <a:t>/</a:t>
            </a:r>
            <a:r>
              <a:rPr lang="en-US" dirty="0"/>
              <a:t> (</a:t>
            </a:r>
            <a:r>
              <a:rPr lang="en-US" i="1" dirty="0" err="1"/>
              <a:t>Yehvih</a:t>
            </a:r>
            <a:r>
              <a:rPr lang="en-US" i="1" dirty="0"/>
              <a:t>)</a:t>
            </a:r>
            <a:r>
              <a:rPr lang="en-US" dirty="0"/>
              <a:t> occurs twice at Genesis 15:2,8.</a:t>
            </a:r>
          </a:p>
          <a:p>
            <a:pPr marL="0" indent="0">
              <a:buNone/>
            </a:pPr>
            <a:r>
              <a:rPr lang="en-US" dirty="0"/>
              <a:t>4. </a:t>
            </a:r>
            <a:r>
              <a:rPr lang="en-US" b="1" dirty="0" err="1">
                <a:latin typeface="Bwhebb" panose="00000400000000000000" pitchFamily="2" charset="0"/>
              </a:rPr>
              <a:t>hwIhy</a:t>
            </a:r>
            <a:r>
              <a:rPr lang="en-US" dirty="0">
                <a:latin typeface="Bwhebb" panose="00000400000000000000" pitchFamily="2" charset="0"/>
              </a:rPr>
              <a:t>&gt;</a:t>
            </a:r>
            <a:r>
              <a:rPr lang="en-US" dirty="0"/>
              <a:t> (</a:t>
            </a:r>
            <a:r>
              <a:rPr lang="en-US" i="1" dirty="0" err="1"/>
              <a:t>Yehvih</a:t>
            </a:r>
            <a:r>
              <a:rPr lang="en-US" dirty="0"/>
              <a:t>) occurs 271 times.</a:t>
            </a:r>
          </a:p>
          <a:p>
            <a:pPr marL="0" indent="0">
              <a:buNone/>
            </a:pPr>
            <a:r>
              <a:rPr lang="en-US" dirty="0"/>
              <a:t>5. But you also find </a:t>
            </a:r>
            <a:r>
              <a:rPr lang="en-US" b="1" dirty="0" err="1">
                <a:latin typeface="Bwhebb" panose="00000400000000000000" pitchFamily="2" charset="0"/>
              </a:rPr>
              <a:t>hAihy</a:t>
            </a:r>
            <a:r>
              <a:rPr lang="en-US" dirty="0">
                <a:latin typeface="Bwhebb" panose="00000400000000000000" pitchFamily="2" charset="0"/>
              </a:rPr>
              <a:t>/</a:t>
            </a:r>
            <a:r>
              <a:rPr lang="en-US" dirty="0"/>
              <a:t> (</a:t>
            </a:r>
            <a:r>
              <a:rPr lang="en-US" i="1" dirty="0" err="1"/>
              <a:t>Yehovih</a:t>
            </a:r>
            <a:r>
              <a:rPr lang="en-US" dirty="0"/>
              <a:t>) which occurs once at Judges 16:28, and</a:t>
            </a:r>
          </a:p>
          <a:p>
            <a:pPr marL="0" indent="0">
              <a:buNone/>
            </a:pPr>
            <a:r>
              <a:rPr lang="en-US" dirty="0"/>
              <a:t>6. </a:t>
            </a:r>
            <a:r>
              <a:rPr lang="en-US" b="1" dirty="0" err="1">
                <a:latin typeface="Bwhebb" panose="00000400000000000000" pitchFamily="2" charset="0"/>
              </a:rPr>
              <a:t>hAihy</a:t>
            </a:r>
            <a:r>
              <a:rPr lang="en-US" b="1" dirty="0">
                <a:latin typeface="Bwhebb" panose="00000400000000000000" pitchFamily="2" charset="0"/>
              </a:rPr>
              <a:t>&gt;</a:t>
            </a:r>
            <a:r>
              <a:rPr lang="en-US" dirty="0"/>
              <a:t> (</a:t>
            </a:r>
            <a:r>
              <a:rPr lang="en-US" i="1" dirty="0" err="1"/>
              <a:t>Yehovih</a:t>
            </a:r>
            <a:r>
              <a:rPr lang="en-US" i="1" dirty="0"/>
              <a:t>) </a:t>
            </a:r>
            <a:r>
              <a:rPr lang="en-US" dirty="0"/>
              <a:t>which occurs 31 times - Ezekiel 8:1; 12:10 and others.</a:t>
            </a:r>
          </a:p>
        </p:txBody>
      </p:sp>
    </p:spTree>
    <p:extLst>
      <p:ext uri="{BB962C8B-B14F-4D97-AF65-F5344CB8AC3E}">
        <p14:creationId xmlns:p14="http://schemas.microsoft.com/office/powerpoint/2010/main" val="28346505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dirty="0"/>
              <a:t>The LORD </a:t>
            </a:r>
            <a:endParaRPr lang="en-US" sz="3600" dirty="0" smtClean="0"/>
          </a:p>
          <a:p>
            <a:pPr marL="0" indent="0">
              <a:buNone/>
            </a:pPr>
            <a:r>
              <a:rPr lang="en-US" dirty="0" smtClean="0"/>
              <a:t>In the preface to many English bibles, the editors make clear that </a:t>
            </a:r>
            <a:r>
              <a:rPr lang="en-US" dirty="0"/>
              <a:t>Elohim's personal </a:t>
            </a:r>
            <a:r>
              <a:rPr lang="en-US" b="1" u="sng" dirty="0"/>
              <a:t>name</a:t>
            </a:r>
            <a:r>
              <a:rPr lang="en-US" dirty="0"/>
              <a:t> is not "the LORD"!  And His </a:t>
            </a:r>
            <a:r>
              <a:rPr lang="en-US" b="1" u="sng" dirty="0"/>
              <a:t>name</a:t>
            </a:r>
            <a:r>
              <a:rPr lang="en-US" dirty="0"/>
              <a:t> is not "God" or "Adonai" either.  "The LORD" is a </a:t>
            </a:r>
            <a:r>
              <a:rPr lang="en-US" b="1" i="1" u="sng" dirty="0"/>
              <a:t>substitution</a:t>
            </a:r>
            <a:r>
              <a:rPr lang="en-US" dirty="0"/>
              <a:t> for the true name of Elohim which is </a:t>
            </a:r>
            <a:r>
              <a:rPr lang="en-US" b="1" dirty="0" err="1">
                <a:latin typeface="Bwhebb" panose="00000400000000000000" pitchFamily="2" charset="0"/>
              </a:rPr>
              <a:t>hwhy</a:t>
            </a:r>
            <a:r>
              <a:rPr lang="en-US" b="1" dirty="0"/>
              <a:t> </a:t>
            </a:r>
            <a:r>
              <a:rPr lang="en-US" dirty="0"/>
              <a:t>(Yahuwah).  "Lord" is a translation of the Hebrew word </a:t>
            </a:r>
            <a:r>
              <a:rPr lang="en-US" i="1" dirty="0" err="1"/>
              <a:t>adonai</a:t>
            </a:r>
            <a:r>
              <a:rPr lang="en-US" i="1" dirty="0"/>
              <a:t> </a:t>
            </a:r>
            <a:r>
              <a:rPr lang="en-US" dirty="0"/>
              <a:t>(which can also be translated </a:t>
            </a:r>
            <a:r>
              <a:rPr lang="en-US" i="1" dirty="0"/>
              <a:t>"master"</a:t>
            </a:r>
            <a:r>
              <a:rPr lang="en-US" dirty="0"/>
              <a:t>)</a:t>
            </a:r>
            <a:r>
              <a:rPr lang="en-US" i="1" dirty="0"/>
              <a:t>.</a:t>
            </a:r>
            <a:r>
              <a:rPr lang="en-US" dirty="0"/>
              <a:t>  The title "Lord" is then capitalized as a convenient way of acknowledging that they are rendering the Hebrew word "YHWH."  "God" is merely a generic title of classification like the words, "human," and "animal."  And "Adonai" is a Hebrew word of respectful salutation which is usually translated in modern English as "Mr." or "Sir."</a:t>
            </a:r>
          </a:p>
        </p:txBody>
      </p:sp>
    </p:spTree>
    <p:extLst>
      <p:ext uri="{BB962C8B-B14F-4D97-AF65-F5344CB8AC3E}">
        <p14:creationId xmlns:p14="http://schemas.microsoft.com/office/powerpoint/2010/main" val="39460690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A Case for Yahweh</a:t>
            </a:r>
            <a:endParaRPr lang="en-US" sz="3600" b="1" i="1" dirty="0" smtClean="0"/>
          </a:p>
          <a:p>
            <a:pPr marL="0" indent="0">
              <a:buNone/>
            </a:pPr>
            <a:r>
              <a:rPr lang="en-US" dirty="0" smtClean="0"/>
              <a:t>The first part comes in agreement with the shortened form Yah</a:t>
            </a:r>
          </a:p>
          <a:p>
            <a:pPr marL="0" indent="0">
              <a:buNone/>
            </a:pPr>
            <a:r>
              <a:rPr lang="en-US" dirty="0" smtClean="0"/>
              <a:t>The </a:t>
            </a:r>
            <a:r>
              <a:rPr lang="en-US" dirty="0" err="1" smtClean="0"/>
              <a:t>waw</a:t>
            </a:r>
            <a:r>
              <a:rPr lang="en-US" dirty="0" smtClean="0"/>
              <a:t> has the articulation “w”</a:t>
            </a:r>
          </a:p>
          <a:p>
            <a:pPr marL="0" indent="0">
              <a:buNone/>
            </a:pPr>
            <a:r>
              <a:rPr lang="en-US" dirty="0" smtClean="0"/>
              <a:t>Problems – No agreement with any of the vowel </a:t>
            </a:r>
            <a:r>
              <a:rPr lang="en-US" dirty="0" err="1" smtClean="0"/>
              <a:t>pointings</a:t>
            </a:r>
            <a:r>
              <a:rPr lang="en-US" dirty="0" smtClean="0"/>
              <a:t> of the MT</a:t>
            </a:r>
          </a:p>
          <a:p>
            <a:pPr marL="0" indent="0">
              <a:buNone/>
            </a:pPr>
            <a:r>
              <a:rPr lang="en-US" dirty="0" smtClean="0"/>
              <a:t>The hey (“h”) Never has a stop (Shewa) in the Hebrew language</a:t>
            </a:r>
            <a:endParaRPr lang="en-US" dirty="0"/>
          </a:p>
        </p:txBody>
      </p:sp>
    </p:spTree>
    <p:extLst>
      <p:ext uri="{BB962C8B-B14F-4D97-AF65-F5344CB8AC3E}">
        <p14:creationId xmlns:p14="http://schemas.microsoft.com/office/powerpoint/2010/main" val="20754712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b="1" dirty="0" smtClean="0"/>
              <a:t>A Case for </a:t>
            </a:r>
            <a:r>
              <a:rPr lang="en-US" sz="3600" b="1" dirty="0" err="1" smtClean="0"/>
              <a:t>Yehovah</a:t>
            </a:r>
            <a:endParaRPr lang="en-US" sz="3600" b="1" i="1" dirty="0" smtClean="0"/>
          </a:p>
          <a:p>
            <a:pPr marL="0" indent="0">
              <a:buNone/>
            </a:pPr>
            <a:r>
              <a:rPr lang="en-US" dirty="0"/>
              <a:t>First, the vowel points given the name in the Masoretic Hebrew text centuries ago seems to favor this pronunciation.  The pointing which has by far the most occurrences is </a:t>
            </a:r>
            <a:r>
              <a:rPr lang="en-US" b="1" dirty="0" err="1">
                <a:latin typeface="Bwhebb" panose="00000400000000000000" pitchFamily="2" charset="0"/>
              </a:rPr>
              <a:t>hw"hy</a:t>
            </a:r>
            <a:r>
              <a:rPr lang="en-US" dirty="0">
                <a:latin typeface="Bwhebb" panose="00000400000000000000" pitchFamily="2" charset="0"/>
              </a:rPr>
              <a:t>&gt;</a:t>
            </a:r>
            <a:r>
              <a:rPr lang="en-US" dirty="0"/>
              <a:t> (</a:t>
            </a:r>
            <a:r>
              <a:rPr lang="en-US" i="1" dirty="0" err="1"/>
              <a:t>Yehvah</a:t>
            </a:r>
            <a:r>
              <a:rPr lang="en-US" dirty="0"/>
              <a:t>).  This pointing is just one vowel point short of being vocalized "</a:t>
            </a:r>
            <a:r>
              <a:rPr lang="en-US" dirty="0" err="1"/>
              <a:t>Yehovah</a:t>
            </a:r>
            <a:r>
              <a:rPr lang="en-US" dirty="0"/>
              <a:t>."  The vowel pointing </a:t>
            </a:r>
            <a:r>
              <a:rPr lang="en-US" b="1" dirty="0" err="1">
                <a:latin typeface="Bwhebb" panose="00000400000000000000" pitchFamily="2" charset="0"/>
              </a:rPr>
              <a:t>hA'hy</a:t>
            </a:r>
            <a:r>
              <a:rPr lang="en-US" b="1" dirty="0">
                <a:latin typeface="Bwhebb" panose="00000400000000000000" pitchFamily="2" charset="0"/>
              </a:rPr>
              <a:t>&gt;</a:t>
            </a:r>
            <a:r>
              <a:rPr lang="en-US" dirty="0"/>
              <a:t> (</a:t>
            </a:r>
            <a:r>
              <a:rPr lang="en-US" i="1" dirty="0" err="1"/>
              <a:t>Yehovah</a:t>
            </a:r>
            <a:r>
              <a:rPr lang="en-US" dirty="0"/>
              <a:t>) also has a significant number of occurrences.  And two other vowel </a:t>
            </a:r>
            <a:r>
              <a:rPr lang="en-US" dirty="0" err="1"/>
              <a:t>pointings</a:t>
            </a:r>
            <a:r>
              <a:rPr lang="en-US" dirty="0"/>
              <a:t>,  </a:t>
            </a:r>
            <a:r>
              <a:rPr lang="en-US" b="1" dirty="0" err="1">
                <a:latin typeface="Bwhebb" panose="00000400000000000000" pitchFamily="2" charset="0"/>
              </a:rPr>
              <a:t>hAihy</a:t>
            </a:r>
            <a:r>
              <a:rPr lang="en-US" dirty="0">
                <a:latin typeface="Bwhebb" panose="00000400000000000000" pitchFamily="2" charset="0"/>
              </a:rPr>
              <a:t>/</a:t>
            </a:r>
            <a:r>
              <a:rPr lang="en-US" dirty="0"/>
              <a:t> (</a:t>
            </a:r>
            <a:r>
              <a:rPr lang="en-US" i="1" dirty="0" err="1"/>
              <a:t>Yehovih</a:t>
            </a:r>
            <a:r>
              <a:rPr lang="en-US" dirty="0"/>
              <a:t>) and </a:t>
            </a:r>
            <a:r>
              <a:rPr lang="en-US" b="1" dirty="0" err="1">
                <a:latin typeface="Bwhebb" panose="00000400000000000000" pitchFamily="2" charset="0"/>
              </a:rPr>
              <a:t>hAihy</a:t>
            </a:r>
            <a:r>
              <a:rPr lang="en-US" b="1" dirty="0">
                <a:latin typeface="Bwhebb" panose="00000400000000000000" pitchFamily="2" charset="0"/>
              </a:rPr>
              <a:t>&gt;</a:t>
            </a:r>
            <a:r>
              <a:rPr lang="en-US" dirty="0"/>
              <a:t> (</a:t>
            </a:r>
            <a:r>
              <a:rPr lang="en-US" i="1" dirty="0" err="1"/>
              <a:t>Yehovih</a:t>
            </a:r>
            <a:r>
              <a:rPr lang="en-US" i="1" dirty="0"/>
              <a:t>) </a:t>
            </a:r>
            <a:r>
              <a:rPr lang="en-US" dirty="0"/>
              <a:t>have the long "o" vowel sound which is missing in </a:t>
            </a:r>
            <a:r>
              <a:rPr lang="en-US" b="1" dirty="0" err="1">
                <a:latin typeface="Bwhebb" panose="00000400000000000000" pitchFamily="2" charset="0"/>
              </a:rPr>
              <a:t>hw"hy</a:t>
            </a:r>
            <a:r>
              <a:rPr lang="en-US" dirty="0">
                <a:latin typeface="Bwhebb" panose="00000400000000000000" pitchFamily="2" charset="0"/>
              </a:rPr>
              <a:t>&gt;</a:t>
            </a:r>
            <a:r>
              <a:rPr lang="en-US" dirty="0"/>
              <a:t> (</a:t>
            </a:r>
            <a:r>
              <a:rPr lang="en-US" i="1" dirty="0" err="1"/>
              <a:t>Yehvah</a:t>
            </a:r>
            <a:r>
              <a:rPr lang="en-US" dirty="0"/>
              <a:t>).  And all of the </a:t>
            </a:r>
            <a:r>
              <a:rPr lang="en-US" dirty="0" err="1"/>
              <a:t>pointings</a:t>
            </a:r>
            <a:r>
              <a:rPr lang="en-US" dirty="0"/>
              <a:t> of this name in the MT begin with "</a:t>
            </a:r>
            <a:r>
              <a:rPr lang="en-US" dirty="0" err="1"/>
              <a:t>Yeh</a:t>
            </a:r>
            <a:r>
              <a:rPr lang="en-US" dirty="0"/>
              <a:t>."</a:t>
            </a:r>
          </a:p>
        </p:txBody>
      </p:sp>
    </p:spTree>
    <p:extLst>
      <p:ext uri="{BB962C8B-B14F-4D97-AF65-F5344CB8AC3E}">
        <p14:creationId xmlns:p14="http://schemas.microsoft.com/office/powerpoint/2010/main" val="38128343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b="1" dirty="0" smtClean="0"/>
              <a:t>A Case for </a:t>
            </a:r>
            <a:r>
              <a:rPr lang="en-US" sz="3600" b="1" dirty="0" err="1" smtClean="0"/>
              <a:t>Yehovah</a:t>
            </a:r>
            <a:endParaRPr lang="en-US" sz="3600" b="1" i="1" dirty="0" smtClean="0"/>
          </a:p>
          <a:p>
            <a:pPr marL="0" indent="0">
              <a:buNone/>
            </a:pPr>
            <a:r>
              <a:rPr lang="en-US" dirty="0"/>
              <a:t>Second, the rules of Hebrew grammar tend to shorten the first syllable in a longer name ("</a:t>
            </a:r>
            <a:r>
              <a:rPr lang="en-US" dirty="0" err="1"/>
              <a:t>Yeh</a:t>
            </a:r>
            <a:r>
              <a:rPr lang="en-US" dirty="0"/>
              <a:t>" instead of "Yah").   Nearly all Hebrew names which begin with the </a:t>
            </a:r>
            <a:r>
              <a:rPr lang="en-US" b="1" dirty="0" err="1">
                <a:latin typeface="Bwhebb" panose="00000400000000000000" pitchFamily="2" charset="0"/>
              </a:rPr>
              <a:t>hy</a:t>
            </a:r>
            <a:r>
              <a:rPr lang="en-US" dirty="0"/>
              <a:t> (</a:t>
            </a:r>
            <a:r>
              <a:rPr lang="en-US" dirty="0" err="1"/>
              <a:t>yohd</a:t>
            </a:r>
            <a:r>
              <a:rPr lang="en-US" dirty="0"/>
              <a:t> hey) are pronounced "</a:t>
            </a:r>
            <a:r>
              <a:rPr lang="en-US" dirty="0" err="1"/>
              <a:t>Yeh</a:t>
            </a:r>
            <a:r>
              <a:rPr lang="en-US" dirty="0"/>
              <a:t>...."  Some of those include "</a:t>
            </a:r>
            <a:r>
              <a:rPr lang="en-US" dirty="0" err="1"/>
              <a:t>Yehoshua</a:t>
            </a:r>
            <a:r>
              <a:rPr lang="en-US" dirty="0"/>
              <a:t>," "</a:t>
            </a:r>
            <a:r>
              <a:rPr lang="en-US" dirty="0" err="1"/>
              <a:t>Yehoiada</a:t>
            </a:r>
            <a:r>
              <a:rPr lang="en-US" dirty="0"/>
              <a:t>," "</a:t>
            </a:r>
            <a:r>
              <a:rPr lang="en-US" dirty="0" err="1"/>
              <a:t>Yehudah</a:t>
            </a:r>
            <a:r>
              <a:rPr lang="en-US" dirty="0"/>
              <a:t>," "</a:t>
            </a:r>
            <a:r>
              <a:rPr lang="en-US" dirty="0" err="1"/>
              <a:t>Yehu</a:t>
            </a:r>
            <a:r>
              <a:rPr lang="en-US" dirty="0"/>
              <a:t>."  And there are many more.  By contrast, the vocalization "Yah" as the first part of the Name is not attested to in the Hebrew MT as an option for the full name </a:t>
            </a:r>
            <a:r>
              <a:rPr lang="en-US" dirty="0" err="1">
                <a:latin typeface="Bwhebb" panose="00000400000000000000" pitchFamily="2" charset="0"/>
              </a:rPr>
              <a:t>hwhy</a:t>
            </a:r>
            <a:r>
              <a:rPr lang="en-US" dirty="0"/>
              <a:t>.</a:t>
            </a:r>
          </a:p>
        </p:txBody>
      </p:sp>
    </p:spTree>
    <p:extLst>
      <p:ext uri="{BB962C8B-B14F-4D97-AF65-F5344CB8AC3E}">
        <p14:creationId xmlns:p14="http://schemas.microsoft.com/office/powerpoint/2010/main" val="29282389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A Case for </a:t>
            </a:r>
            <a:r>
              <a:rPr lang="en-US" sz="3600" b="1" dirty="0" err="1" smtClean="0"/>
              <a:t>Yehovah</a:t>
            </a:r>
            <a:endParaRPr lang="en-US" sz="3600" b="1" i="1" dirty="0" smtClean="0"/>
          </a:p>
          <a:p>
            <a:pPr marL="0" indent="0">
              <a:buNone/>
            </a:pPr>
            <a:r>
              <a:rPr lang="en-US" dirty="0"/>
              <a:t>The articulation </a:t>
            </a:r>
            <a:r>
              <a:rPr lang="en-US" i="1" dirty="0" err="1"/>
              <a:t>Yehovah</a:t>
            </a:r>
            <a:r>
              <a:rPr lang="en-US" dirty="0"/>
              <a:t> is consistent with other Hebrew names as pronounced and carried down through the MT Hebrew text.  It's hard to argue against the pronunciation accepted almost unanimously by the Hebrew speaking people.  However, there are at least two reasons why we may doubt that </a:t>
            </a:r>
            <a:r>
              <a:rPr lang="en-US" i="1" dirty="0" err="1"/>
              <a:t>Yehovah</a:t>
            </a:r>
            <a:r>
              <a:rPr lang="en-US" dirty="0"/>
              <a:t> is the correct way to say the Name of the Almighty.</a:t>
            </a:r>
          </a:p>
        </p:txBody>
      </p:sp>
    </p:spTree>
    <p:extLst>
      <p:ext uri="{BB962C8B-B14F-4D97-AF65-F5344CB8AC3E}">
        <p14:creationId xmlns:p14="http://schemas.microsoft.com/office/powerpoint/2010/main" val="23298956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A Case Against the Articulation </a:t>
            </a:r>
            <a:r>
              <a:rPr lang="en-US" sz="3600" b="1" dirty="0" err="1" smtClean="0"/>
              <a:t>Yehovah</a:t>
            </a:r>
            <a:endParaRPr lang="en-US" sz="3600" b="1" i="1" dirty="0" smtClean="0"/>
          </a:p>
          <a:p>
            <a:pPr marL="0" indent="0">
              <a:buNone/>
            </a:pPr>
            <a:r>
              <a:rPr lang="en-US" dirty="0"/>
              <a:t>First, as we have already pointed out, the premise of those who pronounce the Name "</a:t>
            </a:r>
            <a:r>
              <a:rPr lang="en-US" dirty="0" err="1"/>
              <a:t>Yehovah</a:t>
            </a:r>
            <a:r>
              <a:rPr lang="en-US" dirty="0"/>
              <a:t>" is that the manuscript evidence has greater weight when deciding which articulation is correct. But I think that premise may be off the mark. Since the writing of some of the earliest writings of Scripture, some 2500 years went by before the Rabbis put vowel points to the Hebrew manuscripts. Thus, we have no way of knowing that the Rabbis actually used the correct vowel points. It is difficult to put any trust in the Pharisees, Scribes and Rabbis throughout the centuries when we consider their blatant attempt to hide the correct pronunciation of the Name of Elohim. In their view, merely vocalizing the Name correctly is worthy of the death penalty! (see more below)  So, whether some manuscript has the correct vowel pointing or not cannot be known by us with any certainty.</a:t>
            </a:r>
          </a:p>
        </p:txBody>
      </p:sp>
    </p:spTree>
    <p:extLst>
      <p:ext uri="{BB962C8B-B14F-4D97-AF65-F5344CB8AC3E}">
        <p14:creationId xmlns:p14="http://schemas.microsoft.com/office/powerpoint/2010/main" val="17927674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A Case Against the Articulation </a:t>
            </a:r>
            <a:r>
              <a:rPr lang="en-US" sz="3600" b="1" dirty="0" err="1" smtClean="0"/>
              <a:t>Yehovah</a:t>
            </a:r>
            <a:endParaRPr lang="en-US" sz="3600" b="1" i="1" dirty="0" smtClean="0"/>
          </a:p>
          <a:p>
            <a:pPr marL="0" indent="0">
              <a:buNone/>
            </a:pPr>
            <a:r>
              <a:rPr lang="en-US" dirty="0" smtClean="0"/>
              <a:t>Second, the third letter in the Name is pronounced as a “v” in modern Hebrew.  But most scholars believe it was articulated as a “w” sound in ancient Hebrew.  The “v” sound is probably because of the influence of modern European languages, such as German.  So, if the rest of the sounds in the Name are correct, the ancient articulation would have been </a:t>
            </a:r>
            <a:r>
              <a:rPr lang="en-US" dirty="0" err="1" smtClean="0"/>
              <a:t>Yehowah</a:t>
            </a:r>
            <a:r>
              <a:rPr lang="en-US" dirty="0" smtClean="0"/>
              <a:t>.</a:t>
            </a:r>
            <a:endParaRPr lang="en-US" dirty="0"/>
          </a:p>
        </p:txBody>
      </p:sp>
    </p:spTree>
    <p:extLst>
      <p:ext uri="{BB962C8B-B14F-4D97-AF65-F5344CB8AC3E}">
        <p14:creationId xmlns:p14="http://schemas.microsoft.com/office/powerpoint/2010/main" val="18798626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b="1" dirty="0" smtClean="0"/>
              <a:t>A Case for Yahuwah</a:t>
            </a:r>
            <a:endParaRPr lang="en-US" sz="3600" b="1" i="1" dirty="0" smtClean="0"/>
          </a:p>
          <a:p>
            <a:pPr marL="0" indent="0">
              <a:buNone/>
            </a:pPr>
            <a:r>
              <a:rPr lang="en-US" dirty="0" smtClean="0"/>
              <a:t>There are </a:t>
            </a:r>
            <a:r>
              <a:rPr lang="en-US" dirty="0"/>
              <a:t>also some very good reasons for the vocalization of </a:t>
            </a:r>
            <a:r>
              <a:rPr lang="en-US" i="1" dirty="0"/>
              <a:t>Yahuwah</a:t>
            </a:r>
            <a:r>
              <a:rPr lang="en-US" dirty="0"/>
              <a:t> which many </a:t>
            </a:r>
            <a:r>
              <a:rPr lang="en-US" dirty="0" err="1"/>
              <a:t>Messianics</a:t>
            </a:r>
            <a:r>
              <a:rPr lang="en-US" dirty="0"/>
              <a:t> have been convinced by.  Those reasons follow.  Since it appears highly likely that the Rabbis tampered with the vowel pointing, we must throw out the pointing as it occurs in the MT and try to reconstruct the vocalization using other evidence.  We begin this task by taking note that the name </a:t>
            </a:r>
            <a:r>
              <a:rPr lang="en-US" b="1" dirty="0" err="1">
                <a:latin typeface="Bwhebb" panose="00000400000000000000" pitchFamily="2" charset="0"/>
              </a:rPr>
              <a:t>hwhy</a:t>
            </a:r>
            <a:r>
              <a:rPr lang="en-US" dirty="0"/>
              <a:t> in the Hebrew is made up of 4 letters -  which may be transliterated as </a:t>
            </a:r>
            <a:r>
              <a:rPr lang="en-US" dirty="0" err="1"/>
              <a:t>yohd</a:t>
            </a:r>
            <a:r>
              <a:rPr lang="en-US" dirty="0"/>
              <a:t>, hey, </a:t>
            </a:r>
            <a:r>
              <a:rPr lang="en-US" dirty="0" err="1"/>
              <a:t>vav</a:t>
            </a:r>
            <a:r>
              <a:rPr lang="en-US" dirty="0"/>
              <a:t>, hey.  These four letters are consonants but also bring with them vowel sounds.  These are pronounced as follows:  </a:t>
            </a:r>
            <a:r>
              <a:rPr lang="en-US" dirty="0" err="1"/>
              <a:t>Yohd</a:t>
            </a:r>
            <a:r>
              <a:rPr lang="en-US" dirty="0"/>
              <a:t> = "</a:t>
            </a:r>
            <a:r>
              <a:rPr lang="en-US" dirty="0" err="1"/>
              <a:t>ee</a:t>
            </a:r>
            <a:r>
              <a:rPr lang="en-US" dirty="0"/>
              <a:t>" as in week OR "y" as in yard.  Hey = "ah" as in Bach.  </a:t>
            </a:r>
            <a:r>
              <a:rPr lang="en-US" dirty="0" err="1" smtClean="0"/>
              <a:t>Vav</a:t>
            </a:r>
            <a:r>
              <a:rPr lang="en-US" dirty="0" smtClean="0"/>
              <a:t> (</a:t>
            </a:r>
            <a:r>
              <a:rPr lang="en-US" dirty="0" err="1" smtClean="0"/>
              <a:t>waw</a:t>
            </a:r>
            <a:r>
              <a:rPr lang="en-US" dirty="0" smtClean="0"/>
              <a:t>) </a:t>
            </a:r>
            <a:r>
              <a:rPr lang="en-US" dirty="0"/>
              <a:t>= "</a:t>
            </a:r>
            <a:r>
              <a:rPr lang="en-US" dirty="0" err="1"/>
              <a:t>oo</a:t>
            </a:r>
            <a:r>
              <a:rPr lang="en-US" dirty="0"/>
              <a:t>" as in food.  Hey = "ah" as in bah OR "ay" as in bay.</a:t>
            </a:r>
          </a:p>
        </p:txBody>
      </p:sp>
    </p:spTree>
    <p:extLst>
      <p:ext uri="{BB962C8B-B14F-4D97-AF65-F5344CB8AC3E}">
        <p14:creationId xmlns:p14="http://schemas.microsoft.com/office/powerpoint/2010/main" val="1157644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A Case for Yahuwah</a:t>
            </a:r>
            <a:endParaRPr lang="en-US" sz="3600" b="1" i="1" dirty="0" smtClean="0"/>
          </a:p>
          <a:p>
            <a:pPr marL="0" indent="0">
              <a:buNone/>
            </a:pPr>
            <a:r>
              <a:rPr lang="en-US" dirty="0"/>
              <a:t>Thus, if we put together these sounds, we arrive at "</a:t>
            </a:r>
            <a:r>
              <a:rPr lang="en-US" dirty="0" err="1"/>
              <a:t>ee</a:t>
            </a:r>
            <a:r>
              <a:rPr lang="en-US" dirty="0"/>
              <a:t> ah </a:t>
            </a:r>
            <a:r>
              <a:rPr lang="en-US" dirty="0" err="1"/>
              <a:t>oo</a:t>
            </a:r>
            <a:r>
              <a:rPr lang="en-US" dirty="0"/>
              <a:t> ah" or "y ah </a:t>
            </a:r>
            <a:r>
              <a:rPr lang="en-US" dirty="0" err="1"/>
              <a:t>oo</a:t>
            </a:r>
            <a:r>
              <a:rPr lang="en-US" dirty="0"/>
              <a:t> ah."  But when we say words, the sound of the word does not equal the sound of each of the letters, one right after the other.  If so, my name would sound like "d-ay-v-</a:t>
            </a:r>
            <a:r>
              <a:rPr lang="en-US" dirty="0" err="1"/>
              <a:t>i</a:t>
            </a:r>
            <a:r>
              <a:rPr lang="en-US" dirty="0"/>
              <a:t>-d."  When we say words we blend and combine the sounds of the letters and it usually does not sound like we are pronouncing each letter.  Taking "</a:t>
            </a:r>
            <a:r>
              <a:rPr lang="en-US" dirty="0" err="1"/>
              <a:t>ee</a:t>
            </a:r>
            <a:r>
              <a:rPr lang="en-US" dirty="0"/>
              <a:t> ah </a:t>
            </a:r>
            <a:r>
              <a:rPr lang="en-US" dirty="0" err="1"/>
              <a:t>oo</a:t>
            </a:r>
            <a:r>
              <a:rPr lang="en-US" dirty="0"/>
              <a:t> ah," this blends into the sounds "yah" "</a:t>
            </a:r>
            <a:r>
              <a:rPr lang="en-US" dirty="0" err="1"/>
              <a:t>oo</a:t>
            </a:r>
            <a:r>
              <a:rPr lang="en-US" dirty="0"/>
              <a:t>-ah."  And finally, "Yahuwah."</a:t>
            </a:r>
          </a:p>
        </p:txBody>
      </p:sp>
    </p:spTree>
    <p:extLst>
      <p:ext uri="{BB962C8B-B14F-4D97-AF65-F5344CB8AC3E}">
        <p14:creationId xmlns:p14="http://schemas.microsoft.com/office/powerpoint/2010/main" val="7562308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b="1" dirty="0" smtClean="0"/>
              <a:t>A Case for Yahuwah</a:t>
            </a:r>
            <a:endParaRPr lang="en-US" sz="3600" b="1" i="1" dirty="0" smtClean="0"/>
          </a:p>
          <a:p>
            <a:pPr marL="0" indent="0">
              <a:buNone/>
            </a:pPr>
            <a:r>
              <a:rPr lang="en-US" dirty="0"/>
              <a:t>Taking a different approach to reconstructing the vocalization of the Name, consider the following:  In </a:t>
            </a:r>
            <a:r>
              <a:rPr lang="en-US" dirty="0" err="1"/>
              <a:t>Tehillim</a:t>
            </a:r>
            <a:r>
              <a:rPr lang="en-US" dirty="0"/>
              <a:t> (Psalms) 150, the expression, </a:t>
            </a:r>
            <a:r>
              <a:rPr lang="en-US" i="1" dirty="0" err="1"/>
              <a:t>Hallelu</a:t>
            </a:r>
            <a:r>
              <a:rPr lang="en-US" i="1" dirty="0"/>
              <a:t> Yah</a:t>
            </a:r>
            <a:r>
              <a:rPr lang="en-US" dirty="0"/>
              <a:t> is used a number of times.  The Hebrew reads,  </a:t>
            </a:r>
            <a:r>
              <a:rPr lang="en-US" dirty="0" err="1"/>
              <a:t>Hy</a:t>
            </a:r>
            <a:r>
              <a:rPr lang="en-US" dirty="0"/>
              <a:t>" </a:t>
            </a:r>
            <a:r>
              <a:rPr lang="en-US" dirty="0" err="1"/>
              <a:t>Wll.h</a:t>
            </a:r>
            <a:r>
              <a:rPr lang="en-US" dirty="0"/>
              <a:t>;   Note that "</a:t>
            </a:r>
            <a:r>
              <a:rPr lang="en-US" dirty="0" err="1"/>
              <a:t>hallelu</a:t>
            </a:r>
            <a:r>
              <a:rPr lang="en-US" dirty="0"/>
              <a:t>" means "(you) praise."  It is an imperative and is a call to praise: "you all, praise...."   The "yah" part of the expression is the abbreviated, poetic form of the name </a:t>
            </a:r>
            <a:r>
              <a:rPr lang="en-US" b="1" dirty="0" err="1"/>
              <a:t>hwhy</a:t>
            </a:r>
            <a:r>
              <a:rPr lang="en-US" dirty="0"/>
              <a:t> .  The vowel sound between the </a:t>
            </a:r>
            <a:r>
              <a:rPr lang="en-US" i="1" dirty="0" err="1"/>
              <a:t>yohd</a:t>
            </a:r>
            <a:r>
              <a:rPr lang="en-US" dirty="0"/>
              <a:t> and the </a:t>
            </a:r>
            <a:r>
              <a:rPr lang="en-US" i="1" dirty="0"/>
              <a:t>hey</a:t>
            </a:r>
            <a:r>
              <a:rPr lang="en-US" dirty="0"/>
              <a:t> is the "a" sound, pronounced </a:t>
            </a:r>
            <a:r>
              <a:rPr lang="en-US" i="1" dirty="0"/>
              <a:t>ah</a:t>
            </a:r>
            <a:r>
              <a:rPr lang="en-US" dirty="0"/>
              <a:t>.  This expression is never pronounced </a:t>
            </a:r>
            <a:r>
              <a:rPr lang="en-US" i="1" dirty="0" err="1"/>
              <a:t>hallelu-yeh</a:t>
            </a:r>
            <a:r>
              <a:rPr lang="en-US" dirty="0"/>
              <a:t>, but all agree that it is vocalized as </a:t>
            </a:r>
            <a:r>
              <a:rPr lang="en-US" i="1" dirty="0" err="1"/>
              <a:t>hallelu</a:t>
            </a:r>
            <a:r>
              <a:rPr lang="en-US" i="1" dirty="0"/>
              <a:t>-yah</a:t>
            </a:r>
            <a:r>
              <a:rPr lang="en-US" dirty="0"/>
              <a:t>. </a:t>
            </a:r>
          </a:p>
        </p:txBody>
      </p:sp>
    </p:spTree>
    <p:extLst>
      <p:ext uri="{BB962C8B-B14F-4D97-AF65-F5344CB8AC3E}">
        <p14:creationId xmlns:p14="http://schemas.microsoft.com/office/powerpoint/2010/main" val="1336343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A Case for Yahuwah</a:t>
            </a:r>
            <a:endParaRPr lang="en-US" sz="3600" b="1" i="1" dirty="0" smtClean="0"/>
          </a:p>
          <a:p>
            <a:pPr marL="0" indent="0">
              <a:buNone/>
            </a:pPr>
            <a:r>
              <a:rPr lang="en-US" dirty="0"/>
              <a:t>Also, grammatically speaking, it is significant that the letter </a:t>
            </a:r>
            <a:r>
              <a:rPr lang="en-US" i="1" dirty="0"/>
              <a:t>hey</a:t>
            </a:r>
            <a:r>
              <a:rPr lang="en-US" dirty="0"/>
              <a:t> has a dot in the middle of it.  This is called a </a:t>
            </a:r>
            <a:r>
              <a:rPr lang="en-US" i="1" dirty="0" err="1"/>
              <a:t>mappiq</a:t>
            </a:r>
            <a:r>
              <a:rPr lang="en-US" dirty="0"/>
              <a:t>.  It's purpose is to let the reader know that this letter is not to be cut off or silenced.  The letter is to have a full sharp pronunciation.  The expression should be pronounced, </a:t>
            </a:r>
            <a:r>
              <a:rPr lang="en-US" i="1" dirty="0" err="1"/>
              <a:t>hallelu</a:t>
            </a:r>
            <a:r>
              <a:rPr lang="en-US" i="1" dirty="0"/>
              <a:t> Yah</a:t>
            </a:r>
            <a:r>
              <a:rPr lang="en-US" dirty="0"/>
              <a:t> with a full "h" sound as in a sharp exhale of air from the mouth.  </a:t>
            </a:r>
          </a:p>
          <a:p>
            <a:pPr marL="0" indent="0">
              <a:buNone/>
            </a:pPr>
            <a:r>
              <a:rPr lang="en-US" dirty="0"/>
              <a:t>It would be strange indeed given that the known correct </a:t>
            </a:r>
            <a:r>
              <a:rPr lang="en-US" dirty="0" smtClean="0"/>
              <a:t>vocalization </a:t>
            </a:r>
            <a:r>
              <a:rPr lang="en-US" dirty="0"/>
              <a:t>of the poetic short form of the Name is "Yah" if the full name of Elohim were not pronounced beginning with "Yah."  You would expect that since "Yah" is the shortened form that "Yah" would occur somewhere in the full name.  Thus, it makes good sense that </a:t>
            </a:r>
            <a:r>
              <a:rPr lang="en-US" i="1" dirty="0"/>
              <a:t>Yah</a:t>
            </a:r>
            <a:r>
              <a:rPr lang="en-US" dirty="0"/>
              <a:t> is the correct pronunciation of the first part of the full name.</a:t>
            </a:r>
          </a:p>
        </p:txBody>
      </p:sp>
    </p:spTree>
    <p:extLst>
      <p:ext uri="{BB962C8B-B14F-4D97-AF65-F5344CB8AC3E}">
        <p14:creationId xmlns:p14="http://schemas.microsoft.com/office/powerpoint/2010/main" val="12486058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A Case for Yahuwah</a:t>
            </a:r>
            <a:endParaRPr lang="en-US" sz="3600" b="1" i="1" dirty="0" smtClean="0"/>
          </a:p>
          <a:p>
            <a:pPr marL="0" indent="0">
              <a:buNone/>
            </a:pPr>
            <a:r>
              <a:rPr lang="en-US" dirty="0"/>
              <a:t>This pronunciation "</a:t>
            </a:r>
            <a:r>
              <a:rPr lang="en-US" dirty="0" err="1"/>
              <a:t>Yahu</a:t>
            </a:r>
            <a:r>
              <a:rPr lang="en-US" dirty="0"/>
              <a:t>" is testified to in names that use these first 3 letters of the 4 letter name of Elohim.  Jeremiah the prophet's name, in Hebrew, utilizes the first three letters of the name </a:t>
            </a:r>
            <a:r>
              <a:rPr lang="en-US" b="1" dirty="0" err="1">
                <a:latin typeface="Bwhebb" panose="00000400000000000000" pitchFamily="2" charset="0"/>
              </a:rPr>
              <a:t>hwhy</a:t>
            </a:r>
            <a:r>
              <a:rPr lang="en-US" dirty="0"/>
              <a:t>.  Jeremiah's name in Hebrew is </a:t>
            </a:r>
            <a:r>
              <a:rPr lang="en-US" dirty="0" err="1">
                <a:latin typeface="Bwhebb" panose="00000400000000000000" pitchFamily="2" charset="0"/>
              </a:rPr>
              <a:t>Why"ßm.r</a:t>
            </a:r>
            <a:r>
              <a:rPr lang="en-US" dirty="0">
                <a:latin typeface="Bwhebb" panose="00000400000000000000" pitchFamily="2" charset="0"/>
              </a:rPr>
              <a:t>&gt;</a:t>
            </a:r>
            <a:r>
              <a:rPr lang="en-US" dirty="0" err="1">
                <a:latin typeface="Bwhebb" panose="00000400000000000000" pitchFamily="2" charset="0"/>
              </a:rPr>
              <a:t>yI</a:t>
            </a:r>
            <a:r>
              <a:rPr lang="en-US" dirty="0"/>
              <a:t> (pronounced, "</a:t>
            </a:r>
            <a:r>
              <a:rPr lang="en-US" dirty="0" err="1"/>
              <a:t>Yirm</a:t>
            </a:r>
            <a:r>
              <a:rPr lang="en-US" u="sng" dirty="0" err="1"/>
              <a:t>yahu</a:t>
            </a:r>
            <a:r>
              <a:rPr lang="en-US" dirty="0"/>
              <a:t>").  Here, "</a:t>
            </a:r>
            <a:r>
              <a:rPr lang="en-US" dirty="0" err="1"/>
              <a:t>yahu</a:t>
            </a:r>
            <a:r>
              <a:rPr lang="en-US" dirty="0"/>
              <a:t>" is the correct vocalization of Jeremiah's name and this suggests that it is also the correct pronunciation of the first three letters of the name of Elohim.</a:t>
            </a:r>
          </a:p>
          <a:p>
            <a:pPr marL="0" indent="0">
              <a:buNone/>
            </a:pPr>
            <a:r>
              <a:rPr lang="en-US" dirty="0"/>
              <a:t>The names of Isaiah and Elijah, in Hebrew, also are pronounced the same way: </a:t>
            </a:r>
            <a:r>
              <a:rPr lang="en-US" dirty="0">
                <a:latin typeface="Bwhebb" panose="00000400000000000000" pitchFamily="2" charset="0"/>
              </a:rPr>
              <a:t>Why"[.</a:t>
            </a:r>
            <a:r>
              <a:rPr lang="en-US" dirty="0" err="1">
                <a:latin typeface="Bwhebb" panose="00000400000000000000" pitchFamily="2" charset="0"/>
              </a:rPr>
              <a:t>v;y</a:t>
            </a:r>
            <a:r>
              <a:rPr lang="en-US" dirty="0">
                <a:latin typeface="Bwhebb" panose="00000400000000000000" pitchFamily="2" charset="0"/>
              </a:rPr>
              <a:t>&gt; </a:t>
            </a:r>
            <a:r>
              <a:rPr lang="en-US" dirty="0"/>
              <a:t>(pronounced "</a:t>
            </a:r>
            <a:r>
              <a:rPr lang="en-US" dirty="0" err="1"/>
              <a:t>Yesha’</a:t>
            </a:r>
            <a:r>
              <a:rPr lang="en-US" u="sng" dirty="0" err="1"/>
              <a:t>yahu</a:t>
            </a:r>
            <a:r>
              <a:rPr lang="en-US" dirty="0"/>
              <a:t>") and </a:t>
            </a:r>
            <a:r>
              <a:rPr lang="en-US" dirty="0" err="1">
                <a:latin typeface="Bwhebb" panose="00000400000000000000" pitchFamily="2" charset="0"/>
              </a:rPr>
              <a:t>WhY"liae</a:t>
            </a:r>
            <a:r>
              <a:rPr lang="en-US" dirty="0"/>
              <a:t> "(pronounced "</a:t>
            </a:r>
            <a:r>
              <a:rPr lang="en-US" dirty="0" err="1"/>
              <a:t>Eli</a:t>
            </a:r>
            <a:r>
              <a:rPr lang="en-US" u="sng" dirty="0" err="1"/>
              <a:t>yahu</a:t>
            </a:r>
            <a:r>
              <a:rPr lang="en-US" dirty="0"/>
              <a:t>") testify to the vocalization of </a:t>
            </a:r>
            <a:r>
              <a:rPr lang="en-US" i="1" dirty="0" err="1"/>
              <a:t>Yahu</a:t>
            </a:r>
            <a:r>
              <a:rPr lang="en-US" dirty="0"/>
              <a:t>.  So, all three of these well known names substantiate that </a:t>
            </a:r>
            <a:r>
              <a:rPr lang="en-US" i="1" dirty="0" err="1"/>
              <a:t>Yahu</a:t>
            </a:r>
            <a:r>
              <a:rPr lang="en-US" dirty="0"/>
              <a:t> is the correct pronunciation of the first three letters of God's Name.</a:t>
            </a:r>
          </a:p>
        </p:txBody>
      </p:sp>
    </p:spTree>
    <p:extLst>
      <p:ext uri="{BB962C8B-B14F-4D97-AF65-F5344CB8AC3E}">
        <p14:creationId xmlns:p14="http://schemas.microsoft.com/office/powerpoint/2010/main" val="24822397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b="1" dirty="0" smtClean="0"/>
              <a:t>A Case for Yahuwah</a:t>
            </a:r>
            <a:endParaRPr lang="en-US" sz="3600" b="1" i="1" dirty="0" smtClean="0"/>
          </a:p>
          <a:p>
            <a:pPr marL="0" indent="0">
              <a:buNone/>
            </a:pPr>
            <a:r>
              <a:rPr lang="en-US" dirty="0"/>
              <a:t>On a personal note, I have been persuaded and have been pronouncing Elohim's name as </a:t>
            </a:r>
            <a:r>
              <a:rPr lang="en-US" i="1" dirty="0"/>
              <a:t>Yahuwah</a:t>
            </a:r>
            <a:r>
              <a:rPr lang="en-US" dirty="0"/>
              <a:t> for about eight years now.  On balance, I still prefer </a:t>
            </a:r>
            <a:r>
              <a:rPr lang="en-US" i="1" dirty="0"/>
              <a:t>Yahuwah</a:t>
            </a:r>
            <a:r>
              <a:rPr lang="en-US" dirty="0"/>
              <a:t> as the correct way to say His Name.  Yet, I often pronounce the Name as </a:t>
            </a:r>
            <a:r>
              <a:rPr lang="en-US" i="1" dirty="0" err="1"/>
              <a:t>Yehovah</a:t>
            </a:r>
            <a:r>
              <a:rPr lang="en-US" dirty="0"/>
              <a:t> wherever it is accepted.  I do not want my personal opinion to get in the way of honoring His Name.  Though others may have intellectual or textual reasons for pronouncing the name of Elohim differently than I have shown here, let's not quarrel or break fellowship over the exact articulation of the Name.  The important point is that we recognize that Elohim has a name and that he wants us to call upon Him by that Name.</a:t>
            </a:r>
          </a:p>
        </p:txBody>
      </p:sp>
    </p:spTree>
    <p:extLst>
      <p:ext uri="{BB962C8B-B14F-4D97-AF65-F5344CB8AC3E}">
        <p14:creationId xmlns:p14="http://schemas.microsoft.com/office/powerpoint/2010/main" val="4645060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b="1" dirty="0" smtClean="0"/>
              <a:t>Calling On Yahuwah</a:t>
            </a:r>
            <a:endParaRPr lang="en-US" sz="3600" b="1" i="1" dirty="0" smtClean="0"/>
          </a:p>
          <a:p>
            <a:pPr marL="0" indent="0">
              <a:buNone/>
            </a:pPr>
            <a:r>
              <a:rPr lang="en-US" baseline="30000" dirty="0" smtClean="0"/>
              <a:t>6</a:t>
            </a:r>
            <a:r>
              <a:rPr lang="en-US" dirty="0" smtClean="0"/>
              <a:t> </a:t>
            </a:r>
            <a:r>
              <a:rPr lang="en-US" dirty="0"/>
              <a:t>I call on you, O Elohim, for you will answer me; give ear to me and hear my prayer</a:t>
            </a:r>
            <a:r>
              <a:rPr lang="en-US" dirty="0" smtClean="0"/>
              <a:t>.</a:t>
            </a:r>
            <a:r>
              <a:rPr lang="en-US" dirty="0"/>
              <a:t> </a:t>
            </a:r>
            <a:r>
              <a:rPr lang="en-US" dirty="0" smtClean="0"/>
              <a:t>(Psalm 17)</a:t>
            </a:r>
          </a:p>
          <a:p>
            <a:pPr marL="0" indent="0">
              <a:buNone/>
            </a:pPr>
            <a:r>
              <a:rPr lang="en-US" baseline="30000" dirty="0" smtClean="0"/>
              <a:t>3</a:t>
            </a:r>
            <a:r>
              <a:rPr lang="en-US" dirty="0" smtClean="0"/>
              <a:t> </a:t>
            </a:r>
            <a:r>
              <a:rPr lang="en-US" dirty="0"/>
              <a:t>I call to Yahuwah, who is worthy of praise, and I am saved from my enemies</a:t>
            </a:r>
            <a:r>
              <a:rPr lang="en-US" dirty="0" smtClean="0"/>
              <a:t>.</a:t>
            </a:r>
            <a:r>
              <a:rPr lang="en-US" dirty="0"/>
              <a:t> </a:t>
            </a:r>
            <a:r>
              <a:rPr lang="en-US" dirty="0" smtClean="0"/>
              <a:t>(Psalm 18)</a:t>
            </a:r>
          </a:p>
          <a:p>
            <a:pPr marL="0" indent="0">
              <a:buNone/>
            </a:pPr>
            <a:r>
              <a:rPr lang="en-US" baseline="30000" dirty="0"/>
              <a:t>7</a:t>
            </a:r>
            <a:r>
              <a:rPr lang="en-US" dirty="0"/>
              <a:t> Hear my voice when I call, Yahuwah; be </a:t>
            </a:r>
            <a:r>
              <a:rPr lang="en-US" dirty="0" smtClean="0"/>
              <a:t>merciful  to me and answer me. (Psalm 27)</a:t>
            </a:r>
          </a:p>
          <a:p>
            <a:pPr marL="0" indent="0">
              <a:buNone/>
            </a:pPr>
            <a:r>
              <a:rPr lang="en-US" dirty="0" smtClean="0"/>
              <a:t>To </a:t>
            </a:r>
            <a:r>
              <a:rPr lang="en-US" dirty="0"/>
              <a:t>you I call, Yahuwah my Rock; do not turn a deaf ear to me. For if you remain silent, I will be like those who have gone down to the pit</a:t>
            </a:r>
            <a:r>
              <a:rPr lang="en-US" dirty="0" smtClean="0"/>
              <a:t>. </a:t>
            </a:r>
            <a:r>
              <a:rPr lang="en-US" baseline="30000" dirty="0"/>
              <a:t>2</a:t>
            </a:r>
            <a:r>
              <a:rPr lang="en-US" dirty="0"/>
              <a:t> Hear my cry for mercy as I call to you for help, as I lift up my hands toward your Most Holy Place</a:t>
            </a:r>
            <a:r>
              <a:rPr lang="en-US" dirty="0" smtClean="0"/>
              <a:t>. (Psalm 28)</a:t>
            </a:r>
            <a:endParaRPr lang="en-US" dirty="0"/>
          </a:p>
          <a:p>
            <a:pPr marL="0" indent="0">
              <a:buNone/>
            </a:pPr>
            <a:endParaRPr lang="en-US" dirty="0"/>
          </a:p>
        </p:txBody>
      </p:sp>
    </p:spTree>
    <p:extLst>
      <p:ext uri="{BB962C8B-B14F-4D97-AF65-F5344CB8AC3E}">
        <p14:creationId xmlns:p14="http://schemas.microsoft.com/office/powerpoint/2010/main" val="10906018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92500" lnSpcReduction="10000"/>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August 18, 2018</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4436222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The Creator’s Magnificent Name</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Part 2</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Exploring the Impact of the Ineffable Name Doctrine on the Use of the Creator’s Name</a:t>
            </a:r>
          </a:p>
        </p:txBody>
      </p:sp>
    </p:spTree>
    <p:extLst>
      <p:ext uri="{BB962C8B-B14F-4D97-AF65-F5344CB8AC3E}">
        <p14:creationId xmlns:p14="http://schemas.microsoft.com/office/powerpoint/2010/main" val="10830713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Taking His Name in </a:t>
            </a:r>
            <a:r>
              <a:rPr lang="en-US" sz="3600" b="1" dirty="0" smtClean="0"/>
              <a:t>Vain</a:t>
            </a:r>
            <a:endParaRPr lang="en-US" sz="3600" b="1" i="1" dirty="0"/>
          </a:p>
          <a:p>
            <a:pPr marL="0" indent="0">
              <a:buNone/>
            </a:pPr>
            <a:r>
              <a:rPr lang="en-US" dirty="0" smtClean="0"/>
              <a:t>You </a:t>
            </a:r>
            <a:r>
              <a:rPr lang="en-US" dirty="0"/>
              <a:t>shall not take the name of </a:t>
            </a:r>
            <a:r>
              <a:rPr lang="en-US" dirty="0" err="1">
                <a:latin typeface="Bwhebb" charset="0"/>
                <a:ea typeface="Bwhebb" charset="0"/>
                <a:cs typeface="Bwhebb" charset="0"/>
              </a:rPr>
              <a:t>hwhy</a:t>
            </a:r>
            <a:r>
              <a:rPr lang="en-US" dirty="0"/>
              <a:t> (Yahuwah) your Elohim in vain, for </a:t>
            </a:r>
            <a:r>
              <a:rPr lang="en-US" dirty="0" err="1" smtClean="0">
                <a:latin typeface="Bwhebb" charset="0"/>
                <a:ea typeface="Bwhebb" charset="0"/>
                <a:cs typeface="Bwhebb" charset="0"/>
              </a:rPr>
              <a:t>hwhy</a:t>
            </a:r>
            <a:r>
              <a:rPr lang="en-US" dirty="0" smtClean="0"/>
              <a:t> (</a:t>
            </a:r>
            <a:r>
              <a:rPr lang="en-US" dirty="0"/>
              <a:t>Yahuwah) will not hold </a:t>
            </a:r>
            <a:r>
              <a:rPr lang="en-US" i="1" dirty="0"/>
              <a:t>him </a:t>
            </a:r>
            <a:r>
              <a:rPr lang="en-US" dirty="0"/>
              <a:t>guiltless who takes His name </a:t>
            </a:r>
            <a:r>
              <a:rPr lang="en-US" dirty="0">
                <a:latin typeface="Bwhebb" charset="0"/>
                <a:ea typeface="Bwhebb" charset="0"/>
                <a:cs typeface="Bwhebb" charset="0"/>
              </a:rPr>
              <a:t>mv</a:t>
            </a:r>
            <a:r>
              <a:rPr lang="en-US" dirty="0"/>
              <a:t>, in vain (Exodus 20:7</a:t>
            </a:r>
            <a:r>
              <a:rPr lang="en-US" dirty="0" smtClean="0"/>
              <a:t>).</a:t>
            </a:r>
          </a:p>
          <a:p>
            <a:pPr marL="0" indent="0">
              <a:buNone/>
            </a:pPr>
            <a:r>
              <a:rPr lang="en-US" dirty="0" smtClean="0"/>
              <a:t>You </a:t>
            </a:r>
            <a:r>
              <a:rPr lang="en-US" dirty="0"/>
              <a:t>shall not take the </a:t>
            </a:r>
            <a:r>
              <a:rPr lang="en-US" dirty="0" smtClean="0"/>
              <a:t>name of</a:t>
            </a:r>
            <a:r>
              <a:rPr lang="en-US" dirty="0"/>
              <a:t> </a:t>
            </a:r>
            <a:r>
              <a:rPr lang="en-US" dirty="0" err="1">
                <a:latin typeface="Bwhebb" charset="0"/>
                <a:ea typeface="Bwhebb" charset="0"/>
                <a:cs typeface="Bwhebb" charset="0"/>
              </a:rPr>
              <a:t>hwhy</a:t>
            </a:r>
            <a:r>
              <a:rPr lang="en-US" dirty="0"/>
              <a:t> (Yahuwah) your Elohim in vain, for </a:t>
            </a:r>
            <a:r>
              <a:rPr lang="en-US" dirty="0" err="1" smtClean="0">
                <a:latin typeface="Bwhebb" charset="0"/>
                <a:ea typeface="Bwhebb" charset="0"/>
                <a:cs typeface="Bwhebb" charset="0"/>
              </a:rPr>
              <a:t>hwhy</a:t>
            </a:r>
            <a:r>
              <a:rPr lang="en-US" dirty="0" smtClean="0"/>
              <a:t> (</a:t>
            </a:r>
            <a:r>
              <a:rPr lang="en-US" dirty="0"/>
              <a:t>Yahuwah) will not hold </a:t>
            </a:r>
            <a:r>
              <a:rPr lang="en-US" i="1" dirty="0"/>
              <a:t>him </a:t>
            </a:r>
            <a:r>
              <a:rPr lang="en-US" dirty="0"/>
              <a:t>guiltless who takes His name </a:t>
            </a:r>
            <a:r>
              <a:rPr lang="en-US" dirty="0">
                <a:latin typeface="Bwhebb" charset="0"/>
                <a:ea typeface="Bwhebb" charset="0"/>
                <a:cs typeface="Bwhebb" charset="0"/>
              </a:rPr>
              <a:t>mv</a:t>
            </a:r>
            <a:r>
              <a:rPr lang="en-US" dirty="0"/>
              <a:t>, in vain (Deuteronomy 5:11).</a:t>
            </a:r>
          </a:p>
          <a:p>
            <a:pPr marL="0" indent="0">
              <a:buNone/>
            </a:pPr>
            <a:endParaRPr lang="en-US" dirty="0"/>
          </a:p>
        </p:txBody>
      </p:sp>
    </p:spTree>
    <p:extLst>
      <p:ext uri="{BB962C8B-B14F-4D97-AF65-F5344CB8AC3E}">
        <p14:creationId xmlns:p14="http://schemas.microsoft.com/office/powerpoint/2010/main" val="875677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In Vain?</a:t>
            </a:r>
            <a:endParaRPr lang="en-US" sz="3600" b="1" i="1" dirty="0" smtClean="0"/>
          </a:p>
          <a:p>
            <a:pPr marL="0" indent="0">
              <a:buNone/>
            </a:pPr>
            <a:r>
              <a:rPr lang="en-US" dirty="0" smtClean="0"/>
              <a:t>T</a:t>
            </a:r>
            <a:r>
              <a:rPr lang="en-US" dirty="0" smtClean="0"/>
              <a:t>he </a:t>
            </a:r>
            <a:r>
              <a:rPr lang="en-US" dirty="0"/>
              <a:t>Hebrew word, </a:t>
            </a:r>
            <a:r>
              <a:rPr lang="en-US" i="1" dirty="0" err="1"/>
              <a:t>sha-ve</a:t>
            </a:r>
            <a:r>
              <a:rPr lang="en-US" dirty="0"/>
              <a:t>, which means "emptiness, vanity, falsehood, nothingness, emptiness of speech, lying, worthlessness (of conduct)."  To take Elohim's name in vain would be, therefore, to regard His name as worthless, empty or nothingness. </a:t>
            </a:r>
            <a:endParaRPr lang="en-US" dirty="0"/>
          </a:p>
        </p:txBody>
      </p:sp>
    </p:spTree>
    <p:extLst>
      <p:ext uri="{BB962C8B-B14F-4D97-AF65-F5344CB8AC3E}">
        <p14:creationId xmlns:p14="http://schemas.microsoft.com/office/powerpoint/2010/main" val="21797887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b="1" dirty="0" smtClean="0"/>
              <a:t>Lifting Up the Name in an Oath</a:t>
            </a:r>
            <a:endParaRPr lang="en-US" sz="3600" b="1" i="1" dirty="0"/>
          </a:p>
          <a:p>
            <a:pPr marL="0" indent="0">
              <a:buNone/>
            </a:pPr>
            <a:r>
              <a:rPr lang="en-US" dirty="0" smtClean="0"/>
              <a:t>The </a:t>
            </a:r>
            <a:r>
              <a:rPr lang="en-US" dirty="0"/>
              <a:t>Torah instructs us to take our oaths in his </a:t>
            </a:r>
            <a:r>
              <a:rPr lang="en-US" dirty="0" smtClean="0"/>
              <a:t>name:</a:t>
            </a:r>
          </a:p>
          <a:p>
            <a:pPr marL="0" indent="0">
              <a:buNone/>
            </a:pPr>
            <a:r>
              <a:rPr lang="en-US" b="1" dirty="0" smtClean="0"/>
              <a:t>Fear </a:t>
            </a:r>
            <a:r>
              <a:rPr lang="en-US" b="1" dirty="0"/>
              <a:t>Yahuwah your Elohim, serve him only and take your oaths in his name. (</a:t>
            </a:r>
            <a:r>
              <a:rPr lang="en-US" b="1" dirty="0" err="1"/>
              <a:t>Devarim</a:t>
            </a:r>
            <a:r>
              <a:rPr lang="en-US" b="1" dirty="0"/>
              <a:t> </a:t>
            </a:r>
            <a:r>
              <a:rPr lang="en-US" b="1" dirty="0" smtClean="0"/>
              <a:t>6:13)</a:t>
            </a:r>
          </a:p>
          <a:p>
            <a:pPr marL="0" indent="0">
              <a:buNone/>
            </a:pPr>
            <a:r>
              <a:rPr lang="en-US" b="1" dirty="0" smtClean="0"/>
              <a:t>Fear </a:t>
            </a:r>
            <a:r>
              <a:rPr lang="en-US" b="1" dirty="0"/>
              <a:t>Yahuwah your Elohim and serve him. Hold fast to him and take your oaths in his name. (</a:t>
            </a:r>
            <a:r>
              <a:rPr lang="en-US" b="1" dirty="0" err="1"/>
              <a:t>Devarim</a:t>
            </a:r>
            <a:r>
              <a:rPr lang="en-US" b="1" dirty="0"/>
              <a:t> </a:t>
            </a:r>
            <a:r>
              <a:rPr lang="en-US" b="1" dirty="0" smtClean="0"/>
              <a:t>10:20)</a:t>
            </a:r>
          </a:p>
          <a:p>
            <a:pPr marL="0" indent="0">
              <a:buNone/>
            </a:pPr>
            <a:r>
              <a:rPr lang="en-US" dirty="0" smtClean="0"/>
              <a:t>To </a:t>
            </a:r>
            <a:r>
              <a:rPr lang="en-US" dirty="0"/>
              <a:t>take an oath in the name of Yahuwah is to guarantee the trustworthiness of the oath.  You are essentially presenting the reputation and character of Yahuwah as proof of the reliability of the oath.  </a:t>
            </a:r>
          </a:p>
          <a:p>
            <a:pPr marL="0" indent="0">
              <a:buNone/>
            </a:pPr>
            <a:endParaRPr lang="en-US" dirty="0"/>
          </a:p>
        </p:txBody>
      </p:sp>
    </p:spTree>
    <p:extLst>
      <p:ext uri="{BB962C8B-B14F-4D97-AF65-F5344CB8AC3E}">
        <p14:creationId xmlns:p14="http://schemas.microsoft.com/office/powerpoint/2010/main" val="12001638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err="1" smtClean="0"/>
              <a:t>Yahusha</a:t>
            </a:r>
            <a:r>
              <a:rPr lang="en-US" sz="3600" b="1" dirty="0" smtClean="0"/>
              <a:t> Speaks About Swearing</a:t>
            </a:r>
            <a:endParaRPr lang="en-US" sz="3600" b="1" i="1" dirty="0" smtClean="0"/>
          </a:p>
          <a:p>
            <a:pPr marL="0" indent="0">
              <a:buNone/>
            </a:pPr>
            <a:r>
              <a:rPr lang="en-US" dirty="0" smtClean="0"/>
              <a:t>Again</a:t>
            </a:r>
            <a:r>
              <a:rPr lang="en-US" dirty="0"/>
              <a:t>, you have heard that it was said to the people long ago, 'Do not break your oath, but keep the oaths you have made to Yahuwah.'  But I tell you, Do not swear at all: either by heaven, for it is Elohim's throne; or by the earth, for it is his footstool; or by </a:t>
            </a:r>
            <a:r>
              <a:rPr lang="en-US" dirty="0" err="1"/>
              <a:t>Yerushalayim</a:t>
            </a:r>
            <a:r>
              <a:rPr lang="en-US" dirty="0"/>
              <a:t>, for it is the city of the Great King.  And do not swear by your head, for you cannot make even one hair white or black.  Simply let your 'Yes' be 'Yes,' and your 'No,' 'No'; anything beyond this comes from the evil one. (</a:t>
            </a:r>
            <a:r>
              <a:rPr lang="en-US" dirty="0" err="1"/>
              <a:t>Mattityahu</a:t>
            </a:r>
            <a:r>
              <a:rPr lang="en-US" dirty="0"/>
              <a:t> 5:33-37)</a:t>
            </a:r>
            <a:endParaRPr lang="en-US" dirty="0"/>
          </a:p>
        </p:txBody>
      </p:sp>
    </p:spTree>
    <p:extLst>
      <p:ext uri="{BB962C8B-B14F-4D97-AF65-F5344CB8AC3E}">
        <p14:creationId xmlns:p14="http://schemas.microsoft.com/office/powerpoint/2010/main" val="20632797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Ellipsis</a:t>
            </a:r>
            <a:endParaRPr lang="en-US" sz="3600" b="1" i="1" dirty="0" smtClean="0"/>
          </a:p>
          <a:p>
            <a:pPr marL="0" indent="0">
              <a:buNone/>
            </a:pPr>
            <a:r>
              <a:rPr lang="en-US" dirty="0"/>
              <a:t>When he is cited as saying, "</a:t>
            </a:r>
            <a:r>
              <a:rPr lang="en-US" b="1" dirty="0"/>
              <a:t>do not swear at all</a:t>
            </a:r>
            <a:r>
              <a:rPr lang="en-US" dirty="0"/>
              <a:t>," we should understand that in context he is saying, "</a:t>
            </a:r>
            <a:r>
              <a:rPr lang="en-US" b="1" dirty="0"/>
              <a:t>do not swear </a:t>
            </a:r>
            <a:r>
              <a:rPr lang="en-US" b="1" i="1" dirty="0"/>
              <a:t>falsely</a:t>
            </a:r>
            <a:r>
              <a:rPr lang="en-US" b="1" dirty="0"/>
              <a:t> at all</a:t>
            </a:r>
            <a:r>
              <a:rPr lang="en-US" dirty="0"/>
              <a:t>."  This is simply a case of </a:t>
            </a:r>
            <a:r>
              <a:rPr lang="en-US" i="1" dirty="0"/>
              <a:t>ellipsis</a:t>
            </a:r>
            <a:r>
              <a:rPr lang="en-US" dirty="0"/>
              <a:t>, which means "to omit a word or phrase which is necessary for a complete syntactical construction but not necessary for understanding."  This is quite common.  The writer assumes the reader understands the context and therefore can fill in the missing word or phrase because the context demands it.</a:t>
            </a:r>
            <a:endParaRPr lang="en-US" dirty="0"/>
          </a:p>
        </p:txBody>
      </p:sp>
    </p:spTree>
    <p:extLst>
      <p:ext uri="{BB962C8B-B14F-4D97-AF65-F5344CB8AC3E}">
        <p14:creationId xmlns:p14="http://schemas.microsoft.com/office/powerpoint/2010/main" val="25347470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Swearing Falsely is Forbidden</a:t>
            </a:r>
            <a:endParaRPr lang="en-US" sz="3600" b="1" i="1" dirty="0"/>
          </a:p>
          <a:p>
            <a:pPr marL="0" indent="0">
              <a:buNone/>
            </a:pPr>
            <a:r>
              <a:rPr lang="en-US" b="1" u="sng" dirty="0" smtClean="0"/>
              <a:t>You </a:t>
            </a:r>
            <a:r>
              <a:rPr lang="en-US" b="1" u="sng" dirty="0"/>
              <a:t>must not swear falsely in my name</a:t>
            </a:r>
            <a:r>
              <a:rPr lang="en-US" b="1" dirty="0"/>
              <a:t>, so that you do not profane the name of your Elohim. I am Yahuwah (</a:t>
            </a:r>
            <a:r>
              <a:rPr lang="en-US" b="1" dirty="0" err="1"/>
              <a:t>Vayiqra</a:t>
            </a:r>
            <a:r>
              <a:rPr lang="en-US" b="1" dirty="0"/>
              <a:t> [Leviticus] 19:12</a:t>
            </a:r>
            <a:r>
              <a:rPr lang="en-US" b="1" dirty="0" smtClean="0"/>
              <a:t>).</a:t>
            </a:r>
          </a:p>
          <a:p>
            <a:pPr marL="0" indent="0">
              <a:buNone/>
            </a:pPr>
            <a:r>
              <a:rPr lang="en-US" dirty="0" smtClean="0"/>
              <a:t>The </a:t>
            </a:r>
            <a:r>
              <a:rPr lang="en-US" dirty="0"/>
              <a:t>reading of the Shem Tov Hebrew Matthew manuscript confirms this understanding.  The Hebrew reads, "</a:t>
            </a:r>
            <a:r>
              <a:rPr lang="en-US" b="1" dirty="0"/>
              <a:t>but I say to you that you should not swear by anything falsely</a:t>
            </a:r>
            <a:r>
              <a:rPr lang="en-US" dirty="0"/>
              <a:t>."  The Hebrew word utilized is </a:t>
            </a:r>
            <a:r>
              <a:rPr lang="en-US" i="1" dirty="0" err="1"/>
              <a:t>sha-ve</a:t>
            </a:r>
            <a:r>
              <a:rPr lang="en-US" dirty="0"/>
              <a:t>, which means "in vain, useless."  The instruction is not to swear in vain such as the Pharisees taught was acceptable.</a:t>
            </a:r>
          </a:p>
        </p:txBody>
      </p:sp>
    </p:spTree>
    <p:extLst>
      <p:ext uri="{BB962C8B-B14F-4D97-AF65-F5344CB8AC3E}">
        <p14:creationId xmlns:p14="http://schemas.microsoft.com/office/powerpoint/2010/main" val="4919532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Taking an Oath</a:t>
            </a:r>
            <a:endParaRPr lang="en-US" sz="3600" b="1" i="1" dirty="0" smtClean="0"/>
          </a:p>
          <a:p>
            <a:pPr marL="0" indent="0">
              <a:buNone/>
            </a:pPr>
            <a:r>
              <a:rPr lang="en-US" dirty="0" smtClean="0"/>
              <a:t>When </a:t>
            </a:r>
            <a:r>
              <a:rPr lang="en-US" dirty="0"/>
              <a:t>we swear in Yahuwah's name, we are implying that our oath is as reliable as Yahuwah's own character and reputation.  Thus, when we break an oath sworn in his name, we are proclaiming that Yahuwah cannot be trusted and that he, like our oath, is unreliable.  If that isn't "boring a hole in Yahuwah's name" then words no longer have any </a:t>
            </a:r>
            <a:r>
              <a:rPr lang="en-US" dirty="0" smtClean="0"/>
              <a:t>meaning.</a:t>
            </a:r>
            <a:endParaRPr lang="en-US" dirty="0"/>
          </a:p>
        </p:txBody>
      </p:sp>
    </p:spTree>
    <p:extLst>
      <p:ext uri="{BB962C8B-B14F-4D97-AF65-F5344CB8AC3E}">
        <p14:creationId xmlns:p14="http://schemas.microsoft.com/office/powerpoint/2010/main" val="27448704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Doing What You Say</a:t>
            </a:r>
            <a:endParaRPr lang="en-US" sz="3600" b="1" i="1" dirty="0"/>
          </a:p>
          <a:p>
            <a:pPr marL="0" indent="0">
              <a:buNone/>
            </a:pPr>
            <a:r>
              <a:rPr lang="en-US" b="1" dirty="0" smtClean="0"/>
              <a:t>When </a:t>
            </a:r>
            <a:r>
              <a:rPr lang="en-US" b="1" dirty="0"/>
              <a:t>you make a vow to Yahuwah your Elohim </a:t>
            </a:r>
            <a:r>
              <a:rPr lang="en-US" b="1" u="sng" dirty="0"/>
              <a:t>you must not delay in fulfilling it</a:t>
            </a:r>
            <a:r>
              <a:rPr lang="en-US" b="1" dirty="0"/>
              <a:t>, for otherwise he will surely hold you accountable as a sinner (</a:t>
            </a:r>
            <a:r>
              <a:rPr lang="en-US" b="1" dirty="0" err="1"/>
              <a:t>Devarim</a:t>
            </a:r>
            <a:r>
              <a:rPr lang="en-US" b="1" dirty="0"/>
              <a:t> [Deuteronomy] 23:21</a:t>
            </a:r>
            <a:r>
              <a:rPr lang="en-US" b="1" dirty="0" smtClean="0"/>
              <a:t>).</a:t>
            </a:r>
          </a:p>
          <a:p>
            <a:pPr marL="0" indent="0">
              <a:buNone/>
            </a:pPr>
            <a:r>
              <a:rPr lang="en-US" b="1" u="sng" dirty="0" smtClean="0"/>
              <a:t>If </a:t>
            </a:r>
            <a:r>
              <a:rPr lang="en-US" b="1" u="sng" dirty="0"/>
              <a:t>a man makes a vow to Yahuwah or takes an oath</a:t>
            </a:r>
            <a:r>
              <a:rPr lang="en-US" b="1" dirty="0"/>
              <a:t> of binding obligation on himself, he must not break his word, but must do whatever he has promised (</a:t>
            </a:r>
            <a:r>
              <a:rPr lang="en-US" b="1" dirty="0" err="1"/>
              <a:t>Bamidbar</a:t>
            </a:r>
            <a:r>
              <a:rPr lang="en-US" b="1" dirty="0"/>
              <a:t> [Numbers] 30:2</a:t>
            </a:r>
            <a:r>
              <a:rPr lang="en-US" b="1" dirty="0" smtClean="0"/>
              <a:t>).</a:t>
            </a:r>
            <a:endParaRPr lang="en-US" b="1" dirty="0"/>
          </a:p>
        </p:txBody>
      </p:sp>
    </p:spTree>
    <p:extLst>
      <p:ext uri="{BB962C8B-B14F-4D97-AF65-F5344CB8AC3E}">
        <p14:creationId xmlns:p14="http://schemas.microsoft.com/office/powerpoint/2010/main" val="3349080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The Prophets on Taking Oaths</a:t>
            </a:r>
            <a:endParaRPr lang="en-US" sz="3600" b="1" i="1" dirty="0" smtClean="0"/>
          </a:p>
          <a:p>
            <a:pPr marL="0" indent="0">
              <a:buNone/>
            </a:pPr>
            <a:r>
              <a:rPr lang="en-US" dirty="0" smtClean="0"/>
              <a:t>But </a:t>
            </a:r>
            <a:r>
              <a:rPr lang="en-US" dirty="0"/>
              <a:t>they must carefully learn to follow the religious practices of my people. Once they taught my people to swear their oaths using the name of the </a:t>
            </a:r>
            <a:r>
              <a:rPr lang="en-US" dirty="0" err="1"/>
              <a:t>elohim</a:t>
            </a:r>
            <a:r>
              <a:rPr lang="en-US" dirty="0"/>
              <a:t> Baal. But then, </a:t>
            </a:r>
            <a:r>
              <a:rPr lang="en-US" u="sng" dirty="0"/>
              <a:t>they must swear oaths using my name, saying, "As surely as Yahuwah lives, I swear." If they do these things, then they will be included among the people I call my own</a:t>
            </a:r>
            <a:r>
              <a:rPr lang="en-US" dirty="0"/>
              <a:t>.  But I will completely uproot and destroy any of those nations that will not pay heed,'" says Yahuwah (</a:t>
            </a:r>
            <a:r>
              <a:rPr lang="en-US" dirty="0" err="1"/>
              <a:t>Yirmyahu</a:t>
            </a:r>
            <a:r>
              <a:rPr lang="en-US" dirty="0"/>
              <a:t> 12:16,17).</a:t>
            </a:r>
            <a:endParaRPr lang="en-US" dirty="0"/>
          </a:p>
        </p:txBody>
      </p:sp>
    </p:spTree>
    <p:extLst>
      <p:ext uri="{BB962C8B-B14F-4D97-AF65-F5344CB8AC3E}">
        <p14:creationId xmlns:p14="http://schemas.microsoft.com/office/powerpoint/2010/main" val="1145782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Isaiah</a:t>
            </a:r>
            <a:endParaRPr lang="en-US" sz="3600" b="1" i="1" dirty="0" smtClean="0"/>
          </a:p>
          <a:p>
            <a:pPr marL="0" indent="0">
              <a:buNone/>
            </a:pPr>
            <a:r>
              <a:rPr lang="en-US" dirty="0" smtClean="0"/>
              <a:t>"Listen </a:t>
            </a:r>
            <a:r>
              <a:rPr lang="en-US" dirty="0"/>
              <a:t>to this, O house of </a:t>
            </a:r>
            <a:r>
              <a:rPr lang="en-US" dirty="0" err="1"/>
              <a:t>Ya'acov</a:t>
            </a:r>
            <a:r>
              <a:rPr lang="en-US" dirty="0"/>
              <a:t>, you who are called by the name of </a:t>
            </a:r>
            <a:r>
              <a:rPr lang="en-US" dirty="0" err="1"/>
              <a:t>Yisrael</a:t>
            </a:r>
            <a:r>
              <a:rPr lang="en-US" dirty="0"/>
              <a:t> and come from the line of </a:t>
            </a:r>
            <a:r>
              <a:rPr lang="en-US" dirty="0" err="1"/>
              <a:t>Yehudah</a:t>
            </a:r>
            <a:r>
              <a:rPr lang="en-US" dirty="0"/>
              <a:t>, you who take oaths in the name of Yahuwah and invoke the Elohim of </a:t>
            </a:r>
            <a:r>
              <a:rPr lang="en-US" dirty="0" err="1"/>
              <a:t>Yisrael</a:t>
            </a:r>
            <a:r>
              <a:rPr lang="en-US" dirty="0"/>
              <a:t>-- but not in truth or righteousness-- (</a:t>
            </a:r>
            <a:r>
              <a:rPr lang="en-US" dirty="0" err="1"/>
              <a:t>Yeshayahu</a:t>
            </a:r>
            <a:r>
              <a:rPr lang="en-US" dirty="0"/>
              <a:t> 48:1)</a:t>
            </a:r>
            <a:endParaRPr lang="en-US" dirty="0"/>
          </a:p>
        </p:txBody>
      </p:sp>
    </p:spTree>
    <p:extLst>
      <p:ext uri="{BB962C8B-B14F-4D97-AF65-F5344CB8AC3E}">
        <p14:creationId xmlns:p14="http://schemas.microsoft.com/office/powerpoint/2010/main" val="18383770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Your Conduct Profaning the Name</a:t>
            </a:r>
            <a:endParaRPr lang="en-US" sz="3600" b="1" i="1" dirty="0" smtClean="0"/>
          </a:p>
          <a:p>
            <a:pPr marL="0" indent="0">
              <a:buNone/>
            </a:pPr>
            <a:r>
              <a:rPr lang="en-US" dirty="0" smtClean="0"/>
              <a:t>A second way one might “take his name in vain” is by claiming relationship with him but not doing as he commanded.</a:t>
            </a:r>
          </a:p>
          <a:p>
            <a:pPr marL="0" indent="0">
              <a:buNone/>
            </a:pPr>
            <a:r>
              <a:rPr lang="en-US" dirty="0" smtClean="0"/>
              <a:t>You mock his good name when you don’t do what he says.  Thus, his name is emptied by your disobedience.</a:t>
            </a:r>
            <a:endParaRPr lang="en-US" dirty="0"/>
          </a:p>
        </p:txBody>
      </p:sp>
    </p:spTree>
    <p:extLst>
      <p:ext uri="{BB962C8B-B14F-4D97-AF65-F5344CB8AC3E}">
        <p14:creationId xmlns:p14="http://schemas.microsoft.com/office/powerpoint/2010/main" val="2592353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Concealing the Name</a:t>
            </a:r>
            <a:endParaRPr lang="en-US" sz="3600" b="1" i="1" dirty="0" smtClean="0"/>
          </a:p>
          <a:p>
            <a:pPr marL="0" indent="0">
              <a:buNone/>
            </a:pPr>
            <a:r>
              <a:rPr lang="en-US" dirty="0" smtClean="0"/>
              <a:t>A third way one can “take his name in vain” is by substituting his name and not using or pronouncing his name.  This is tantamount to denying who he is.</a:t>
            </a:r>
          </a:p>
          <a:p>
            <a:pPr marL="0" indent="0">
              <a:buNone/>
            </a:pPr>
            <a:r>
              <a:rPr lang="en-US" dirty="0" smtClean="0"/>
              <a:t>There are many “Lords” who are worshipped.  Only by Naming the Creator can we properly identify who He is whom we are honoring.</a:t>
            </a:r>
            <a:endParaRPr lang="en-US" dirty="0"/>
          </a:p>
        </p:txBody>
      </p:sp>
    </p:spTree>
    <p:extLst>
      <p:ext uri="{BB962C8B-B14F-4D97-AF65-F5344CB8AC3E}">
        <p14:creationId xmlns:p14="http://schemas.microsoft.com/office/powerpoint/2010/main" val="88974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smtClean="0"/>
              <a:t>The Ineffable Name </a:t>
            </a:r>
            <a:r>
              <a:rPr lang="en-US" sz="3600" b="1" dirty="0" smtClean="0"/>
              <a:t>Doctrine</a:t>
            </a:r>
            <a:endParaRPr lang="en-US" sz="3600" b="1" i="1" dirty="0"/>
          </a:p>
          <a:p>
            <a:pPr marL="0" indent="0">
              <a:buNone/>
            </a:pPr>
            <a:r>
              <a:rPr lang="en-US" dirty="0" smtClean="0"/>
              <a:t>The </a:t>
            </a:r>
            <a:r>
              <a:rPr lang="en-US" dirty="0"/>
              <a:t>sacred name </a:t>
            </a:r>
            <a:r>
              <a:rPr lang="en-US" b="1" dirty="0" err="1">
                <a:latin typeface="Bwhebb" charset="0"/>
                <a:ea typeface="Bwhebb" charset="0"/>
                <a:cs typeface="Bwhebb" charset="0"/>
              </a:rPr>
              <a:t>hwhy</a:t>
            </a:r>
            <a:r>
              <a:rPr lang="en-US" dirty="0"/>
              <a:t> was freely used by the patriarchs Abraham, Isaac and Jacob, by </a:t>
            </a:r>
            <a:r>
              <a:rPr lang="en-US" dirty="0" err="1"/>
              <a:t>Mosheh</a:t>
            </a:r>
            <a:r>
              <a:rPr lang="en-US" dirty="0"/>
              <a:t>, by prophets, by priests and by all others who enjoyed covenant relationship with the Creator.  And the sacred name was exactly pronounced by all of the </a:t>
            </a:r>
            <a:r>
              <a:rPr lang="en-US" dirty="0" smtClean="0"/>
              <a:t>same.</a:t>
            </a:r>
          </a:p>
          <a:p>
            <a:pPr marL="0" indent="0">
              <a:buNone/>
            </a:pPr>
            <a:r>
              <a:rPr lang="en-US" dirty="0" smtClean="0"/>
              <a:t>At </a:t>
            </a:r>
            <a:r>
              <a:rPr lang="en-US" dirty="0"/>
              <a:t>least until the destruction of the First Temple in 586 B.C.E. this name (</a:t>
            </a:r>
            <a:r>
              <a:rPr lang="en-US" b="1" dirty="0" err="1">
                <a:latin typeface="Bwhebb" charset="0"/>
                <a:ea typeface="Bwhebb" charset="0"/>
                <a:cs typeface="Bwhebb" charset="0"/>
              </a:rPr>
              <a:t>hwhy</a:t>
            </a:r>
            <a:r>
              <a:rPr lang="en-US" dirty="0"/>
              <a:t>) was regularly pronounced with its proper vowels, as is clear from the Lachish Letters, written shortly before that date. (</a:t>
            </a:r>
            <a:r>
              <a:rPr lang="en-US" dirty="0" err="1"/>
              <a:t>Encyclopaedia</a:t>
            </a:r>
            <a:r>
              <a:rPr lang="en-US" dirty="0"/>
              <a:t> Judaica, Vol 7, p. 680)</a:t>
            </a:r>
          </a:p>
          <a:p>
            <a:pPr marL="0" indent="0">
              <a:buNone/>
            </a:pPr>
            <a:endParaRPr lang="en-US" dirty="0"/>
          </a:p>
        </p:txBody>
      </p:sp>
    </p:spTree>
    <p:extLst>
      <p:ext uri="{BB962C8B-B14F-4D97-AF65-F5344CB8AC3E}">
        <p14:creationId xmlns:p14="http://schemas.microsoft.com/office/powerpoint/2010/main" val="27003899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b="1" dirty="0" smtClean="0"/>
              <a:t>Understanding the Historical Reasons for Banning the Use of the Name of the Creator</a:t>
            </a:r>
            <a:endParaRPr lang="en-US" sz="3600" b="1" i="1" dirty="0" smtClean="0"/>
          </a:p>
          <a:p>
            <a:pPr marL="0" indent="0">
              <a:buNone/>
            </a:pPr>
            <a:r>
              <a:rPr lang="en-US" dirty="0"/>
              <a:t>the Seleucid king, Antiochus Epiphanes (175-164) persecuted the Jews in the city of Jerusalem, desecrated the temple of </a:t>
            </a:r>
            <a:r>
              <a:rPr lang="en-US" b="1" dirty="0" err="1">
                <a:latin typeface="Bwhebb" charset="0"/>
                <a:ea typeface="Bwhebb" charset="0"/>
                <a:cs typeface="Bwhebb" charset="0"/>
              </a:rPr>
              <a:t>hwhy</a:t>
            </a:r>
            <a:r>
              <a:rPr lang="en-US" dirty="0"/>
              <a:t> and severely profaned and blasphemed the sacred name of Elohim.  The Jews were forced, under the threat of death, "to depart from the laws of their fathers, and to cease living by the laws of Elohim" (2 Maccabees 6:1).  Antiochus attempted to Hellenize the Jews; that is, to force them to accept and practice the culture of the Greeks.  Part of this attempted Hellenization of the Jews included a prohibition against keeping Sabbath and a prohibition against using and pronouncing Elohim's sacred name. </a:t>
            </a:r>
            <a:endParaRPr lang="en-US" dirty="0"/>
          </a:p>
        </p:txBody>
      </p:sp>
    </p:spTree>
    <p:extLst>
      <p:ext uri="{BB962C8B-B14F-4D97-AF65-F5344CB8AC3E}">
        <p14:creationId xmlns:p14="http://schemas.microsoft.com/office/powerpoint/2010/main" val="40308698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b="1" dirty="0" smtClean="0"/>
              <a:t>Under Antiochus</a:t>
            </a:r>
            <a:endParaRPr lang="en-US" sz="3600" b="1" i="1" dirty="0" smtClean="0"/>
          </a:p>
          <a:p>
            <a:pPr marL="0" indent="0">
              <a:buNone/>
            </a:pPr>
            <a:r>
              <a:rPr lang="en-US" dirty="0"/>
              <a:t>Sabbath-keeping and the practice of circumcision had been forbidden under the pain of death; law-keeping Jews were subjected to every degradation and brutality imaginable; and pagan sacrifices and prostitution were established in the holy temple at Jerusalem.  The reign of terror under Antiochus also brought with it the vile abuse and the prohibition against the sacred name as part of his program of forced Hellenization. ("Prohibition Against Sacred Name" in </a:t>
            </a:r>
            <a:r>
              <a:rPr lang="en-US" i="1" dirty="0"/>
              <a:t>The Sacred Name Yahweh</a:t>
            </a:r>
            <a:r>
              <a:rPr lang="en-US" dirty="0"/>
              <a:t> [Qadesh La Yahweh Press, Second Edition, 1995], pp.142,3).</a:t>
            </a:r>
            <a:endParaRPr lang="en-US" dirty="0"/>
          </a:p>
        </p:txBody>
      </p:sp>
    </p:spTree>
    <p:extLst>
      <p:ext uri="{BB962C8B-B14F-4D97-AF65-F5344CB8AC3E}">
        <p14:creationId xmlns:p14="http://schemas.microsoft.com/office/powerpoint/2010/main" val="23742325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b="1" dirty="0" smtClean="0"/>
              <a:t>What’s in a </a:t>
            </a:r>
            <a:r>
              <a:rPr lang="en-US" sz="3600" b="1" dirty="0" smtClean="0"/>
              <a:t>Name?</a:t>
            </a:r>
            <a:endParaRPr lang="en-US" sz="3600" b="1" i="1" dirty="0"/>
          </a:p>
          <a:p>
            <a:pPr marL="0" indent="0">
              <a:buNone/>
            </a:pPr>
            <a:r>
              <a:rPr lang="en-US" dirty="0" smtClean="0"/>
              <a:t>One </a:t>
            </a:r>
            <a:r>
              <a:rPr lang="en-US" dirty="0"/>
              <a:t>of the results of the Jewish uprising was the formation of three religious parties in Israel - the Pharisees, the Sadducees, and the Essenes.  And with them came a new religious climate in Israel which focused on the "traditions of the fathers" as a guiding force for scriptural </a:t>
            </a:r>
            <a:r>
              <a:rPr lang="en-US" dirty="0" smtClean="0"/>
              <a:t>interpretation.</a:t>
            </a:r>
          </a:p>
          <a:p>
            <a:pPr marL="0" indent="0">
              <a:buNone/>
            </a:pPr>
            <a:r>
              <a:rPr lang="en-US" dirty="0" smtClean="0"/>
              <a:t>In </a:t>
            </a:r>
            <a:r>
              <a:rPr lang="en-US" dirty="0"/>
              <a:t>the eyes of the rabbis, everything possible had to be done to avoid such horrible blasphemy from ever occurring again.  It was time to build "a fence around the Torah (Law)." (</a:t>
            </a:r>
            <a:r>
              <a:rPr lang="en-US" i="1" dirty="0"/>
              <a:t>Ibid</a:t>
            </a:r>
            <a:r>
              <a:rPr lang="en-US" dirty="0"/>
              <a:t>., </a:t>
            </a:r>
            <a:r>
              <a:rPr lang="en-US" dirty="0" smtClean="0"/>
              <a:t>p.143)</a:t>
            </a:r>
          </a:p>
          <a:p>
            <a:pPr marL="0" indent="0">
              <a:buNone/>
            </a:pPr>
            <a:r>
              <a:rPr lang="en-US" dirty="0" smtClean="0"/>
              <a:t>Thus</a:t>
            </a:r>
            <a:r>
              <a:rPr lang="en-US" dirty="0"/>
              <a:t>, the religious rulers began to formulate an interpretation of the Scriptures which became known as the Oral Law and eventually found a written form in the Talmud</a:t>
            </a:r>
            <a:r>
              <a:rPr lang="en-US" dirty="0" smtClean="0"/>
              <a:t>.</a:t>
            </a:r>
            <a:endParaRPr lang="en-US" dirty="0"/>
          </a:p>
        </p:txBody>
      </p:sp>
    </p:spTree>
    <p:extLst>
      <p:ext uri="{BB962C8B-B14F-4D97-AF65-F5344CB8AC3E}">
        <p14:creationId xmlns:p14="http://schemas.microsoft.com/office/powerpoint/2010/main" val="821589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b="1" dirty="0" smtClean="0"/>
              <a:t>The Fence Around the Torah</a:t>
            </a:r>
            <a:endParaRPr lang="en-US" sz="3600" b="1" i="1" dirty="0" smtClean="0"/>
          </a:p>
          <a:p>
            <a:pPr marL="0" indent="0">
              <a:buNone/>
            </a:pPr>
            <a:r>
              <a:rPr lang="en-US" dirty="0"/>
              <a:t>This oral tradition, whose purpose was to build "a fence around the Torah," featured additional guidelines which explained the "intention" of the Torah, and soon came to be rigorously imposed on the common people by the three religious parties in Israel.  Laws were formulated and enforced which put stringent restrictions on the Sabbath day activities and in other areas of Jewish life, including the use and pronunciation of the sacred name, </a:t>
            </a:r>
            <a:r>
              <a:rPr lang="en-US" i="1" dirty="0"/>
              <a:t>Yahuwah</a:t>
            </a:r>
            <a:r>
              <a:rPr lang="en-US" dirty="0"/>
              <a:t>.  Responding to the way the sacred name had been desecrated by Antiochus, the religious elite placed restrictions on the use of Elohim's sacred name.</a:t>
            </a:r>
            <a:endParaRPr lang="en-US" dirty="0"/>
          </a:p>
        </p:txBody>
      </p:sp>
    </p:spTree>
    <p:extLst>
      <p:ext uri="{BB962C8B-B14F-4D97-AF65-F5344CB8AC3E}">
        <p14:creationId xmlns:p14="http://schemas.microsoft.com/office/powerpoint/2010/main" val="21723797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b="1" dirty="0" smtClean="0"/>
              <a:t>A Ban on the Speaking of the Name</a:t>
            </a:r>
            <a:endParaRPr lang="en-US" sz="3600" b="1" i="1" dirty="0" smtClean="0"/>
          </a:p>
          <a:p>
            <a:pPr marL="0" indent="0">
              <a:buNone/>
            </a:pPr>
            <a:r>
              <a:rPr lang="en-US" dirty="0"/>
              <a:t>The Jewish religious leaders pressed forward with an ultra-pious interpretation of Leviticus 24:16 - which commanded that anyone, whether Israelite or alien, who had blasphemed (did violence to) the name </a:t>
            </a:r>
            <a:r>
              <a:rPr lang="en-US" b="1" dirty="0" err="1">
                <a:latin typeface="Bwhebb" charset="0"/>
                <a:ea typeface="Bwhebb" charset="0"/>
                <a:cs typeface="Bwhebb" charset="0"/>
              </a:rPr>
              <a:t>hwhy</a:t>
            </a:r>
            <a:r>
              <a:rPr lang="en-US" dirty="0"/>
              <a:t>, should be stoned to death - and a misunderstanding of Exodus 20:7, and Deuteronomy 5:11, which commanded that no one was to carry the name of </a:t>
            </a:r>
            <a:r>
              <a:rPr lang="en-US" b="1" dirty="0" err="1">
                <a:latin typeface="Bwhebb" charset="0"/>
                <a:ea typeface="Bwhebb" charset="0"/>
                <a:cs typeface="Bwhebb" charset="0"/>
              </a:rPr>
              <a:t>hwhy</a:t>
            </a:r>
            <a:r>
              <a:rPr lang="en-US" dirty="0"/>
              <a:t> to worthlessness.  These passages were now understood to mean that it was profane even to utter the sacred name.  Only the very pious were permitted limited use of the name, and the practice quickly degenerated into a superstition.  Its assumption was that all men were evil, and as the </a:t>
            </a:r>
            <a:r>
              <a:rPr lang="en-US" i="1" dirty="0"/>
              <a:t>Midrash </a:t>
            </a:r>
            <a:r>
              <a:rPr lang="en-US" i="1" dirty="0" err="1"/>
              <a:t>Tehillim</a:t>
            </a:r>
            <a:r>
              <a:rPr lang="en-US" dirty="0"/>
              <a:t> concludes, the world was not worthy enough to pronounce the "whole name." (</a:t>
            </a:r>
            <a:r>
              <a:rPr lang="en-US" i="1" dirty="0"/>
              <a:t>Ibid</a:t>
            </a:r>
            <a:r>
              <a:rPr lang="en-US" dirty="0"/>
              <a:t>., p.144.)</a:t>
            </a:r>
            <a:endParaRPr lang="en-US" dirty="0"/>
          </a:p>
        </p:txBody>
      </p:sp>
    </p:spTree>
    <p:extLst>
      <p:ext uri="{BB962C8B-B14F-4D97-AF65-F5344CB8AC3E}">
        <p14:creationId xmlns:p14="http://schemas.microsoft.com/office/powerpoint/2010/main" val="40179833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b="1" dirty="0" smtClean="0"/>
              <a:t>Further References to the Ban</a:t>
            </a:r>
            <a:endParaRPr lang="en-US" sz="3600" b="1" i="1" dirty="0"/>
          </a:p>
          <a:p>
            <a:pPr marL="0" indent="0">
              <a:buNone/>
            </a:pPr>
            <a:r>
              <a:rPr lang="en-US" dirty="0" smtClean="0"/>
              <a:t>The</a:t>
            </a:r>
            <a:r>
              <a:rPr lang="en-US" dirty="0"/>
              <a:t> </a:t>
            </a:r>
            <a:r>
              <a:rPr lang="en-US" i="1" dirty="0"/>
              <a:t>Manual of Discipline</a:t>
            </a:r>
            <a:r>
              <a:rPr lang="en-US" dirty="0"/>
              <a:t> in the Qumran scrolls provides further confirmation of this ban on the use of the </a:t>
            </a:r>
            <a:r>
              <a:rPr lang="en-US" dirty="0" smtClean="0"/>
              <a:t>name:</a:t>
            </a:r>
          </a:p>
          <a:p>
            <a:pPr marL="0" indent="0">
              <a:buNone/>
            </a:pPr>
            <a:r>
              <a:rPr lang="en-US" dirty="0" smtClean="0"/>
              <a:t>Any </a:t>
            </a:r>
            <a:r>
              <a:rPr lang="en-US" dirty="0"/>
              <a:t>man who mentions anything by the Name which is honored above all shall be set apart (i.e. banished) (</a:t>
            </a:r>
            <a:r>
              <a:rPr lang="en-US" i="1" dirty="0"/>
              <a:t>Man. of Disc.</a:t>
            </a:r>
            <a:r>
              <a:rPr lang="en-US" dirty="0"/>
              <a:t> </a:t>
            </a:r>
            <a:r>
              <a:rPr lang="en-US" dirty="0" smtClean="0"/>
              <a:t>6:27)</a:t>
            </a:r>
          </a:p>
          <a:p>
            <a:pPr marL="0" indent="0">
              <a:buNone/>
            </a:pPr>
            <a:r>
              <a:rPr lang="en-US" dirty="0" smtClean="0"/>
              <a:t>In </a:t>
            </a:r>
            <a:r>
              <a:rPr lang="en-US" dirty="0"/>
              <a:t>the </a:t>
            </a:r>
            <a:r>
              <a:rPr lang="en-US" i="1" dirty="0" err="1"/>
              <a:t>Yoma</a:t>
            </a:r>
            <a:r>
              <a:rPr lang="en-US" dirty="0"/>
              <a:t> in the Mishnah we </a:t>
            </a:r>
            <a:r>
              <a:rPr lang="en-US" dirty="0" smtClean="0"/>
              <a:t>read,</a:t>
            </a:r>
          </a:p>
          <a:p>
            <a:pPr marL="0" indent="0">
              <a:buNone/>
            </a:pPr>
            <a:r>
              <a:rPr lang="en-US" dirty="0" smtClean="0"/>
              <a:t>One </a:t>
            </a:r>
            <a:r>
              <a:rPr lang="en-US" dirty="0"/>
              <a:t>does not pronounce the ineffable name outside (of the temple).  Ten times did the high priest pronounce the name. (</a:t>
            </a:r>
            <a:r>
              <a:rPr lang="en-US" i="1" dirty="0" err="1"/>
              <a:t>Yoma</a:t>
            </a:r>
            <a:r>
              <a:rPr lang="en-US" dirty="0"/>
              <a:t> 3:8; 4:1,2; 6:1,2; 8:9.)</a:t>
            </a:r>
          </a:p>
          <a:p>
            <a:pPr marL="0" indent="0">
              <a:buNone/>
            </a:pPr>
            <a:endParaRPr lang="en-US" dirty="0"/>
          </a:p>
        </p:txBody>
      </p:sp>
    </p:spTree>
    <p:extLst>
      <p:ext uri="{BB962C8B-B14F-4D97-AF65-F5344CB8AC3E}">
        <p14:creationId xmlns:p14="http://schemas.microsoft.com/office/powerpoint/2010/main" val="37077001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Is Pronouncing the Name Blasphemy?</a:t>
            </a:r>
            <a:endParaRPr lang="en-US" sz="3600" b="1" i="1" dirty="0" smtClean="0"/>
          </a:p>
          <a:p>
            <a:pPr marL="0" indent="0">
              <a:buNone/>
            </a:pPr>
            <a:r>
              <a:rPr lang="en-US" dirty="0"/>
              <a:t>An interesting detail of this ban on the use of the sacred name and pertinent to our understanding of the conflict between Messiah and the Pharisees is that any such verbalization of the name </a:t>
            </a:r>
            <a:r>
              <a:rPr lang="en-US" b="1" dirty="0" err="1">
                <a:latin typeface="Bwhebb" charset="0"/>
                <a:ea typeface="Bwhebb" charset="0"/>
                <a:cs typeface="Bwhebb" charset="0"/>
              </a:rPr>
              <a:t>hwhy</a:t>
            </a:r>
            <a:r>
              <a:rPr lang="en-US" dirty="0"/>
              <a:t> was considered to be blasphemy.  And at a trial, one could not be convicted unless he had exactly pronounced the sacred name:</a:t>
            </a:r>
            <a:endParaRPr lang="en-US" dirty="0"/>
          </a:p>
        </p:txBody>
      </p:sp>
    </p:spTree>
    <p:extLst>
      <p:ext uri="{BB962C8B-B14F-4D97-AF65-F5344CB8AC3E}">
        <p14:creationId xmlns:p14="http://schemas.microsoft.com/office/powerpoint/2010/main" val="3422313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b="1" dirty="0" smtClean="0"/>
              <a:t>What’s in a Name?</a:t>
            </a:r>
            <a:endParaRPr lang="en-US" sz="3600" b="1" i="1" dirty="0" smtClean="0"/>
          </a:p>
          <a:p>
            <a:pPr marL="0" indent="0">
              <a:buNone/>
            </a:pPr>
            <a:r>
              <a:rPr lang="en-US" dirty="0"/>
              <a:t>"The blasphemer" is not culpable unless he exactly pronounces the name. (</a:t>
            </a:r>
            <a:r>
              <a:rPr lang="en-US" i="1" dirty="0" err="1"/>
              <a:t>Sanh</a:t>
            </a:r>
            <a:r>
              <a:rPr lang="en-US" dirty="0"/>
              <a:t>. 7:5.  Quoted from </a:t>
            </a:r>
            <a:r>
              <a:rPr lang="en-US" i="1" dirty="0"/>
              <a:t>The Sacred Name </a:t>
            </a:r>
            <a:r>
              <a:rPr lang="en-US" b="1" dirty="0" err="1">
                <a:latin typeface="Bwhebb" charset="0"/>
                <a:ea typeface="Bwhebb" charset="0"/>
                <a:cs typeface="Bwhebb" charset="0"/>
              </a:rPr>
              <a:t>hwhy</a:t>
            </a:r>
            <a:r>
              <a:rPr lang="en-US" dirty="0"/>
              <a:t>, </a:t>
            </a:r>
            <a:r>
              <a:rPr lang="en-US" dirty="0" err="1"/>
              <a:t>Qadesh</a:t>
            </a:r>
            <a:r>
              <a:rPr lang="en-US" dirty="0"/>
              <a:t> La Yahuwah Press, 1995, p.156.  The footnote goes on to say, "William Arnold brings our attention to the fact that the Hebrew expression ... literally means that the blasphemer, to be guilty, must pronounce the sacred name </a:t>
            </a:r>
            <a:r>
              <a:rPr lang="en-US" b="1" dirty="0" err="1">
                <a:latin typeface="Bwhebb" charset="0"/>
                <a:ea typeface="Bwhebb" charset="0"/>
                <a:cs typeface="Bwhebb" charset="0"/>
              </a:rPr>
              <a:t>hwhy</a:t>
            </a:r>
            <a:r>
              <a:rPr lang="en-US" dirty="0"/>
              <a:t> 'exactly'")</a:t>
            </a:r>
            <a:endParaRPr lang="en-US" dirty="0"/>
          </a:p>
        </p:txBody>
      </p:sp>
    </p:spTree>
    <p:extLst>
      <p:ext uri="{BB962C8B-B14F-4D97-AF65-F5344CB8AC3E}">
        <p14:creationId xmlns:p14="http://schemas.microsoft.com/office/powerpoint/2010/main" val="17042673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When on Trial For Saying the Name</a:t>
            </a:r>
            <a:r>
              <a:rPr lang="mr-IN" sz="3600" b="1" dirty="0" smtClean="0"/>
              <a:t>…</a:t>
            </a:r>
            <a:endParaRPr lang="en-US" sz="3600" b="1" i="1" dirty="0"/>
          </a:p>
          <a:p>
            <a:pPr marL="0" indent="0">
              <a:buNone/>
            </a:pPr>
            <a:r>
              <a:rPr lang="en-US" dirty="0" smtClean="0"/>
              <a:t>They </a:t>
            </a:r>
            <a:r>
              <a:rPr lang="en-US" dirty="0"/>
              <a:t>even laid down a very specific procedure for bringing a conviction of blasphemy.  According to the Mishnah, the following is an example of that procedure:</a:t>
            </a:r>
          </a:p>
          <a:p>
            <a:r>
              <a:rPr lang="en-US" dirty="0"/>
              <a:t>Rabbi Joshua ben </a:t>
            </a:r>
            <a:r>
              <a:rPr lang="en-US" dirty="0" err="1"/>
              <a:t>Karha</a:t>
            </a:r>
            <a:r>
              <a:rPr lang="en-US" dirty="0"/>
              <a:t> says: On every day they examined the witnesses with a substituted name, "May Jose smite Jose."  When sentence was to be given they did not declare him guilty of death with the substituted name, but  they sent out all the people and asked the chief among the witnesses and said to him.  "Say exactly what you heard." and he says it; and the judges stand up on their feet and rend their garments, and they may not mend them again.  And the second witness says, "I also heard the like," and the third says, "I also heard the like." (</a:t>
            </a:r>
            <a:r>
              <a:rPr lang="en-US" i="1" dirty="0"/>
              <a:t>Ibid</a:t>
            </a:r>
            <a:r>
              <a:rPr lang="en-US" dirty="0" smtClean="0"/>
              <a:t>.)</a:t>
            </a:r>
            <a:endParaRPr lang="en-US" dirty="0"/>
          </a:p>
        </p:txBody>
      </p:sp>
    </p:spTree>
    <p:extLst>
      <p:ext uri="{BB962C8B-B14F-4D97-AF65-F5344CB8AC3E}">
        <p14:creationId xmlns:p14="http://schemas.microsoft.com/office/powerpoint/2010/main" val="21603344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b="1" dirty="0" smtClean="0"/>
              <a:t>Is Pronouncing the Name Blasphemy?</a:t>
            </a:r>
            <a:endParaRPr lang="en-US" sz="3600" b="1" i="1" dirty="0"/>
          </a:p>
          <a:p>
            <a:pPr marL="0" indent="0">
              <a:buNone/>
            </a:pPr>
            <a:r>
              <a:rPr lang="en-US" i="1" dirty="0" smtClean="0"/>
              <a:t>The </a:t>
            </a:r>
            <a:r>
              <a:rPr lang="en-US" i="1" dirty="0"/>
              <a:t>Stone Edition </a:t>
            </a:r>
            <a:r>
              <a:rPr lang="en-US" i="1" dirty="0" err="1"/>
              <a:t>Tanach</a:t>
            </a:r>
            <a:r>
              <a:rPr lang="en-US" dirty="0"/>
              <a:t>, published by </a:t>
            </a:r>
            <a:r>
              <a:rPr lang="en-US" dirty="0" err="1"/>
              <a:t>Mesorah</a:t>
            </a:r>
            <a:r>
              <a:rPr lang="en-US" dirty="0"/>
              <a:t> Publications, ltd. renders </a:t>
            </a:r>
            <a:r>
              <a:rPr lang="en-US" dirty="0" err="1" smtClean="0"/>
              <a:t>Vayiqra</a:t>
            </a:r>
            <a:r>
              <a:rPr lang="en-US" dirty="0" smtClean="0"/>
              <a:t> (Leviticus) 24, verses </a:t>
            </a:r>
            <a:r>
              <a:rPr lang="en-US" dirty="0"/>
              <a:t>11 and 15/16 as follows:</a:t>
            </a:r>
          </a:p>
          <a:p>
            <a:r>
              <a:rPr lang="en-US" b="1" dirty="0"/>
              <a:t>The son of the Israelite woman </a:t>
            </a:r>
            <a:r>
              <a:rPr lang="en-US" b="1" u="sng" dirty="0"/>
              <a:t>pronounced</a:t>
            </a:r>
            <a:r>
              <a:rPr lang="en-US" b="1" dirty="0"/>
              <a:t> the Name and blasphemed - so they brought him to Moses; the name of his mother was </a:t>
            </a:r>
            <a:r>
              <a:rPr lang="en-US" b="1" dirty="0" err="1"/>
              <a:t>Shelomis</a:t>
            </a:r>
            <a:r>
              <a:rPr lang="en-US" b="1" dirty="0"/>
              <a:t> daughter of </a:t>
            </a:r>
            <a:r>
              <a:rPr lang="en-US" b="1" dirty="0" err="1"/>
              <a:t>Divri</a:t>
            </a:r>
            <a:r>
              <a:rPr lang="en-US" b="1" dirty="0"/>
              <a:t>, of the tribe of Dan.</a:t>
            </a:r>
          </a:p>
          <a:p>
            <a:r>
              <a:rPr lang="en-US" b="1" dirty="0"/>
              <a:t>Any man who will blaspheme his God shall bear his sin; and one who </a:t>
            </a:r>
            <a:r>
              <a:rPr lang="en-US" b="1" u="sng" dirty="0"/>
              <a:t>pronounced</a:t>
            </a:r>
            <a:r>
              <a:rPr lang="en-US" b="1" dirty="0"/>
              <a:t> blasphemously the Name of HASHEM shall be put to death, the entire assembly shall surely stone him; proselyte and native alike, when he blasphemes the Name, he shall be put to death.</a:t>
            </a:r>
          </a:p>
          <a:p>
            <a:pPr marL="0" indent="0">
              <a:buNone/>
            </a:pPr>
            <a:endParaRPr lang="en-US" dirty="0"/>
          </a:p>
        </p:txBody>
      </p:sp>
    </p:spTree>
    <p:extLst>
      <p:ext uri="{BB962C8B-B14F-4D97-AF65-F5344CB8AC3E}">
        <p14:creationId xmlns:p14="http://schemas.microsoft.com/office/powerpoint/2010/main" val="74704649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b="1" dirty="0" smtClean="0"/>
              <a:t>What’s in a Name?</a:t>
            </a:r>
            <a:endParaRPr lang="en-US" sz="3600" b="1" i="1" dirty="0" smtClean="0"/>
          </a:p>
          <a:p>
            <a:pPr marL="0" indent="0">
              <a:buNone/>
            </a:pPr>
            <a:r>
              <a:rPr lang="en-US" dirty="0"/>
              <a:t>According to Rabbinic tradition, anyone who speaks or pronounces the Name is to be put to death.  Thus this Rabbi was condemning me because I was using the Name.  He suggested to me that the verb in those verses, </a:t>
            </a:r>
            <a:r>
              <a:rPr lang="en-US" dirty="0" err="1">
                <a:latin typeface="Bwhebb" charset="0"/>
                <a:ea typeface="Bwhebb" charset="0"/>
                <a:cs typeface="Bwhebb" charset="0"/>
              </a:rPr>
              <a:t>bq;n</a:t>
            </a:r>
            <a:r>
              <a:rPr lang="en-US" dirty="0">
                <a:latin typeface="Bwhebb" charset="0"/>
                <a:ea typeface="Bwhebb" charset="0"/>
                <a:cs typeface="Bwhebb" charset="0"/>
              </a:rPr>
              <a:t>"</a:t>
            </a:r>
            <a:r>
              <a:rPr lang="en-US" dirty="0"/>
              <a:t> (pronounced "</a:t>
            </a:r>
            <a:r>
              <a:rPr lang="en-US" dirty="0" err="1"/>
              <a:t>naqav</a:t>
            </a:r>
            <a:r>
              <a:rPr lang="en-US" dirty="0"/>
              <a:t>") is a rare verb and should always be translated "pronounce."  Thus, in their view, I and all who say the Name are guilty of a crime deserving the death penalty. </a:t>
            </a:r>
            <a:endParaRPr lang="en-US" dirty="0"/>
          </a:p>
        </p:txBody>
      </p:sp>
    </p:spTree>
    <p:extLst>
      <p:ext uri="{BB962C8B-B14F-4D97-AF65-F5344CB8AC3E}">
        <p14:creationId xmlns:p14="http://schemas.microsoft.com/office/powerpoint/2010/main" val="13305923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Does </a:t>
            </a:r>
            <a:r>
              <a:rPr lang="en-US" sz="3600" b="1" i="1" dirty="0" err="1" smtClean="0"/>
              <a:t>naqav</a:t>
            </a:r>
            <a:r>
              <a:rPr lang="en-US" sz="3600" b="1" dirty="0" smtClean="0"/>
              <a:t> mean “pronounce”?</a:t>
            </a:r>
            <a:endParaRPr lang="en-US" sz="3600" b="1" i="1" dirty="0" smtClean="0"/>
          </a:p>
          <a:p>
            <a:pPr marL="0" indent="0">
              <a:buNone/>
            </a:pPr>
            <a:r>
              <a:rPr lang="en-US" i="1" dirty="0"/>
              <a:t>The Theological Wordbook of the Old Testament</a:t>
            </a:r>
            <a:r>
              <a:rPr lang="en-US" dirty="0"/>
              <a:t> defines this word as "to pierce, bore; blaspheme; appoint."  </a:t>
            </a:r>
            <a:r>
              <a:rPr lang="en-US" i="1" dirty="0"/>
              <a:t>The BDB Hebrew Lexicon</a:t>
            </a:r>
            <a:r>
              <a:rPr lang="en-US" dirty="0"/>
              <a:t> renders it as "pierce, bore, prick off."  And the </a:t>
            </a:r>
            <a:r>
              <a:rPr lang="en-US" i="1" dirty="0"/>
              <a:t>Hebrew and Aramaic Lexicon of the Old Testament</a:t>
            </a:r>
            <a:r>
              <a:rPr lang="en-US" dirty="0"/>
              <a:t> (</a:t>
            </a:r>
            <a:r>
              <a:rPr lang="en-US" i="1" dirty="0"/>
              <a:t>HALOT</a:t>
            </a:r>
            <a:r>
              <a:rPr lang="en-US" dirty="0"/>
              <a:t>) translates it "to bore through; to fix, establish; to denote, mark; to slander."</a:t>
            </a:r>
            <a:endParaRPr lang="en-US" dirty="0"/>
          </a:p>
        </p:txBody>
      </p:sp>
    </p:spTree>
    <p:extLst>
      <p:ext uri="{BB962C8B-B14F-4D97-AF65-F5344CB8AC3E}">
        <p14:creationId xmlns:p14="http://schemas.microsoft.com/office/powerpoint/2010/main" val="6292488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b="1" dirty="0" smtClean="0"/>
              <a:t>What Does </a:t>
            </a:r>
            <a:r>
              <a:rPr lang="en-US" sz="3600" b="1" i="1" dirty="0" err="1" smtClean="0"/>
              <a:t>neqav</a:t>
            </a:r>
            <a:r>
              <a:rPr lang="en-US" sz="3600" b="1" dirty="0" smtClean="0"/>
              <a:t> Mean?</a:t>
            </a:r>
            <a:endParaRPr lang="en-US" sz="3600" b="1" i="1" dirty="0" smtClean="0"/>
          </a:p>
          <a:p>
            <a:pPr marL="0" indent="0">
              <a:buNone/>
            </a:pPr>
            <a:r>
              <a:rPr lang="en-US" dirty="0"/>
              <a:t>Words from this same three letter root include: </a:t>
            </a:r>
            <a:r>
              <a:rPr lang="en-US" dirty="0" err="1">
                <a:latin typeface="Bwhebb" charset="0"/>
                <a:ea typeface="Bwhebb" charset="0"/>
                <a:cs typeface="Bwhebb" charset="0"/>
              </a:rPr>
              <a:t>bq,n</a:t>
            </a:r>
            <a:r>
              <a:rPr lang="en-US" dirty="0">
                <a:latin typeface="Bwhebb" charset="0"/>
                <a:ea typeface="Bwhebb" charset="0"/>
                <a:cs typeface="Bwhebb" charset="0"/>
              </a:rPr>
              <a:t>&lt;:</a:t>
            </a:r>
            <a:r>
              <a:rPr lang="en-US" dirty="0"/>
              <a:t>  ("</a:t>
            </a:r>
            <a:r>
              <a:rPr lang="en-US" dirty="0" err="1"/>
              <a:t>neqev</a:t>
            </a:r>
            <a:r>
              <a:rPr lang="en-US" dirty="0"/>
              <a:t>") - "subterranean passage, mine" (as something which is dug out or a hole bored through);  </a:t>
            </a:r>
            <a:r>
              <a:rPr lang="en-US" dirty="0" err="1">
                <a:latin typeface="Bwhebb" charset="0"/>
                <a:ea typeface="Bwhebb" charset="0"/>
                <a:cs typeface="Bwhebb" charset="0"/>
              </a:rPr>
              <a:t>bq,n</a:t>
            </a:r>
            <a:r>
              <a:rPr lang="en-US" dirty="0">
                <a:latin typeface="Bwhebb" charset="0"/>
                <a:ea typeface="Bwhebb" charset="0"/>
                <a:cs typeface="Bwhebb" charset="0"/>
              </a:rPr>
              <a:t>&lt;</a:t>
            </a:r>
            <a:r>
              <a:rPr lang="en-US" dirty="0"/>
              <a:t> (</a:t>
            </a:r>
            <a:r>
              <a:rPr lang="en-US" dirty="0" err="1"/>
              <a:t>neqev</a:t>
            </a:r>
            <a:r>
              <a:rPr lang="en-US" dirty="0"/>
              <a:t>) technical term relating to jeweler's work; </a:t>
            </a:r>
            <a:r>
              <a:rPr lang="en-US" dirty="0" err="1">
                <a:latin typeface="Bwhebb" charset="0"/>
                <a:ea typeface="Bwhebb" charset="0"/>
                <a:cs typeface="Bwhebb" charset="0"/>
              </a:rPr>
              <a:t>tb,Q,m</a:t>
            </a:r>
            <a:r>
              <a:rPr lang="en-US" dirty="0">
                <a:latin typeface="Bwhebb" charset="0"/>
                <a:ea typeface="Bwhebb" charset="0"/>
                <a:cs typeface="Bwhebb" charset="0"/>
              </a:rPr>
              <a:t>;</a:t>
            </a:r>
            <a:r>
              <a:rPr lang="en-US" dirty="0"/>
              <a:t> (</a:t>
            </a:r>
            <a:r>
              <a:rPr lang="en-US" dirty="0" err="1"/>
              <a:t>maqqevet</a:t>
            </a:r>
            <a:r>
              <a:rPr lang="en-US" dirty="0"/>
              <a:t>) "hammer"; and </a:t>
            </a:r>
            <a:r>
              <a:rPr lang="en-US" dirty="0" err="1">
                <a:latin typeface="Bwhebb" charset="0"/>
                <a:ea typeface="Bwhebb" charset="0"/>
                <a:cs typeface="Bwhebb" charset="0"/>
              </a:rPr>
              <a:t>tb,Q,m</a:t>
            </a:r>
            <a:r>
              <a:rPr lang="en-US" dirty="0">
                <a:latin typeface="Bwhebb" charset="0"/>
                <a:ea typeface="Bwhebb" charset="0"/>
                <a:cs typeface="Bwhebb" charset="0"/>
              </a:rPr>
              <a:t>;</a:t>
            </a:r>
            <a:r>
              <a:rPr lang="en-US" dirty="0"/>
              <a:t> (</a:t>
            </a:r>
            <a:r>
              <a:rPr lang="en-US" dirty="0" err="1"/>
              <a:t>maqqevet</a:t>
            </a:r>
            <a:r>
              <a:rPr lang="en-US" dirty="0"/>
              <a:t>) "a hole, an excavation, a quarry."  Also, interestingly, this word is used in the Siloam inscription for "piercing through," i.e. digging the tunnel (</a:t>
            </a:r>
            <a:r>
              <a:rPr lang="en-US" i="1" dirty="0"/>
              <a:t>TWOT</a:t>
            </a:r>
            <a:r>
              <a:rPr lang="en-US" dirty="0"/>
              <a:t>).</a:t>
            </a:r>
            <a:endParaRPr lang="en-US" dirty="0"/>
          </a:p>
        </p:txBody>
      </p:sp>
    </p:spTree>
    <p:extLst>
      <p:ext uri="{BB962C8B-B14F-4D97-AF65-F5344CB8AC3E}">
        <p14:creationId xmlns:p14="http://schemas.microsoft.com/office/powerpoint/2010/main" val="27728904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b="1" dirty="0" err="1" smtClean="0"/>
              <a:t>Naqav</a:t>
            </a:r>
            <a:r>
              <a:rPr lang="en-US" sz="3600" b="1" dirty="0" smtClean="0"/>
              <a:t> in the </a:t>
            </a:r>
            <a:r>
              <a:rPr lang="en-US" sz="3600" b="1" dirty="0" err="1" smtClean="0"/>
              <a:t>Tanach</a:t>
            </a:r>
            <a:endParaRPr lang="en-US" sz="3600" b="1" i="1" dirty="0"/>
          </a:p>
          <a:p>
            <a:pPr marL="0" indent="0">
              <a:buNone/>
            </a:pPr>
            <a:r>
              <a:rPr lang="en-US" dirty="0" err="1" smtClean="0"/>
              <a:t>Yahoiada</a:t>
            </a:r>
            <a:r>
              <a:rPr lang="en-US" dirty="0" smtClean="0"/>
              <a:t> </a:t>
            </a:r>
            <a:r>
              <a:rPr lang="en-US" dirty="0"/>
              <a:t>the priest took a chest and </a:t>
            </a:r>
            <a:r>
              <a:rPr lang="en-US" u="sng" dirty="0"/>
              <a:t>drilled</a:t>
            </a:r>
            <a:r>
              <a:rPr lang="en-US" dirty="0"/>
              <a:t> a hole in its lid. He placed it on the right side of the altar near the entrance of Yahuwah's temple. The priests who guarded the entrance would put into it all the silver brought to Yahuwah's temple (2 </a:t>
            </a:r>
            <a:r>
              <a:rPr lang="en-US" dirty="0" err="1"/>
              <a:t>Melakim</a:t>
            </a:r>
            <a:r>
              <a:rPr lang="en-US" dirty="0"/>
              <a:t> 12:9</a:t>
            </a:r>
            <a:r>
              <a:rPr lang="en-US" dirty="0" smtClean="0"/>
              <a:t>).</a:t>
            </a:r>
          </a:p>
          <a:p>
            <a:pPr marL="0" indent="0">
              <a:buNone/>
            </a:pPr>
            <a:r>
              <a:rPr lang="en-US" dirty="0" smtClean="0"/>
              <a:t>Now </a:t>
            </a:r>
            <a:r>
              <a:rPr lang="en-US" dirty="0"/>
              <a:t>look, you must be trusting in Egypt, that splintered reed staff. If a man leans for support on it, it </a:t>
            </a:r>
            <a:r>
              <a:rPr lang="en-US" u="sng" dirty="0"/>
              <a:t>punctures</a:t>
            </a:r>
            <a:r>
              <a:rPr lang="en-US" dirty="0"/>
              <a:t> his hand and wounds him. That is what Pharaoh king of Egypt does to all who trust in him (2 </a:t>
            </a:r>
            <a:r>
              <a:rPr lang="en-US" dirty="0" err="1"/>
              <a:t>Melakim</a:t>
            </a:r>
            <a:r>
              <a:rPr lang="en-US" dirty="0"/>
              <a:t> 18:21).</a:t>
            </a:r>
          </a:p>
          <a:p>
            <a:pPr marL="0" indent="0">
              <a:buNone/>
            </a:pPr>
            <a:endParaRPr lang="en-US" dirty="0"/>
          </a:p>
        </p:txBody>
      </p:sp>
    </p:spTree>
    <p:extLst>
      <p:ext uri="{BB962C8B-B14F-4D97-AF65-F5344CB8AC3E}">
        <p14:creationId xmlns:p14="http://schemas.microsoft.com/office/powerpoint/2010/main" val="23263216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b="1" dirty="0" err="1" smtClean="0"/>
              <a:t>Naqav</a:t>
            </a:r>
            <a:endParaRPr lang="en-US" sz="3600" b="1" i="1" dirty="0"/>
          </a:p>
          <a:p>
            <a:pPr marL="0" indent="0">
              <a:buNone/>
            </a:pPr>
            <a:r>
              <a:rPr lang="en-US" dirty="0" smtClean="0"/>
              <a:t>Can </a:t>
            </a:r>
            <a:r>
              <a:rPr lang="en-US" dirty="0"/>
              <a:t>anyone catch it by its eyes, or </a:t>
            </a:r>
            <a:r>
              <a:rPr lang="en-US" u="sng" dirty="0"/>
              <a:t>pierce</a:t>
            </a:r>
            <a:r>
              <a:rPr lang="en-US" dirty="0"/>
              <a:t> (</a:t>
            </a:r>
            <a:r>
              <a:rPr lang="en-US" i="1" dirty="0" err="1"/>
              <a:t>naqav</a:t>
            </a:r>
            <a:r>
              <a:rPr lang="en-US" dirty="0"/>
              <a:t>) its nose with a snare? (</a:t>
            </a:r>
            <a:r>
              <a:rPr lang="en-US" dirty="0" err="1"/>
              <a:t>Iob</a:t>
            </a:r>
            <a:r>
              <a:rPr lang="en-US" dirty="0"/>
              <a:t> 40:24</a:t>
            </a:r>
            <a:r>
              <a:rPr lang="en-US" dirty="0" smtClean="0"/>
              <a:t>).</a:t>
            </a:r>
          </a:p>
          <a:p>
            <a:pPr marL="0" indent="0">
              <a:buNone/>
            </a:pPr>
            <a:r>
              <a:rPr lang="en-US" dirty="0" smtClean="0"/>
              <a:t>Can </a:t>
            </a:r>
            <a:r>
              <a:rPr lang="en-US" dirty="0"/>
              <a:t>you put a cord through its nose, or </a:t>
            </a:r>
            <a:r>
              <a:rPr lang="en-US" u="sng" dirty="0"/>
              <a:t>pierce</a:t>
            </a:r>
            <a:r>
              <a:rPr lang="en-US" dirty="0"/>
              <a:t> (</a:t>
            </a:r>
            <a:r>
              <a:rPr lang="en-US" i="1" dirty="0" err="1"/>
              <a:t>naqav</a:t>
            </a:r>
            <a:r>
              <a:rPr lang="en-US" dirty="0"/>
              <a:t>) its jaw with a hook? (</a:t>
            </a:r>
            <a:r>
              <a:rPr lang="en-US" dirty="0" err="1"/>
              <a:t>Iov</a:t>
            </a:r>
            <a:r>
              <a:rPr lang="en-US" dirty="0"/>
              <a:t> 41:2</a:t>
            </a:r>
            <a:r>
              <a:rPr lang="en-US" dirty="0" smtClean="0"/>
              <a:t>).</a:t>
            </a:r>
          </a:p>
          <a:p>
            <a:pPr marL="0" indent="0">
              <a:buNone/>
            </a:pPr>
            <a:r>
              <a:rPr lang="en-US" dirty="0" smtClean="0"/>
              <a:t>Look</a:t>
            </a:r>
            <a:r>
              <a:rPr lang="en-US" dirty="0"/>
              <a:t>, you must be trusting in Egypt, that splintered reed staff. If someone leans on it for support, it </a:t>
            </a:r>
            <a:r>
              <a:rPr lang="en-US" u="sng" dirty="0"/>
              <a:t>punctures</a:t>
            </a:r>
            <a:r>
              <a:rPr lang="en-US" dirty="0"/>
              <a:t> (</a:t>
            </a:r>
            <a:r>
              <a:rPr lang="en-US" i="1" dirty="0" err="1"/>
              <a:t>naqav</a:t>
            </a:r>
            <a:r>
              <a:rPr lang="en-US" dirty="0"/>
              <a:t>) his hand and wounds him. That is what Pharaoh king of Egypt does to all who trust in him (Yeshayahu36:6</a:t>
            </a:r>
            <a:r>
              <a:rPr lang="en-US" dirty="0" smtClean="0"/>
              <a:t>).</a:t>
            </a:r>
            <a:endParaRPr lang="en-US" dirty="0"/>
          </a:p>
        </p:txBody>
      </p:sp>
    </p:spTree>
    <p:extLst>
      <p:ext uri="{BB962C8B-B14F-4D97-AF65-F5344CB8AC3E}">
        <p14:creationId xmlns:p14="http://schemas.microsoft.com/office/powerpoint/2010/main" val="3601470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600" b="1" dirty="0" smtClean="0"/>
              <a:t>More </a:t>
            </a:r>
            <a:r>
              <a:rPr lang="en-US" sz="4600" b="1" dirty="0" err="1" smtClean="0"/>
              <a:t>naqav</a:t>
            </a:r>
            <a:r>
              <a:rPr lang="en-US" sz="4600" b="1" dirty="0" smtClean="0"/>
              <a:t> in the </a:t>
            </a:r>
            <a:r>
              <a:rPr lang="en-US" sz="4600" b="1" dirty="0" err="1" smtClean="0"/>
              <a:t>Tanach</a:t>
            </a:r>
            <a:endParaRPr lang="en-US" sz="4600" b="1" i="1" dirty="0"/>
          </a:p>
          <a:p>
            <a:pPr marL="0" indent="0">
              <a:buNone/>
            </a:pPr>
            <a:r>
              <a:rPr lang="en-US" dirty="0" smtClean="0"/>
              <a:t>You </a:t>
            </a:r>
            <a:r>
              <a:rPr lang="en-US" dirty="0"/>
              <a:t>were in Eden, the garden of Elohim. Every precious stone was your covering, the ruby, topaz, and diamond, the beryl, onyx, and jasper, the sapphire, turquoise, and emerald; your settings and </a:t>
            </a:r>
            <a:r>
              <a:rPr lang="en-US" u="sng" dirty="0"/>
              <a:t>engravings</a:t>
            </a:r>
            <a:r>
              <a:rPr lang="en-US" dirty="0"/>
              <a:t> (</a:t>
            </a:r>
            <a:r>
              <a:rPr lang="en-US" i="1" dirty="0" err="1"/>
              <a:t>naqav</a:t>
            </a:r>
            <a:r>
              <a:rPr lang="en-US" dirty="0"/>
              <a:t>) were made of gold. On the day you were created they were prepared (</a:t>
            </a:r>
            <a:r>
              <a:rPr lang="en-US" dirty="0" err="1"/>
              <a:t>Yechezqel</a:t>
            </a:r>
            <a:r>
              <a:rPr lang="en-US" dirty="0"/>
              <a:t> 28:13</a:t>
            </a:r>
            <a:r>
              <a:rPr lang="en-US" dirty="0" smtClean="0"/>
              <a:t>).</a:t>
            </a:r>
          </a:p>
          <a:p>
            <a:pPr marL="0" indent="0">
              <a:buNone/>
            </a:pPr>
            <a:r>
              <a:rPr lang="en-US" dirty="0" smtClean="0"/>
              <a:t>You</a:t>
            </a:r>
            <a:r>
              <a:rPr lang="en-US" dirty="0"/>
              <a:t> </a:t>
            </a:r>
            <a:r>
              <a:rPr lang="en-US" u="sng" dirty="0"/>
              <a:t>pierce</a:t>
            </a:r>
            <a:r>
              <a:rPr lang="en-US" dirty="0"/>
              <a:t> (</a:t>
            </a:r>
            <a:r>
              <a:rPr lang="en-US" i="1" dirty="0" err="1"/>
              <a:t>naqav</a:t>
            </a:r>
            <a:r>
              <a:rPr lang="en-US" dirty="0"/>
              <a:t>) the heads of his warriors with a spear. They storm forward to scatter us; they shout with joy as if they were plundering the poor with no opposition (Habakkuk 3:14</a:t>
            </a:r>
            <a:r>
              <a:rPr lang="en-US" dirty="0" smtClean="0"/>
              <a:t>).</a:t>
            </a:r>
          </a:p>
          <a:p>
            <a:pPr marL="0" indent="0">
              <a:buNone/>
            </a:pPr>
            <a:r>
              <a:rPr lang="en-US" dirty="0" smtClean="0"/>
              <a:t>You </a:t>
            </a:r>
            <a:r>
              <a:rPr lang="en-US" dirty="0"/>
              <a:t>have planted much, but have little harvest. You eat, but are never filled. You drink, but are still thirsty. You are clothed, but not warm. Those who earn wages end up with </a:t>
            </a:r>
            <a:r>
              <a:rPr lang="en-US" u="sng" dirty="0"/>
              <a:t>holes</a:t>
            </a:r>
            <a:r>
              <a:rPr lang="en-US" dirty="0"/>
              <a:t> (</a:t>
            </a:r>
            <a:r>
              <a:rPr lang="en-US" i="1" dirty="0" err="1"/>
              <a:t>naqav</a:t>
            </a:r>
            <a:r>
              <a:rPr lang="en-US" dirty="0"/>
              <a:t>) in their money bags.'" (</a:t>
            </a:r>
            <a:r>
              <a:rPr lang="en-US" dirty="0" err="1"/>
              <a:t>Chaggai</a:t>
            </a:r>
            <a:r>
              <a:rPr lang="en-US" dirty="0"/>
              <a:t> 1:6</a:t>
            </a:r>
            <a:r>
              <a:rPr lang="en-US" dirty="0" smtClean="0"/>
              <a:t>).</a:t>
            </a:r>
            <a:endParaRPr lang="en-US" dirty="0"/>
          </a:p>
        </p:txBody>
      </p:sp>
    </p:spTree>
    <p:extLst>
      <p:ext uri="{BB962C8B-B14F-4D97-AF65-F5344CB8AC3E}">
        <p14:creationId xmlns:p14="http://schemas.microsoft.com/office/powerpoint/2010/main" val="242474285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b="1" dirty="0" smtClean="0"/>
              <a:t>Leviticus 24:11, 15-16</a:t>
            </a:r>
            <a:endParaRPr lang="en-US" sz="3600" b="1" i="1" dirty="0"/>
          </a:p>
          <a:p>
            <a:pPr marL="0" indent="0">
              <a:buNone/>
            </a:pPr>
            <a:r>
              <a:rPr lang="en-US" dirty="0" smtClean="0"/>
              <a:t>In </a:t>
            </a:r>
            <a:r>
              <a:rPr lang="en-US" dirty="0"/>
              <a:t>both of these verses, and in the context as a whole, the word is used in parallel with "to curse</a:t>
            </a:r>
            <a:r>
              <a:rPr lang="en-US" dirty="0" smtClean="0"/>
              <a:t>.”</a:t>
            </a:r>
          </a:p>
          <a:p>
            <a:pPr marL="0" indent="0">
              <a:buNone/>
            </a:pPr>
            <a:r>
              <a:rPr lang="en-US" b="1" dirty="0" smtClean="0"/>
              <a:t>The </a:t>
            </a:r>
            <a:r>
              <a:rPr lang="en-US" b="1" dirty="0" err="1"/>
              <a:t>Yisraeli</a:t>
            </a:r>
            <a:r>
              <a:rPr lang="en-US" b="1" dirty="0"/>
              <a:t> woman's son </a:t>
            </a:r>
            <a:r>
              <a:rPr lang="en-US" b="1" u="sng" dirty="0"/>
              <a:t>misused the Name and cursed</a:t>
            </a:r>
            <a:r>
              <a:rPr lang="en-US" b="1" dirty="0"/>
              <a:t>....  </a:t>
            </a:r>
            <a:endParaRPr lang="en-US" b="1" dirty="0"/>
          </a:p>
          <a:p>
            <a:pPr marL="0" indent="0">
              <a:buNone/>
            </a:pPr>
            <a:r>
              <a:rPr lang="en-US" b="1" dirty="0" smtClean="0"/>
              <a:t>Moreover</a:t>
            </a:r>
            <a:r>
              <a:rPr lang="en-US" b="1" dirty="0"/>
              <a:t>, you are to tell the sons of </a:t>
            </a:r>
            <a:r>
              <a:rPr lang="en-US" b="1" dirty="0" err="1"/>
              <a:t>Yisrael</a:t>
            </a:r>
            <a:r>
              <a:rPr lang="en-US" b="1" dirty="0"/>
              <a:t>, 'If any man </a:t>
            </a:r>
            <a:r>
              <a:rPr lang="en-US" b="1" u="sng" dirty="0"/>
              <a:t>curses his Elohim</a:t>
            </a:r>
            <a:r>
              <a:rPr lang="en-US" b="1" dirty="0"/>
              <a:t> he will bear responsibility for his sin, and one who </a:t>
            </a:r>
            <a:r>
              <a:rPr lang="en-US" b="1" u="sng" dirty="0"/>
              <a:t>misuses the name of Yahuwah</a:t>
            </a:r>
            <a:r>
              <a:rPr lang="en-US" b="1" dirty="0"/>
              <a:t> must surely be put to death. The whole congregation must surely stone him, whether he is a foreigner or a native citizen; when he misuses the Name he must be put to death.</a:t>
            </a:r>
          </a:p>
          <a:p>
            <a:pPr marL="0" indent="0">
              <a:buNone/>
            </a:pPr>
            <a:endParaRPr lang="en-US" dirty="0"/>
          </a:p>
        </p:txBody>
      </p:sp>
    </p:spTree>
    <p:extLst>
      <p:ext uri="{BB962C8B-B14F-4D97-AF65-F5344CB8AC3E}">
        <p14:creationId xmlns:p14="http://schemas.microsoft.com/office/powerpoint/2010/main" val="951987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b="1" dirty="0" smtClean="0"/>
              <a:t>Curse</a:t>
            </a:r>
            <a:endParaRPr lang="en-US" sz="3600" b="1" i="1" dirty="0" smtClean="0"/>
          </a:p>
          <a:p>
            <a:pPr marL="0" indent="0">
              <a:buNone/>
            </a:pPr>
            <a:r>
              <a:rPr lang="en-US" dirty="0" smtClean="0"/>
              <a:t>The </a:t>
            </a:r>
            <a:r>
              <a:rPr lang="en-US" dirty="0"/>
              <a:t>Hebrew word </a:t>
            </a:r>
            <a:r>
              <a:rPr lang="en-US" dirty="0" err="1">
                <a:latin typeface="Bwhebb" charset="0"/>
                <a:ea typeface="Bwhebb" charset="0"/>
                <a:cs typeface="Bwhebb" charset="0"/>
              </a:rPr>
              <a:t>ll;q</a:t>
            </a:r>
            <a:r>
              <a:rPr lang="en-US" dirty="0">
                <a:latin typeface="Bwhebb" charset="0"/>
                <a:ea typeface="Bwhebb" charset="0"/>
                <a:cs typeface="Bwhebb" charset="0"/>
              </a:rPr>
              <a:t>'</a:t>
            </a:r>
            <a:r>
              <a:rPr lang="en-US" dirty="0"/>
              <a:t> (pronounced "</a:t>
            </a:r>
            <a:r>
              <a:rPr lang="en-US" dirty="0" err="1"/>
              <a:t>qalal</a:t>
            </a:r>
            <a:r>
              <a:rPr lang="en-US" dirty="0"/>
              <a:t>") means "to be slight, swift, trifling, of little account; to curse."  Just as the 3rd Word (Commandment) implores us not to use the name of Yahuwah in vain (means the same as </a:t>
            </a:r>
            <a:r>
              <a:rPr lang="en-US" i="1" dirty="0" err="1"/>
              <a:t>qalal</a:t>
            </a:r>
            <a:r>
              <a:rPr lang="en-US" dirty="0"/>
              <a:t>), we are told here not to use his Name in a slight or trifling manner - which is to "misuse" the Name.  As in the style of Hebraic poetry, the phrases, "will bear responsibility for his sin" and "must surely be put to death" are clearly parallel in thought.   So also, the parallel usage of these two verbs, </a:t>
            </a:r>
            <a:r>
              <a:rPr lang="en-US" i="1" dirty="0" err="1"/>
              <a:t>qalal</a:t>
            </a:r>
            <a:r>
              <a:rPr lang="en-US" dirty="0"/>
              <a:t> and </a:t>
            </a:r>
            <a:r>
              <a:rPr lang="en-US" i="1" dirty="0" err="1"/>
              <a:t>naqav</a:t>
            </a:r>
            <a:r>
              <a:rPr lang="en-US" dirty="0"/>
              <a:t>, imply that they are being used synonymously.  In the account of this man's blasphemy, he misused the Name by slighting it or using it in a derogatory sense.  He was not guilty of any crime by simply pronouncing the Name.  He was guilty </a:t>
            </a:r>
            <a:r>
              <a:rPr lang="en-US" dirty="0" smtClean="0"/>
              <a:t>of </a:t>
            </a:r>
            <a:r>
              <a:rPr lang="en-US" dirty="0" err="1"/>
              <a:t>MISusing</a:t>
            </a:r>
            <a:r>
              <a:rPr lang="en-US" dirty="0"/>
              <a:t> the name.</a:t>
            </a:r>
            <a:endParaRPr lang="en-US" dirty="0"/>
          </a:p>
        </p:txBody>
      </p:sp>
    </p:spTree>
    <p:extLst>
      <p:ext uri="{BB962C8B-B14F-4D97-AF65-F5344CB8AC3E}">
        <p14:creationId xmlns:p14="http://schemas.microsoft.com/office/powerpoint/2010/main" val="402342782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Did Messiah Use and Reveal the Name?</a:t>
            </a:r>
            <a:endParaRPr lang="en-US" sz="3600" b="1" i="1" dirty="0" smtClean="0"/>
          </a:p>
          <a:p>
            <a:pPr marL="0" indent="0">
              <a:buNone/>
            </a:pPr>
            <a:r>
              <a:rPr lang="en-US" dirty="0"/>
              <a:t>I have manifested </a:t>
            </a:r>
            <a:r>
              <a:rPr lang="en-US" u="sng" dirty="0"/>
              <a:t>Your name</a:t>
            </a:r>
            <a:r>
              <a:rPr lang="en-US" dirty="0"/>
              <a:t> (i.e. the name </a:t>
            </a:r>
            <a:r>
              <a:rPr lang="en-US" dirty="0" err="1">
                <a:latin typeface="Bwhebb" charset="0"/>
                <a:ea typeface="Bwhebb" charset="0"/>
                <a:cs typeface="Bwhebb" charset="0"/>
              </a:rPr>
              <a:t>hwhy</a:t>
            </a:r>
            <a:r>
              <a:rPr lang="en-US" dirty="0"/>
              <a:t> - Yahuwah) to the men whom You gave Me out of the world; they were Yours and You gave them to Me, and they have kept Your word.  (John 17:6, NAS)</a:t>
            </a:r>
            <a:endParaRPr lang="en-US" dirty="0"/>
          </a:p>
        </p:txBody>
      </p:sp>
    </p:spTree>
    <p:extLst>
      <p:ext uri="{BB962C8B-B14F-4D97-AF65-F5344CB8AC3E}">
        <p14:creationId xmlns:p14="http://schemas.microsoft.com/office/powerpoint/2010/main" val="2399035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The Gethsemane Prayer</a:t>
            </a:r>
            <a:endParaRPr lang="en-US" sz="3600" b="1" i="1" dirty="0" smtClean="0"/>
          </a:p>
          <a:p>
            <a:pPr marL="0" indent="0">
              <a:buNone/>
            </a:pPr>
            <a:r>
              <a:rPr lang="en-US" dirty="0" smtClean="0"/>
              <a:t>O </a:t>
            </a:r>
            <a:r>
              <a:rPr lang="en-US" dirty="0"/>
              <a:t>righteous Father, although the world has not known You, yet I have known You; and these have known that You sent Me; </a:t>
            </a:r>
            <a:r>
              <a:rPr lang="en-US" u="sng" dirty="0"/>
              <a:t>and I have made Your name known to them, and will make it known</a:t>
            </a:r>
            <a:r>
              <a:rPr lang="en-US" dirty="0"/>
              <a:t>, so that the love with which You loved Me may be in them, and I in them. (John 17:25,26)</a:t>
            </a:r>
            <a:endParaRPr lang="en-US" dirty="0"/>
          </a:p>
        </p:txBody>
      </p:sp>
    </p:spTree>
    <p:extLst>
      <p:ext uri="{BB962C8B-B14F-4D97-AF65-F5344CB8AC3E}">
        <p14:creationId xmlns:p14="http://schemas.microsoft.com/office/powerpoint/2010/main" val="199101570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Does Elohim Want Us to Know His Name?</a:t>
            </a:r>
            <a:endParaRPr lang="en-US" sz="3600" b="1" i="1" dirty="0" smtClean="0"/>
          </a:p>
          <a:p>
            <a:pPr marL="0" indent="0">
              <a:buNone/>
            </a:pPr>
            <a:r>
              <a:rPr lang="en-US" dirty="0"/>
              <a:t>Both the one who makes men holy and those who are made holy are of the same family. So </a:t>
            </a:r>
            <a:r>
              <a:rPr lang="en-US" dirty="0" err="1"/>
              <a:t>Yahusha</a:t>
            </a:r>
            <a:r>
              <a:rPr lang="en-US" dirty="0"/>
              <a:t> is not ashamed to call them brothers.  He says, "</a:t>
            </a:r>
            <a:r>
              <a:rPr lang="en-US" u="sng" dirty="0"/>
              <a:t>I will declare your name to my brothers</a:t>
            </a:r>
            <a:r>
              <a:rPr lang="en-US" dirty="0"/>
              <a:t>; in the presence of the congregation I will sing your praises." (Hebrews </a:t>
            </a:r>
            <a:r>
              <a:rPr lang="en-US" dirty="0" smtClean="0"/>
              <a:t>2:11-12</a:t>
            </a:r>
            <a:r>
              <a:rPr lang="en-US" dirty="0"/>
              <a:t>, NIV)</a:t>
            </a:r>
            <a:endParaRPr lang="en-US" dirty="0"/>
          </a:p>
        </p:txBody>
      </p:sp>
    </p:spTree>
    <p:extLst>
      <p:ext uri="{BB962C8B-B14F-4D97-AF65-F5344CB8AC3E}">
        <p14:creationId xmlns:p14="http://schemas.microsoft.com/office/powerpoint/2010/main" val="369935956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dirty="0" smtClean="0"/>
              <a:t>The Conclusion</a:t>
            </a:r>
          </a:p>
          <a:p>
            <a:pPr marL="0" indent="0">
              <a:buNone/>
            </a:pPr>
            <a:r>
              <a:rPr lang="en-US" dirty="0" smtClean="0"/>
              <a:t>The </a:t>
            </a:r>
            <a:r>
              <a:rPr lang="en-US" dirty="0" smtClean="0"/>
              <a:t>Name of Elohim was known since the beginning. </a:t>
            </a:r>
          </a:p>
          <a:p>
            <a:pPr marL="0" indent="0">
              <a:buNone/>
            </a:pPr>
            <a:r>
              <a:rPr lang="en-US" dirty="0" smtClean="0"/>
              <a:t>The Patriarchs called upon him by name.</a:t>
            </a:r>
          </a:p>
          <a:p>
            <a:pPr marL="0" indent="0">
              <a:buNone/>
            </a:pPr>
            <a:r>
              <a:rPr lang="en-US" dirty="0" smtClean="0"/>
              <a:t>The Jews banned the use of the Name</a:t>
            </a:r>
          </a:p>
          <a:p>
            <a:pPr marL="0" indent="0">
              <a:buNone/>
            </a:pPr>
            <a:r>
              <a:rPr lang="en-US" dirty="0" smtClean="0"/>
              <a:t>The Christians, in the Greek and all subsequent translations follow suit in concealing the Name</a:t>
            </a:r>
          </a:p>
          <a:p>
            <a:pPr marL="0" indent="0">
              <a:buNone/>
            </a:pPr>
            <a:r>
              <a:rPr lang="en-US" dirty="0" smtClean="0"/>
              <a:t>Elohim wants us to call upon him by his true Name</a:t>
            </a:r>
          </a:p>
          <a:p>
            <a:pPr marL="0" indent="0">
              <a:buNone/>
            </a:pPr>
            <a:r>
              <a:rPr lang="en-US" dirty="0" smtClean="0"/>
              <a:t>It is those who call upon the name of Yahuwah who will be saved </a:t>
            </a:r>
            <a:endParaRPr lang="en-US" dirty="0" smtClean="0"/>
          </a:p>
        </p:txBody>
      </p:sp>
    </p:spTree>
    <p:extLst>
      <p:ext uri="{BB962C8B-B14F-4D97-AF65-F5344CB8AC3E}">
        <p14:creationId xmlns:p14="http://schemas.microsoft.com/office/powerpoint/2010/main" val="384576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103187</TotalTime>
  <Words>3139</Words>
  <Application>Microsoft Macintosh PowerPoint</Application>
  <PresentationFormat>On-screen Show (16:9)</PresentationFormat>
  <Paragraphs>299</Paragraphs>
  <Slides>72</Slides>
  <Notes>72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Bwhebb</vt:lpstr>
      <vt:lpstr>Calibri</vt:lpstr>
      <vt:lpstr>Helvetica</vt:lpstr>
      <vt:lpstr>Mangal</vt:lpstr>
      <vt:lpstr>Arial</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BibleTruth.cc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Rogers;Arthur Bailey</dc:creator>
  <cp:lastModifiedBy>Microsoft Office User</cp:lastModifiedBy>
  <cp:revision>849</cp:revision>
  <dcterms:created xsi:type="dcterms:W3CDTF">2012-08-10T17:43:01Z</dcterms:created>
  <dcterms:modified xsi:type="dcterms:W3CDTF">2018-08-16T16:50:24Z</dcterms:modified>
</cp:coreProperties>
</file>