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917" r:id="rId2"/>
    <p:sldMasterId id="2147484757" r:id="rId3"/>
    <p:sldMasterId id="2147485021" r:id="rId4"/>
  </p:sldMasterIdLst>
  <p:notesMasterIdLst>
    <p:notesMasterId r:id="rId70"/>
  </p:notesMasterIdLst>
  <p:sldIdLst>
    <p:sldId id="259" r:id="rId5"/>
    <p:sldId id="932" r:id="rId6"/>
    <p:sldId id="969" r:id="rId7"/>
    <p:sldId id="972" r:id="rId8"/>
    <p:sldId id="971" r:id="rId9"/>
    <p:sldId id="970" r:id="rId10"/>
    <p:sldId id="994" r:id="rId11"/>
    <p:sldId id="995" r:id="rId12"/>
    <p:sldId id="973" r:id="rId13"/>
    <p:sldId id="974" r:id="rId14"/>
    <p:sldId id="827" r:id="rId15"/>
    <p:sldId id="968" r:id="rId16"/>
    <p:sldId id="948" r:id="rId17"/>
    <p:sldId id="944" r:id="rId18"/>
    <p:sldId id="946" r:id="rId19"/>
    <p:sldId id="956" r:id="rId20"/>
    <p:sldId id="957" r:id="rId21"/>
    <p:sldId id="955" r:id="rId22"/>
    <p:sldId id="947" r:id="rId23"/>
    <p:sldId id="958" r:id="rId24"/>
    <p:sldId id="945" r:id="rId25"/>
    <p:sldId id="949" r:id="rId26"/>
    <p:sldId id="950" r:id="rId27"/>
    <p:sldId id="951" r:id="rId28"/>
    <p:sldId id="952" r:id="rId29"/>
    <p:sldId id="953" r:id="rId30"/>
    <p:sldId id="954" r:id="rId31"/>
    <p:sldId id="943" r:id="rId32"/>
    <p:sldId id="959" r:id="rId33"/>
    <p:sldId id="933" r:id="rId34"/>
    <p:sldId id="934" r:id="rId35"/>
    <p:sldId id="935" r:id="rId36"/>
    <p:sldId id="936" r:id="rId37"/>
    <p:sldId id="942" r:id="rId38"/>
    <p:sldId id="937" r:id="rId39"/>
    <p:sldId id="962" r:id="rId40"/>
    <p:sldId id="963" r:id="rId41"/>
    <p:sldId id="964" r:id="rId42"/>
    <p:sldId id="965" r:id="rId43"/>
    <p:sldId id="967" r:id="rId44"/>
    <p:sldId id="961" r:id="rId45"/>
    <p:sldId id="966" r:id="rId46"/>
    <p:sldId id="975" r:id="rId47"/>
    <p:sldId id="938" r:id="rId48"/>
    <p:sldId id="992" r:id="rId49"/>
    <p:sldId id="993" r:id="rId50"/>
    <p:sldId id="991" r:id="rId51"/>
    <p:sldId id="940" r:id="rId52"/>
    <p:sldId id="941" r:id="rId53"/>
    <p:sldId id="939" r:id="rId54"/>
    <p:sldId id="976" r:id="rId55"/>
    <p:sldId id="978" r:id="rId56"/>
    <p:sldId id="979" r:id="rId57"/>
    <p:sldId id="980" r:id="rId58"/>
    <p:sldId id="981" r:id="rId59"/>
    <p:sldId id="982" r:id="rId60"/>
    <p:sldId id="983" r:id="rId61"/>
    <p:sldId id="990" r:id="rId62"/>
    <p:sldId id="984" r:id="rId63"/>
    <p:sldId id="985" r:id="rId64"/>
    <p:sldId id="986" r:id="rId65"/>
    <p:sldId id="987" r:id="rId66"/>
    <p:sldId id="988" r:id="rId67"/>
    <p:sldId id="989" r:id="rId68"/>
    <p:sldId id="688" r:id="rId6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62" autoAdjust="0"/>
    <p:restoredTop sz="94660" autoAdjust="0"/>
  </p:normalViewPr>
  <p:slideViewPr>
    <p:cSldViewPr snapToGrid="0" snapToObjects="1">
      <p:cViewPr>
        <p:scale>
          <a:sx n="117" d="100"/>
          <a:sy n="117" d="100"/>
        </p:scale>
        <p:origin x="-522" y="-84"/>
      </p:cViewPr>
      <p:guideLst>
        <p:guide orient="horz" pos="1620"/>
        <p:guide pos="2880"/>
      </p:guideLst>
    </p:cSldViewPr>
  </p:slideViewPr>
  <p:outlineViewPr>
    <p:cViewPr>
      <p:scale>
        <a:sx n="33" d="100"/>
        <a:sy n="33" d="100"/>
      </p:scale>
      <p:origin x="48" y="1919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 Type="http://schemas.openxmlformats.org/officeDocument/2006/relationships/slide" Target="slides/slide3.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4/2/2015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2</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3</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5</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6</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7</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8</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9</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10</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12</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13</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14</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15</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16</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17</a:t>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18</a:t>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19</a:t>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20</a:t>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21</a:t>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22</a:t>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23</a:t>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24</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25</a:t>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26</a:t>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27</a:t>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28</a:t>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29</a:t>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30</a:t>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31</a:t>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33</a:t>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34</a:t>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35</a:t>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36</a:t>
            </a:fld>
            <a:endParaRPr 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37</a:t>
            </a:fld>
            <a:endParaRPr 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38</a:t>
            </a:fld>
            <a:endParaRPr 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39</a:t>
            </a:fld>
            <a:endParaRPr 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40</a:t>
            </a:fld>
            <a:endParaRPr lang="en-U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41</a:t>
            </a:fld>
            <a:endParaRPr lang="en-U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42</a:t>
            </a:fld>
            <a:endParaRPr lang="en-US">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43</a:t>
            </a:fld>
            <a:endParaRPr lang="en-US">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44</a:t>
            </a:fld>
            <a:endParaRPr lang="en-US">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45</a:t>
            </a:fld>
            <a:endParaRPr lang="en-US">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46</a:t>
            </a:fld>
            <a:endParaRPr lang="en-US">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47</a:t>
            </a:fld>
            <a:endParaRPr lang="en-US">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48</a:t>
            </a:fld>
            <a:endParaRPr lang="en-US">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49</a:t>
            </a:fld>
            <a:endParaRPr lang="en-US">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50</a:t>
            </a:fld>
            <a:endParaRPr lang="en-US">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51</a:t>
            </a:fld>
            <a:endParaRPr lang="en-US">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52</a:t>
            </a:fld>
            <a:endParaRPr lang="en-US">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53</a:t>
            </a:fld>
            <a:endParaRPr lang="en-US">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54</a:t>
            </a:fld>
            <a:endParaRPr lang="en-US">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55</a:t>
            </a:fld>
            <a:endParaRPr lang="en-US">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56</a:t>
            </a:fld>
            <a:endParaRPr lang="en-US">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57</a:t>
            </a:fld>
            <a:endParaRPr lang="en-US">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58</a:t>
            </a:fld>
            <a:endParaRPr lang="en-US">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59</a:t>
            </a:fld>
            <a:endParaRPr lang="en-US">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60</a:t>
            </a:fld>
            <a:endParaRPr lang="en-US">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61</a:t>
            </a:fld>
            <a:endParaRPr lang="en-US">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62</a:t>
            </a:fld>
            <a:endParaRPr lang="en-US">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63</a:t>
            </a:fld>
            <a:endParaRPr lang="en-US">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a:solidFill>
                  <a:prstClr val="black"/>
                </a:solidFill>
              </a:rPr>
              <a:pPr/>
              <a:t>64</a:t>
            </a:fld>
            <a:endParaRPr lang="en-US">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65</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5"/>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4/2/2015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621784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4/2/2015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86046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pPr/>
              <a:t>4/2/2015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995735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pPr/>
              <a:t>4/2/2015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214575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pPr/>
              <a:t>4/2/2015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449814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pPr/>
              <a:t>4/2/2015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874203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pPr/>
              <a:t>4/2/2015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652068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814"/>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4/2/2015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05529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9"/>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4/2/2015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291479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4/2/2015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378775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4/2/2015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91451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5"/>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24705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97554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12949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99199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8317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97987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08923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814"/>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29706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9"/>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60719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82069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85372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5"/>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50194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65488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29277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06665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51722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01049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83024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814"/>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36954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9"/>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22132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1396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42395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37"/>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17252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423777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1576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27681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80593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828383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99369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806"/>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92840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1"/>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276361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116126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4515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pPr/>
              <a:t>4/2/2015</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pPr/>
              <a:t>‹#›</a:t>
            </a:fld>
            <a:endParaRPr lang="en-US"/>
          </a:p>
        </p:txBody>
      </p:sp>
    </p:spTree>
    <p:extLst>
      <p:ext uri="{BB962C8B-B14F-4D97-AF65-F5344CB8AC3E}">
        <p14:creationId xmlns:p14="http://schemas.microsoft.com/office/powerpoint/2010/main" val="957485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5844062"/>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3591932"/>
      </p:ext>
    </p:extLst>
  </p:cSld>
  <p:clrMap bg1="lt1" tx1="dk1" bg2="lt2" tx2="dk2" accent1="accent1" accent2="accent2" accent3="accent3" accent4="accent4" accent5="accent5" accent6="accent6" hlink="hlink" folHlink="folHlink"/>
  <p:sldLayoutIdLst>
    <p:sldLayoutId id="2147484758" r:id="rId1"/>
    <p:sldLayoutId id="2147484759" r:id="rId2"/>
    <p:sldLayoutId id="2147484760" r:id="rId3"/>
    <p:sldLayoutId id="2147484761" r:id="rId4"/>
    <p:sldLayoutId id="2147484762" r:id="rId5"/>
    <p:sldLayoutId id="2147484763" r:id="rId6"/>
    <p:sldLayoutId id="2147484764" r:id="rId7"/>
    <p:sldLayoutId id="2147484765" r:id="rId8"/>
    <p:sldLayoutId id="2147484766" r:id="rId9"/>
    <p:sldLayoutId id="2147484767" r:id="rId10"/>
    <p:sldLayoutId id="214748476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7000" r="-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4/2/2015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3767308"/>
      </p:ext>
    </p:extLst>
  </p:cSld>
  <p:clrMap bg1="lt1" tx1="dk1" bg2="lt2" tx2="dk2" accent1="accent1" accent2="accent2" accent3="accent3" accent4="accent4" accent5="accent5" accent6="accent6" hlink="hlink" folHlink="folHlink"/>
  <p:sldLayoutIdLst>
    <p:sldLayoutId id="2147485022" r:id="rId1"/>
    <p:sldLayoutId id="2147485023" r:id="rId2"/>
    <p:sldLayoutId id="2147485024" r:id="rId3"/>
    <p:sldLayoutId id="2147485025" r:id="rId4"/>
    <p:sldLayoutId id="2147485026" r:id="rId5"/>
    <p:sldLayoutId id="2147485027" r:id="rId6"/>
    <p:sldLayoutId id="2147485028" r:id="rId7"/>
    <p:sldLayoutId id="2147485029" r:id="rId8"/>
    <p:sldLayoutId id="2147485030" r:id="rId9"/>
    <p:sldLayoutId id="2147485031" r:id="rId10"/>
    <p:sldLayoutId id="214748503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5.xml"/></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44989" y="657227"/>
            <a:ext cx="7610021" cy="3857625"/>
          </a:xfrm>
        </p:spPr>
        <p:txBody>
          <a:bodyPr>
            <a:normAutofit/>
          </a:bodyPr>
          <a:lstStyle/>
          <a:p>
            <a:endParaRPr lang="en-US" dirty="0" smtClean="0"/>
          </a:p>
          <a:p>
            <a:pPr algn="ctr">
              <a:buNone/>
            </a:pPr>
            <a:r>
              <a:rPr lang="en-US" sz="4400" dirty="0" err="1" smtClean="0">
                <a:solidFill>
                  <a:schemeClr val="bg1"/>
                </a:solidFill>
              </a:rPr>
              <a:t>Chag</a:t>
            </a:r>
            <a:r>
              <a:rPr lang="en-US" sz="4400" dirty="0" smtClean="0">
                <a:solidFill>
                  <a:schemeClr val="bg1"/>
                </a:solidFill>
              </a:rPr>
              <a:t> </a:t>
            </a:r>
            <a:r>
              <a:rPr lang="en-US" sz="4400" dirty="0" err="1" smtClean="0">
                <a:solidFill>
                  <a:schemeClr val="bg1"/>
                </a:solidFill>
              </a:rPr>
              <a:t>Sameach</a:t>
            </a:r>
            <a:r>
              <a:rPr lang="en-US" sz="4400" dirty="0" smtClean="0">
                <a:solidFill>
                  <a:schemeClr val="bg1"/>
                </a:solidFill>
              </a:rPr>
              <a:t> </a:t>
            </a:r>
          </a:p>
          <a:p>
            <a:pPr algn="ctr">
              <a:buNone/>
            </a:pPr>
            <a:r>
              <a:rPr lang="en-US" sz="4400" dirty="0" smtClean="0">
                <a:solidFill>
                  <a:schemeClr val="bg1"/>
                </a:solidFill>
              </a:rPr>
              <a:t>from</a:t>
            </a:r>
            <a:r>
              <a:rPr lang="en-US" sz="4400" dirty="0" smtClean="0">
                <a:solidFill>
                  <a:schemeClr val="bg1"/>
                </a:solidFill>
              </a:rPr>
              <a:t> </a:t>
            </a:r>
            <a:r>
              <a:rPr lang="en-US" sz="4400" dirty="0" smtClean="0">
                <a:solidFill>
                  <a:schemeClr val="bg1"/>
                </a:solidFill>
              </a:rPr>
              <a:t>House of </a:t>
            </a:r>
            <a:r>
              <a:rPr lang="en-US" sz="4400" dirty="0" smtClean="0">
                <a:solidFill>
                  <a:schemeClr val="bg1"/>
                </a:solidFill>
              </a:rPr>
              <a:t>Israel</a:t>
            </a:r>
            <a:r>
              <a:rPr lang="en-US" sz="4400" dirty="0" smtClean="0">
                <a:solidFill>
                  <a:schemeClr val="bg1"/>
                </a:solidFill>
              </a:rPr>
              <a:t/>
            </a:r>
            <a:br>
              <a:rPr lang="en-US" sz="4400"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Thank you for joining us.</a:t>
            </a:r>
            <a:endParaRPr lang="en-US" dirty="0"/>
          </a:p>
        </p:txBody>
      </p:sp>
    </p:spTree>
    <p:extLst>
      <p:ext uri="{BB962C8B-B14F-4D97-AF65-F5344CB8AC3E}">
        <p14:creationId xmlns:p14="http://schemas.microsoft.com/office/powerpoint/2010/main" val="39579446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77500" lnSpcReduction="20000"/>
          </a:bodyPr>
          <a:lstStyle/>
          <a:p>
            <a:pPr marL="0" indent="0" algn="ctr">
              <a:buNone/>
            </a:pPr>
            <a:r>
              <a:rPr lang="en-US" sz="4000" dirty="0" smtClean="0">
                <a:solidFill>
                  <a:schemeClr val="bg1"/>
                </a:solidFill>
              </a:rPr>
              <a:t>Unleavened Bread</a:t>
            </a:r>
            <a:endParaRPr lang="en-US" sz="4000" dirty="0" smtClean="0">
              <a:solidFill>
                <a:schemeClr val="bg1"/>
              </a:solidFill>
            </a:endParaRPr>
          </a:p>
          <a:p>
            <a:pPr marL="0" indent="0">
              <a:buNone/>
            </a:pPr>
            <a:r>
              <a:rPr lang="en-US" sz="4000" dirty="0" smtClean="0">
                <a:solidFill>
                  <a:schemeClr val="bg1"/>
                </a:solidFill>
              </a:rPr>
              <a:t> That same night they are to eat the meat roasted over the fire, along with bitter herbs, and </a:t>
            </a:r>
            <a:r>
              <a:rPr lang="en-US" sz="4000" u="sng" dirty="0" smtClean="0">
                <a:solidFill>
                  <a:schemeClr val="bg1"/>
                </a:solidFill>
              </a:rPr>
              <a:t>bread made without yeast </a:t>
            </a:r>
            <a:r>
              <a:rPr lang="en-US" sz="4000" dirty="0" smtClean="0">
                <a:solidFill>
                  <a:schemeClr val="bg1"/>
                </a:solidFill>
              </a:rPr>
              <a:t>(</a:t>
            </a:r>
            <a:r>
              <a:rPr lang="en-US" sz="4000" dirty="0" err="1" smtClean="0">
                <a:solidFill>
                  <a:schemeClr val="bg1"/>
                </a:solidFill>
              </a:rPr>
              <a:t>matza</a:t>
            </a:r>
            <a:r>
              <a:rPr lang="en-US" sz="4000" dirty="0" smtClean="0">
                <a:solidFill>
                  <a:schemeClr val="bg1"/>
                </a:solidFill>
              </a:rPr>
              <a:t>, Ex 12:8)</a:t>
            </a:r>
          </a:p>
          <a:p>
            <a:pPr marL="0" indent="0">
              <a:buNone/>
            </a:pPr>
            <a:r>
              <a:rPr lang="en-US" sz="4000" dirty="0">
                <a:solidFill>
                  <a:schemeClr val="bg1"/>
                </a:solidFill>
              </a:rPr>
              <a:t> For seven days you are to eat bread made without </a:t>
            </a:r>
            <a:r>
              <a:rPr lang="en-US" sz="4000" dirty="0" smtClean="0">
                <a:solidFill>
                  <a:schemeClr val="bg1"/>
                </a:solidFill>
              </a:rPr>
              <a:t>yeast (</a:t>
            </a:r>
            <a:r>
              <a:rPr lang="en-US" sz="4000" dirty="0" err="1" smtClean="0">
                <a:solidFill>
                  <a:schemeClr val="bg1"/>
                </a:solidFill>
              </a:rPr>
              <a:t>matza</a:t>
            </a:r>
            <a:r>
              <a:rPr lang="en-US" sz="4000" dirty="0" smtClean="0">
                <a:solidFill>
                  <a:schemeClr val="bg1"/>
                </a:solidFill>
              </a:rPr>
              <a:t>). </a:t>
            </a:r>
            <a:r>
              <a:rPr lang="en-US" sz="4000" dirty="0">
                <a:solidFill>
                  <a:schemeClr val="bg1"/>
                </a:solidFill>
              </a:rPr>
              <a:t>On the first day remove the yeast </a:t>
            </a:r>
            <a:r>
              <a:rPr lang="en-US" sz="4000" dirty="0" smtClean="0">
                <a:solidFill>
                  <a:schemeClr val="bg1"/>
                </a:solidFill>
              </a:rPr>
              <a:t>(</a:t>
            </a:r>
            <a:r>
              <a:rPr lang="en-US" sz="4000" dirty="0" err="1" smtClean="0">
                <a:solidFill>
                  <a:schemeClr val="bg1"/>
                </a:solidFill>
              </a:rPr>
              <a:t>se’or</a:t>
            </a:r>
            <a:r>
              <a:rPr lang="en-US" sz="4000" dirty="0" smtClean="0">
                <a:solidFill>
                  <a:schemeClr val="bg1"/>
                </a:solidFill>
              </a:rPr>
              <a:t>, sour dough) from </a:t>
            </a:r>
            <a:r>
              <a:rPr lang="en-US" sz="4000" dirty="0">
                <a:solidFill>
                  <a:schemeClr val="bg1"/>
                </a:solidFill>
              </a:rPr>
              <a:t>your houses, for whoever eats anything with yeast in </a:t>
            </a:r>
            <a:r>
              <a:rPr lang="en-US" sz="4000" dirty="0" smtClean="0">
                <a:solidFill>
                  <a:schemeClr val="bg1"/>
                </a:solidFill>
              </a:rPr>
              <a:t>it (</a:t>
            </a:r>
            <a:r>
              <a:rPr lang="en-US" sz="4000" dirty="0" err="1" smtClean="0">
                <a:solidFill>
                  <a:schemeClr val="bg1"/>
                </a:solidFill>
              </a:rPr>
              <a:t>chametz</a:t>
            </a:r>
            <a:r>
              <a:rPr lang="en-US" sz="4000" dirty="0" smtClean="0">
                <a:solidFill>
                  <a:schemeClr val="bg1"/>
                </a:solidFill>
              </a:rPr>
              <a:t>) </a:t>
            </a:r>
            <a:r>
              <a:rPr lang="en-US" sz="4000" dirty="0">
                <a:solidFill>
                  <a:schemeClr val="bg1"/>
                </a:solidFill>
              </a:rPr>
              <a:t>from the first day through the seventh must be cut off from </a:t>
            </a:r>
            <a:r>
              <a:rPr lang="en-US" sz="4000" dirty="0" err="1">
                <a:solidFill>
                  <a:schemeClr val="bg1"/>
                </a:solidFill>
              </a:rPr>
              <a:t>Yisrael</a:t>
            </a:r>
            <a:r>
              <a:rPr lang="en-US" sz="4000" dirty="0" smtClean="0">
                <a:solidFill>
                  <a:schemeClr val="bg1"/>
                </a:solidFill>
              </a:rPr>
              <a:t>.</a:t>
            </a:r>
            <a:r>
              <a:rPr lang="en-US" sz="4000" dirty="0">
                <a:solidFill>
                  <a:schemeClr val="bg1"/>
                </a:solidFill>
              </a:rPr>
              <a:t> </a:t>
            </a:r>
            <a:r>
              <a:rPr lang="en-US" sz="4000" dirty="0" smtClean="0">
                <a:solidFill>
                  <a:schemeClr val="bg1"/>
                </a:solidFill>
              </a:rPr>
              <a:t>(Ex 12:15)</a:t>
            </a:r>
            <a:endParaRPr lang="en-US" sz="4000" dirty="0">
              <a:solidFill>
                <a:schemeClr val="bg1"/>
              </a:solidFill>
            </a:endParaRPr>
          </a:p>
        </p:txBody>
      </p:sp>
    </p:spTree>
    <p:extLst>
      <p:ext uri="{BB962C8B-B14F-4D97-AF65-F5344CB8AC3E}">
        <p14:creationId xmlns:p14="http://schemas.microsoft.com/office/powerpoint/2010/main" val="14473277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a:bodyPr>
          <a:lstStyle/>
          <a:p>
            <a:pPr marL="0" indent="0" algn="ctr">
              <a:buNone/>
            </a:pPr>
            <a:r>
              <a:rPr lang="en-US" sz="4000" dirty="0" smtClean="0">
                <a:solidFill>
                  <a:schemeClr val="bg1"/>
                </a:solidFill>
              </a:rPr>
              <a:t>Unleavened Bread</a:t>
            </a:r>
            <a:endParaRPr lang="en-US" sz="4000" dirty="0" smtClean="0">
              <a:solidFill>
                <a:schemeClr val="bg1"/>
              </a:solidFill>
            </a:endParaRPr>
          </a:p>
          <a:p>
            <a:pPr marL="0" indent="0">
              <a:buNone/>
            </a:pPr>
            <a:r>
              <a:rPr lang="en-US" u="sng" dirty="0" smtClean="0">
                <a:solidFill>
                  <a:schemeClr val="bg1"/>
                </a:solidFill>
              </a:rPr>
              <a:t>Eat </a:t>
            </a:r>
            <a:r>
              <a:rPr lang="en-US" u="sng" dirty="0">
                <a:solidFill>
                  <a:schemeClr val="bg1"/>
                </a:solidFill>
              </a:rPr>
              <a:t>nothing made with </a:t>
            </a:r>
            <a:r>
              <a:rPr lang="en-US" u="sng" dirty="0" smtClean="0">
                <a:solidFill>
                  <a:schemeClr val="bg1"/>
                </a:solidFill>
              </a:rPr>
              <a:t>yeast (</a:t>
            </a:r>
            <a:r>
              <a:rPr lang="en-US" u="sng" dirty="0" err="1" smtClean="0">
                <a:solidFill>
                  <a:schemeClr val="bg1"/>
                </a:solidFill>
              </a:rPr>
              <a:t>machmetzet</a:t>
            </a:r>
            <a:r>
              <a:rPr lang="en-US" u="sng" dirty="0" smtClean="0">
                <a:solidFill>
                  <a:schemeClr val="bg1"/>
                </a:solidFill>
              </a:rPr>
              <a:t>, from </a:t>
            </a:r>
            <a:r>
              <a:rPr lang="en-US" u="sng" dirty="0" err="1" smtClean="0">
                <a:solidFill>
                  <a:schemeClr val="bg1"/>
                </a:solidFill>
              </a:rPr>
              <a:t>chametz</a:t>
            </a:r>
            <a:r>
              <a:rPr lang="en-US" u="sng" dirty="0" smtClean="0">
                <a:solidFill>
                  <a:schemeClr val="bg1"/>
                </a:solidFill>
              </a:rPr>
              <a:t>)</a:t>
            </a:r>
            <a:r>
              <a:rPr lang="en-US" dirty="0" smtClean="0">
                <a:solidFill>
                  <a:schemeClr val="bg1"/>
                </a:solidFill>
              </a:rPr>
              <a:t>. </a:t>
            </a:r>
            <a:r>
              <a:rPr lang="en-US" u="sng" dirty="0">
                <a:solidFill>
                  <a:schemeClr val="bg1"/>
                </a:solidFill>
              </a:rPr>
              <a:t>Wherever you live, you must eat unleavened </a:t>
            </a:r>
            <a:r>
              <a:rPr lang="en-US" u="sng" dirty="0" smtClean="0">
                <a:solidFill>
                  <a:schemeClr val="bg1"/>
                </a:solidFill>
              </a:rPr>
              <a:t>bread (</a:t>
            </a:r>
            <a:r>
              <a:rPr lang="en-US" u="sng" dirty="0" err="1" smtClean="0">
                <a:solidFill>
                  <a:schemeClr val="bg1"/>
                </a:solidFill>
              </a:rPr>
              <a:t>matza</a:t>
            </a:r>
            <a:r>
              <a:rPr lang="en-US" u="sng" dirty="0" smtClean="0">
                <a:solidFill>
                  <a:schemeClr val="bg1"/>
                </a:solidFill>
              </a:rPr>
              <a:t>)</a:t>
            </a:r>
            <a:r>
              <a:rPr lang="en-US" dirty="0" smtClean="0">
                <a:solidFill>
                  <a:schemeClr val="bg1"/>
                </a:solidFill>
              </a:rPr>
              <a:t>. (Ex 12:20)</a:t>
            </a:r>
            <a:endParaRPr lang="en-US" dirty="0">
              <a:solidFill>
                <a:schemeClr val="bg1"/>
              </a:solidFill>
            </a:endParaRPr>
          </a:p>
        </p:txBody>
      </p:sp>
    </p:spTree>
    <p:extLst>
      <p:ext uri="{BB962C8B-B14F-4D97-AF65-F5344CB8AC3E}">
        <p14:creationId xmlns:p14="http://schemas.microsoft.com/office/powerpoint/2010/main" val="1029471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70000" lnSpcReduction="20000"/>
          </a:bodyPr>
          <a:lstStyle/>
          <a:p>
            <a:pPr marL="0" indent="0" algn="ctr">
              <a:buNone/>
            </a:pPr>
            <a:r>
              <a:rPr lang="en-US" sz="4000" dirty="0" smtClean="0">
                <a:solidFill>
                  <a:schemeClr val="bg1"/>
                </a:solidFill>
              </a:rPr>
              <a:t>Unleavened Bread</a:t>
            </a:r>
            <a:endParaRPr lang="en-US" sz="4000" dirty="0" smtClean="0">
              <a:solidFill>
                <a:schemeClr val="bg1"/>
              </a:solidFill>
            </a:endParaRPr>
          </a:p>
          <a:p>
            <a:pPr marL="0" indent="0">
              <a:buNone/>
            </a:pPr>
            <a:r>
              <a:rPr lang="en-US" sz="4000" dirty="0" smtClean="0">
                <a:solidFill>
                  <a:schemeClr val="bg1"/>
                </a:solidFill>
              </a:rPr>
              <a:t> </a:t>
            </a:r>
            <a:r>
              <a:rPr lang="en-US" sz="4000" dirty="0">
                <a:solidFill>
                  <a:schemeClr val="bg1"/>
                </a:solidFill>
              </a:rPr>
              <a:t>Then </a:t>
            </a:r>
            <a:r>
              <a:rPr lang="en-US" sz="4000" dirty="0" err="1">
                <a:solidFill>
                  <a:schemeClr val="bg1"/>
                </a:solidFill>
              </a:rPr>
              <a:t>Mosheh</a:t>
            </a:r>
            <a:r>
              <a:rPr lang="en-US" sz="4000" dirty="0">
                <a:solidFill>
                  <a:schemeClr val="bg1"/>
                </a:solidFill>
              </a:rPr>
              <a:t> said to the people, "Commemorate this day, the day you came out of </a:t>
            </a:r>
            <a:r>
              <a:rPr lang="en-US" sz="4000" dirty="0" err="1">
                <a:solidFill>
                  <a:schemeClr val="bg1"/>
                </a:solidFill>
              </a:rPr>
              <a:t>Mitzrayim</a:t>
            </a:r>
            <a:r>
              <a:rPr lang="en-US" sz="4000" dirty="0">
                <a:solidFill>
                  <a:schemeClr val="bg1"/>
                </a:solidFill>
              </a:rPr>
              <a:t>, out of the land of slavery, because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brought you out of it with a mighty hand. </a:t>
            </a:r>
            <a:r>
              <a:rPr lang="en-US" sz="4000" u="sng" dirty="0">
                <a:solidFill>
                  <a:schemeClr val="bg1"/>
                </a:solidFill>
              </a:rPr>
              <a:t>Eat nothing containing </a:t>
            </a:r>
            <a:r>
              <a:rPr lang="en-US" sz="4000" u="sng" dirty="0" smtClean="0">
                <a:solidFill>
                  <a:schemeClr val="bg1"/>
                </a:solidFill>
              </a:rPr>
              <a:t>yeast (</a:t>
            </a:r>
            <a:r>
              <a:rPr lang="en-US" sz="4000" u="sng" dirty="0" err="1" smtClean="0">
                <a:solidFill>
                  <a:schemeClr val="bg1"/>
                </a:solidFill>
              </a:rPr>
              <a:t>chametz</a:t>
            </a:r>
            <a:r>
              <a:rPr lang="en-US" sz="4000" u="sng" dirty="0" smtClean="0">
                <a:solidFill>
                  <a:schemeClr val="bg1"/>
                </a:solidFill>
              </a:rPr>
              <a:t>)</a:t>
            </a:r>
            <a:r>
              <a:rPr lang="en-US" sz="4000" dirty="0" smtClean="0">
                <a:solidFill>
                  <a:schemeClr val="bg1"/>
                </a:solidFill>
              </a:rPr>
              <a:t>" </a:t>
            </a:r>
            <a:r>
              <a:rPr lang="en-US" sz="4000" dirty="0">
                <a:solidFill>
                  <a:schemeClr val="bg1"/>
                </a:solidFill>
              </a:rPr>
              <a:t>(</a:t>
            </a:r>
            <a:r>
              <a:rPr lang="en-US" sz="4000" dirty="0" err="1">
                <a:solidFill>
                  <a:schemeClr val="bg1"/>
                </a:solidFill>
              </a:rPr>
              <a:t>Shemot</a:t>
            </a:r>
            <a:r>
              <a:rPr lang="en-US" sz="4000" dirty="0">
                <a:solidFill>
                  <a:schemeClr val="bg1"/>
                </a:solidFill>
              </a:rPr>
              <a:t> 13:3).</a:t>
            </a:r>
            <a:br>
              <a:rPr lang="en-US" sz="4000" dirty="0">
                <a:solidFill>
                  <a:schemeClr val="bg1"/>
                </a:solidFill>
              </a:rPr>
            </a:br>
            <a:r>
              <a:rPr lang="en-US" sz="4000" dirty="0">
                <a:solidFill>
                  <a:schemeClr val="bg1"/>
                </a:solidFill>
              </a:rPr>
              <a:t/>
            </a:r>
            <a:br>
              <a:rPr lang="en-US" sz="4000" dirty="0">
                <a:solidFill>
                  <a:schemeClr val="bg1"/>
                </a:solidFill>
              </a:rPr>
            </a:br>
            <a:r>
              <a:rPr lang="en-US" sz="4000" u="sng" dirty="0">
                <a:solidFill>
                  <a:schemeClr val="bg1"/>
                </a:solidFill>
              </a:rPr>
              <a:t>Eat unleavened bread during those seven days; nothing with </a:t>
            </a:r>
            <a:r>
              <a:rPr lang="en-US" sz="4000" u="sng" dirty="0" smtClean="0">
                <a:solidFill>
                  <a:schemeClr val="bg1"/>
                </a:solidFill>
              </a:rPr>
              <a:t>yeast (</a:t>
            </a:r>
            <a:r>
              <a:rPr lang="en-US" sz="4000" u="sng" dirty="0" err="1" smtClean="0">
                <a:solidFill>
                  <a:schemeClr val="bg1"/>
                </a:solidFill>
              </a:rPr>
              <a:t>chametz</a:t>
            </a:r>
            <a:r>
              <a:rPr lang="en-US" sz="4000" u="sng" dirty="0" smtClean="0">
                <a:solidFill>
                  <a:schemeClr val="bg1"/>
                </a:solidFill>
              </a:rPr>
              <a:t>) in </a:t>
            </a:r>
            <a:r>
              <a:rPr lang="en-US" sz="4000" u="sng" dirty="0">
                <a:solidFill>
                  <a:schemeClr val="bg1"/>
                </a:solidFill>
              </a:rPr>
              <a:t>it is to be seen among you, nor shall any yeast (</a:t>
            </a:r>
            <a:r>
              <a:rPr lang="en-US" sz="4000" u="sng" dirty="0" err="1">
                <a:solidFill>
                  <a:schemeClr val="bg1"/>
                </a:solidFill>
              </a:rPr>
              <a:t>se’or</a:t>
            </a:r>
            <a:r>
              <a:rPr lang="en-US" sz="4000" u="sng" dirty="0">
                <a:solidFill>
                  <a:schemeClr val="bg1"/>
                </a:solidFill>
              </a:rPr>
              <a:t>) </a:t>
            </a:r>
            <a:r>
              <a:rPr lang="en-US" sz="4000" u="sng" dirty="0" smtClean="0">
                <a:solidFill>
                  <a:schemeClr val="bg1"/>
                </a:solidFill>
              </a:rPr>
              <a:t>be </a:t>
            </a:r>
            <a:r>
              <a:rPr lang="en-US" sz="4000" u="sng" dirty="0">
                <a:solidFill>
                  <a:schemeClr val="bg1"/>
                </a:solidFill>
              </a:rPr>
              <a:t>seen anywhere within your borders</a:t>
            </a:r>
            <a:r>
              <a:rPr lang="en-US" sz="4000" dirty="0">
                <a:solidFill>
                  <a:schemeClr val="bg1"/>
                </a:solidFill>
              </a:rPr>
              <a:t> (</a:t>
            </a:r>
            <a:r>
              <a:rPr lang="en-US" sz="4000" dirty="0" err="1">
                <a:solidFill>
                  <a:schemeClr val="bg1"/>
                </a:solidFill>
              </a:rPr>
              <a:t>Shemot</a:t>
            </a:r>
            <a:r>
              <a:rPr lang="en-US" sz="4000" dirty="0">
                <a:solidFill>
                  <a:schemeClr val="bg1"/>
                </a:solidFill>
              </a:rPr>
              <a:t> 13:7</a:t>
            </a:r>
            <a:r>
              <a:rPr lang="en-US" sz="4000" dirty="0" smtClean="0">
                <a:solidFill>
                  <a:schemeClr val="bg1"/>
                </a:solidFill>
              </a:rPr>
              <a:t>).</a:t>
            </a:r>
            <a:endParaRPr lang="en-US" sz="4000" dirty="0">
              <a:solidFill>
                <a:schemeClr val="bg1"/>
              </a:solidFill>
            </a:endParaRPr>
          </a:p>
        </p:txBody>
      </p:sp>
    </p:spTree>
    <p:extLst>
      <p:ext uri="{BB962C8B-B14F-4D97-AF65-F5344CB8AC3E}">
        <p14:creationId xmlns:p14="http://schemas.microsoft.com/office/powerpoint/2010/main" val="10948620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a:bodyPr>
          <a:lstStyle/>
          <a:p>
            <a:pPr marL="0" indent="0" algn="ctr">
              <a:buNone/>
            </a:pPr>
            <a:r>
              <a:rPr lang="en-US" sz="4000" dirty="0" smtClean="0">
                <a:solidFill>
                  <a:schemeClr val="bg1"/>
                </a:solidFill>
              </a:rPr>
              <a:t>Why Eat Unleavened Bread?</a:t>
            </a:r>
            <a:endParaRPr lang="en-US" sz="4000" dirty="0" smtClean="0">
              <a:solidFill>
                <a:schemeClr val="bg1"/>
              </a:solidFill>
            </a:endParaRPr>
          </a:p>
          <a:p>
            <a:pPr marL="0" indent="0">
              <a:buNone/>
            </a:pPr>
            <a:r>
              <a:rPr lang="en-US" dirty="0" smtClean="0">
                <a:solidFill>
                  <a:schemeClr val="bg1"/>
                </a:solidFill>
              </a:rPr>
              <a:t>With </a:t>
            </a:r>
            <a:r>
              <a:rPr lang="en-US" dirty="0">
                <a:solidFill>
                  <a:schemeClr val="bg1"/>
                </a:solidFill>
              </a:rPr>
              <a:t>the dough they had brought from </a:t>
            </a:r>
            <a:r>
              <a:rPr lang="en-US" dirty="0" err="1">
                <a:solidFill>
                  <a:schemeClr val="bg1"/>
                </a:solidFill>
              </a:rPr>
              <a:t>Mitzrayim</a:t>
            </a:r>
            <a:r>
              <a:rPr lang="en-US" dirty="0">
                <a:solidFill>
                  <a:schemeClr val="bg1"/>
                </a:solidFill>
              </a:rPr>
              <a:t>, they baked cakes of unleavened bread. </a:t>
            </a:r>
            <a:r>
              <a:rPr lang="en-US" u="sng" dirty="0">
                <a:solidFill>
                  <a:schemeClr val="bg1"/>
                </a:solidFill>
              </a:rPr>
              <a:t>The dough was without yeast </a:t>
            </a:r>
            <a:r>
              <a:rPr lang="en-US" u="sng" dirty="0" smtClean="0">
                <a:solidFill>
                  <a:schemeClr val="bg1"/>
                </a:solidFill>
              </a:rPr>
              <a:t>(</a:t>
            </a:r>
            <a:r>
              <a:rPr lang="en-US" u="sng" dirty="0" err="1" smtClean="0">
                <a:solidFill>
                  <a:schemeClr val="bg1"/>
                </a:solidFill>
              </a:rPr>
              <a:t>chametz</a:t>
            </a:r>
            <a:r>
              <a:rPr lang="en-US" u="sng" dirty="0" smtClean="0">
                <a:solidFill>
                  <a:schemeClr val="bg1"/>
                </a:solidFill>
              </a:rPr>
              <a:t>) because </a:t>
            </a:r>
            <a:r>
              <a:rPr lang="en-US" u="sng" dirty="0">
                <a:solidFill>
                  <a:schemeClr val="bg1"/>
                </a:solidFill>
              </a:rPr>
              <a:t>they had been driven out of </a:t>
            </a:r>
            <a:r>
              <a:rPr lang="en-US" u="sng" dirty="0" err="1">
                <a:solidFill>
                  <a:schemeClr val="bg1"/>
                </a:solidFill>
              </a:rPr>
              <a:t>Mitzrayim</a:t>
            </a:r>
            <a:r>
              <a:rPr lang="en-US" u="sng" dirty="0">
                <a:solidFill>
                  <a:schemeClr val="bg1"/>
                </a:solidFill>
              </a:rPr>
              <a:t> and did not have time to prepare food for themselves</a:t>
            </a:r>
            <a:r>
              <a:rPr lang="en-US" dirty="0">
                <a:solidFill>
                  <a:schemeClr val="bg1"/>
                </a:solidFill>
              </a:rPr>
              <a:t>. (Exodus </a:t>
            </a:r>
            <a:r>
              <a:rPr lang="en-US" dirty="0" smtClean="0">
                <a:solidFill>
                  <a:schemeClr val="bg1"/>
                </a:solidFill>
              </a:rPr>
              <a:t>12:39)</a:t>
            </a:r>
            <a:endParaRPr lang="en-US" dirty="0">
              <a:solidFill>
                <a:schemeClr val="bg1"/>
              </a:solidFill>
            </a:endParaRPr>
          </a:p>
        </p:txBody>
      </p:sp>
    </p:spTree>
    <p:extLst>
      <p:ext uri="{BB962C8B-B14F-4D97-AF65-F5344CB8AC3E}">
        <p14:creationId xmlns:p14="http://schemas.microsoft.com/office/powerpoint/2010/main" val="39961520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a:bodyPr>
          <a:lstStyle/>
          <a:p>
            <a:pPr marL="0" indent="0" algn="ctr">
              <a:buNone/>
            </a:pPr>
            <a:r>
              <a:rPr lang="en-US" sz="4000" dirty="0" smtClean="0">
                <a:solidFill>
                  <a:schemeClr val="bg1"/>
                </a:solidFill>
              </a:rPr>
              <a:t>Eat Only Unleavened Bread?</a:t>
            </a:r>
            <a:endParaRPr lang="en-US" sz="4000" dirty="0" smtClean="0">
              <a:solidFill>
                <a:schemeClr val="bg1"/>
              </a:solidFill>
            </a:endParaRPr>
          </a:p>
          <a:p>
            <a:pPr marL="0" indent="0">
              <a:buNone/>
            </a:pPr>
            <a:r>
              <a:rPr lang="en-US" dirty="0" smtClean="0">
                <a:solidFill>
                  <a:schemeClr val="bg1"/>
                </a:solidFill>
              </a:rPr>
              <a:t>Is this a type of fast? A dietary restriction?</a:t>
            </a:r>
          </a:p>
          <a:p>
            <a:pPr marL="0" indent="0">
              <a:buNone/>
            </a:pPr>
            <a:r>
              <a:rPr lang="en-US" dirty="0" smtClean="0">
                <a:solidFill>
                  <a:schemeClr val="bg1"/>
                </a:solidFill>
              </a:rPr>
              <a:t>Benefits? Preparing them for the wilderness experience?</a:t>
            </a:r>
          </a:p>
          <a:p>
            <a:pPr marL="0" indent="0">
              <a:buNone/>
            </a:pPr>
            <a:r>
              <a:rPr lang="en-US" dirty="0" smtClean="0">
                <a:solidFill>
                  <a:schemeClr val="bg1"/>
                </a:solidFill>
              </a:rPr>
              <a:t>But the daily offerings made by fire…(Numbers 28)</a:t>
            </a:r>
            <a:endParaRPr lang="en-US" dirty="0">
              <a:solidFill>
                <a:schemeClr val="bg1"/>
              </a:solidFill>
            </a:endParaRPr>
          </a:p>
        </p:txBody>
      </p:sp>
    </p:spTree>
    <p:extLst>
      <p:ext uri="{BB962C8B-B14F-4D97-AF65-F5344CB8AC3E}">
        <p14:creationId xmlns:p14="http://schemas.microsoft.com/office/powerpoint/2010/main" val="37924466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85000" lnSpcReduction="10000"/>
          </a:bodyPr>
          <a:lstStyle/>
          <a:p>
            <a:pPr marL="0" indent="0" algn="ctr">
              <a:buNone/>
            </a:pPr>
            <a:r>
              <a:rPr lang="en-US" sz="4000" dirty="0" smtClean="0">
                <a:solidFill>
                  <a:schemeClr val="bg1"/>
                </a:solidFill>
              </a:rPr>
              <a:t>The Leaven of the Pharisees</a:t>
            </a:r>
            <a:endParaRPr lang="en-US" sz="4000" dirty="0" smtClean="0">
              <a:solidFill>
                <a:schemeClr val="bg1"/>
              </a:solidFill>
            </a:endParaRPr>
          </a:p>
          <a:p>
            <a:pPr marL="0" indent="0">
              <a:buNone/>
            </a:pPr>
            <a:r>
              <a:rPr lang="en-US" dirty="0">
                <a:solidFill>
                  <a:schemeClr val="bg1"/>
                </a:solidFill>
              </a:rPr>
              <a:t>Be careful," </a:t>
            </a:r>
            <a:r>
              <a:rPr lang="en-US" dirty="0" err="1" smtClean="0">
                <a:solidFill>
                  <a:schemeClr val="bg1"/>
                </a:solidFill>
              </a:rPr>
              <a:t>Yeshua</a:t>
            </a:r>
            <a:r>
              <a:rPr lang="en-US" dirty="0" smtClean="0">
                <a:solidFill>
                  <a:schemeClr val="bg1"/>
                </a:solidFill>
              </a:rPr>
              <a:t> </a:t>
            </a:r>
            <a:r>
              <a:rPr lang="en-US" dirty="0">
                <a:solidFill>
                  <a:schemeClr val="bg1"/>
                </a:solidFill>
              </a:rPr>
              <a:t>said to them. "Be on your guard against the yeast of the Pharisees and Sadducees</a:t>
            </a:r>
            <a:r>
              <a:rPr lang="en-US" dirty="0" smtClean="0">
                <a:solidFill>
                  <a:schemeClr val="bg1"/>
                </a:solidFill>
              </a:rPr>
              <a:t>.“  (Matthew 16:6)</a:t>
            </a:r>
          </a:p>
          <a:p>
            <a:pPr marL="0" indent="0">
              <a:buNone/>
            </a:pPr>
            <a:r>
              <a:rPr lang="en-US" dirty="0">
                <a:solidFill>
                  <a:schemeClr val="bg1"/>
                </a:solidFill>
              </a:rPr>
              <a:t>How is it you don't understand that I was not talking to you about bread? But be on your guard against the yeast of the Pharisees and Sadducees</a:t>
            </a:r>
            <a:r>
              <a:rPr lang="en-US" dirty="0" smtClean="0">
                <a:solidFill>
                  <a:schemeClr val="bg1"/>
                </a:solidFill>
              </a:rPr>
              <a:t>." </a:t>
            </a:r>
            <a:r>
              <a:rPr lang="en-US" dirty="0">
                <a:solidFill>
                  <a:schemeClr val="bg1"/>
                </a:solidFill>
              </a:rPr>
              <a:t>Then they understood that he was not telling them to guard against the yeast used in bread, but against the teaching of the Pharisees and Sadducees</a:t>
            </a:r>
            <a:r>
              <a:rPr lang="en-US" dirty="0" smtClean="0">
                <a:solidFill>
                  <a:schemeClr val="bg1"/>
                </a:solidFill>
              </a:rPr>
              <a:t>. (</a:t>
            </a:r>
            <a:r>
              <a:rPr lang="en-US" dirty="0" err="1" smtClean="0">
                <a:solidFill>
                  <a:schemeClr val="bg1"/>
                </a:solidFill>
              </a:rPr>
              <a:t>vss</a:t>
            </a:r>
            <a:r>
              <a:rPr lang="en-US" dirty="0" smtClean="0">
                <a:solidFill>
                  <a:schemeClr val="bg1"/>
                </a:solidFill>
              </a:rPr>
              <a:t> 11-12)</a:t>
            </a:r>
            <a:endParaRPr lang="en-US" dirty="0">
              <a:solidFill>
                <a:schemeClr val="bg1"/>
              </a:solidFill>
            </a:endParaRPr>
          </a:p>
          <a:p>
            <a:pPr marL="0" indent="0">
              <a:buNone/>
            </a:pPr>
            <a:endParaRPr lang="en-US" dirty="0"/>
          </a:p>
        </p:txBody>
      </p:sp>
    </p:spTree>
    <p:extLst>
      <p:ext uri="{BB962C8B-B14F-4D97-AF65-F5344CB8AC3E}">
        <p14:creationId xmlns:p14="http://schemas.microsoft.com/office/powerpoint/2010/main" val="32403076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lnSpcReduction="10000"/>
          </a:bodyPr>
          <a:lstStyle/>
          <a:p>
            <a:pPr marL="0" indent="0" algn="ctr">
              <a:buNone/>
            </a:pPr>
            <a:r>
              <a:rPr lang="en-US" sz="4000" dirty="0" smtClean="0">
                <a:solidFill>
                  <a:schemeClr val="bg1"/>
                </a:solidFill>
              </a:rPr>
              <a:t>The Leaven to Get Rid of</a:t>
            </a:r>
            <a:endParaRPr lang="en-US" sz="4000" dirty="0" smtClean="0">
              <a:solidFill>
                <a:schemeClr val="bg1"/>
              </a:solidFill>
            </a:endParaRPr>
          </a:p>
          <a:p>
            <a:pPr marL="0" indent="0">
              <a:buNone/>
            </a:pPr>
            <a:r>
              <a:rPr lang="en-US" dirty="0">
                <a:solidFill>
                  <a:schemeClr val="bg1"/>
                </a:solidFill>
              </a:rPr>
              <a:t>Get rid of the old yeast that you may be a new batch without yeast-- as you really are. For Messiah, our Pesach lamb, has been sacrificed.</a:t>
            </a:r>
          </a:p>
          <a:p>
            <a:pPr marL="0" indent="0">
              <a:buNone/>
            </a:pPr>
            <a:r>
              <a:rPr lang="en-US" dirty="0" smtClean="0">
                <a:solidFill>
                  <a:schemeClr val="bg1"/>
                </a:solidFill>
              </a:rPr>
              <a:t>Therefore </a:t>
            </a:r>
            <a:r>
              <a:rPr lang="en-US" dirty="0">
                <a:solidFill>
                  <a:schemeClr val="bg1"/>
                </a:solidFill>
              </a:rPr>
              <a:t>let us keep the Festival, not with the old yeast, the yeast of malice and wickedness, but with bread without yeast, the bread of sincerity and truth</a:t>
            </a:r>
            <a:r>
              <a:rPr lang="en-US" dirty="0" smtClean="0">
                <a:solidFill>
                  <a:schemeClr val="bg1"/>
                </a:solidFill>
              </a:rPr>
              <a:t>.</a:t>
            </a:r>
            <a:r>
              <a:rPr lang="en-US" dirty="0">
                <a:solidFill>
                  <a:schemeClr val="bg1"/>
                </a:solidFill>
              </a:rPr>
              <a:t> </a:t>
            </a:r>
            <a:r>
              <a:rPr lang="en-US" dirty="0" smtClean="0">
                <a:solidFill>
                  <a:schemeClr val="bg1"/>
                </a:solidFill>
              </a:rPr>
              <a:t>(1 Corinthians 5:7-8)</a:t>
            </a:r>
            <a:endParaRPr lang="en-US" dirty="0">
              <a:solidFill>
                <a:schemeClr val="bg1"/>
              </a:solidFill>
            </a:endParaRPr>
          </a:p>
        </p:txBody>
      </p:sp>
    </p:spTree>
    <p:extLst>
      <p:ext uri="{BB962C8B-B14F-4D97-AF65-F5344CB8AC3E}">
        <p14:creationId xmlns:p14="http://schemas.microsoft.com/office/powerpoint/2010/main" val="6585230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a:bodyPr>
          <a:lstStyle/>
          <a:p>
            <a:pPr marL="0" indent="0" algn="ctr">
              <a:buNone/>
            </a:pPr>
            <a:r>
              <a:rPr lang="en-US" sz="4000" dirty="0" smtClean="0">
                <a:solidFill>
                  <a:schemeClr val="bg1"/>
                </a:solidFill>
              </a:rPr>
              <a:t>Day of First Fruits</a:t>
            </a:r>
            <a:endParaRPr lang="en-US" sz="4000" dirty="0" smtClean="0">
              <a:solidFill>
                <a:schemeClr val="bg1"/>
              </a:solidFill>
            </a:endParaRPr>
          </a:p>
          <a:p>
            <a:pPr marL="0" indent="0">
              <a:buNone/>
            </a:pPr>
            <a:r>
              <a:rPr lang="en-US" dirty="0" smtClean="0">
                <a:solidFill>
                  <a:schemeClr val="bg1"/>
                </a:solidFill>
              </a:rPr>
              <a:t>You </a:t>
            </a:r>
            <a:r>
              <a:rPr lang="en-US" dirty="0">
                <a:solidFill>
                  <a:schemeClr val="bg1"/>
                </a:solidFill>
              </a:rPr>
              <a:t>must not eat any bread, or roasted or new grain, until the very day you bring this offering to your Elohim. This is to be a lasting ordinance for the generations to come, wherever you live</a:t>
            </a:r>
            <a:r>
              <a:rPr lang="en-US" dirty="0" smtClean="0">
                <a:solidFill>
                  <a:schemeClr val="bg1"/>
                </a:solidFill>
              </a:rPr>
              <a:t>.</a:t>
            </a:r>
            <a:r>
              <a:rPr lang="en-US" dirty="0">
                <a:solidFill>
                  <a:schemeClr val="bg1"/>
                </a:solidFill>
              </a:rPr>
              <a:t> </a:t>
            </a:r>
            <a:r>
              <a:rPr lang="en-US" dirty="0" smtClean="0">
                <a:solidFill>
                  <a:schemeClr val="bg1"/>
                </a:solidFill>
              </a:rPr>
              <a:t>(Leviticus 23:14)</a:t>
            </a:r>
            <a:endParaRPr lang="en-US" dirty="0"/>
          </a:p>
        </p:txBody>
      </p:sp>
    </p:spTree>
    <p:extLst>
      <p:ext uri="{BB962C8B-B14F-4D97-AF65-F5344CB8AC3E}">
        <p14:creationId xmlns:p14="http://schemas.microsoft.com/office/powerpoint/2010/main" val="26978744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a:bodyPr>
          <a:lstStyle/>
          <a:p>
            <a:pPr marL="0" indent="0" algn="ctr">
              <a:buNone/>
            </a:pPr>
            <a:r>
              <a:rPr lang="en-US" sz="4000" dirty="0" smtClean="0">
                <a:solidFill>
                  <a:schemeClr val="bg1"/>
                </a:solidFill>
              </a:rPr>
              <a:t>Announcements</a:t>
            </a:r>
            <a:endParaRPr lang="en-US" sz="4000" dirty="0" smtClean="0">
              <a:solidFill>
                <a:schemeClr val="bg1"/>
              </a:solidFill>
            </a:endParaRPr>
          </a:p>
          <a:p>
            <a:pPr marL="0" indent="0">
              <a:buNone/>
            </a:pPr>
            <a:endParaRPr lang="en-US" dirty="0">
              <a:solidFill>
                <a:schemeClr val="bg1"/>
              </a:solidFill>
            </a:endParaRPr>
          </a:p>
        </p:txBody>
      </p:sp>
    </p:spTree>
    <p:extLst>
      <p:ext uri="{BB962C8B-B14F-4D97-AF65-F5344CB8AC3E}">
        <p14:creationId xmlns:p14="http://schemas.microsoft.com/office/powerpoint/2010/main" val="28320159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9" y="449036"/>
            <a:ext cx="8213271"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algn="ctr">
              <a:buNone/>
            </a:pPr>
            <a:r>
              <a:rPr lang="en-US" sz="4200" dirty="0" smtClean="0">
                <a:solidFill>
                  <a:schemeClr val="bg1"/>
                </a:solidFill>
                <a:latin typeface="Helvetica" pitchFamily="34" charset="0"/>
                <a:cs typeface="Helvetica" pitchFamily="34" charset="0"/>
              </a:rPr>
              <a:t>By What Authority </a:t>
            </a:r>
            <a:r>
              <a:rPr lang="en-US" sz="4200" dirty="0">
                <a:solidFill>
                  <a:schemeClr val="bg1"/>
                </a:solidFill>
                <a:latin typeface="Helvetica" pitchFamily="34" charset="0"/>
                <a:cs typeface="Helvetica" pitchFamily="34" charset="0"/>
              </a:rPr>
              <a:t>are </a:t>
            </a:r>
            <a:r>
              <a:rPr lang="en-US" sz="4200" dirty="0" smtClean="0">
                <a:solidFill>
                  <a:schemeClr val="bg1"/>
                </a:solidFill>
                <a:latin typeface="Helvetica" pitchFamily="34" charset="0"/>
                <a:cs typeface="Helvetica" pitchFamily="34" charset="0"/>
              </a:rPr>
              <a:t>You Doing These Things</a:t>
            </a:r>
            <a:r>
              <a:rPr lang="en-US" sz="4200" dirty="0">
                <a:solidFill>
                  <a:schemeClr val="bg1"/>
                </a:solidFill>
                <a:latin typeface="Helvetica" pitchFamily="34" charset="0"/>
                <a:cs typeface="Helvetica" pitchFamily="34" charset="0"/>
              </a:rPr>
              <a:t>?</a:t>
            </a:r>
            <a:endParaRPr lang="en-US" sz="4200" dirty="0" smtClean="0">
              <a:solidFill>
                <a:schemeClr val="bg1"/>
              </a:solidFill>
              <a:latin typeface="Helvetica" pitchFamily="34" charset="0"/>
              <a:cs typeface="Helvetica" pitchFamily="34" charset="0"/>
            </a:endParaRPr>
          </a:p>
          <a:p>
            <a:pPr algn="ctr">
              <a:buNone/>
            </a:pPr>
            <a:r>
              <a:rPr lang="en-US" sz="3600" dirty="0" smtClean="0">
                <a:solidFill>
                  <a:schemeClr val="bg1"/>
                </a:solidFill>
                <a:latin typeface="Helvetica" pitchFamily="34" charset="0"/>
                <a:cs typeface="Helvetica" pitchFamily="34" charset="0"/>
              </a:rPr>
              <a:t>And </a:t>
            </a:r>
            <a:r>
              <a:rPr lang="en-US" sz="3600" dirty="0">
                <a:solidFill>
                  <a:schemeClr val="bg1"/>
                </a:solidFill>
                <a:latin typeface="Helvetica" pitchFamily="34" charset="0"/>
                <a:cs typeface="Helvetica" pitchFamily="34" charset="0"/>
              </a:rPr>
              <a:t>who gave you this authority?</a:t>
            </a:r>
            <a:endParaRPr lang="en-US" sz="3600" dirty="0" smtClean="0">
              <a:solidFill>
                <a:schemeClr val="bg1"/>
              </a:solidFill>
              <a:latin typeface="Helvetica" pitchFamily="34" charset="0"/>
              <a:cs typeface="Helvetica" pitchFamily="34" charset="0"/>
            </a:endParaRPr>
          </a:p>
        </p:txBody>
      </p:sp>
    </p:spTree>
    <p:extLst>
      <p:ext uri="{BB962C8B-B14F-4D97-AF65-F5344CB8AC3E}">
        <p14:creationId xmlns:p14="http://schemas.microsoft.com/office/powerpoint/2010/main" val="42803032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85000" lnSpcReduction="10000"/>
          </a:bodyPr>
          <a:lstStyle/>
          <a:p>
            <a:pPr marL="0" indent="0" algn="ctr">
              <a:buNone/>
            </a:pPr>
            <a:r>
              <a:rPr lang="en-US" sz="4000" dirty="0" smtClean="0">
                <a:solidFill>
                  <a:schemeClr val="bg1"/>
                </a:solidFill>
              </a:rPr>
              <a:t>Pharisees Question the </a:t>
            </a:r>
            <a:r>
              <a:rPr lang="en-US" sz="4000" dirty="0" smtClean="0">
                <a:solidFill>
                  <a:schemeClr val="bg1"/>
                </a:solidFill>
              </a:rPr>
              <a:t>Authority of </a:t>
            </a:r>
            <a:r>
              <a:rPr lang="en-US" sz="4000" dirty="0" err="1" smtClean="0">
                <a:solidFill>
                  <a:schemeClr val="bg1"/>
                </a:solidFill>
              </a:rPr>
              <a:t>Yeshua</a:t>
            </a:r>
            <a:endParaRPr lang="en-US" sz="4000" dirty="0" smtClean="0">
              <a:solidFill>
                <a:schemeClr val="bg1"/>
              </a:solidFill>
            </a:endParaRPr>
          </a:p>
          <a:p>
            <a:pPr marL="0" indent="0">
              <a:buNone/>
            </a:pPr>
            <a:r>
              <a:rPr lang="en-US" sz="4000" dirty="0" err="1" smtClean="0">
                <a:solidFill>
                  <a:schemeClr val="bg1"/>
                </a:solidFill>
              </a:rPr>
              <a:t>Yeshua</a:t>
            </a:r>
            <a:r>
              <a:rPr lang="en-US" sz="4000" dirty="0" smtClean="0">
                <a:solidFill>
                  <a:schemeClr val="bg1"/>
                </a:solidFill>
              </a:rPr>
              <a:t> </a:t>
            </a:r>
            <a:r>
              <a:rPr lang="en-US" sz="4000" dirty="0">
                <a:solidFill>
                  <a:schemeClr val="bg1"/>
                </a:solidFill>
              </a:rPr>
              <a:t>entered the temple courts, and, while he was teaching, the chief priests and the elders of the people came to him. "By what authority are you doing these things?" they asked. "And who gave you this authority</a:t>
            </a:r>
            <a:r>
              <a:rPr lang="en-US" sz="4000" dirty="0" smtClean="0">
                <a:solidFill>
                  <a:schemeClr val="bg1"/>
                </a:solidFill>
              </a:rPr>
              <a:t>?“ (Matthew 21:23)</a:t>
            </a:r>
            <a:endParaRPr lang="en-US" sz="4000" dirty="0">
              <a:solidFill>
                <a:schemeClr val="bg1"/>
              </a:solidFill>
            </a:endParaRPr>
          </a:p>
        </p:txBody>
      </p:sp>
    </p:spTree>
    <p:extLst>
      <p:ext uri="{BB962C8B-B14F-4D97-AF65-F5344CB8AC3E}">
        <p14:creationId xmlns:p14="http://schemas.microsoft.com/office/powerpoint/2010/main" val="41928326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77500" lnSpcReduction="20000"/>
          </a:bodyPr>
          <a:lstStyle/>
          <a:p>
            <a:pPr marL="0" indent="0" algn="ctr">
              <a:buNone/>
            </a:pPr>
            <a:r>
              <a:rPr lang="en-US" sz="4000" dirty="0" smtClean="0">
                <a:solidFill>
                  <a:schemeClr val="bg1"/>
                </a:solidFill>
              </a:rPr>
              <a:t>What is Authority?</a:t>
            </a:r>
          </a:p>
          <a:p>
            <a:r>
              <a:rPr lang="en-US" sz="4000" dirty="0">
                <a:solidFill>
                  <a:schemeClr val="bg1"/>
                </a:solidFill>
              </a:rPr>
              <a:t>: </a:t>
            </a:r>
            <a:r>
              <a:rPr lang="en-US" sz="4000" dirty="0" smtClean="0">
                <a:solidFill>
                  <a:schemeClr val="bg1"/>
                </a:solidFill>
              </a:rPr>
              <a:t>the </a:t>
            </a:r>
            <a:r>
              <a:rPr lang="en-US" sz="4000" dirty="0">
                <a:solidFill>
                  <a:schemeClr val="bg1"/>
                </a:solidFill>
              </a:rPr>
              <a:t>power to give orders or make </a:t>
            </a:r>
            <a:r>
              <a:rPr lang="en-US" sz="4000" dirty="0" smtClean="0">
                <a:solidFill>
                  <a:schemeClr val="bg1"/>
                </a:solidFill>
              </a:rPr>
              <a:t>decisions</a:t>
            </a:r>
          </a:p>
          <a:p>
            <a:r>
              <a:rPr lang="en-US" sz="4000" dirty="0" smtClean="0">
                <a:solidFill>
                  <a:schemeClr val="bg1"/>
                </a:solidFill>
              </a:rPr>
              <a:t>: </a:t>
            </a:r>
            <a:r>
              <a:rPr lang="en-US" sz="4000" dirty="0">
                <a:solidFill>
                  <a:schemeClr val="bg1"/>
                </a:solidFill>
              </a:rPr>
              <a:t>the power or right to direct or control someone or something</a:t>
            </a:r>
          </a:p>
          <a:p>
            <a:r>
              <a:rPr lang="en-US" sz="4000" dirty="0">
                <a:solidFill>
                  <a:schemeClr val="bg1"/>
                </a:solidFill>
              </a:rPr>
              <a:t>: the confident quality of someone who knows a lot about something or who is respected or obeyed by other people</a:t>
            </a:r>
          </a:p>
          <a:p>
            <a:r>
              <a:rPr lang="en-US" sz="4000" dirty="0">
                <a:solidFill>
                  <a:schemeClr val="bg1"/>
                </a:solidFill>
              </a:rPr>
              <a:t>: a quality that makes something seem true or real</a:t>
            </a:r>
          </a:p>
          <a:p>
            <a:pPr marL="0" indent="0">
              <a:buNone/>
            </a:pPr>
            <a:endParaRPr lang="en-US" sz="4000" dirty="0"/>
          </a:p>
        </p:txBody>
      </p:sp>
    </p:spTree>
    <p:extLst>
      <p:ext uri="{BB962C8B-B14F-4D97-AF65-F5344CB8AC3E}">
        <p14:creationId xmlns:p14="http://schemas.microsoft.com/office/powerpoint/2010/main" val="556097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85000" lnSpcReduction="20000"/>
          </a:bodyPr>
          <a:lstStyle/>
          <a:p>
            <a:pPr marL="0" indent="0" algn="ctr">
              <a:buNone/>
            </a:pPr>
            <a:r>
              <a:rPr lang="en-US" dirty="0" smtClean="0">
                <a:solidFill>
                  <a:schemeClr val="bg1"/>
                </a:solidFill>
              </a:rPr>
              <a:t>The Authority of </a:t>
            </a:r>
            <a:r>
              <a:rPr lang="en-US" dirty="0" err="1" smtClean="0">
                <a:solidFill>
                  <a:schemeClr val="bg1"/>
                </a:solidFill>
              </a:rPr>
              <a:t>Yehovah</a:t>
            </a:r>
            <a:endParaRPr lang="en-US" dirty="0" smtClean="0">
              <a:solidFill>
                <a:schemeClr val="bg1"/>
              </a:solidFill>
            </a:endParaRPr>
          </a:p>
          <a:p>
            <a:pPr marL="0" indent="0">
              <a:buNone/>
            </a:pPr>
            <a:r>
              <a:rPr lang="en-US" dirty="0" smtClean="0">
                <a:solidFill>
                  <a:schemeClr val="bg1"/>
                </a:solidFill>
              </a:rPr>
              <a:t>What gives </a:t>
            </a:r>
            <a:r>
              <a:rPr lang="en-US" dirty="0" err="1" smtClean="0">
                <a:solidFill>
                  <a:schemeClr val="bg1"/>
                </a:solidFill>
              </a:rPr>
              <a:t>Yehovah</a:t>
            </a:r>
            <a:r>
              <a:rPr lang="en-US" dirty="0" smtClean="0">
                <a:solidFill>
                  <a:schemeClr val="bg1"/>
                </a:solidFill>
              </a:rPr>
              <a:t> authority to direct and command mankind?</a:t>
            </a:r>
          </a:p>
          <a:p>
            <a:pPr marL="0" indent="0">
              <a:buNone/>
            </a:pPr>
            <a:r>
              <a:rPr lang="en-US" dirty="0" smtClean="0">
                <a:solidFill>
                  <a:schemeClr val="bg1"/>
                </a:solidFill>
              </a:rPr>
              <a:t>He is Maker of all</a:t>
            </a:r>
          </a:p>
          <a:p>
            <a:pPr marL="0" indent="0">
              <a:buNone/>
            </a:pPr>
            <a:r>
              <a:rPr lang="en-US" dirty="0" smtClean="0">
                <a:solidFill>
                  <a:schemeClr val="bg1"/>
                </a:solidFill>
              </a:rPr>
              <a:t>He is mightier than the gods of Egypt</a:t>
            </a:r>
          </a:p>
          <a:p>
            <a:pPr marL="0" indent="0">
              <a:buNone/>
            </a:pPr>
            <a:r>
              <a:rPr lang="en-US" dirty="0" smtClean="0">
                <a:solidFill>
                  <a:schemeClr val="bg1"/>
                </a:solidFill>
              </a:rPr>
              <a:t>He is able to keep his promises</a:t>
            </a:r>
          </a:p>
          <a:p>
            <a:pPr marL="0" indent="0">
              <a:buNone/>
            </a:pPr>
            <a:r>
              <a:rPr lang="en-US" dirty="0">
                <a:solidFill>
                  <a:schemeClr val="bg1"/>
                </a:solidFill>
              </a:rPr>
              <a:t>Remember that you were slaves in </a:t>
            </a:r>
            <a:r>
              <a:rPr lang="en-US" dirty="0" err="1">
                <a:solidFill>
                  <a:schemeClr val="bg1"/>
                </a:solidFill>
              </a:rPr>
              <a:t>Mitzrayim</a:t>
            </a:r>
            <a:r>
              <a:rPr lang="en-US" dirty="0">
                <a:solidFill>
                  <a:schemeClr val="bg1"/>
                </a:solidFill>
              </a:rPr>
              <a:t> and that </a:t>
            </a:r>
            <a:r>
              <a:rPr lang="en-US" dirty="0" err="1" smtClean="0">
                <a:solidFill>
                  <a:schemeClr val="bg1"/>
                </a:solidFill>
              </a:rPr>
              <a:t>Yehovah</a:t>
            </a:r>
            <a:r>
              <a:rPr lang="en-US" dirty="0" smtClean="0">
                <a:solidFill>
                  <a:schemeClr val="bg1"/>
                </a:solidFill>
              </a:rPr>
              <a:t> </a:t>
            </a:r>
            <a:r>
              <a:rPr lang="en-US" dirty="0">
                <a:solidFill>
                  <a:schemeClr val="bg1"/>
                </a:solidFill>
              </a:rPr>
              <a:t>your Elohim brought you out of there with a mighty hand and an outstretched arm. Therefore </a:t>
            </a:r>
            <a:r>
              <a:rPr lang="en-US" dirty="0" err="1" smtClean="0">
                <a:solidFill>
                  <a:schemeClr val="bg1"/>
                </a:solidFill>
              </a:rPr>
              <a:t>Yehovah</a:t>
            </a:r>
            <a:r>
              <a:rPr lang="en-US" dirty="0" smtClean="0">
                <a:solidFill>
                  <a:schemeClr val="bg1"/>
                </a:solidFill>
              </a:rPr>
              <a:t> </a:t>
            </a:r>
            <a:r>
              <a:rPr lang="en-US" dirty="0">
                <a:solidFill>
                  <a:schemeClr val="bg1"/>
                </a:solidFill>
              </a:rPr>
              <a:t>your Elohim has commanded you to observe the Sabbath day</a:t>
            </a:r>
            <a:r>
              <a:rPr lang="en-US" dirty="0" smtClean="0">
                <a:solidFill>
                  <a:schemeClr val="bg1"/>
                </a:solidFill>
              </a:rPr>
              <a:t>.</a:t>
            </a:r>
            <a:r>
              <a:rPr lang="en-US" dirty="0">
                <a:solidFill>
                  <a:schemeClr val="bg1"/>
                </a:solidFill>
              </a:rPr>
              <a:t> </a:t>
            </a:r>
            <a:r>
              <a:rPr lang="en-US" dirty="0" smtClean="0">
                <a:solidFill>
                  <a:schemeClr val="bg1"/>
                </a:solidFill>
              </a:rPr>
              <a:t>(Deuteronomy 5:15)</a:t>
            </a:r>
            <a:endParaRPr lang="en-US" dirty="0"/>
          </a:p>
        </p:txBody>
      </p:sp>
    </p:spTree>
    <p:extLst>
      <p:ext uri="{BB962C8B-B14F-4D97-AF65-F5344CB8AC3E}">
        <p14:creationId xmlns:p14="http://schemas.microsoft.com/office/powerpoint/2010/main" val="148989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a:bodyPr>
          <a:lstStyle/>
          <a:p>
            <a:pPr marL="0" indent="0" algn="ctr">
              <a:buNone/>
            </a:pPr>
            <a:r>
              <a:rPr lang="en-US" dirty="0" smtClean="0">
                <a:solidFill>
                  <a:schemeClr val="bg1"/>
                </a:solidFill>
              </a:rPr>
              <a:t>The Authority of </a:t>
            </a:r>
            <a:r>
              <a:rPr lang="en-US" dirty="0" err="1" smtClean="0">
                <a:solidFill>
                  <a:schemeClr val="bg1"/>
                </a:solidFill>
              </a:rPr>
              <a:t>Yeshua</a:t>
            </a:r>
            <a:endParaRPr lang="en-US" dirty="0" smtClean="0">
              <a:solidFill>
                <a:schemeClr val="bg1"/>
              </a:solidFill>
            </a:endParaRPr>
          </a:p>
          <a:p>
            <a:pPr marL="0" indent="0">
              <a:buNone/>
            </a:pPr>
            <a:r>
              <a:rPr lang="en-US" dirty="0" smtClean="0">
                <a:solidFill>
                  <a:schemeClr val="bg1"/>
                </a:solidFill>
              </a:rPr>
              <a:t>When </a:t>
            </a:r>
            <a:r>
              <a:rPr lang="en-US" dirty="0" err="1" smtClean="0">
                <a:solidFill>
                  <a:schemeClr val="bg1"/>
                </a:solidFill>
              </a:rPr>
              <a:t>Yeshua</a:t>
            </a:r>
            <a:r>
              <a:rPr lang="en-US" dirty="0" smtClean="0">
                <a:solidFill>
                  <a:schemeClr val="bg1"/>
                </a:solidFill>
              </a:rPr>
              <a:t> </a:t>
            </a:r>
            <a:r>
              <a:rPr lang="en-US" dirty="0">
                <a:solidFill>
                  <a:schemeClr val="bg1"/>
                </a:solidFill>
              </a:rPr>
              <a:t>had finished saying these things, the crowds were amazed at his </a:t>
            </a:r>
            <a:r>
              <a:rPr lang="en-US" dirty="0" smtClean="0">
                <a:solidFill>
                  <a:schemeClr val="bg1"/>
                </a:solidFill>
              </a:rPr>
              <a:t>teaching, </a:t>
            </a:r>
            <a:r>
              <a:rPr lang="en-US" dirty="0">
                <a:solidFill>
                  <a:schemeClr val="bg1"/>
                </a:solidFill>
              </a:rPr>
              <a:t>because </a:t>
            </a:r>
            <a:r>
              <a:rPr lang="en-US" u="sng" dirty="0">
                <a:solidFill>
                  <a:schemeClr val="bg1"/>
                </a:solidFill>
              </a:rPr>
              <a:t>he taught as one who had authority</a:t>
            </a:r>
            <a:r>
              <a:rPr lang="en-US" dirty="0">
                <a:solidFill>
                  <a:schemeClr val="bg1"/>
                </a:solidFill>
              </a:rPr>
              <a:t>, and not as their teachers of the law</a:t>
            </a:r>
            <a:r>
              <a:rPr lang="en-US" dirty="0" smtClean="0">
                <a:solidFill>
                  <a:schemeClr val="bg1"/>
                </a:solidFill>
              </a:rPr>
              <a:t>. (Matthew 7:28-29)</a:t>
            </a:r>
            <a:endParaRPr lang="en-US" dirty="0">
              <a:solidFill>
                <a:schemeClr val="bg1"/>
              </a:solidFill>
            </a:endParaRPr>
          </a:p>
          <a:p>
            <a:pPr marL="0" indent="0">
              <a:buNone/>
            </a:pPr>
            <a:endParaRPr lang="en-US" dirty="0">
              <a:solidFill>
                <a:schemeClr val="bg1"/>
              </a:solidFill>
            </a:endParaRPr>
          </a:p>
        </p:txBody>
      </p:sp>
    </p:spTree>
    <p:extLst>
      <p:ext uri="{BB962C8B-B14F-4D97-AF65-F5344CB8AC3E}">
        <p14:creationId xmlns:p14="http://schemas.microsoft.com/office/powerpoint/2010/main" val="3875412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92500" lnSpcReduction="10000"/>
          </a:bodyPr>
          <a:lstStyle/>
          <a:p>
            <a:pPr marL="0" indent="0" algn="ctr">
              <a:buNone/>
            </a:pPr>
            <a:r>
              <a:rPr lang="en-US" dirty="0" smtClean="0">
                <a:solidFill>
                  <a:schemeClr val="bg1"/>
                </a:solidFill>
              </a:rPr>
              <a:t>The Authority of </a:t>
            </a:r>
            <a:r>
              <a:rPr lang="en-US" dirty="0" err="1" smtClean="0">
                <a:solidFill>
                  <a:schemeClr val="bg1"/>
                </a:solidFill>
              </a:rPr>
              <a:t>Yeshua</a:t>
            </a:r>
            <a:endParaRPr lang="en-US" dirty="0" smtClean="0">
              <a:solidFill>
                <a:schemeClr val="bg1"/>
              </a:solidFill>
            </a:endParaRPr>
          </a:p>
          <a:p>
            <a:pPr marL="0" indent="0">
              <a:buNone/>
            </a:pPr>
            <a:r>
              <a:rPr lang="en-US" dirty="0">
                <a:solidFill>
                  <a:schemeClr val="bg1"/>
                </a:solidFill>
              </a:rPr>
              <a:t>Then </a:t>
            </a:r>
            <a:r>
              <a:rPr lang="en-US" dirty="0" err="1" smtClean="0">
                <a:solidFill>
                  <a:schemeClr val="bg1"/>
                </a:solidFill>
              </a:rPr>
              <a:t>Yeshua</a:t>
            </a:r>
            <a:r>
              <a:rPr lang="en-US" dirty="0" smtClean="0">
                <a:solidFill>
                  <a:schemeClr val="bg1"/>
                </a:solidFill>
              </a:rPr>
              <a:t> </a:t>
            </a:r>
            <a:r>
              <a:rPr lang="en-US" dirty="0">
                <a:solidFill>
                  <a:schemeClr val="bg1"/>
                </a:solidFill>
              </a:rPr>
              <a:t>came to them and said, "All authority in heaven and on earth has been given to me</a:t>
            </a:r>
            <a:r>
              <a:rPr lang="en-US" dirty="0" smtClean="0">
                <a:solidFill>
                  <a:schemeClr val="bg1"/>
                </a:solidFill>
              </a:rPr>
              <a:t>.  </a:t>
            </a:r>
            <a:r>
              <a:rPr lang="en-US" dirty="0">
                <a:solidFill>
                  <a:schemeClr val="bg1"/>
                </a:solidFill>
              </a:rPr>
              <a:t>Therefore go and make disciples of all nations, baptizing them in the name of the Father and of the Son and of the Holy </a:t>
            </a:r>
            <a:r>
              <a:rPr lang="en-US" dirty="0" smtClean="0">
                <a:solidFill>
                  <a:schemeClr val="bg1"/>
                </a:solidFill>
              </a:rPr>
              <a:t>Spirit, </a:t>
            </a:r>
            <a:r>
              <a:rPr lang="en-US" dirty="0">
                <a:solidFill>
                  <a:schemeClr val="bg1"/>
                </a:solidFill>
              </a:rPr>
              <a:t>and teaching them to obey everything I have commanded you. And surely I am with you always, to the very end of the age</a:t>
            </a:r>
            <a:r>
              <a:rPr lang="en-US" dirty="0" smtClean="0">
                <a:solidFill>
                  <a:schemeClr val="bg1"/>
                </a:solidFill>
              </a:rPr>
              <a:t>.“ (</a:t>
            </a:r>
            <a:r>
              <a:rPr lang="en-US" dirty="0">
                <a:solidFill>
                  <a:schemeClr val="bg1"/>
                </a:solidFill>
              </a:rPr>
              <a:t>M</a:t>
            </a:r>
            <a:r>
              <a:rPr lang="en-US" dirty="0" smtClean="0">
                <a:solidFill>
                  <a:schemeClr val="bg1"/>
                </a:solidFill>
              </a:rPr>
              <a:t>atthew 28:18-20)</a:t>
            </a: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p:txBody>
      </p:sp>
    </p:spTree>
    <p:extLst>
      <p:ext uri="{BB962C8B-B14F-4D97-AF65-F5344CB8AC3E}">
        <p14:creationId xmlns:p14="http://schemas.microsoft.com/office/powerpoint/2010/main" val="23331303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92500" lnSpcReduction="20000"/>
          </a:bodyPr>
          <a:lstStyle/>
          <a:p>
            <a:pPr marL="0" indent="0" algn="ctr">
              <a:buNone/>
            </a:pPr>
            <a:r>
              <a:rPr lang="en-US" dirty="0" smtClean="0">
                <a:solidFill>
                  <a:schemeClr val="bg1"/>
                </a:solidFill>
              </a:rPr>
              <a:t>What Authority Did </a:t>
            </a:r>
            <a:r>
              <a:rPr lang="en-US" dirty="0" err="1" smtClean="0">
                <a:solidFill>
                  <a:schemeClr val="bg1"/>
                </a:solidFill>
              </a:rPr>
              <a:t>Yeshua</a:t>
            </a:r>
            <a:r>
              <a:rPr lang="en-US" dirty="0" smtClean="0">
                <a:solidFill>
                  <a:schemeClr val="bg1"/>
                </a:solidFill>
              </a:rPr>
              <a:t> Have?</a:t>
            </a:r>
          </a:p>
          <a:p>
            <a:r>
              <a:rPr lang="en-US" dirty="0" smtClean="0">
                <a:solidFill>
                  <a:schemeClr val="bg1"/>
                </a:solidFill>
              </a:rPr>
              <a:t>Dominion over all creation (Gen 1:28; Psalm 8)</a:t>
            </a:r>
          </a:p>
          <a:p>
            <a:r>
              <a:rPr lang="en-US" dirty="0" smtClean="0">
                <a:solidFill>
                  <a:schemeClr val="bg1"/>
                </a:solidFill>
              </a:rPr>
              <a:t>Authority over sickness and disease (Matthew 9:35 - </a:t>
            </a:r>
            <a:r>
              <a:rPr lang="en-US" dirty="0" err="1" smtClean="0">
                <a:solidFill>
                  <a:schemeClr val="bg1"/>
                </a:solidFill>
              </a:rPr>
              <a:t>Yeshua</a:t>
            </a:r>
            <a:r>
              <a:rPr lang="en-US" dirty="0" smtClean="0"/>
              <a:t> </a:t>
            </a:r>
            <a:r>
              <a:rPr lang="en-US" dirty="0">
                <a:solidFill>
                  <a:schemeClr val="bg1"/>
                </a:solidFill>
              </a:rPr>
              <a:t>went through all the towns and villages, teaching in their synagogues, preaching the good news of the kingdom and healing every disease and sickness</a:t>
            </a:r>
            <a:r>
              <a:rPr lang="en-US" dirty="0" smtClean="0">
                <a:solidFill>
                  <a:schemeClr val="bg1"/>
                </a:solidFill>
              </a:rPr>
              <a:t>.</a:t>
            </a:r>
          </a:p>
          <a:p>
            <a:r>
              <a:rPr lang="en-US" dirty="0" smtClean="0">
                <a:solidFill>
                  <a:schemeClr val="bg1"/>
                </a:solidFill>
              </a:rPr>
              <a:t>Authority over the demon world (casting out demons)</a:t>
            </a:r>
          </a:p>
          <a:p>
            <a:r>
              <a:rPr lang="en-US" dirty="0" smtClean="0">
                <a:solidFill>
                  <a:schemeClr val="bg1"/>
                </a:solidFill>
              </a:rPr>
              <a:t>Authority to forgive sins</a:t>
            </a:r>
            <a:endParaRPr lang="en-US" dirty="0">
              <a:solidFill>
                <a:schemeClr val="bg1"/>
              </a:solidFill>
            </a:endParaRPr>
          </a:p>
          <a:p>
            <a:pPr marL="0" indent="0">
              <a:buNone/>
            </a:pPr>
            <a:endParaRPr lang="en-US" dirty="0">
              <a:solidFill>
                <a:schemeClr val="bg1"/>
              </a:solidFill>
            </a:endParaRPr>
          </a:p>
        </p:txBody>
      </p:sp>
    </p:spTree>
    <p:extLst>
      <p:ext uri="{BB962C8B-B14F-4D97-AF65-F5344CB8AC3E}">
        <p14:creationId xmlns:p14="http://schemas.microsoft.com/office/powerpoint/2010/main" val="2515910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70000" lnSpcReduction="20000"/>
          </a:bodyPr>
          <a:lstStyle/>
          <a:p>
            <a:pPr marL="0" indent="0" algn="ctr">
              <a:buNone/>
            </a:pPr>
            <a:r>
              <a:rPr lang="en-US" sz="4000" dirty="0" smtClean="0">
                <a:solidFill>
                  <a:schemeClr val="bg1"/>
                </a:solidFill>
              </a:rPr>
              <a:t>The Authority Given to the Priests and Levites</a:t>
            </a:r>
          </a:p>
          <a:p>
            <a:pPr marL="0" indent="0">
              <a:buNone/>
            </a:pPr>
            <a:r>
              <a:rPr lang="en-US" dirty="0">
                <a:solidFill>
                  <a:schemeClr val="bg1"/>
                </a:solidFill>
              </a:rPr>
              <a:t>If cases come before your courts that are too difficult for you to judge-- whether bloodshed, lawsuits or assaults-- take them to the place </a:t>
            </a:r>
            <a:r>
              <a:rPr lang="en-US" dirty="0" err="1" smtClean="0">
                <a:solidFill>
                  <a:schemeClr val="bg1"/>
                </a:solidFill>
              </a:rPr>
              <a:t>Yehovah</a:t>
            </a:r>
            <a:r>
              <a:rPr lang="en-US" dirty="0" smtClean="0">
                <a:solidFill>
                  <a:schemeClr val="bg1"/>
                </a:solidFill>
              </a:rPr>
              <a:t> </a:t>
            </a:r>
            <a:r>
              <a:rPr lang="en-US" dirty="0">
                <a:solidFill>
                  <a:schemeClr val="bg1"/>
                </a:solidFill>
              </a:rPr>
              <a:t>your Elohim will choose</a:t>
            </a:r>
            <a:r>
              <a:rPr lang="en-US" dirty="0" smtClean="0">
                <a:solidFill>
                  <a:schemeClr val="bg1"/>
                </a:solidFill>
              </a:rPr>
              <a:t>.  </a:t>
            </a:r>
            <a:r>
              <a:rPr lang="en-US" dirty="0">
                <a:solidFill>
                  <a:schemeClr val="bg1"/>
                </a:solidFill>
              </a:rPr>
              <a:t>Go to the priests, who are Levites, and to the judge who is in office at that time. Inquire of them and they will give you the verdict</a:t>
            </a:r>
            <a:r>
              <a:rPr lang="en-US" dirty="0" smtClean="0">
                <a:solidFill>
                  <a:schemeClr val="bg1"/>
                </a:solidFill>
              </a:rPr>
              <a:t>.  </a:t>
            </a:r>
            <a:r>
              <a:rPr lang="en-US" dirty="0">
                <a:solidFill>
                  <a:schemeClr val="bg1"/>
                </a:solidFill>
              </a:rPr>
              <a:t>You must act according to the decisions they give you at the place </a:t>
            </a:r>
            <a:r>
              <a:rPr lang="en-US" dirty="0" err="1" smtClean="0">
                <a:solidFill>
                  <a:schemeClr val="bg1"/>
                </a:solidFill>
              </a:rPr>
              <a:t>Yehovah</a:t>
            </a:r>
            <a:r>
              <a:rPr lang="en-US" dirty="0" smtClean="0">
                <a:solidFill>
                  <a:schemeClr val="bg1"/>
                </a:solidFill>
              </a:rPr>
              <a:t> </a:t>
            </a:r>
            <a:r>
              <a:rPr lang="en-US" dirty="0">
                <a:solidFill>
                  <a:schemeClr val="bg1"/>
                </a:solidFill>
              </a:rPr>
              <a:t>will choose. Be careful to do everything they direct you to do</a:t>
            </a:r>
            <a:r>
              <a:rPr lang="en-US" dirty="0" smtClean="0">
                <a:solidFill>
                  <a:schemeClr val="bg1"/>
                </a:solidFill>
              </a:rPr>
              <a:t>.  </a:t>
            </a:r>
            <a:r>
              <a:rPr lang="en-US" u="sng" dirty="0">
                <a:solidFill>
                  <a:schemeClr val="bg1"/>
                </a:solidFill>
              </a:rPr>
              <a:t>Act according to the </a:t>
            </a:r>
            <a:r>
              <a:rPr lang="en-US" u="sng" dirty="0" smtClean="0">
                <a:solidFill>
                  <a:schemeClr val="bg1"/>
                </a:solidFill>
              </a:rPr>
              <a:t>law (</a:t>
            </a:r>
            <a:r>
              <a:rPr lang="en-US" u="sng" dirty="0" err="1" smtClean="0">
                <a:solidFill>
                  <a:schemeClr val="bg1"/>
                </a:solidFill>
              </a:rPr>
              <a:t>torah</a:t>
            </a:r>
            <a:r>
              <a:rPr lang="en-US" u="sng" dirty="0" smtClean="0">
                <a:solidFill>
                  <a:schemeClr val="bg1"/>
                </a:solidFill>
              </a:rPr>
              <a:t>) </a:t>
            </a:r>
            <a:r>
              <a:rPr lang="en-US" u="sng" dirty="0">
                <a:solidFill>
                  <a:schemeClr val="bg1"/>
                </a:solidFill>
              </a:rPr>
              <a:t>they teach you and the </a:t>
            </a:r>
            <a:r>
              <a:rPr lang="en-US" u="sng" dirty="0" smtClean="0">
                <a:solidFill>
                  <a:schemeClr val="bg1"/>
                </a:solidFill>
              </a:rPr>
              <a:t>decisions (</a:t>
            </a:r>
            <a:r>
              <a:rPr lang="en-US" u="sng" dirty="0" err="1" smtClean="0">
                <a:solidFill>
                  <a:schemeClr val="bg1"/>
                </a:solidFill>
              </a:rPr>
              <a:t>mishpat</a:t>
            </a:r>
            <a:r>
              <a:rPr lang="en-US" u="sng" dirty="0" smtClean="0">
                <a:solidFill>
                  <a:schemeClr val="bg1"/>
                </a:solidFill>
              </a:rPr>
              <a:t>) </a:t>
            </a:r>
            <a:r>
              <a:rPr lang="en-US" u="sng" dirty="0">
                <a:solidFill>
                  <a:schemeClr val="bg1"/>
                </a:solidFill>
              </a:rPr>
              <a:t>they give you</a:t>
            </a:r>
            <a:r>
              <a:rPr lang="en-US" dirty="0">
                <a:solidFill>
                  <a:schemeClr val="bg1"/>
                </a:solidFill>
              </a:rPr>
              <a:t>. Do not turn aside from what they tell you, to the right or to the left</a:t>
            </a:r>
            <a:r>
              <a:rPr lang="en-US" dirty="0" smtClean="0">
                <a:solidFill>
                  <a:schemeClr val="bg1"/>
                </a:solidFill>
              </a:rPr>
              <a:t>.  </a:t>
            </a:r>
            <a:r>
              <a:rPr lang="en-US" dirty="0">
                <a:solidFill>
                  <a:schemeClr val="bg1"/>
                </a:solidFill>
              </a:rPr>
              <a:t>The man who shows contempt for the judge or for the priest who stands ministering there to </a:t>
            </a:r>
            <a:r>
              <a:rPr lang="en-US" dirty="0" err="1" smtClean="0">
                <a:solidFill>
                  <a:schemeClr val="bg1"/>
                </a:solidFill>
              </a:rPr>
              <a:t>Yehovah</a:t>
            </a:r>
            <a:r>
              <a:rPr lang="en-US" dirty="0" smtClean="0">
                <a:solidFill>
                  <a:schemeClr val="bg1"/>
                </a:solidFill>
              </a:rPr>
              <a:t> </a:t>
            </a:r>
            <a:r>
              <a:rPr lang="en-US" dirty="0">
                <a:solidFill>
                  <a:schemeClr val="bg1"/>
                </a:solidFill>
              </a:rPr>
              <a:t>your Elohim must be put to death. You must purge the evil from </a:t>
            </a:r>
            <a:r>
              <a:rPr lang="en-US" dirty="0" err="1">
                <a:solidFill>
                  <a:schemeClr val="bg1"/>
                </a:solidFill>
              </a:rPr>
              <a:t>Yisrael</a:t>
            </a:r>
            <a:r>
              <a:rPr lang="en-US" dirty="0" smtClean="0">
                <a:solidFill>
                  <a:schemeClr val="bg1"/>
                </a:solidFill>
              </a:rPr>
              <a:t>.</a:t>
            </a:r>
            <a:r>
              <a:rPr lang="en-US" dirty="0">
                <a:solidFill>
                  <a:schemeClr val="bg1"/>
                </a:solidFill>
              </a:rPr>
              <a:t> </a:t>
            </a:r>
            <a:r>
              <a:rPr lang="en-US" dirty="0" smtClean="0">
                <a:solidFill>
                  <a:schemeClr val="bg1"/>
                </a:solidFill>
              </a:rPr>
              <a:t>(Deuteronomy 17:8-12)</a:t>
            </a:r>
            <a:endParaRPr lang="en-US" dirty="0"/>
          </a:p>
        </p:txBody>
      </p:sp>
    </p:spTree>
    <p:extLst>
      <p:ext uri="{BB962C8B-B14F-4D97-AF65-F5344CB8AC3E}">
        <p14:creationId xmlns:p14="http://schemas.microsoft.com/office/powerpoint/2010/main" val="833839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a:bodyPr>
          <a:lstStyle/>
          <a:p>
            <a:pPr marL="0" indent="0" algn="ctr">
              <a:buNone/>
            </a:pPr>
            <a:r>
              <a:rPr lang="en-US" dirty="0" smtClean="0">
                <a:solidFill>
                  <a:schemeClr val="bg1"/>
                </a:solidFill>
              </a:rPr>
              <a:t>The Authority of the Scribes and Pharisees</a:t>
            </a:r>
          </a:p>
          <a:p>
            <a:pPr marL="0" indent="0">
              <a:buNone/>
            </a:pPr>
            <a:r>
              <a:rPr lang="en-US" dirty="0" smtClean="0">
                <a:solidFill>
                  <a:schemeClr val="bg1"/>
                </a:solidFill>
              </a:rPr>
              <a:t>The </a:t>
            </a:r>
            <a:r>
              <a:rPr lang="en-US" dirty="0">
                <a:solidFill>
                  <a:schemeClr val="bg1"/>
                </a:solidFill>
              </a:rPr>
              <a:t>teachers of the law and the Pharisees sit in </a:t>
            </a:r>
            <a:r>
              <a:rPr lang="en-US" dirty="0" err="1" smtClean="0">
                <a:solidFill>
                  <a:schemeClr val="bg1"/>
                </a:solidFill>
              </a:rPr>
              <a:t>Mosheh‘s</a:t>
            </a:r>
            <a:r>
              <a:rPr lang="en-US" dirty="0" smtClean="0">
                <a:solidFill>
                  <a:schemeClr val="bg1"/>
                </a:solidFill>
              </a:rPr>
              <a:t> </a:t>
            </a:r>
            <a:r>
              <a:rPr lang="en-US" dirty="0">
                <a:solidFill>
                  <a:schemeClr val="bg1"/>
                </a:solidFill>
              </a:rPr>
              <a:t>seat</a:t>
            </a:r>
            <a:r>
              <a:rPr lang="en-US" dirty="0" smtClean="0">
                <a:solidFill>
                  <a:schemeClr val="bg1"/>
                </a:solidFill>
              </a:rPr>
              <a:t>.  </a:t>
            </a:r>
            <a:r>
              <a:rPr lang="en-US" dirty="0">
                <a:solidFill>
                  <a:schemeClr val="bg1"/>
                </a:solidFill>
              </a:rPr>
              <a:t>So you must obey them and do everything they tell you. But do not do what they do, for they do not practice what they preach</a:t>
            </a:r>
            <a:r>
              <a:rPr lang="en-US" dirty="0" smtClean="0">
                <a:solidFill>
                  <a:schemeClr val="bg1"/>
                </a:solidFill>
              </a:rPr>
              <a:t>. (Matthew 23:2-3)</a:t>
            </a:r>
            <a:endParaRPr lang="en-US" dirty="0">
              <a:solidFill>
                <a:schemeClr val="bg1"/>
              </a:solidFill>
            </a:endParaRPr>
          </a:p>
          <a:p>
            <a:pPr marL="0" indent="0">
              <a:buNone/>
            </a:pPr>
            <a:endParaRPr lang="en-US" dirty="0">
              <a:solidFill>
                <a:schemeClr val="bg1"/>
              </a:solidFill>
            </a:endParaRPr>
          </a:p>
        </p:txBody>
      </p:sp>
    </p:spTree>
    <p:extLst>
      <p:ext uri="{BB962C8B-B14F-4D97-AF65-F5344CB8AC3E}">
        <p14:creationId xmlns:p14="http://schemas.microsoft.com/office/powerpoint/2010/main" val="34882438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a:bodyPr>
          <a:lstStyle/>
          <a:p>
            <a:pPr marL="0" indent="0" algn="ctr">
              <a:buNone/>
            </a:pPr>
            <a:r>
              <a:rPr lang="en-US" dirty="0" smtClean="0">
                <a:solidFill>
                  <a:schemeClr val="bg1"/>
                </a:solidFill>
              </a:rPr>
              <a:t>Some Characteristics of Any False Religion</a:t>
            </a:r>
            <a:endParaRPr lang="en-US" dirty="0" smtClean="0">
              <a:solidFill>
                <a:schemeClr val="bg1"/>
              </a:solidFill>
            </a:endParaRPr>
          </a:p>
          <a:p>
            <a:pPr marL="0" indent="0">
              <a:buNone/>
            </a:pPr>
            <a:r>
              <a:rPr lang="en-US" dirty="0" smtClean="0">
                <a:solidFill>
                  <a:schemeClr val="bg1"/>
                </a:solidFill>
              </a:rPr>
              <a:t>Reject the laws and right rulings of </a:t>
            </a:r>
            <a:r>
              <a:rPr lang="en-US" dirty="0" err="1" smtClean="0">
                <a:solidFill>
                  <a:schemeClr val="bg1"/>
                </a:solidFill>
              </a:rPr>
              <a:t>Yehovah</a:t>
            </a:r>
            <a:endParaRPr lang="en-US" dirty="0" smtClean="0">
              <a:solidFill>
                <a:schemeClr val="bg1"/>
              </a:solidFill>
            </a:endParaRPr>
          </a:p>
          <a:p>
            <a:pPr marL="0" indent="0">
              <a:buNone/>
            </a:pPr>
            <a:r>
              <a:rPr lang="en-US" dirty="0" smtClean="0">
                <a:solidFill>
                  <a:schemeClr val="bg1"/>
                </a:solidFill>
              </a:rPr>
              <a:t>Claim authority to change, nullify, add to or diminish </a:t>
            </a:r>
            <a:r>
              <a:rPr lang="en-US" dirty="0" err="1" smtClean="0">
                <a:solidFill>
                  <a:schemeClr val="bg1"/>
                </a:solidFill>
              </a:rPr>
              <a:t>Yah’s</a:t>
            </a:r>
            <a:r>
              <a:rPr lang="en-US" dirty="0" smtClean="0">
                <a:solidFill>
                  <a:schemeClr val="bg1"/>
                </a:solidFill>
              </a:rPr>
              <a:t> laws</a:t>
            </a:r>
          </a:p>
          <a:p>
            <a:pPr marL="0" indent="0">
              <a:buNone/>
            </a:pPr>
            <a:r>
              <a:rPr lang="en-US" dirty="0" smtClean="0">
                <a:solidFill>
                  <a:schemeClr val="bg1"/>
                </a:solidFill>
              </a:rPr>
              <a:t>Have their own holy days (holidays)</a:t>
            </a:r>
          </a:p>
          <a:p>
            <a:pPr marL="0" indent="0">
              <a:buNone/>
            </a:pPr>
            <a:r>
              <a:rPr lang="en-US" dirty="0" smtClean="0">
                <a:solidFill>
                  <a:schemeClr val="bg1"/>
                </a:solidFill>
              </a:rPr>
              <a:t>Proclaim a new way to walk with and please the Almighty</a:t>
            </a:r>
            <a:endParaRPr lang="en-US" dirty="0">
              <a:solidFill>
                <a:schemeClr val="bg1"/>
              </a:solidFill>
            </a:endParaRPr>
          </a:p>
          <a:p>
            <a:pPr marL="0" indent="0">
              <a:buNone/>
            </a:pPr>
            <a:endParaRPr lang="en-US" dirty="0">
              <a:solidFill>
                <a:schemeClr val="bg1"/>
              </a:solidFill>
            </a:endParaRPr>
          </a:p>
        </p:txBody>
      </p:sp>
    </p:spTree>
    <p:extLst>
      <p:ext uri="{BB962C8B-B14F-4D97-AF65-F5344CB8AC3E}">
        <p14:creationId xmlns:p14="http://schemas.microsoft.com/office/powerpoint/2010/main" val="2602535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a:bodyPr>
          <a:lstStyle/>
          <a:p>
            <a:pPr marL="0" indent="0" algn="ctr">
              <a:buNone/>
            </a:pPr>
            <a:r>
              <a:rPr lang="en-US" dirty="0" smtClean="0">
                <a:solidFill>
                  <a:schemeClr val="bg1"/>
                </a:solidFill>
              </a:rPr>
              <a:t>Who Gave Authority to the Christian Church?</a:t>
            </a:r>
          </a:p>
          <a:p>
            <a:pPr marL="0" indent="0">
              <a:buNone/>
            </a:pPr>
            <a:r>
              <a:rPr lang="en-US" dirty="0" smtClean="0">
                <a:solidFill>
                  <a:schemeClr val="bg1"/>
                </a:solidFill>
              </a:rPr>
              <a:t>The Roman Catholic Church claims that this authority was given to Peter and to his successors</a:t>
            </a:r>
          </a:p>
          <a:p>
            <a:pPr marL="0" indent="0">
              <a:buNone/>
            </a:pPr>
            <a:r>
              <a:rPr lang="en-US" dirty="0" smtClean="0">
                <a:solidFill>
                  <a:schemeClr val="bg1"/>
                </a:solidFill>
              </a:rPr>
              <a:t>Does the “Successor to Peter” have authority to make and change law and direct and command people?</a:t>
            </a:r>
            <a:endParaRPr lang="en-US" dirty="0">
              <a:solidFill>
                <a:schemeClr val="bg1"/>
              </a:solidFill>
            </a:endParaRPr>
          </a:p>
        </p:txBody>
      </p:sp>
    </p:spTree>
    <p:extLst>
      <p:ext uri="{BB962C8B-B14F-4D97-AF65-F5344CB8AC3E}">
        <p14:creationId xmlns:p14="http://schemas.microsoft.com/office/powerpoint/2010/main" val="5254288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a:bodyPr>
          <a:lstStyle/>
          <a:p>
            <a:pPr marL="0" indent="0" algn="ctr">
              <a:buNone/>
            </a:pPr>
            <a:r>
              <a:rPr lang="en-US" dirty="0" smtClean="0">
                <a:solidFill>
                  <a:schemeClr val="bg1"/>
                </a:solidFill>
              </a:rPr>
              <a:t>An Official Statement of the Catholic Church</a:t>
            </a:r>
          </a:p>
          <a:p>
            <a:pPr marL="0" indent="0">
              <a:buNone/>
            </a:pPr>
            <a:r>
              <a:rPr lang="en-US" dirty="0" err="1" smtClean="0">
                <a:solidFill>
                  <a:schemeClr val="bg1"/>
                </a:solidFill>
              </a:rPr>
              <a:t>Decretals</a:t>
            </a:r>
            <a:r>
              <a:rPr lang="en-US" dirty="0" smtClean="0">
                <a:solidFill>
                  <a:schemeClr val="bg1"/>
                </a:solidFill>
              </a:rPr>
              <a:t> </a:t>
            </a:r>
            <a:r>
              <a:rPr lang="en-US" dirty="0">
                <a:solidFill>
                  <a:schemeClr val="bg1"/>
                </a:solidFill>
              </a:rPr>
              <a:t>(</a:t>
            </a:r>
            <a:r>
              <a:rPr lang="en-US" dirty="0" err="1">
                <a:solidFill>
                  <a:schemeClr val="bg1"/>
                </a:solidFill>
              </a:rPr>
              <a:t>epistolae</a:t>
            </a:r>
            <a:r>
              <a:rPr lang="en-US" dirty="0">
                <a:solidFill>
                  <a:schemeClr val="bg1"/>
                </a:solidFill>
              </a:rPr>
              <a:t> </a:t>
            </a:r>
            <a:r>
              <a:rPr lang="en-US" dirty="0" err="1">
                <a:solidFill>
                  <a:schemeClr val="bg1"/>
                </a:solidFill>
              </a:rPr>
              <a:t>decretales</a:t>
            </a:r>
            <a:r>
              <a:rPr lang="en-US" dirty="0">
                <a:solidFill>
                  <a:schemeClr val="bg1"/>
                </a:solidFill>
              </a:rPr>
              <a:t>) are letters of the pope that formulate decisions in ecclesiastical law of the Catholic </a:t>
            </a:r>
            <a:r>
              <a:rPr lang="en-US" dirty="0" smtClean="0">
                <a:solidFill>
                  <a:schemeClr val="bg1"/>
                </a:solidFill>
              </a:rPr>
              <a:t>Church</a:t>
            </a:r>
          </a:p>
          <a:p>
            <a:pPr marL="0" indent="0">
              <a:buNone/>
            </a:pPr>
            <a:r>
              <a:rPr lang="en-US" dirty="0">
                <a:solidFill>
                  <a:schemeClr val="bg1"/>
                </a:solidFill>
              </a:rPr>
              <a:t>"the Pope has power to change times, to abrogate laws, and to dispense with all things, even the precepts of Christ" (</a:t>
            </a:r>
            <a:r>
              <a:rPr lang="en-US" dirty="0" err="1">
                <a:solidFill>
                  <a:schemeClr val="bg1"/>
                </a:solidFill>
              </a:rPr>
              <a:t>Decretal</a:t>
            </a:r>
            <a:r>
              <a:rPr lang="en-US" dirty="0">
                <a:solidFill>
                  <a:schemeClr val="bg1"/>
                </a:solidFill>
              </a:rPr>
              <a:t>, de </a:t>
            </a:r>
            <a:r>
              <a:rPr lang="en-US" dirty="0" err="1">
                <a:solidFill>
                  <a:schemeClr val="bg1"/>
                </a:solidFill>
              </a:rPr>
              <a:t>tranlatic</a:t>
            </a:r>
            <a:r>
              <a:rPr lang="en-US" dirty="0">
                <a:solidFill>
                  <a:schemeClr val="bg1"/>
                </a:solidFill>
              </a:rPr>
              <a:t> </a:t>
            </a:r>
            <a:r>
              <a:rPr lang="en-US" dirty="0" err="1" smtClean="0">
                <a:solidFill>
                  <a:schemeClr val="bg1"/>
                </a:solidFill>
              </a:rPr>
              <a:t>episcop</a:t>
            </a:r>
            <a:r>
              <a:rPr lang="en-US" dirty="0" smtClean="0">
                <a:solidFill>
                  <a:schemeClr val="bg1"/>
                </a:solidFill>
              </a:rPr>
              <a:t>). </a:t>
            </a:r>
            <a:endParaRPr lang="en-US" dirty="0">
              <a:solidFill>
                <a:schemeClr val="bg1"/>
              </a:solidFill>
            </a:endParaRPr>
          </a:p>
        </p:txBody>
      </p:sp>
    </p:spTree>
    <p:extLst>
      <p:ext uri="{BB962C8B-B14F-4D97-AF65-F5344CB8AC3E}">
        <p14:creationId xmlns:p14="http://schemas.microsoft.com/office/powerpoint/2010/main" val="39868375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a:bodyPr>
          <a:lstStyle/>
          <a:p>
            <a:pPr marL="0" indent="0" algn="ctr">
              <a:buNone/>
            </a:pPr>
            <a:r>
              <a:rPr lang="en-US" dirty="0" smtClean="0">
                <a:solidFill>
                  <a:schemeClr val="bg1"/>
                </a:solidFill>
              </a:rPr>
              <a:t>Ask the Catholic Church</a:t>
            </a:r>
          </a:p>
          <a:p>
            <a:r>
              <a:rPr lang="en-US" dirty="0">
                <a:solidFill>
                  <a:schemeClr val="bg1"/>
                </a:solidFill>
              </a:rPr>
              <a:t>Q. How prove you that the church hath power to command feasts and holydays? " </a:t>
            </a:r>
          </a:p>
          <a:p>
            <a:r>
              <a:rPr lang="en-US" dirty="0">
                <a:solidFill>
                  <a:schemeClr val="bg1"/>
                </a:solidFill>
              </a:rPr>
              <a:t>A. By the very act of changing the </a:t>
            </a:r>
            <a:r>
              <a:rPr lang="en-US" dirty="0" err="1">
                <a:solidFill>
                  <a:schemeClr val="bg1"/>
                </a:solidFill>
              </a:rPr>
              <a:t>sabbath</a:t>
            </a:r>
            <a:r>
              <a:rPr lang="en-US" dirty="0">
                <a:solidFill>
                  <a:schemeClr val="bg1"/>
                </a:solidFill>
              </a:rPr>
              <a:t> into Sunday .</a:t>
            </a:r>
          </a:p>
          <a:p>
            <a:r>
              <a:rPr lang="en-US" dirty="0">
                <a:solidFill>
                  <a:schemeClr val="bg1"/>
                </a:solidFill>
              </a:rPr>
              <a:t>( Henry </a:t>
            </a:r>
            <a:r>
              <a:rPr lang="en-US" dirty="0" err="1">
                <a:solidFill>
                  <a:schemeClr val="bg1"/>
                </a:solidFill>
              </a:rPr>
              <a:t>Tuberville</a:t>
            </a:r>
            <a:r>
              <a:rPr lang="en-US" dirty="0">
                <a:solidFill>
                  <a:schemeClr val="bg1"/>
                </a:solidFill>
              </a:rPr>
              <a:t>, D.D.,  </a:t>
            </a:r>
            <a:r>
              <a:rPr lang="en-US" i="1" dirty="0">
                <a:solidFill>
                  <a:schemeClr val="bg1"/>
                </a:solidFill>
              </a:rPr>
              <a:t>An Abridgment of the Christian Doctrine</a:t>
            </a:r>
            <a:r>
              <a:rPr lang="en-US" dirty="0">
                <a:solidFill>
                  <a:schemeClr val="bg1"/>
                </a:solidFill>
              </a:rPr>
              <a:t>, p.58)</a:t>
            </a:r>
          </a:p>
        </p:txBody>
      </p:sp>
    </p:spTree>
    <p:extLst>
      <p:ext uri="{BB962C8B-B14F-4D97-AF65-F5344CB8AC3E}">
        <p14:creationId xmlns:p14="http://schemas.microsoft.com/office/powerpoint/2010/main" val="28896760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a:bodyPr>
          <a:lstStyle/>
          <a:p>
            <a:pPr marL="0" indent="0" algn="ctr">
              <a:buNone/>
            </a:pPr>
            <a:r>
              <a:rPr lang="en-US" dirty="0" smtClean="0">
                <a:solidFill>
                  <a:schemeClr val="bg1"/>
                </a:solidFill>
              </a:rPr>
              <a:t>Ask the Catholic Church</a:t>
            </a:r>
          </a:p>
          <a:p>
            <a:pPr marL="0" indent="0">
              <a:buNone/>
            </a:pPr>
            <a:r>
              <a:rPr lang="en-US" dirty="0">
                <a:solidFill>
                  <a:schemeClr val="bg1"/>
                </a:solidFill>
              </a:rPr>
              <a:t>But you may read the Bible from Genesis to Revelation, and you will not find a single line authorizing the sanctification of Sunday. The Scriptures enforce the religious observance of Saturday, a day which we never sanctify</a:t>
            </a:r>
            <a:r>
              <a:rPr lang="en-US" dirty="0" smtClean="0">
                <a:solidFill>
                  <a:schemeClr val="bg1"/>
                </a:solidFill>
              </a:rPr>
              <a:t>. (</a:t>
            </a:r>
            <a:r>
              <a:rPr lang="en-US" dirty="0">
                <a:solidFill>
                  <a:schemeClr val="bg1"/>
                </a:solidFill>
              </a:rPr>
              <a:t>James Cardinal Gibbons, </a:t>
            </a:r>
            <a:r>
              <a:rPr lang="en-US" i="1" dirty="0">
                <a:solidFill>
                  <a:schemeClr val="bg1"/>
                </a:solidFill>
              </a:rPr>
              <a:t>The Faith of our Fathers</a:t>
            </a:r>
            <a:r>
              <a:rPr lang="en-US" dirty="0">
                <a:solidFill>
                  <a:schemeClr val="bg1"/>
                </a:solidFill>
              </a:rPr>
              <a:t>, 88th ed., pp. 89)</a:t>
            </a:r>
          </a:p>
        </p:txBody>
      </p:sp>
    </p:spTree>
    <p:extLst>
      <p:ext uri="{BB962C8B-B14F-4D97-AF65-F5344CB8AC3E}">
        <p14:creationId xmlns:p14="http://schemas.microsoft.com/office/powerpoint/2010/main" val="22152857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85000" lnSpcReduction="20000"/>
          </a:bodyPr>
          <a:lstStyle/>
          <a:p>
            <a:pPr marL="0" indent="0" algn="ctr">
              <a:buNone/>
            </a:pPr>
            <a:r>
              <a:rPr lang="en-US" dirty="0" smtClean="0">
                <a:solidFill>
                  <a:schemeClr val="bg1"/>
                </a:solidFill>
              </a:rPr>
              <a:t>Ask the Catholic Church</a:t>
            </a:r>
          </a:p>
          <a:p>
            <a:r>
              <a:rPr lang="en-US" dirty="0">
                <a:solidFill>
                  <a:schemeClr val="bg1"/>
                </a:solidFill>
              </a:rPr>
              <a:t>Question: Have you any other way of proving that the Church has power to institute festivals of precept?</a:t>
            </a:r>
          </a:p>
          <a:p>
            <a:r>
              <a:rPr lang="en-US" dirty="0">
                <a:solidFill>
                  <a:schemeClr val="bg1"/>
                </a:solidFill>
              </a:rPr>
              <a:t>Answer: Had she not such power, she could not have done that in which all modern religionists agree with her-she could not have substituted the observance of Sunday, the first day of the week, for the observance of Saturday, the seventh day, </a:t>
            </a:r>
            <a:r>
              <a:rPr lang="en-US" b="1" dirty="0">
                <a:solidFill>
                  <a:schemeClr val="bg1"/>
                </a:solidFill>
              </a:rPr>
              <a:t>a change for which there is no Scriptural authority</a:t>
            </a:r>
            <a:r>
              <a:rPr lang="en-US" dirty="0">
                <a:solidFill>
                  <a:schemeClr val="bg1"/>
                </a:solidFill>
              </a:rPr>
              <a:t>.</a:t>
            </a:r>
          </a:p>
          <a:p>
            <a:r>
              <a:rPr lang="en-US" dirty="0">
                <a:solidFill>
                  <a:schemeClr val="bg1"/>
                </a:solidFill>
              </a:rPr>
              <a:t>(Stephen Keenan, </a:t>
            </a:r>
            <a:r>
              <a:rPr lang="en-US" i="1" dirty="0">
                <a:solidFill>
                  <a:schemeClr val="bg1"/>
                </a:solidFill>
              </a:rPr>
              <a:t>A Doctrinal Catechism</a:t>
            </a:r>
            <a:r>
              <a:rPr lang="en-US" dirty="0">
                <a:solidFill>
                  <a:schemeClr val="bg1"/>
                </a:solidFill>
              </a:rPr>
              <a:t> 3rd ed., p. 174)</a:t>
            </a:r>
          </a:p>
        </p:txBody>
      </p:sp>
    </p:spTree>
    <p:extLst>
      <p:ext uri="{BB962C8B-B14F-4D97-AF65-F5344CB8AC3E}">
        <p14:creationId xmlns:p14="http://schemas.microsoft.com/office/powerpoint/2010/main" val="8466555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a:bodyPr>
          <a:lstStyle/>
          <a:p>
            <a:pPr marL="0" indent="0" algn="ctr">
              <a:buNone/>
            </a:pPr>
            <a:r>
              <a:rPr lang="en-US" dirty="0" smtClean="0">
                <a:solidFill>
                  <a:schemeClr val="bg1"/>
                </a:solidFill>
              </a:rPr>
              <a:t>Ask the Catholic Church</a:t>
            </a:r>
          </a:p>
          <a:p>
            <a:pPr marL="0" indent="0">
              <a:buNone/>
            </a:pPr>
            <a:r>
              <a:rPr lang="en-US" dirty="0">
                <a:solidFill>
                  <a:schemeClr val="bg1"/>
                </a:solidFill>
              </a:rPr>
              <a:t>It could not have been otherwise, as none in those days would have dreamed of doing anything in matters spiritual and ecclesiastical and religious without her. AND THE ACT IS A MARK of ecclesiastical </a:t>
            </a:r>
            <a:r>
              <a:rPr lang="en-US" u="sng" dirty="0">
                <a:solidFill>
                  <a:schemeClr val="bg1"/>
                </a:solidFill>
              </a:rPr>
              <a:t>power and authority </a:t>
            </a:r>
            <a:r>
              <a:rPr lang="en-US" dirty="0">
                <a:solidFill>
                  <a:schemeClr val="bg1"/>
                </a:solidFill>
              </a:rPr>
              <a:t>in religious matters. (</a:t>
            </a:r>
            <a:r>
              <a:rPr lang="en-US" dirty="0">
                <a:solidFill>
                  <a:schemeClr val="bg1"/>
                </a:solidFill>
              </a:rPr>
              <a:t>From a letter written by James Cardinal </a:t>
            </a:r>
            <a:r>
              <a:rPr lang="en-US" dirty="0" smtClean="0">
                <a:solidFill>
                  <a:schemeClr val="bg1"/>
                </a:solidFill>
              </a:rPr>
              <a:t>Gibbons)</a:t>
            </a:r>
            <a:endParaRPr lang="en-US" dirty="0">
              <a:solidFill>
                <a:schemeClr val="bg1"/>
              </a:solidFill>
            </a:endParaRPr>
          </a:p>
        </p:txBody>
      </p:sp>
    </p:spTree>
    <p:extLst>
      <p:ext uri="{BB962C8B-B14F-4D97-AF65-F5344CB8AC3E}">
        <p14:creationId xmlns:p14="http://schemas.microsoft.com/office/powerpoint/2010/main" val="23292203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lnSpcReduction="10000"/>
          </a:bodyPr>
          <a:lstStyle/>
          <a:p>
            <a:pPr marL="0" indent="0" algn="ctr">
              <a:buNone/>
            </a:pPr>
            <a:r>
              <a:rPr lang="en-US" dirty="0" smtClean="0">
                <a:solidFill>
                  <a:schemeClr val="bg1"/>
                </a:solidFill>
              </a:rPr>
              <a:t>What Authority Do Protestants Recognize?</a:t>
            </a:r>
            <a:endParaRPr lang="en-US" dirty="0" smtClean="0">
              <a:solidFill>
                <a:schemeClr val="bg1"/>
              </a:solidFill>
            </a:endParaRPr>
          </a:p>
          <a:p>
            <a:pPr marL="0" indent="0">
              <a:buNone/>
            </a:pPr>
            <a:r>
              <a:rPr lang="en-US" dirty="0">
                <a:solidFill>
                  <a:schemeClr val="bg1"/>
                </a:solidFill>
              </a:rPr>
              <a:t>Protestants...accept Sunday rather than Saturday as the day for public worship after the Catholic Church made the change...But the Protestant mind does not seem to realize that in accepting the Bible, in observing the Sunday, they are accepting the authority of the spokesman for the Church, the Pope. (</a:t>
            </a:r>
            <a:r>
              <a:rPr lang="en-US" i="1" dirty="0">
                <a:solidFill>
                  <a:schemeClr val="bg1"/>
                </a:solidFill>
              </a:rPr>
              <a:t>Our Sunday Visitor</a:t>
            </a:r>
            <a:r>
              <a:rPr lang="en-US" dirty="0">
                <a:solidFill>
                  <a:schemeClr val="bg1"/>
                </a:solidFill>
              </a:rPr>
              <a:t>, Feb.5, 1950)</a:t>
            </a:r>
          </a:p>
        </p:txBody>
      </p:sp>
    </p:spTree>
    <p:extLst>
      <p:ext uri="{BB962C8B-B14F-4D97-AF65-F5344CB8AC3E}">
        <p14:creationId xmlns:p14="http://schemas.microsoft.com/office/powerpoint/2010/main" val="26349624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77500" lnSpcReduction="20000"/>
          </a:bodyPr>
          <a:lstStyle/>
          <a:p>
            <a:pPr algn="ctr">
              <a:buNone/>
            </a:pPr>
            <a:r>
              <a:rPr lang="en-US" sz="4000" dirty="0" smtClean="0">
                <a:solidFill>
                  <a:schemeClr val="bg1"/>
                </a:solidFill>
              </a:rPr>
              <a:t>The Scripture That Allegedly Gives the Church This Authority</a:t>
            </a:r>
          </a:p>
          <a:p>
            <a:pPr marL="0" indent="0">
              <a:buNone/>
            </a:pPr>
            <a:r>
              <a:rPr lang="en-US" sz="4000" dirty="0">
                <a:solidFill>
                  <a:schemeClr val="bg1"/>
                </a:solidFill>
              </a:rPr>
              <a:t>And I say also unto thee, That thou art Peter, and upon this rock I will build my church; and the gates of hell shall not prevail against it</a:t>
            </a:r>
            <a:r>
              <a:rPr lang="en-US" sz="4000" dirty="0" smtClean="0">
                <a:solidFill>
                  <a:schemeClr val="bg1"/>
                </a:solidFill>
              </a:rPr>
              <a:t>.  </a:t>
            </a:r>
            <a:r>
              <a:rPr lang="en-US" sz="4000" dirty="0">
                <a:solidFill>
                  <a:schemeClr val="bg1"/>
                </a:solidFill>
              </a:rPr>
              <a:t>And I will give unto thee the keys of the kingdom of heaven: and whatsoever thou shalt bind on earth shall be bound in heaven: and whatsoever thou shalt loose on earth shall be loosed in heaven</a:t>
            </a:r>
            <a:r>
              <a:rPr lang="en-US" sz="4000" dirty="0" smtClean="0">
                <a:solidFill>
                  <a:schemeClr val="bg1"/>
                </a:solidFill>
              </a:rPr>
              <a:t>.</a:t>
            </a:r>
            <a:r>
              <a:rPr lang="en-US" sz="4000" dirty="0">
                <a:solidFill>
                  <a:schemeClr val="bg1"/>
                </a:solidFill>
              </a:rPr>
              <a:t> </a:t>
            </a:r>
            <a:r>
              <a:rPr lang="en-US" sz="4000" dirty="0" smtClean="0">
                <a:solidFill>
                  <a:schemeClr val="bg1"/>
                </a:solidFill>
              </a:rPr>
              <a:t>(Matthew 16:18-19 KJV)</a:t>
            </a:r>
            <a:endParaRPr lang="en-US" sz="4000" dirty="0">
              <a:solidFill>
                <a:schemeClr val="bg1"/>
              </a:solidFill>
            </a:endParaRPr>
          </a:p>
        </p:txBody>
      </p:sp>
    </p:spTree>
    <p:extLst>
      <p:ext uri="{BB962C8B-B14F-4D97-AF65-F5344CB8AC3E}">
        <p14:creationId xmlns:p14="http://schemas.microsoft.com/office/powerpoint/2010/main" val="38455807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70000" lnSpcReduction="20000"/>
          </a:bodyPr>
          <a:lstStyle/>
          <a:p>
            <a:pPr algn="ctr">
              <a:buNone/>
            </a:pPr>
            <a:r>
              <a:rPr lang="en-US" sz="4000" dirty="0" smtClean="0">
                <a:solidFill>
                  <a:schemeClr val="bg1"/>
                </a:solidFill>
              </a:rPr>
              <a:t>Peter’s Confession</a:t>
            </a:r>
          </a:p>
          <a:p>
            <a:pPr marL="0" indent="0">
              <a:buNone/>
            </a:pPr>
            <a:r>
              <a:rPr lang="en-US" sz="4000" baseline="30000" dirty="0">
                <a:solidFill>
                  <a:schemeClr val="bg1"/>
                </a:solidFill>
              </a:rPr>
              <a:t>13</a:t>
            </a:r>
            <a:r>
              <a:rPr lang="en-US" sz="4000" dirty="0">
                <a:solidFill>
                  <a:schemeClr val="bg1"/>
                </a:solidFill>
              </a:rPr>
              <a:t> When </a:t>
            </a:r>
            <a:r>
              <a:rPr lang="en-US" sz="4000" dirty="0" err="1" smtClean="0">
                <a:solidFill>
                  <a:schemeClr val="bg1"/>
                </a:solidFill>
              </a:rPr>
              <a:t>Yeshua</a:t>
            </a:r>
            <a:r>
              <a:rPr lang="en-US" sz="4000" dirty="0" smtClean="0">
                <a:solidFill>
                  <a:schemeClr val="bg1"/>
                </a:solidFill>
              </a:rPr>
              <a:t> </a:t>
            </a:r>
            <a:r>
              <a:rPr lang="en-US" sz="4000" dirty="0">
                <a:solidFill>
                  <a:schemeClr val="bg1"/>
                </a:solidFill>
              </a:rPr>
              <a:t>came to the region of Caesarea Philippi, he asked his disciples, "Who do people say the Son of Man is?"</a:t>
            </a:r>
          </a:p>
          <a:p>
            <a:pPr marL="0" indent="0">
              <a:buNone/>
            </a:pPr>
            <a:r>
              <a:rPr lang="en-US" sz="4000" baseline="30000" dirty="0" smtClean="0">
                <a:solidFill>
                  <a:schemeClr val="bg1"/>
                </a:solidFill>
              </a:rPr>
              <a:t>14</a:t>
            </a:r>
            <a:r>
              <a:rPr lang="en-US" sz="4000" dirty="0" smtClean="0">
                <a:solidFill>
                  <a:schemeClr val="bg1"/>
                </a:solidFill>
              </a:rPr>
              <a:t> </a:t>
            </a:r>
            <a:r>
              <a:rPr lang="en-US" sz="4000" dirty="0">
                <a:solidFill>
                  <a:schemeClr val="bg1"/>
                </a:solidFill>
              </a:rPr>
              <a:t>They replied, "Some say </a:t>
            </a:r>
            <a:r>
              <a:rPr lang="en-US" sz="4000" dirty="0" err="1">
                <a:solidFill>
                  <a:schemeClr val="bg1"/>
                </a:solidFill>
              </a:rPr>
              <a:t>Yochanan</a:t>
            </a:r>
            <a:r>
              <a:rPr lang="en-US" sz="4000" dirty="0">
                <a:solidFill>
                  <a:schemeClr val="bg1"/>
                </a:solidFill>
              </a:rPr>
              <a:t> the </a:t>
            </a:r>
            <a:r>
              <a:rPr lang="en-US" sz="4000" dirty="0" err="1" smtClean="0">
                <a:solidFill>
                  <a:schemeClr val="bg1"/>
                </a:solidFill>
              </a:rPr>
              <a:t>Immerser</a:t>
            </a:r>
            <a:r>
              <a:rPr lang="en-US" sz="4000" dirty="0" smtClean="0">
                <a:solidFill>
                  <a:schemeClr val="bg1"/>
                </a:solidFill>
              </a:rPr>
              <a:t>; </a:t>
            </a:r>
            <a:r>
              <a:rPr lang="en-US" sz="4000" dirty="0">
                <a:solidFill>
                  <a:schemeClr val="bg1"/>
                </a:solidFill>
              </a:rPr>
              <a:t>others say </a:t>
            </a:r>
            <a:r>
              <a:rPr lang="en-US" sz="4000" dirty="0" err="1">
                <a:solidFill>
                  <a:schemeClr val="bg1"/>
                </a:solidFill>
              </a:rPr>
              <a:t>Eliyahu</a:t>
            </a:r>
            <a:r>
              <a:rPr lang="en-US" sz="4000" dirty="0">
                <a:solidFill>
                  <a:schemeClr val="bg1"/>
                </a:solidFill>
              </a:rPr>
              <a:t>; and still others, </a:t>
            </a:r>
            <a:r>
              <a:rPr lang="en-US" sz="4000" dirty="0" err="1" smtClean="0">
                <a:solidFill>
                  <a:schemeClr val="bg1"/>
                </a:solidFill>
              </a:rPr>
              <a:t>Yermiyahu</a:t>
            </a:r>
            <a:r>
              <a:rPr lang="en-US" sz="4000" dirty="0" smtClean="0">
                <a:solidFill>
                  <a:schemeClr val="bg1"/>
                </a:solidFill>
              </a:rPr>
              <a:t> </a:t>
            </a:r>
            <a:r>
              <a:rPr lang="en-US" sz="4000" dirty="0">
                <a:solidFill>
                  <a:schemeClr val="bg1"/>
                </a:solidFill>
              </a:rPr>
              <a:t>or one of the prophets."</a:t>
            </a:r>
          </a:p>
          <a:p>
            <a:pPr marL="0" indent="0">
              <a:buNone/>
            </a:pPr>
            <a:r>
              <a:rPr lang="en-US" sz="4000" baseline="30000" dirty="0" smtClean="0">
                <a:solidFill>
                  <a:schemeClr val="bg1"/>
                </a:solidFill>
              </a:rPr>
              <a:t>15</a:t>
            </a:r>
            <a:r>
              <a:rPr lang="en-US" sz="4000" dirty="0" smtClean="0">
                <a:solidFill>
                  <a:schemeClr val="bg1"/>
                </a:solidFill>
              </a:rPr>
              <a:t> </a:t>
            </a:r>
            <a:r>
              <a:rPr lang="en-US" sz="4000" dirty="0">
                <a:solidFill>
                  <a:schemeClr val="bg1"/>
                </a:solidFill>
              </a:rPr>
              <a:t>"But what about you?" he asked. "Who do you say I am?"</a:t>
            </a:r>
          </a:p>
          <a:p>
            <a:pPr marL="0" indent="0">
              <a:buNone/>
            </a:pPr>
            <a:r>
              <a:rPr lang="en-US" sz="4000" baseline="30000" dirty="0" smtClean="0">
                <a:solidFill>
                  <a:schemeClr val="bg1"/>
                </a:solidFill>
              </a:rPr>
              <a:t>16</a:t>
            </a:r>
            <a:r>
              <a:rPr lang="en-US" sz="4000" dirty="0" smtClean="0">
                <a:solidFill>
                  <a:schemeClr val="bg1"/>
                </a:solidFill>
              </a:rPr>
              <a:t> </a:t>
            </a:r>
            <a:r>
              <a:rPr lang="en-US" sz="4000" dirty="0">
                <a:solidFill>
                  <a:schemeClr val="bg1"/>
                </a:solidFill>
              </a:rPr>
              <a:t>Shimon </a:t>
            </a:r>
            <a:r>
              <a:rPr lang="en-US" sz="4000" dirty="0" err="1">
                <a:solidFill>
                  <a:schemeClr val="bg1"/>
                </a:solidFill>
              </a:rPr>
              <a:t>Kepha</a:t>
            </a:r>
            <a:r>
              <a:rPr lang="en-US" sz="4000" dirty="0">
                <a:solidFill>
                  <a:schemeClr val="bg1"/>
                </a:solidFill>
              </a:rPr>
              <a:t> answered, "You are the Messiah, the Son of the living </a:t>
            </a:r>
            <a:r>
              <a:rPr lang="en-US" sz="4000" dirty="0" err="1">
                <a:solidFill>
                  <a:schemeClr val="bg1"/>
                </a:solidFill>
              </a:rPr>
              <a:t>Elohim</a:t>
            </a:r>
            <a:r>
              <a:rPr lang="en-US" sz="4000" dirty="0" smtClean="0">
                <a:solidFill>
                  <a:schemeClr val="bg1"/>
                </a:solidFill>
              </a:rPr>
              <a:t>.“ (Matthew 16)</a:t>
            </a:r>
            <a:endParaRPr lang="en-US" sz="4000" dirty="0"/>
          </a:p>
        </p:txBody>
      </p:sp>
    </p:spTree>
    <p:extLst>
      <p:ext uri="{BB962C8B-B14F-4D97-AF65-F5344CB8AC3E}">
        <p14:creationId xmlns:p14="http://schemas.microsoft.com/office/powerpoint/2010/main" val="358413719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4" y="514351"/>
            <a:ext cx="8156122" cy="4229100"/>
          </a:xfrm>
        </p:spPr>
        <p:txBody>
          <a:bodyPr>
            <a:normAutofit fontScale="77500" lnSpcReduction="20000"/>
          </a:bodyPr>
          <a:lstStyle/>
          <a:p>
            <a:pPr marL="0" algn="ctr">
              <a:buNone/>
            </a:pPr>
            <a:r>
              <a:rPr lang="en-US" sz="4000" dirty="0">
                <a:solidFill>
                  <a:schemeClr val="bg1"/>
                </a:solidFill>
              </a:rPr>
              <a:t>Though the Sanhedrin, made up of primarily Pharisees and Sadducees, were unable to correctly discern the true identity of </a:t>
            </a:r>
            <a:r>
              <a:rPr lang="en-US" sz="4000" dirty="0" err="1" smtClean="0">
                <a:solidFill>
                  <a:schemeClr val="bg1"/>
                </a:solidFill>
              </a:rPr>
              <a:t>Yeshua</a:t>
            </a:r>
            <a:r>
              <a:rPr lang="en-US" sz="4000" dirty="0" smtClean="0">
                <a:solidFill>
                  <a:schemeClr val="bg1"/>
                </a:solidFill>
              </a:rPr>
              <a:t>, </a:t>
            </a:r>
            <a:r>
              <a:rPr lang="en-US" sz="4000" dirty="0">
                <a:solidFill>
                  <a:schemeClr val="bg1"/>
                </a:solidFill>
              </a:rPr>
              <a:t>Peter had a clear perception, because he was being </a:t>
            </a:r>
            <a:r>
              <a:rPr lang="en-US" sz="4000" dirty="0" smtClean="0">
                <a:solidFill>
                  <a:schemeClr val="bg1"/>
                </a:solidFill>
              </a:rPr>
              <a:t>shown </a:t>
            </a:r>
            <a:r>
              <a:rPr lang="en-US" sz="4000" dirty="0">
                <a:solidFill>
                  <a:schemeClr val="bg1"/>
                </a:solidFill>
              </a:rPr>
              <a:t>by the Set-apart Spirit.  The Sanhedrin refused to </a:t>
            </a:r>
            <a:r>
              <a:rPr lang="en-US" sz="4000" dirty="0" smtClean="0">
                <a:solidFill>
                  <a:schemeClr val="bg1"/>
                </a:solidFill>
              </a:rPr>
              <a:t>acknowledge the authority of the written </a:t>
            </a:r>
            <a:r>
              <a:rPr lang="en-US" sz="4000" dirty="0">
                <a:solidFill>
                  <a:schemeClr val="bg1"/>
                </a:solidFill>
              </a:rPr>
              <a:t>Torah of </a:t>
            </a:r>
            <a:r>
              <a:rPr lang="en-US" sz="4000" dirty="0" err="1">
                <a:solidFill>
                  <a:schemeClr val="bg1"/>
                </a:solidFill>
              </a:rPr>
              <a:t>Mosheh</a:t>
            </a:r>
            <a:r>
              <a:rPr lang="en-US" sz="4000" dirty="0">
                <a:solidFill>
                  <a:schemeClr val="bg1"/>
                </a:solidFill>
              </a:rPr>
              <a:t> and were subsequently blinded to the </a:t>
            </a:r>
            <a:r>
              <a:rPr lang="en-US" sz="4000" dirty="0" smtClean="0">
                <a:solidFill>
                  <a:schemeClr val="bg1"/>
                </a:solidFill>
              </a:rPr>
              <a:t>truth of </a:t>
            </a:r>
            <a:r>
              <a:rPr lang="en-US" sz="4000" dirty="0" err="1" smtClean="0">
                <a:solidFill>
                  <a:schemeClr val="bg1"/>
                </a:solidFill>
              </a:rPr>
              <a:t>Yeshua’s</a:t>
            </a:r>
            <a:r>
              <a:rPr lang="en-US" sz="4000" dirty="0" smtClean="0">
                <a:solidFill>
                  <a:schemeClr val="bg1"/>
                </a:solidFill>
              </a:rPr>
              <a:t> identity, </a:t>
            </a:r>
            <a:r>
              <a:rPr lang="en-US" sz="4000" dirty="0">
                <a:solidFill>
                  <a:schemeClr val="bg1"/>
                </a:solidFill>
              </a:rPr>
              <a:t>but </a:t>
            </a:r>
            <a:r>
              <a:rPr lang="en-US" sz="4000" dirty="0" err="1">
                <a:solidFill>
                  <a:schemeClr val="bg1"/>
                </a:solidFill>
              </a:rPr>
              <a:t>Kepha</a:t>
            </a:r>
            <a:r>
              <a:rPr lang="en-US" sz="4000" dirty="0">
                <a:solidFill>
                  <a:schemeClr val="bg1"/>
                </a:solidFill>
              </a:rPr>
              <a:t> had an open mind and heart and was ready to receive the truth.</a:t>
            </a:r>
          </a:p>
        </p:txBody>
      </p:sp>
    </p:spTree>
    <p:extLst>
      <p:ext uri="{BB962C8B-B14F-4D97-AF65-F5344CB8AC3E}">
        <p14:creationId xmlns:p14="http://schemas.microsoft.com/office/powerpoint/2010/main" val="20014472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a:bodyPr>
          <a:lstStyle/>
          <a:p>
            <a:pPr algn="ctr">
              <a:buNone/>
            </a:pPr>
            <a:r>
              <a:rPr lang="en-US" sz="3600" dirty="0" smtClean="0">
                <a:solidFill>
                  <a:schemeClr val="bg1"/>
                </a:solidFill>
              </a:rPr>
              <a:t>On this Rock I will Build My Assembly</a:t>
            </a:r>
          </a:p>
          <a:p>
            <a:pPr marL="0" indent="0">
              <a:buNone/>
            </a:pPr>
            <a:r>
              <a:rPr lang="en-US" baseline="30000" dirty="0" smtClean="0">
                <a:solidFill>
                  <a:schemeClr val="bg1"/>
                </a:solidFill>
              </a:rPr>
              <a:t>17</a:t>
            </a:r>
            <a:r>
              <a:rPr lang="en-US" dirty="0" smtClean="0">
                <a:solidFill>
                  <a:schemeClr val="bg1"/>
                </a:solidFill>
              </a:rPr>
              <a:t> </a:t>
            </a:r>
            <a:r>
              <a:rPr lang="en-US" dirty="0" err="1" smtClean="0">
                <a:solidFill>
                  <a:schemeClr val="bg1"/>
                </a:solidFill>
              </a:rPr>
              <a:t>Yeshua</a:t>
            </a:r>
            <a:r>
              <a:rPr lang="en-US" dirty="0" smtClean="0">
                <a:solidFill>
                  <a:schemeClr val="bg1"/>
                </a:solidFill>
              </a:rPr>
              <a:t> </a:t>
            </a:r>
            <a:r>
              <a:rPr lang="en-US" dirty="0">
                <a:solidFill>
                  <a:schemeClr val="bg1"/>
                </a:solidFill>
              </a:rPr>
              <a:t>replied, "Blessed are you, Shimon son of </a:t>
            </a:r>
            <a:r>
              <a:rPr lang="en-US" dirty="0" err="1">
                <a:solidFill>
                  <a:schemeClr val="bg1"/>
                </a:solidFill>
              </a:rPr>
              <a:t>Yonah</a:t>
            </a:r>
            <a:r>
              <a:rPr lang="en-US" dirty="0">
                <a:solidFill>
                  <a:schemeClr val="bg1"/>
                </a:solidFill>
              </a:rPr>
              <a:t>, for this was not revealed to you by man, but by my Father in heaven.</a:t>
            </a:r>
          </a:p>
          <a:p>
            <a:pPr marL="0" indent="0">
              <a:buNone/>
            </a:pPr>
            <a:r>
              <a:rPr lang="en-US" baseline="30000" dirty="0" smtClean="0">
                <a:solidFill>
                  <a:schemeClr val="bg1"/>
                </a:solidFill>
              </a:rPr>
              <a:t>18</a:t>
            </a:r>
            <a:r>
              <a:rPr lang="en-US" dirty="0" smtClean="0">
                <a:solidFill>
                  <a:schemeClr val="bg1"/>
                </a:solidFill>
              </a:rPr>
              <a:t> </a:t>
            </a:r>
            <a:r>
              <a:rPr lang="en-US" dirty="0">
                <a:solidFill>
                  <a:schemeClr val="bg1"/>
                </a:solidFill>
              </a:rPr>
              <a:t>And I tell you that you are </a:t>
            </a:r>
            <a:r>
              <a:rPr lang="en-US" dirty="0" err="1">
                <a:solidFill>
                  <a:schemeClr val="bg1"/>
                </a:solidFill>
              </a:rPr>
              <a:t>Kepha</a:t>
            </a:r>
            <a:r>
              <a:rPr lang="en-US" dirty="0">
                <a:solidFill>
                  <a:schemeClr val="bg1"/>
                </a:solidFill>
              </a:rPr>
              <a:t>, and on this rock I will build my assembly, and the gates of Hades will not overcome it.</a:t>
            </a:r>
          </a:p>
          <a:p>
            <a:pPr algn="ctr">
              <a:buNone/>
            </a:pPr>
            <a:endParaRPr lang="en-US" sz="4000" dirty="0">
              <a:solidFill>
                <a:schemeClr val="bg1"/>
              </a:solidFill>
            </a:endParaRPr>
          </a:p>
        </p:txBody>
      </p:sp>
    </p:spTree>
    <p:extLst>
      <p:ext uri="{BB962C8B-B14F-4D97-AF65-F5344CB8AC3E}">
        <p14:creationId xmlns:p14="http://schemas.microsoft.com/office/powerpoint/2010/main" val="27016616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67" y="514351"/>
            <a:ext cx="8131629" cy="4229100"/>
          </a:xfrm>
        </p:spPr>
        <p:txBody>
          <a:bodyPr>
            <a:normAutofit fontScale="85000" lnSpcReduction="10000"/>
          </a:bodyPr>
          <a:lstStyle/>
          <a:p>
            <a:pPr algn="ctr">
              <a:buNone/>
            </a:pPr>
            <a:r>
              <a:rPr lang="en-US" sz="4000" dirty="0" smtClean="0">
                <a:solidFill>
                  <a:schemeClr val="bg1"/>
                </a:solidFill>
              </a:rPr>
              <a:t>The Word Play (in Greek)</a:t>
            </a:r>
          </a:p>
          <a:p>
            <a:pPr marL="0" algn="ctr">
              <a:buNone/>
            </a:pPr>
            <a:r>
              <a:rPr lang="en-US" sz="4000" dirty="0" smtClean="0">
                <a:solidFill>
                  <a:schemeClr val="bg1"/>
                </a:solidFill>
              </a:rPr>
              <a:t>Scholars </a:t>
            </a:r>
            <a:r>
              <a:rPr lang="en-US" sz="4000" dirty="0">
                <a:solidFill>
                  <a:schemeClr val="bg1"/>
                </a:solidFill>
              </a:rPr>
              <a:t>have noticed in the Greek New Testament manuscripts a probable word play on the name </a:t>
            </a:r>
            <a:r>
              <a:rPr lang="en-US" sz="4000" i="1" dirty="0">
                <a:solidFill>
                  <a:schemeClr val="bg1"/>
                </a:solidFill>
              </a:rPr>
              <a:t>Peter</a:t>
            </a:r>
            <a:r>
              <a:rPr lang="en-US" sz="4000" dirty="0">
                <a:solidFill>
                  <a:schemeClr val="bg1"/>
                </a:solidFill>
              </a:rPr>
              <a:t> (in Greek, "</a:t>
            </a:r>
            <a:r>
              <a:rPr lang="en-US" sz="4000" i="1" dirty="0" err="1">
                <a:solidFill>
                  <a:schemeClr val="bg1"/>
                </a:solidFill>
              </a:rPr>
              <a:t>Petros</a:t>
            </a:r>
            <a:r>
              <a:rPr lang="en-US" sz="4000" dirty="0">
                <a:solidFill>
                  <a:schemeClr val="bg1"/>
                </a:solidFill>
              </a:rPr>
              <a:t>") and the </a:t>
            </a:r>
            <a:r>
              <a:rPr lang="en-US" sz="4000" i="1" dirty="0">
                <a:solidFill>
                  <a:schemeClr val="bg1"/>
                </a:solidFill>
              </a:rPr>
              <a:t>rock</a:t>
            </a:r>
            <a:r>
              <a:rPr lang="en-US" sz="4000" dirty="0">
                <a:solidFill>
                  <a:schemeClr val="bg1"/>
                </a:solidFill>
              </a:rPr>
              <a:t> (Greek, "</a:t>
            </a:r>
            <a:r>
              <a:rPr lang="en-US" sz="4000" i="1" dirty="0" err="1">
                <a:solidFill>
                  <a:schemeClr val="bg1"/>
                </a:solidFill>
              </a:rPr>
              <a:t>petra</a:t>
            </a:r>
            <a:r>
              <a:rPr lang="en-US" sz="4000" dirty="0">
                <a:solidFill>
                  <a:schemeClr val="bg1"/>
                </a:solidFill>
              </a:rPr>
              <a:t>") on which Messiah would build.  Since Peter is a "rock" and since Jesus would build on a "rock," then clearly Peter is the foundation of the church.  Right</a:t>
            </a:r>
            <a:r>
              <a:rPr lang="en-US" sz="4000" dirty="0" smtClean="0">
                <a:solidFill>
                  <a:schemeClr val="bg1"/>
                </a:solidFill>
              </a:rPr>
              <a:t>?</a:t>
            </a:r>
            <a:endParaRPr lang="en-US" sz="4000" dirty="0">
              <a:solidFill>
                <a:schemeClr val="bg1"/>
              </a:solidFill>
            </a:endParaRPr>
          </a:p>
        </p:txBody>
      </p:sp>
    </p:spTree>
    <p:extLst>
      <p:ext uri="{BB962C8B-B14F-4D97-AF65-F5344CB8AC3E}">
        <p14:creationId xmlns:p14="http://schemas.microsoft.com/office/powerpoint/2010/main" val="620965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77500" lnSpcReduction="20000"/>
          </a:bodyPr>
          <a:lstStyle/>
          <a:p>
            <a:pPr algn="ctr">
              <a:buNone/>
            </a:pPr>
            <a:r>
              <a:rPr lang="en-US" sz="4000" dirty="0" smtClean="0">
                <a:solidFill>
                  <a:schemeClr val="bg1"/>
                </a:solidFill>
              </a:rPr>
              <a:t>The Word Play (in Hebrew)</a:t>
            </a:r>
          </a:p>
          <a:p>
            <a:pPr marL="0" algn="ctr">
              <a:buNone/>
            </a:pPr>
            <a:r>
              <a:rPr lang="en-US" sz="4000" dirty="0">
                <a:solidFill>
                  <a:schemeClr val="bg1"/>
                </a:solidFill>
              </a:rPr>
              <a:t>There is a different word play in this passage in the Hebrew text.  The Hebrew word for stone is </a:t>
            </a:r>
            <a:r>
              <a:rPr lang="en-US" sz="4000" i="1" dirty="0">
                <a:solidFill>
                  <a:schemeClr val="bg1"/>
                </a:solidFill>
              </a:rPr>
              <a:t>even</a:t>
            </a:r>
            <a:r>
              <a:rPr lang="en-US" sz="4000" dirty="0">
                <a:solidFill>
                  <a:schemeClr val="bg1"/>
                </a:solidFill>
              </a:rPr>
              <a:t> and the Hebrew word for "I will build" is </a:t>
            </a:r>
            <a:r>
              <a:rPr lang="en-US" sz="4000" i="1" dirty="0" err="1">
                <a:solidFill>
                  <a:schemeClr val="bg1"/>
                </a:solidFill>
              </a:rPr>
              <a:t>evneh</a:t>
            </a:r>
            <a:r>
              <a:rPr lang="en-US" sz="4000" dirty="0">
                <a:solidFill>
                  <a:schemeClr val="bg1"/>
                </a:solidFill>
              </a:rPr>
              <a:t>.  Thus, in the Hebrew manuscripts of Matthew's gospel, </a:t>
            </a:r>
            <a:r>
              <a:rPr lang="en-US" sz="4000" dirty="0" err="1" smtClean="0">
                <a:solidFill>
                  <a:schemeClr val="bg1"/>
                </a:solidFill>
              </a:rPr>
              <a:t>Yeshua</a:t>
            </a:r>
            <a:r>
              <a:rPr lang="en-US" sz="4000" dirty="0" smtClean="0">
                <a:solidFill>
                  <a:schemeClr val="bg1"/>
                </a:solidFill>
              </a:rPr>
              <a:t> </a:t>
            </a:r>
            <a:r>
              <a:rPr lang="en-US" sz="4000" dirty="0">
                <a:solidFill>
                  <a:schemeClr val="bg1"/>
                </a:solidFill>
              </a:rPr>
              <a:t>said to Peter, "</a:t>
            </a:r>
            <a:r>
              <a:rPr lang="en-US" sz="4000" b="1" dirty="0">
                <a:solidFill>
                  <a:schemeClr val="bg1"/>
                </a:solidFill>
              </a:rPr>
              <a:t>You are a stone (</a:t>
            </a:r>
            <a:r>
              <a:rPr lang="en-US" sz="4000" b="1" i="1" dirty="0">
                <a:solidFill>
                  <a:schemeClr val="bg1"/>
                </a:solidFill>
              </a:rPr>
              <a:t>even</a:t>
            </a:r>
            <a:r>
              <a:rPr lang="en-US" sz="4000" b="1" dirty="0">
                <a:solidFill>
                  <a:schemeClr val="bg1"/>
                </a:solidFill>
              </a:rPr>
              <a:t>) and I will build (</a:t>
            </a:r>
            <a:r>
              <a:rPr lang="en-US" sz="4000" b="1" i="1" dirty="0" err="1">
                <a:solidFill>
                  <a:schemeClr val="bg1"/>
                </a:solidFill>
              </a:rPr>
              <a:t>evneh</a:t>
            </a:r>
            <a:r>
              <a:rPr lang="en-US" sz="4000" b="1" dirty="0">
                <a:solidFill>
                  <a:schemeClr val="bg1"/>
                </a:solidFill>
              </a:rPr>
              <a:t>) on you my house of prayer.</a:t>
            </a:r>
            <a:r>
              <a:rPr lang="en-US" sz="4000" dirty="0">
                <a:solidFill>
                  <a:schemeClr val="bg1"/>
                </a:solidFill>
              </a:rPr>
              <a:t>"  The word play is not on "Peter" and "rock" as some think.  The name "Peter" does not even occur in his statement.</a:t>
            </a:r>
          </a:p>
        </p:txBody>
      </p:sp>
    </p:spTree>
    <p:extLst>
      <p:ext uri="{BB962C8B-B14F-4D97-AF65-F5344CB8AC3E}">
        <p14:creationId xmlns:p14="http://schemas.microsoft.com/office/powerpoint/2010/main" val="31478625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77500" lnSpcReduction="20000"/>
          </a:bodyPr>
          <a:lstStyle/>
          <a:p>
            <a:pPr algn="ctr">
              <a:buNone/>
            </a:pPr>
            <a:r>
              <a:rPr lang="en-US" sz="4700" dirty="0" smtClean="0">
                <a:solidFill>
                  <a:schemeClr val="bg1"/>
                </a:solidFill>
              </a:rPr>
              <a:t>Asking The Right Questions of the Text</a:t>
            </a:r>
            <a:endParaRPr lang="en-US" sz="4700" dirty="0" smtClean="0">
              <a:solidFill>
                <a:schemeClr val="bg1"/>
              </a:solidFill>
            </a:endParaRPr>
          </a:p>
          <a:p>
            <a:pPr algn="ctr">
              <a:buNone/>
            </a:pPr>
            <a:r>
              <a:rPr lang="en-US" sz="4000" dirty="0" smtClean="0">
                <a:solidFill>
                  <a:schemeClr val="bg1"/>
                </a:solidFill>
              </a:rPr>
              <a:t>Who is the Rock?</a:t>
            </a:r>
          </a:p>
          <a:p>
            <a:pPr algn="ctr">
              <a:buNone/>
            </a:pPr>
            <a:r>
              <a:rPr lang="en-US" sz="4000" dirty="0" smtClean="0">
                <a:solidFill>
                  <a:schemeClr val="bg1"/>
                </a:solidFill>
              </a:rPr>
              <a:t>Did Peter Think He Was the Rock?</a:t>
            </a:r>
          </a:p>
          <a:p>
            <a:pPr algn="ctr">
              <a:buNone/>
            </a:pPr>
            <a:r>
              <a:rPr lang="en-US" sz="4000" dirty="0" smtClean="0">
                <a:solidFill>
                  <a:schemeClr val="bg1"/>
                </a:solidFill>
              </a:rPr>
              <a:t>What is the Assembly (Church)?</a:t>
            </a:r>
          </a:p>
          <a:p>
            <a:pPr algn="ctr">
              <a:buNone/>
            </a:pPr>
            <a:r>
              <a:rPr lang="en-US" sz="4000" dirty="0" smtClean="0">
                <a:solidFill>
                  <a:schemeClr val="bg1"/>
                </a:solidFill>
              </a:rPr>
              <a:t>Did the Prophets Speak of the Building of His Assembly?</a:t>
            </a:r>
          </a:p>
          <a:p>
            <a:pPr algn="ctr">
              <a:buNone/>
            </a:pPr>
            <a:r>
              <a:rPr lang="en-US" sz="4000" dirty="0" smtClean="0">
                <a:solidFill>
                  <a:schemeClr val="bg1"/>
                </a:solidFill>
              </a:rPr>
              <a:t>What Did Peter Think </a:t>
            </a:r>
            <a:r>
              <a:rPr lang="en-US" sz="4000" dirty="0" err="1" smtClean="0">
                <a:solidFill>
                  <a:schemeClr val="bg1"/>
                </a:solidFill>
              </a:rPr>
              <a:t>Yeshua</a:t>
            </a:r>
            <a:r>
              <a:rPr lang="en-US" sz="4000" dirty="0" smtClean="0">
                <a:solidFill>
                  <a:schemeClr val="bg1"/>
                </a:solidFill>
              </a:rPr>
              <a:t> Would Build?</a:t>
            </a:r>
            <a:endParaRPr lang="en-US" sz="4000" dirty="0" smtClean="0">
              <a:solidFill>
                <a:schemeClr val="bg1"/>
              </a:solidFill>
            </a:endParaRPr>
          </a:p>
          <a:p>
            <a:pPr algn="ctr">
              <a:buNone/>
            </a:pPr>
            <a:r>
              <a:rPr lang="en-US" sz="4000" dirty="0" smtClean="0">
                <a:solidFill>
                  <a:schemeClr val="bg1"/>
                </a:solidFill>
              </a:rPr>
              <a:t>What Authority Do </a:t>
            </a:r>
            <a:r>
              <a:rPr lang="en-US" sz="4000" dirty="0" err="1" smtClean="0">
                <a:solidFill>
                  <a:schemeClr val="bg1"/>
                </a:solidFill>
              </a:rPr>
              <a:t>Yeshua’s</a:t>
            </a:r>
            <a:r>
              <a:rPr lang="en-US" sz="4000" dirty="0" smtClean="0">
                <a:solidFill>
                  <a:schemeClr val="bg1"/>
                </a:solidFill>
              </a:rPr>
              <a:t> Disciples Have?</a:t>
            </a:r>
            <a:endParaRPr lang="en-US" sz="4000" dirty="0">
              <a:solidFill>
                <a:schemeClr val="bg1"/>
              </a:solidFill>
            </a:endParaRPr>
          </a:p>
        </p:txBody>
      </p:sp>
    </p:spTree>
    <p:extLst>
      <p:ext uri="{BB962C8B-B14F-4D97-AF65-F5344CB8AC3E}">
        <p14:creationId xmlns:p14="http://schemas.microsoft.com/office/powerpoint/2010/main" val="2818934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77500" lnSpcReduction="20000"/>
          </a:bodyPr>
          <a:lstStyle/>
          <a:p>
            <a:pPr algn="ctr">
              <a:buNone/>
            </a:pPr>
            <a:r>
              <a:rPr lang="en-US" sz="4000" dirty="0" err="1" smtClean="0">
                <a:solidFill>
                  <a:schemeClr val="bg1"/>
                </a:solidFill>
              </a:rPr>
              <a:t>Ya’acov</a:t>
            </a:r>
            <a:r>
              <a:rPr lang="en-US" sz="4000" dirty="0" smtClean="0">
                <a:solidFill>
                  <a:schemeClr val="bg1"/>
                </a:solidFill>
              </a:rPr>
              <a:t> Says </a:t>
            </a:r>
            <a:r>
              <a:rPr lang="en-US" sz="4000" dirty="0" err="1" smtClean="0">
                <a:solidFill>
                  <a:schemeClr val="bg1"/>
                </a:solidFill>
              </a:rPr>
              <a:t>Yehova</a:t>
            </a:r>
            <a:r>
              <a:rPr lang="en-US" sz="4000" dirty="0" err="1" smtClean="0">
                <a:solidFill>
                  <a:schemeClr val="bg1"/>
                </a:solidFill>
              </a:rPr>
              <a:t>h</a:t>
            </a:r>
            <a:r>
              <a:rPr lang="en-US" sz="4000" dirty="0" smtClean="0">
                <a:solidFill>
                  <a:schemeClr val="bg1"/>
                </a:solidFill>
              </a:rPr>
              <a:t> is the Rock?</a:t>
            </a:r>
            <a:endParaRPr lang="en-US" sz="4000" dirty="0" smtClean="0">
              <a:solidFill>
                <a:schemeClr val="bg1"/>
              </a:solidFill>
            </a:endParaRPr>
          </a:p>
          <a:p>
            <a:pPr marL="0" indent="0">
              <a:buNone/>
            </a:pPr>
            <a:r>
              <a:rPr lang="en-US" sz="4000" dirty="0">
                <a:solidFill>
                  <a:schemeClr val="bg1"/>
                </a:solidFill>
              </a:rPr>
              <a:t>But his bow remained steady, his strong arms stayed limber, because of the hand of the Mighty One of </a:t>
            </a:r>
            <a:r>
              <a:rPr lang="en-US" sz="4000" dirty="0" err="1">
                <a:solidFill>
                  <a:schemeClr val="bg1"/>
                </a:solidFill>
              </a:rPr>
              <a:t>Ya'acov</a:t>
            </a:r>
            <a:r>
              <a:rPr lang="en-US" sz="4000" dirty="0">
                <a:solidFill>
                  <a:schemeClr val="bg1"/>
                </a:solidFill>
              </a:rPr>
              <a:t>, because of the Shepherd, </a:t>
            </a:r>
            <a:r>
              <a:rPr lang="en-US" sz="4000" u="sng" dirty="0">
                <a:solidFill>
                  <a:schemeClr val="bg1"/>
                </a:solidFill>
              </a:rPr>
              <a:t>the Rock of </a:t>
            </a:r>
            <a:r>
              <a:rPr lang="en-US" sz="4000" u="sng" dirty="0" err="1" smtClean="0">
                <a:solidFill>
                  <a:schemeClr val="bg1"/>
                </a:solidFill>
              </a:rPr>
              <a:t>Yisrael</a:t>
            </a:r>
            <a:r>
              <a:rPr lang="en-US" sz="4000" dirty="0" smtClean="0">
                <a:solidFill>
                  <a:schemeClr val="bg1"/>
                </a:solidFill>
              </a:rPr>
              <a:t>, </a:t>
            </a:r>
            <a:r>
              <a:rPr lang="en-US" sz="4000" dirty="0">
                <a:solidFill>
                  <a:schemeClr val="bg1"/>
                </a:solidFill>
              </a:rPr>
              <a:t>because of your father's Elohim, who helps you, because of the Almighty, who blesses you with blessings of the heavens above, blessings of the deep that lies below, blessings of the breast and womb</a:t>
            </a:r>
            <a:r>
              <a:rPr lang="en-US" sz="4000" dirty="0" smtClean="0">
                <a:solidFill>
                  <a:schemeClr val="bg1"/>
                </a:solidFill>
              </a:rPr>
              <a:t>. (Genesis 49:24-25)</a:t>
            </a:r>
            <a:endParaRPr lang="en-US" sz="4000" dirty="0">
              <a:solidFill>
                <a:schemeClr val="bg1"/>
              </a:solidFill>
            </a:endParaRPr>
          </a:p>
          <a:p>
            <a:pPr marL="0" indent="0">
              <a:buNone/>
            </a:pPr>
            <a:endParaRPr lang="en-US" sz="4000" dirty="0">
              <a:solidFill>
                <a:schemeClr val="bg1"/>
              </a:solidFill>
            </a:endParaRPr>
          </a:p>
        </p:txBody>
      </p:sp>
    </p:spTree>
    <p:extLst>
      <p:ext uri="{BB962C8B-B14F-4D97-AF65-F5344CB8AC3E}">
        <p14:creationId xmlns:p14="http://schemas.microsoft.com/office/powerpoint/2010/main" val="294194726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85000" lnSpcReduction="20000"/>
          </a:bodyPr>
          <a:lstStyle/>
          <a:p>
            <a:pPr algn="ctr">
              <a:buNone/>
            </a:pPr>
            <a:r>
              <a:rPr lang="en-US" sz="4000" dirty="0" smtClean="0">
                <a:solidFill>
                  <a:schemeClr val="bg1"/>
                </a:solidFill>
              </a:rPr>
              <a:t>Who is the Rock in the Song of Moses?</a:t>
            </a:r>
            <a:endParaRPr lang="en-US" sz="4000" dirty="0" smtClean="0">
              <a:solidFill>
                <a:schemeClr val="bg1"/>
              </a:solidFill>
            </a:endParaRPr>
          </a:p>
          <a:p>
            <a:pPr marL="0" indent="0">
              <a:buNone/>
            </a:pPr>
            <a:r>
              <a:rPr lang="en-US" sz="4000" dirty="0">
                <a:solidFill>
                  <a:schemeClr val="bg1"/>
                </a:solidFill>
              </a:rPr>
              <a:t>He is the Rock, his works are perfect, and all his ways are just. A faithful Elohim who does no wrong, upright and just is he</a:t>
            </a:r>
            <a:r>
              <a:rPr lang="en-US" sz="4000" dirty="0" smtClean="0">
                <a:solidFill>
                  <a:schemeClr val="bg1"/>
                </a:solidFill>
              </a:rPr>
              <a:t>. (</a:t>
            </a:r>
            <a:r>
              <a:rPr lang="en-US" sz="4000" dirty="0" err="1" smtClean="0">
                <a:solidFill>
                  <a:schemeClr val="bg1"/>
                </a:solidFill>
              </a:rPr>
              <a:t>Devarim</a:t>
            </a:r>
            <a:r>
              <a:rPr lang="en-US" sz="4000" dirty="0" smtClean="0">
                <a:solidFill>
                  <a:schemeClr val="bg1"/>
                </a:solidFill>
              </a:rPr>
              <a:t> 32:4)</a:t>
            </a:r>
          </a:p>
          <a:p>
            <a:pPr marL="0" indent="0">
              <a:buNone/>
            </a:pPr>
            <a:r>
              <a:rPr lang="en-US" sz="4000" dirty="0" err="1">
                <a:solidFill>
                  <a:schemeClr val="bg1"/>
                </a:solidFill>
              </a:rPr>
              <a:t>Yeshurun</a:t>
            </a:r>
            <a:r>
              <a:rPr lang="en-US" sz="4000" dirty="0">
                <a:solidFill>
                  <a:schemeClr val="bg1"/>
                </a:solidFill>
              </a:rPr>
              <a:t> grew fat and kicked; filled with food, he became heavy and sleek. He abandoned the Elohim who made him and rejected the Rock his Savior</a:t>
            </a:r>
            <a:r>
              <a:rPr lang="en-US" sz="4000" dirty="0" smtClean="0">
                <a:solidFill>
                  <a:schemeClr val="bg1"/>
                </a:solidFill>
              </a:rPr>
              <a:t>. (32:15)</a:t>
            </a:r>
            <a:endParaRPr lang="en-US" sz="4000" dirty="0">
              <a:solidFill>
                <a:schemeClr val="bg1"/>
              </a:solidFill>
            </a:endParaRPr>
          </a:p>
          <a:p>
            <a:pPr marL="0" indent="0">
              <a:buNone/>
            </a:pPr>
            <a:endParaRPr lang="en-US" sz="4000" dirty="0">
              <a:solidFill>
                <a:schemeClr val="bg1"/>
              </a:solidFill>
            </a:endParaRPr>
          </a:p>
        </p:txBody>
      </p:sp>
    </p:spTree>
    <p:extLst>
      <p:ext uri="{BB962C8B-B14F-4D97-AF65-F5344CB8AC3E}">
        <p14:creationId xmlns:p14="http://schemas.microsoft.com/office/powerpoint/2010/main" val="384402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85000" lnSpcReduction="10000"/>
          </a:bodyPr>
          <a:lstStyle/>
          <a:p>
            <a:pPr algn="ctr">
              <a:buNone/>
            </a:pPr>
            <a:r>
              <a:rPr lang="en-US" sz="4000" dirty="0" smtClean="0">
                <a:solidFill>
                  <a:schemeClr val="bg1"/>
                </a:solidFill>
              </a:rPr>
              <a:t>Who is the Rock in the Psalms?</a:t>
            </a:r>
            <a:endParaRPr lang="en-US" sz="4000" dirty="0" smtClean="0">
              <a:solidFill>
                <a:schemeClr val="bg1"/>
              </a:solidFill>
            </a:endParaRPr>
          </a:p>
          <a:p>
            <a:pPr marL="0" indent="0">
              <a:buNone/>
            </a:pP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is my rock, my fortress and my deliverer; my Elohim is my rock, in whom I take refuge. He is my shield and the horn of my salvation, my stronghold</a:t>
            </a:r>
            <a:r>
              <a:rPr lang="en-US" sz="4000" dirty="0" smtClean="0">
                <a:solidFill>
                  <a:schemeClr val="bg1"/>
                </a:solidFill>
              </a:rPr>
              <a:t>.</a:t>
            </a:r>
            <a:r>
              <a:rPr lang="en-US" sz="4000" dirty="0">
                <a:solidFill>
                  <a:schemeClr val="bg1"/>
                </a:solidFill>
              </a:rPr>
              <a:t> </a:t>
            </a:r>
            <a:r>
              <a:rPr lang="en-US" sz="4000" dirty="0" smtClean="0">
                <a:solidFill>
                  <a:schemeClr val="bg1"/>
                </a:solidFill>
              </a:rPr>
              <a:t>(18:2)</a:t>
            </a:r>
          </a:p>
          <a:p>
            <a:pPr marL="0" indent="0">
              <a:buNone/>
            </a:pPr>
            <a:r>
              <a:rPr lang="en-US" sz="4000" dirty="0">
                <a:solidFill>
                  <a:schemeClr val="bg1"/>
                </a:solidFill>
              </a:rPr>
              <a:t>For who is Elohim besides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And who is the Rock except our Elohim</a:t>
            </a:r>
            <a:r>
              <a:rPr lang="en-US" sz="4000" dirty="0" smtClean="0">
                <a:solidFill>
                  <a:schemeClr val="bg1"/>
                </a:solidFill>
              </a:rPr>
              <a:t>?</a:t>
            </a:r>
            <a:r>
              <a:rPr lang="en-US" sz="4000" dirty="0">
                <a:solidFill>
                  <a:schemeClr val="bg1"/>
                </a:solidFill>
              </a:rPr>
              <a:t> </a:t>
            </a:r>
            <a:r>
              <a:rPr lang="en-US" sz="4000" dirty="0" smtClean="0">
                <a:solidFill>
                  <a:schemeClr val="bg1"/>
                </a:solidFill>
              </a:rPr>
              <a:t>(18:31)</a:t>
            </a:r>
            <a:endParaRPr lang="en-US" sz="4000" dirty="0">
              <a:solidFill>
                <a:schemeClr val="bg1"/>
              </a:solidFill>
            </a:endParaRPr>
          </a:p>
        </p:txBody>
      </p:sp>
    </p:spTree>
    <p:extLst>
      <p:ext uri="{BB962C8B-B14F-4D97-AF65-F5344CB8AC3E}">
        <p14:creationId xmlns:p14="http://schemas.microsoft.com/office/powerpoint/2010/main" val="17360331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92500" lnSpcReduction="20000"/>
          </a:bodyPr>
          <a:lstStyle/>
          <a:p>
            <a:pPr algn="ctr">
              <a:buNone/>
            </a:pPr>
            <a:r>
              <a:rPr lang="en-US" sz="4000" dirty="0" smtClean="0">
                <a:solidFill>
                  <a:schemeClr val="bg1"/>
                </a:solidFill>
              </a:rPr>
              <a:t>Who is the Rock in the Psalms?</a:t>
            </a:r>
          </a:p>
          <a:p>
            <a:pPr marL="0" indent="0">
              <a:buNone/>
            </a:pPr>
            <a:r>
              <a:rPr lang="en-US" sz="4000" dirty="0">
                <a:solidFill>
                  <a:schemeClr val="bg1"/>
                </a:solidFill>
              </a:rPr>
              <a:t>May the words of my mouth and the meditation of my heart be pleasing in your sight,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my Rock and my Redeemer</a:t>
            </a:r>
            <a:r>
              <a:rPr lang="en-US" sz="4000" dirty="0" smtClean="0">
                <a:solidFill>
                  <a:schemeClr val="bg1"/>
                </a:solidFill>
              </a:rPr>
              <a:t>.</a:t>
            </a:r>
            <a:r>
              <a:rPr lang="en-US" sz="4000" dirty="0">
                <a:solidFill>
                  <a:schemeClr val="bg1"/>
                </a:solidFill>
              </a:rPr>
              <a:t> </a:t>
            </a:r>
            <a:r>
              <a:rPr lang="en-US" sz="4000" dirty="0" smtClean="0">
                <a:solidFill>
                  <a:schemeClr val="bg1"/>
                </a:solidFill>
              </a:rPr>
              <a:t>(19:14)</a:t>
            </a:r>
          </a:p>
          <a:p>
            <a:pPr marL="0" indent="0">
              <a:buNone/>
            </a:pPr>
            <a:r>
              <a:rPr lang="en-US" sz="4000" dirty="0">
                <a:solidFill>
                  <a:schemeClr val="bg1"/>
                </a:solidFill>
              </a:rPr>
              <a:t>Come, let us sing for joy to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let us shout aloud to the Rock of our salvation</a:t>
            </a:r>
            <a:r>
              <a:rPr lang="en-US" sz="4000" dirty="0" smtClean="0">
                <a:solidFill>
                  <a:schemeClr val="bg1"/>
                </a:solidFill>
              </a:rPr>
              <a:t>.</a:t>
            </a:r>
            <a:r>
              <a:rPr lang="en-US" sz="4000" dirty="0">
                <a:solidFill>
                  <a:schemeClr val="bg1"/>
                </a:solidFill>
              </a:rPr>
              <a:t> </a:t>
            </a:r>
            <a:r>
              <a:rPr lang="en-US" sz="4000" dirty="0" smtClean="0">
                <a:solidFill>
                  <a:schemeClr val="bg1"/>
                </a:solidFill>
              </a:rPr>
              <a:t>(95:1)</a:t>
            </a:r>
            <a:endParaRPr lang="en-US" sz="4000" dirty="0">
              <a:solidFill>
                <a:schemeClr val="bg1"/>
              </a:solidFill>
            </a:endParaRPr>
          </a:p>
        </p:txBody>
      </p:sp>
    </p:spTree>
    <p:extLst>
      <p:ext uri="{BB962C8B-B14F-4D97-AF65-F5344CB8AC3E}">
        <p14:creationId xmlns:p14="http://schemas.microsoft.com/office/powerpoint/2010/main" val="160170426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85000" lnSpcReduction="20000"/>
          </a:bodyPr>
          <a:lstStyle/>
          <a:p>
            <a:pPr algn="ctr">
              <a:buNone/>
            </a:pPr>
            <a:r>
              <a:rPr lang="en-US" sz="4000" dirty="0" smtClean="0">
                <a:solidFill>
                  <a:schemeClr val="bg1"/>
                </a:solidFill>
              </a:rPr>
              <a:t>Who is the Rock in the Prophets?</a:t>
            </a:r>
          </a:p>
          <a:p>
            <a:pPr marL="0" indent="0">
              <a:buNone/>
            </a:pP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Almighty is the one you are to regard as holy, he is the one you are to fear, he is the one you are to </a:t>
            </a:r>
            <a:r>
              <a:rPr lang="en-US" sz="4000" dirty="0" smtClean="0">
                <a:solidFill>
                  <a:schemeClr val="bg1"/>
                </a:solidFill>
              </a:rPr>
              <a:t>dread, </a:t>
            </a:r>
            <a:r>
              <a:rPr lang="en-US" sz="4000" dirty="0">
                <a:solidFill>
                  <a:schemeClr val="bg1"/>
                </a:solidFill>
              </a:rPr>
              <a:t>and he will be a sanctuary; but for both houses of </a:t>
            </a:r>
            <a:r>
              <a:rPr lang="en-US" sz="4000" dirty="0" err="1">
                <a:solidFill>
                  <a:schemeClr val="bg1"/>
                </a:solidFill>
              </a:rPr>
              <a:t>Yisrael</a:t>
            </a:r>
            <a:r>
              <a:rPr lang="en-US" sz="4000" dirty="0">
                <a:solidFill>
                  <a:schemeClr val="bg1"/>
                </a:solidFill>
              </a:rPr>
              <a:t> he will be </a:t>
            </a:r>
            <a:r>
              <a:rPr lang="en-US" sz="4000" u="sng" dirty="0">
                <a:solidFill>
                  <a:schemeClr val="bg1"/>
                </a:solidFill>
              </a:rPr>
              <a:t>a stone that causes men to stumble and a rock that makes them fall</a:t>
            </a:r>
            <a:r>
              <a:rPr lang="en-US" sz="4000" dirty="0">
                <a:solidFill>
                  <a:schemeClr val="bg1"/>
                </a:solidFill>
              </a:rPr>
              <a:t>. And for the people of </a:t>
            </a:r>
            <a:r>
              <a:rPr lang="en-US" sz="4000" dirty="0" err="1">
                <a:solidFill>
                  <a:schemeClr val="bg1"/>
                </a:solidFill>
              </a:rPr>
              <a:t>Yerushalayim</a:t>
            </a:r>
            <a:r>
              <a:rPr lang="en-US" sz="4000" dirty="0">
                <a:solidFill>
                  <a:schemeClr val="bg1"/>
                </a:solidFill>
              </a:rPr>
              <a:t> he will be a trap and a snare</a:t>
            </a:r>
            <a:r>
              <a:rPr lang="en-US" sz="4000" dirty="0" smtClean="0">
                <a:solidFill>
                  <a:schemeClr val="bg1"/>
                </a:solidFill>
              </a:rPr>
              <a:t>.</a:t>
            </a:r>
            <a:r>
              <a:rPr lang="en-US" sz="4000" dirty="0">
                <a:solidFill>
                  <a:schemeClr val="bg1"/>
                </a:solidFill>
              </a:rPr>
              <a:t> </a:t>
            </a:r>
            <a:r>
              <a:rPr lang="en-US" sz="4000" dirty="0" smtClean="0">
                <a:solidFill>
                  <a:schemeClr val="bg1"/>
                </a:solidFill>
              </a:rPr>
              <a:t>(Isaiah 8:13-14)</a:t>
            </a:r>
            <a:endParaRPr lang="en-US" sz="4000" dirty="0"/>
          </a:p>
        </p:txBody>
      </p:sp>
    </p:spTree>
    <p:extLst>
      <p:ext uri="{BB962C8B-B14F-4D97-AF65-F5344CB8AC3E}">
        <p14:creationId xmlns:p14="http://schemas.microsoft.com/office/powerpoint/2010/main" val="197003482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92500"/>
          </a:bodyPr>
          <a:lstStyle/>
          <a:p>
            <a:pPr algn="ctr">
              <a:buNone/>
            </a:pPr>
            <a:r>
              <a:rPr lang="en-US" sz="4000" dirty="0" smtClean="0">
                <a:solidFill>
                  <a:schemeClr val="bg1"/>
                </a:solidFill>
              </a:rPr>
              <a:t>What Rock is to be the Head Stone?</a:t>
            </a:r>
          </a:p>
          <a:p>
            <a:pPr marL="0" indent="0">
              <a:buNone/>
            </a:pPr>
            <a:r>
              <a:rPr lang="en-US" sz="4000" dirty="0" smtClean="0">
                <a:solidFill>
                  <a:schemeClr val="bg1"/>
                </a:solidFill>
              </a:rPr>
              <a:t>I </a:t>
            </a:r>
            <a:r>
              <a:rPr lang="en-US" sz="4000" dirty="0">
                <a:solidFill>
                  <a:schemeClr val="bg1"/>
                </a:solidFill>
              </a:rPr>
              <a:t>will praise thee: for thou hast heard me, and art become my salvation.  </a:t>
            </a:r>
            <a:r>
              <a:rPr lang="en-US" sz="4000" u="sng" dirty="0">
                <a:solidFill>
                  <a:schemeClr val="bg1"/>
                </a:solidFill>
              </a:rPr>
              <a:t>The stone which the builders refused is become the head stone of the corner</a:t>
            </a:r>
            <a:r>
              <a:rPr lang="en-US" sz="4000" dirty="0">
                <a:solidFill>
                  <a:schemeClr val="bg1"/>
                </a:solidFill>
              </a:rPr>
              <a:t>.  This is the LORD'S doing; it is </a:t>
            </a:r>
            <a:r>
              <a:rPr lang="en-US" sz="4000" dirty="0" err="1">
                <a:solidFill>
                  <a:schemeClr val="bg1"/>
                </a:solidFill>
              </a:rPr>
              <a:t>marvellous</a:t>
            </a:r>
            <a:r>
              <a:rPr lang="en-US" sz="4000" dirty="0">
                <a:solidFill>
                  <a:schemeClr val="bg1"/>
                </a:solidFill>
              </a:rPr>
              <a:t> in our eyes. (Psalm 118:21-23, KJV)</a:t>
            </a:r>
            <a:endParaRPr lang="en-US" sz="4000" dirty="0">
              <a:solidFill>
                <a:schemeClr val="bg1"/>
              </a:solidFill>
            </a:endParaRPr>
          </a:p>
        </p:txBody>
      </p:sp>
    </p:spTree>
    <p:extLst>
      <p:ext uri="{BB962C8B-B14F-4D97-AF65-F5344CB8AC3E}">
        <p14:creationId xmlns:p14="http://schemas.microsoft.com/office/powerpoint/2010/main" val="256811898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474028"/>
          </a:xfrm>
        </p:spPr>
        <p:txBody>
          <a:bodyPr>
            <a:normAutofit fontScale="70000" lnSpcReduction="20000"/>
          </a:bodyPr>
          <a:lstStyle/>
          <a:p>
            <a:pPr algn="ctr">
              <a:buNone/>
            </a:pPr>
            <a:r>
              <a:rPr lang="en-US" sz="4000" dirty="0" smtClean="0">
                <a:solidFill>
                  <a:schemeClr val="bg1"/>
                </a:solidFill>
              </a:rPr>
              <a:t>Does Peter Think That He is the Rock?</a:t>
            </a:r>
            <a:endParaRPr lang="en-US" sz="4000" dirty="0" smtClean="0">
              <a:solidFill>
                <a:schemeClr val="bg1"/>
              </a:solidFill>
            </a:endParaRPr>
          </a:p>
          <a:p>
            <a:pPr marL="0" indent="0">
              <a:buNone/>
            </a:pPr>
            <a:r>
              <a:rPr lang="en-US" sz="3600" dirty="0">
                <a:solidFill>
                  <a:schemeClr val="bg1"/>
                </a:solidFill>
              </a:rPr>
              <a:t>As you come to him, </a:t>
            </a:r>
            <a:r>
              <a:rPr lang="en-US" sz="3600" u="sng" dirty="0">
                <a:solidFill>
                  <a:schemeClr val="bg1"/>
                </a:solidFill>
              </a:rPr>
              <a:t>the living Stone</a:t>
            </a:r>
            <a:r>
              <a:rPr lang="en-US" sz="3600" dirty="0">
                <a:solidFill>
                  <a:schemeClr val="bg1"/>
                </a:solidFill>
              </a:rPr>
              <a:t>-- rejected by men but chosen by Elohim and precious to him-</a:t>
            </a:r>
            <a:r>
              <a:rPr lang="en-US" sz="3600" dirty="0" smtClean="0">
                <a:solidFill>
                  <a:schemeClr val="bg1"/>
                </a:solidFill>
              </a:rPr>
              <a:t>- </a:t>
            </a:r>
            <a:r>
              <a:rPr lang="en-US" sz="3600" dirty="0">
                <a:solidFill>
                  <a:schemeClr val="bg1"/>
                </a:solidFill>
              </a:rPr>
              <a:t>you also, like living stones, </a:t>
            </a:r>
            <a:r>
              <a:rPr lang="en-US" sz="3600" u="sng" dirty="0">
                <a:solidFill>
                  <a:schemeClr val="bg1"/>
                </a:solidFill>
              </a:rPr>
              <a:t>are being built</a:t>
            </a:r>
            <a:r>
              <a:rPr lang="en-US" sz="3600" dirty="0">
                <a:solidFill>
                  <a:schemeClr val="bg1"/>
                </a:solidFill>
              </a:rPr>
              <a:t> into a spiritual house to be a holy priesthood, offering spiritual sacrifices acceptable to Elohim through </a:t>
            </a:r>
            <a:r>
              <a:rPr lang="en-US" sz="3600" dirty="0" err="1" smtClean="0">
                <a:solidFill>
                  <a:schemeClr val="bg1"/>
                </a:solidFill>
              </a:rPr>
              <a:t>Yeshua</a:t>
            </a:r>
            <a:r>
              <a:rPr lang="en-US" sz="3600" dirty="0" smtClean="0">
                <a:solidFill>
                  <a:schemeClr val="bg1"/>
                </a:solidFill>
              </a:rPr>
              <a:t> </a:t>
            </a:r>
            <a:r>
              <a:rPr lang="en-US" sz="3600" dirty="0">
                <a:solidFill>
                  <a:schemeClr val="bg1"/>
                </a:solidFill>
              </a:rPr>
              <a:t>Messiah</a:t>
            </a:r>
            <a:r>
              <a:rPr lang="en-US" sz="3600" dirty="0" smtClean="0">
                <a:solidFill>
                  <a:schemeClr val="bg1"/>
                </a:solidFill>
              </a:rPr>
              <a:t>.  </a:t>
            </a:r>
            <a:r>
              <a:rPr lang="en-US" sz="3600" dirty="0">
                <a:solidFill>
                  <a:schemeClr val="bg1"/>
                </a:solidFill>
              </a:rPr>
              <a:t>For in Scripture it says: "See, I lay a stone in Zion, </a:t>
            </a:r>
            <a:r>
              <a:rPr lang="en-US" sz="3600" u="sng" dirty="0">
                <a:solidFill>
                  <a:schemeClr val="bg1"/>
                </a:solidFill>
              </a:rPr>
              <a:t>a chosen and precious cornerstone</a:t>
            </a:r>
            <a:r>
              <a:rPr lang="en-US" sz="3600" dirty="0">
                <a:solidFill>
                  <a:schemeClr val="bg1"/>
                </a:solidFill>
              </a:rPr>
              <a:t>, and the one who trusts in him will never be put to shame</a:t>
            </a:r>
            <a:r>
              <a:rPr lang="en-US" sz="3600" dirty="0" smtClean="0">
                <a:solidFill>
                  <a:schemeClr val="bg1"/>
                </a:solidFill>
              </a:rPr>
              <a:t>.“  </a:t>
            </a:r>
            <a:r>
              <a:rPr lang="en-US" sz="3600" dirty="0">
                <a:solidFill>
                  <a:schemeClr val="bg1"/>
                </a:solidFill>
              </a:rPr>
              <a:t>Now to you who believe, this stone is precious. But to those who do not believe, "</a:t>
            </a:r>
            <a:r>
              <a:rPr lang="en-US" sz="3600" u="sng" dirty="0">
                <a:solidFill>
                  <a:schemeClr val="bg1"/>
                </a:solidFill>
              </a:rPr>
              <a:t>The stone the builders rejected has become the capstone</a:t>
            </a:r>
            <a:r>
              <a:rPr lang="en-US" sz="3600" dirty="0" smtClean="0">
                <a:solidFill>
                  <a:schemeClr val="bg1"/>
                </a:solidFill>
              </a:rPr>
              <a:t>," </a:t>
            </a:r>
            <a:r>
              <a:rPr lang="en-US" sz="3600" dirty="0">
                <a:solidFill>
                  <a:schemeClr val="bg1"/>
                </a:solidFill>
              </a:rPr>
              <a:t>and, "A stone that causes men to stumble and a rock that makes them fall." They stumble because they disobey the message-- which is also what they were destined </a:t>
            </a:r>
            <a:r>
              <a:rPr lang="en-US" sz="3600" dirty="0" smtClean="0">
                <a:solidFill>
                  <a:schemeClr val="bg1"/>
                </a:solidFill>
              </a:rPr>
              <a:t>for </a:t>
            </a:r>
            <a:r>
              <a:rPr lang="en-US" sz="3600" dirty="0">
                <a:solidFill>
                  <a:schemeClr val="bg1"/>
                </a:solidFill>
              </a:rPr>
              <a:t>(1 Peter </a:t>
            </a:r>
            <a:r>
              <a:rPr lang="en-US" sz="3600" dirty="0" smtClean="0">
                <a:solidFill>
                  <a:schemeClr val="bg1"/>
                </a:solidFill>
              </a:rPr>
              <a:t>2:4-8 </a:t>
            </a:r>
            <a:r>
              <a:rPr lang="en-US" sz="3600" dirty="0">
                <a:solidFill>
                  <a:schemeClr val="bg1"/>
                </a:solidFill>
              </a:rPr>
              <a:t>quoting Isaiah 8:14</a:t>
            </a:r>
            <a:r>
              <a:rPr lang="en-US" sz="3600" dirty="0" smtClean="0">
                <a:solidFill>
                  <a:schemeClr val="bg1"/>
                </a:solidFill>
              </a:rPr>
              <a:t>)</a:t>
            </a:r>
            <a:endParaRPr lang="en-US" sz="3600" dirty="0">
              <a:solidFill>
                <a:schemeClr val="bg1"/>
              </a:solidFill>
            </a:endParaRPr>
          </a:p>
        </p:txBody>
      </p:sp>
    </p:spTree>
    <p:extLst>
      <p:ext uri="{BB962C8B-B14F-4D97-AF65-F5344CB8AC3E}">
        <p14:creationId xmlns:p14="http://schemas.microsoft.com/office/powerpoint/2010/main" val="4002264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a:bodyPr>
          <a:lstStyle/>
          <a:p>
            <a:pPr algn="ctr">
              <a:buNone/>
            </a:pPr>
            <a:r>
              <a:rPr lang="en-US" sz="4000" dirty="0" smtClean="0">
                <a:solidFill>
                  <a:schemeClr val="bg1"/>
                </a:solidFill>
              </a:rPr>
              <a:t>Who Does Paul Declare to be the Rock?</a:t>
            </a:r>
            <a:endParaRPr lang="en-US" sz="4000" dirty="0" smtClean="0">
              <a:solidFill>
                <a:schemeClr val="bg1"/>
              </a:solidFill>
            </a:endParaRPr>
          </a:p>
          <a:p>
            <a:pPr marL="0" indent="0">
              <a:buNone/>
            </a:pPr>
            <a:r>
              <a:rPr lang="en-US" dirty="0">
                <a:solidFill>
                  <a:schemeClr val="bg1"/>
                </a:solidFill>
              </a:rPr>
              <a:t>they drank from the spiritual rock that accompanied them, and </a:t>
            </a:r>
            <a:r>
              <a:rPr lang="en-US" u="sng" dirty="0">
                <a:solidFill>
                  <a:schemeClr val="bg1"/>
                </a:solidFill>
              </a:rPr>
              <a:t>that rock was Messiah</a:t>
            </a:r>
            <a:r>
              <a:rPr lang="en-US" dirty="0">
                <a:solidFill>
                  <a:schemeClr val="bg1"/>
                </a:solidFill>
              </a:rPr>
              <a:t>. (1 Corinthians 10:4)</a:t>
            </a:r>
            <a:endParaRPr lang="en-US" sz="4000" dirty="0">
              <a:solidFill>
                <a:schemeClr val="bg1"/>
              </a:solidFill>
            </a:endParaRPr>
          </a:p>
        </p:txBody>
      </p:sp>
    </p:spTree>
    <p:extLst>
      <p:ext uri="{BB962C8B-B14F-4D97-AF65-F5344CB8AC3E}">
        <p14:creationId xmlns:p14="http://schemas.microsoft.com/office/powerpoint/2010/main" val="216254575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70000" lnSpcReduction="20000"/>
          </a:bodyPr>
          <a:lstStyle/>
          <a:p>
            <a:pPr algn="ctr">
              <a:buNone/>
            </a:pPr>
            <a:r>
              <a:rPr lang="en-US" sz="4600" dirty="0" smtClean="0">
                <a:solidFill>
                  <a:schemeClr val="bg1"/>
                </a:solidFill>
              </a:rPr>
              <a:t>What is the Assemb</a:t>
            </a:r>
            <a:r>
              <a:rPr lang="en-US" sz="4600" dirty="0" smtClean="0">
                <a:solidFill>
                  <a:schemeClr val="bg1"/>
                </a:solidFill>
              </a:rPr>
              <a:t>ly (Church)</a:t>
            </a:r>
            <a:r>
              <a:rPr lang="en-US" sz="4600" dirty="0" smtClean="0">
                <a:solidFill>
                  <a:schemeClr val="bg1"/>
                </a:solidFill>
              </a:rPr>
              <a:t>?</a:t>
            </a:r>
            <a:endParaRPr lang="en-US" sz="4600" dirty="0" smtClean="0">
              <a:solidFill>
                <a:schemeClr val="bg1"/>
              </a:solidFill>
            </a:endParaRPr>
          </a:p>
          <a:p>
            <a:pPr marL="0" indent="0">
              <a:buNone/>
            </a:pPr>
            <a:r>
              <a:rPr lang="en-US" sz="4600" dirty="0" smtClean="0">
                <a:solidFill>
                  <a:schemeClr val="bg1"/>
                </a:solidFill>
              </a:rPr>
              <a:t>Greek, </a:t>
            </a:r>
            <a:r>
              <a:rPr lang="en-US" sz="4600" i="1" dirty="0" err="1" smtClean="0">
                <a:solidFill>
                  <a:schemeClr val="bg1"/>
                </a:solidFill>
              </a:rPr>
              <a:t>ekkleesia</a:t>
            </a:r>
            <a:r>
              <a:rPr lang="en-US" sz="4600" dirty="0" smtClean="0">
                <a:solidFill>
                  <a:schemeClr val="bg1"/>
                </a:solidFill>
              </a:rPr>
              <a:t>, church, assembly</a:t>
            </a:r>
          </a:p>
          <a:p>
            <a:pPr marL="0" indent="0">
              <a:buNone/>
            </a:pPr>
            <a:r>
              <a:rPr lang="en-US" sz="4000" dirty="0">
                <a:solidFill>
                  <a:schemeClr val="bg1"/>
                </a:solidFill>
              </a:rPr>
              <a:t>The Hebrew Scriptures use two words which translate as “congregation, assembly, people.”  </a:t>
            </a:r>
            <a:r>
              <a:rPr lang="en-US" sz="4000" dirty="0" err="1">
                <a:solidFill>
                  <a:schemeClr val="bg1"/>
                </a:solidFill>
                <a:latin typeface="Bwhebb" panose="00000400000000000000" pitchFamily="2" charset="0"/>
              </a:rPr>
              <a:t>Hlhq</a:t>
            </a:r>
            <a:r>
              <a:rPr lang="en-US" sz="4000" dirty="0">
                <a:solidFill>
                  <a:schemeClr val="bg1"/>
                </a:solidFill>
              </a:rPr>
              <a:t> – pronounced “</a:t>
            </a:r>
            <a:r>
              <a:rPr lang="en-US" sz="4000" dirty="0" err="1">
                <a:solidFill>
                  <a:schemeClr val="bg1"/>
                </a:solidFill>
              </a:rPr>
              <a:t>kehilah</a:t>
            </a:r>
            <a:r>
              <a:rPr lang="en-US" sz="4000" dirty="0">
                <a:solidFill>
                  <a:schemeClr val="bg1"/>
                </a:solidFill>
              </a:rPr>
              <a:t>” is usually translated </a:t>
            </a:r>
            <a:r>
              <a:rPr lang="en-US" sz="4000" i="1" dirty="0">
                <a:solidFill>
                  <a:schemeClr val="bg1"/>
                </a:solidFill>
              </a:rPr>
              <a:t>assembly</a:t>
            </a:r>
            <a:r>
              <a:rPr lang="en-US" sz="4000" dirty="0">
                <a:solidFill>
                  <a:schemeClr val="bg1"/>
                </a:solidFill>
              </a:rPr>
              <a:t>.  </a:t>
            </a:r>
            <a:r>
              <a:rPr lang="en-US" sz="4000" dirty="0" err="1">
                <a:solidFill>
                  <a:schemeClr val="bg1"/>
                </a:solidFill>
                <a:latin typeface="Bwhebb" panose="00000400000000000000" pitchFamily="2" charset="0"/>
              </a:rPr>
              <a:t>Hd</a:t>
            </a:r>
            <a:r>
              <a:rPr lang="en-US" sz="4000" dirty="0">
                <a:solidFill>
                  <a:schemeClr val="bg1"/>
                </a:solidFill>
                <a:latin typeface="Bwhebb" panose="00000400000000000000" pitchFamily="2" charset="0"/>
              </a:rPr>
              <a:t>[</a:t>
            </a:r>
            <a:r>
              <a:rPr lang="en-US" sz="4000" dirty="0">
                <a:solidFill>
                  <a:schemeClr val="bg1"/>
                </a:solidFill>
              </a:rPr>
              <a:t> “pronounced "</a:t>
            </a:r>
            <a:r>
              <a:rPr lang="en-US" sz="4000" dirty="0" err="1">
                <a:solidFill>
                  <a:schemeClr val="bg1"/>
                </a:solidFill>
              </a:rPr>
              <a:t>edah</a:t>
            </a:r>
            <a:r>
              <a:rPr lang="en-US" sz="4000" dirty="0">
                <a:solidFill>
                  <a:schemeClr val="bg1"/>
                </a:solidFill>
              </a:rPr>
              <a:t>” is typically translated </a:t>
            </a:r>
            <a:r>
              <a:rPr lang="en-US" sz="4000" i="1" dirty="0">
                <a:solidFill>
                  <a:schemeClr val="bg1"/>
                </a:solidFill>
              </a:rPr>
              <a:t>congregation, assembly, multitude, people, swarm</a:t>
            </a:r>
            <a:r>
              <a:rPr lang="en-US" sz="4000" dirty="0">
                <a:solidFill>
                  <a:schemeClr val="bg1"/>
                </a:solidFill>
              </a:rPr>
              <a:t>.  </a:t>
            </a:r>
            <a:r>
              <a:rPr lang="en-US" sz="4000" i="1" dirty="0" err="1">
                <a:solidFill>
                  <a:schemeClr val="bg1"/>
                </a:solidFill>
              </a:rPr>
              <a:t>Kehilah</a:t>
            </a:r>
            <a:r>
              <a:rPr lang="en-US" sz="4000" dirty="0">
                <a:solidFill>
                  <a:schemeClr val="bg1"/>
                </a:solidFill>
              </a:rPr>
              <a:t> and </a:t>
            </a:r>
            <a:r>
              <a:rPr lang="en-US" sz="4000" i="1" dirty="0" err="1">
                <a:solidFill>
                  <a:schemeClr val="bg1"/>
                </a:solidFill>
              </a:rPr>
              <a:t>edah</a:t>
            </a:r>
            <a:r>
              <a:rPr lang="en-US" sz="4000" dirty="0">
                <a:solidFill>
                  <a:schemeClr val="bg1"/>
                </a:solidFill>
              </a:rPr>
              <a:t> are virtually synonymous</a:t>
            </a:r>
            <a:r>
              <a:rPr lang="en-US" sz="4000" dirty="0" smtClean="0">
                <a:solidFill>
                  <a:schemeClr val="bg1"/>
                </a:solidFill>
              </a:rPr>
              <a:t>.</a:t>
            </a:r>
          </a:p>
          <a:p>
            <a:pPr marL="0" indent="0">
              <a:buNone/>
            </a:pPr>
            <a:r>
              <a:rPr lang="en-US" sz="4000" dirty="0" err="1" smtClean="0">
                <a:solidFill>
                  <a:schemeClr val="bg1"/>
                </a:solidFill>
              </a:rPr>
              <a:t>Kehilah</a:t>
            </a:r>
            <a:r>
              <a:rPr lang="en-US" sz="4000" dirty="0" smtClean="0">
                <a:solidFill>
                  <a:schemeClr val="bg1"/>
                </a:solidFill>
              </a:rPr>
              <a:t> almost always translated to Greek </a:t>
            </a:r>
            <a:r>
              <a:rPr lang="en-US" sz="4000" dirty="0" err="1" smtClean="0">
                <a:solidFill>
                  <a:schemeClr val="bg1"/>
                </a:solidFill>
              </a:rPr>
              <a:t>ekkleesia</a:t>
            </a:r>
            <a:endParaRPr lang="en-US" sz="4000" dirty="0" smtClean="0">
              <a:solidFill>
                <a:schemeClr val="bg1"/>
              </a:solidFill>
            </a:endParaRPr>
          </a:p>
          <a:p>
            <a:pPr marL="0" indent="0">
              <a:buNone/>
            </a:pPr>
            <a:r>
              <a:rPr lang="en-US" sz="4000" dirty="0" smtClean="0">
                <a:solidFill>
                  <a:schemeClr val="bg1"/>
                </a:solidFill>
              </a:rPr>
              <a:t>The </a:t>
            </a:r>
            <a:r>
              <a:rPr lang="en-US" sz="4000" dirty="0" err="1" smtClean="0">
                <a:solidFill>
                  <a:schemeClr val="bg1"/>
                </a:solidFill>
              </a:rPr>
              <a:t>kehilah</a:t>
            </a:r>
            <a:r>
              <a:rPr lang="en-US" sz="4000" dirty="0" smtClean="0">
                <a:solidFill>
                  <a:schemeClr val="bg1"/>
                </a:solidFill>
              </a:rPr>
              <a:t> of Israel – the assembly of Israel</a:t>
            </a:r>
            <a:endParaRPr lang="en-US" sz="4000" dirty="0">
              <a:solidFill>
                <a:schemeClr val="bg1"/>
              </a:solidFill>
            </a:endParaRPr>
          </a:p>
        </p:txBody>
      </p:sp>
    </p:spTree>
    <p:extLst>
      <p:ext uri="{BB962C8B-B14F-4D97-AF65-F5344CB8AC3E}">
        <p14:creationId xmlns:p14="http://schemas.microsoft.com/office/powerpoint/2010/main" val="186067753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77500" lnSpcReduction="20000"/>
          </a:bodyPr>
          <a:lstStyle/>
          <a:p>
            <a:pPr algn="ctr">
              <a:buNone/>
            </a:pPr>
            <a:r>
              <a:rPr lang="en-US" sz="4600" dirty="0" smtClean="0">
                <a:solidFill>
                  <a:schemeClr val="bg1"/>
                </a:solidFill>
              </a:rPr>
              <a:t>What </a:t>
            </a:r>
            <a:r>
              <a:rPr lang="en-US" sz="4600" dirty="0" smtClean="0">
                <a:solidFill>
                  <a:schemeClr val="bg1"/>
                </a:solidFill>
              </a:rPr>
              <a:t>House Do the Prophets Say </a:t>
            </a:r>
            <a:r>
              <a:rPr lang="en-US" sz="4600" dirty="0" smtClean="0">
                <a:solidFill>
                  <a:schemeClr val="bg1"/>
                </a:solidFill>
              </a:rPr>
              <a:t>is to be Built?</a:t>
            </a:r>
          </a:p>
          <a:p>
            <a:pPr marL="0" indent="0">
              <a:buNone/>
            </a:pPr>
            <a:r>
              <a:rPr lang="en-US" sz="4000" dirty="0" smtClean="0">
                <a:solidFill>
                  <a:schemeClr val="bg1"/>
                </a:solidFill>
              </a:rPr>
              <a:t>The </a:t>
            </a:r>
            <a:r>
              <a:rPr lang="en-US" sz="4000" dirty="0">
                <a:solidFill>
                  <a:schemeClr val="bg1"/>
                </a:solidFill>
              </a:rPr>
              <a:t>word of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came to </a:t>
            </a:r>
            <a:r>
              <a:rPr lang="en-US" sz="4000" dirty="0" smtClean="0">
                <a:solidFill>
                  <a:schemeClr val="bg1"/>
                </a:solidFill>
              </a:rPr>
              <a:t>me: </a:t>
            </a:r>
            <a:r>
              <a:rPr lang="en-US" sz="4000" dirty="0">
                <a:solidFill>
                  <a:schemeClr val="bg1"/>
                </a:solidFill>
              </a:rPr>
              <a:t>"Son of man, take a stick of wood and write on it, 'Belonging to </a:t>
            </a:r>
            <a:r>
              <a:rPr lang="en-US" sz="4000" dirty="0" err="1">
                <a:solidFill>
                  <a:schemeClr val="bg1"/>
                </a:solidFill>
              </a:rPr>
              <a:t>Yehudah</a:t>
            </a:r>
            <a:r>
              <a:rPr lang="en-US" sz="4000" dirty="0">
                <a:solidFill>
                  <a:schemeClr val="bg1"/>
                </a:solidFill>
              </a:rPr>
              <a:t> and the sons of </a:t>
            </a:r>
            <a:r>
              <a:rPr lang="en-US" sz="4000" dirty="0" err="1">
                <a:solidFill>
                  <a:schemeClr val="bg1"/>
                </a:solidFill>
              </a:rPr>
              <a:t>Yisrael</a:t>
            </a:r>
            <a:r>
              <a:rPr lang="en-US" sz="4000" dirty="0">
                <a:solidFill>
                  <a:schemeClr val="bg1"/>
                </a:solidFill>
              </a:rPr>
              <a:t> associated with him.' Then take another stick of wood, and write on it, 'Ephraim's stick, belonging to </a:t>
            </a:r>
            <a:r>
              <a:rPr lang="en-US" sz="4000" dirty="0" err="1">
                <a:solidFill>
                  <a:schemeClr val="bg1"/>
                </a:solidFill>
              </a:rPr>
              <a:t>Yoseph</a:t>
            </a:r>
            <a:r>
              <a:rPr lang="en-US" sz="4000" dirty="0">
                <a:solidFill>
                  <a:schemeClr val="bg1"/>
                </a:solidFill>
              </a:rPr>
              <a:t> and all the house of </a:t>
            </a:r>
            <a:r>
              <a:rPr lang="en-US" sz="4000" dirty="0" err="1">
                <a:solidFill>
                  <a:schemeClr val="bg1"/>
                </a:solidFill>
              </a:rPr>
              <a:t>Yisrael</a:t>
            </a:r>
            <a:r>
              <a:rPr lang="en-US" sz="4000" dirty="0">
                <a:solidFill>
                  <a:schemeClr val="bg1"/>
                </a:solidFill>
              </a:rPr>
              <a:t> associated with him</a:t>
            </a:r>
            <a:r>
              <a:rPr lang="en-US" sz="4000" dirty="0" smtClean="0">
                <a:solidFill>
                  <a:schemeClr val="bg1"/>
                </a:solidFill>
              </a:rPr>
              <a:t>.' </a:t>
            </a:r>
            <a:r>
              <a:rPr lang="en-US" sz="4000" dirty="0">
                <a:solidFill>
                  <a:schemeClr val="bg1"/>
                </a:solidFill>
              </a:rPr>
              <a:t>Join them together into one stick so that they will become one in your hand</a:t>
            </a:r>
            <a:r>
              <a:rPr lang="en-US" sz="4000" dirty="0" smtClean="0">
                <a:solidFill>
                  <a:schemeClr val="bg1"/>
                </a:solidFill>
              </a:rPr>
              <a:t>.</a:t>
            </a:r>
            <a:r>
              <a:rPr lang="en-US" sz="4000" dirty="0">
                <a:solidFill>
                  <a:schemeClr val="bg1"/>
                </a:solidFill>
              </a:rPr>
              <a:t> </a:t>
            </a:r>
            <a:r>
              <a:rPr lang="en-US" sz="4000" dirty="0" smtClean="0">
                <a:solidFill>
                  <a:schemeClr val="bg1"/>
                </a:solidFill>
              </a:rPr>
              <a:t>(Ezekiel 37:15-17)</a:t>
            </a:r>
            <a:endParaRPr lang="en-US" sz="4000" dirty="0"/>
          </a:p>
        </p:txBody>
      </p:sp>
    </p:spTree>
    <p:extLst>
      <p:ext uri="{BB962C8B-B14F-4D97-AF65-F5344CB8AC3E}">
        <p14:creationId xmlns:p14="http://schemas.microsoft.com/office/powerpoint/2010/main" val="266034341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85000" lnSpcReduction="20000"/>
          </a:bodyPr>
          <a:lstStyle/>
          <a:p>
            <a:pPr algn="ctr">
              <a:buNone/>
            </a:pPr>
            <a:r>
              <a:rPr lang="en-US" sz="4600" dirty="0" smtClean="0">
                <a:solidFill>
                  <a:schemeClr val="bg1"/>
                </a:solidFill>
              </a:rPr>
              <a:t>The Two Stick Prophesy</a:t>
            </a:r>
            <a:endParaRPr lang="en-US" sz="4600" dirty="0" smtClean="0">
              <a:solidFill>
                <a:schemeClr val="bg1"/>
              </a:solidFill>
            </a:endParaRPr>
          </a:p>
          <a:p>
            <a:pPr marL="0" indent="0">
              <a:buNone/>
            </a:pPr>
            <a:r>
              <a:rPr lang="en-US" sz="3600" dirty="0">
                <a:solidFill>
                  <a:schemeClr val="bg1"/>
                </a:solidFill>
              </a:rPr>
              <a:t>When your countrymen ask you, 'Won't you tell us what you mean by this</a:t>
            </a:r>
            <a:r>
              <a:rPr lang="en-US" sz="3600" dirty="0" smtClean="0">
                <a:solidFill>
                  <a:schemeClr val="bg1"/>
                </a:solidFill>
              </a:rPr>
              <a:t>?' </a:t>
            </a:r>
            <a:r>
              <a:rPr lang="en-US" sz="3600" dirty="0">
                <a:solidFill>
                  <a:schemeClr val="bg1"/>
                </a:solidFill>
              </a:rPr>
              <a:t>say to them, 'This is what Adonai </a:t>
            </a:r>
            <a:r>
              <a:rPr lang="en-US" sz="3600" dirty="0" err="1" smtClean="0">
                <a:solidFill>
                  <a:schemeClr val="bg1"/>
                </a:solidFill>
              </a:rPr>
              <a:t>Yehovah</a:t>
            </a:r>
            <a:r>
              <a:rPr lang="en-US" sz="3600" dirty="0" smtClean="0">
                <a:solidFill>
                  <a:schemeClr val="bg1"/>
                </a:solidFill>
              </a:rPr>
              <a:t> </a:t>
            </a:r>
            <a:r>
              <a:rPr lang="en-US" sz="3600" dirty="0">
                <a:solidFill>
                  <a:schemeClr val="bg1"/>
                </a:solidFill>
              </a:rPr>
              <a:t>says: I am going to take the stick of </a:t>
            </a:r>
            <a:r>
              <a:rPr lang="en-US" sz="3600" dirty="0" err="1">
                <a:solidFill>
                  <a:schemeClr val="bg1"/>
                </a:solidFill>
              </a:rPr>
              <a:t>Yoseph</a:t>
            </a:r>
            <a:r>
              <a:rPr lang="en-US" sz="3600" dirty="0">
                <a:solidFill>
                  <a:schemeClr val="bg1"/>
                </a:solidFill>
              </a:rPr>
              <a:t>-- which is in Ephraim's hand-- and of the </a:t>
            </a:r>
            <a:r>
              <a:rPr lang="en-US" sz="3600" dirty="0" err="1">
                <a:solidFill>
                  <a:schemeClr val="bg1"/>
                </a:solidFill>
              </a:rPr>
              <a:t>Yisraelite</a:t>
            </a:r>
            <a:r>
              <a:rPr lang="en-US" sz="3600" dirty="0">
                <a:solidFill>
                  <a:schemeClr val="bg1"/>
                </a:solidFill>
              </a:rPr>
              <a:t> tribes associated with him, and join it to </a:t>
            </a:r>
            <a:r>
              <a:rPr lang="en-US" sz="3600" dirty="0" err="1">
                <a:solidFill>
                  <a:schemeClr val="bg1"/>
                </a:solidFill>
              </a:rPr>
              <a:t>Yehudah's</a:t>
            </a:r>
            <a:r>
              <a:rPr lang="en-US" sz="3600" dirty="0">
                <a:solidFill>
                  <a:schemeClr val="bg1"/>
                </a:solidFill>
              </a:rPr>
              <a:t> stick, making them a single stick of wood, and they will become one in my hand.'</a:t>
            </a:r>
          </a:p>
          <a:p>
            <a:pPr marL="0" indent="0">
              <a:buNone/>
            </a:pPr>
            <a:r>
              <a:rPr lang="en-US" sz="4000" dirty="0" smtClean="0">
                <a:solidFill>
                  <a:schemeClr val="bg1"/>
                </a:solidFill>
              </a:rPr>
              <a:t>(Ezekiel 37:18-19)</a:t>
            </a:r>
            <a:endParaRPr lang="en-US" sz="4000" dirty="0"/>
          </a:p>
        </p:txBody>
      </p:sp>
    </p:spTree>
    <p:extLst>
      <p:ext uri="{BB962C8B-B14F-4D97-AF65-F5344CB8AC3E}">
        <p14:creationId xmlns:p14="http://schemas.microsoft.com/office/powerpoint/2010/main" val="414769075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92500"/>
          </a:bodyPr>
          <a:lstStyle/>
          <a:p>
            <a:pPr algn="ctr">
              <a:buNone/>
            </a:pPr>
            <a:r>
              <a:rPr lang="en-US" sz="4600" dirty="0" smtClean="0">
                <a:solidFill>
                  <a:schemeClr val="bg1"/>
                </a:solidFill>
              </a:rPr>
              <a:t>The Two Stick Prophesy</a:t>
            </a:r>
            <a:endParaRPr lang="en-US" sz="4600" dirty="0" smtClean="0">
              <a:solidFill>
                <a:schemeClr val="bg1"/>
              </a:solidFill>
            </a:endParaRPr>
          </a:p>
          <a:p>
            <a:pPr marL="0" indent="0">
              <a:buNone/>
            </a:pPr>
            <a:r>
              <a:rPr lang="en-US" dirty="0" smtClean="0">
                <a:solidFill>
                  <a:schemeClr val="bg1"/>
                </a:solidFill>
              </a:rPr>
              <a:t>Hold </a:t>
            </a:r>
            <a:r>
              <a:rPr lang="en-US" dirty="0">
                <a:solidFill>
                  <a:schemeClr val="bg1"/>
                </a:solidFill>
              </a:rPr>
              <a:t>before their eyes the sticks you have written </a:t>
            </a:r>
            <a:r>
              <a:rPr lang="en-US" dirty="0" smtClean="0">
                <a:solidFill>
                  <a:schemeClr val="bg1"/>
                </a:solidFill>
              </a:rPr>
              <a:t>on </a:t>
            </a:r>
            <a:r>
              <a:rPr lang="en-US" dirty="0">
                <a:solidFill>
                  <a:schemeClr val="bg1"/>
                </a:solidFill>
              </a:rPr>
              <a:t>and say to them, 'This is what Adonai </a:t>
            </a:r>
            <a:r>
              <a:rPr lang="en-US" dirty="0" err="1" smtClean="0">
                <a:solidFill>
                  <a:schemeClr val="bg1"/>
                </a:solidFill>
              </a:rPr>
              <a:t>Yehovah</a:t>
            </a:r>
            <a:r>
              <a:rPr lang="en-US" dirty="0" smtClean="0">
                <a:solidFill>
                  <a:schemeClr val="bg1"/>
                </a:solidFill>
              </a:rPr>
              <a:t> </a:t>
            </a:r>
            <a:r>
              <a:rPr lang="en-US" dirty="0">
                <a:solidFill>
                  <a:schemeClr val="bg1"/>
                </a:solidFill>
              </a:rPr>
              <a:t>says: I will take the sons of </a:t>
            </a:r>
            <a:r>
              <a:rPr lang="en-US" dirty="0" err="1">
                <a:solidFill>
                  <a:schemeClr val="bg1"/>
                </a:solidFill>
              </a:rPr>
              <a:t>Yisrael</a:t>
            </a:r>
            <a:r>
              <a:rPr lang="en-US" dirty="0">
                <a:solidFill>
                  <a:schemeClr val="bg1"/>
                </a:solidFill>
              </a:rPr>
              <a:t> out of the nations where they have gone. I will gather them from all around and bring them back into their own land</a:t>
            </a:r>
            <a:r>
              <a:rPr lang="en-US" dirty="0" smtClean="0">
                <a:solidFill>
                  <a:schemeClr val="bg1"/>
                </a:solidFill>
              </a:rPr>
              <a:t>.  </a:t>
            </a:r>
            <a:r>
              <a:rPr lang="en-US" dirty="0">
                <a:solidFill>
                  <a:schemeClr val="bg1"/>
                </a:solidFill>
              </a:rPr>
              <a:t>I will make them one nation in the land, on the mountains of </a:t>
            </a:r>
            <a:r>
              <a:rPr lang="en-US" dirty="0" err="1">
                <a:solidFill>
                  <a:schemeClr val="bg1"/>
                </a:solidFill>
              </a:rPr>
              <a:t>Yisrael</a:t>
            </a:r>
            <a:r>
              <a:rPr lang="en-US" dirty="0">
                <a:solidFill>
                  <a:schemeClr val="bg1"/>
                </a:solidFill>
              </a:rPr>
              <a:t>. </a:t>
            </a:r>
            <a:r>
              <a:rPr lang="en-US" sz="3500" dirty="0" smtClean="0">
                <a:solidFill>
                  <a:schemeClr val="bg1"/>
                </a:solidFill>
              </a:rPr>
              <a:t>(Ezekiel 37:20-22)</a:t>
            </a:r>
            <a:endParaRPr lang="en-US" sz="3500" dirty="0"/>
          </a:p>
        </p:txBody>
      </p:sp>
    </p:spTree>
    <p:extLst>
      <p:ext uri="{BB962C8B-B14F-4D97-AF65-F5344CB8AC3E}">
        <p14:creationId xmlns:p14="http://schemas.microsoft.com/office/powerpoint/2010/main" val="4590212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70000" lnSpcReduction="20000"/>
          </a:bodyPr>
          <a:lstStyle/>
          <a:p>
            <a:pPr algn="ctr">
              <a:buNone/>
            </a:pPr>
            <a:r>
              <a:rPr lang="en-US" sz="4600" dirty="0" smtClean="0">
                <a:solidFill>
                  <a:schemeClr val="bg1"/>
                </a:solidFill>
              </a:rPr>
              <a:t>What </a:t>
            </a:r>
            <a:r>
              <a:rPr lang="en-US" sz="4600" dirty="0" smtClean="0">
                <a:solidFill>
                  <a:schemeClr val="bg1"/>
                </a:solidFill>
              </a:rPr>
              <a:t>House Do the Prophets Say </a:t>
            </a:r>
            <a:r>
              <a:rPr lang="en-US" sz="4600" dirty="0" smtClean="0">
                <a:solidFill>
                  <a:schemeClr val="bg1"/>
                </a:solidFill>
              </a:rPr>
              <a:t>is to be Built?</a:t>
            </a:r>
          </a:p>
          <a:p>
            <a:pPr marL="0" algn="ctr">
              <a:buNone/>
            </a:pPr>
            <a:r>
              <a:rPr lang="en-US" sz="4000" dirty="0">
                <a:solidFill>
                  <a:schemeClr val="bg1"/>
                </a:solidFill>
              </a:rPr>
              <a:t>For, lo, I will command, and I will sift the house of Israel among all nations, like as </a:t>
            </a:r>
            <a:r>
              <a:rPr lang="en-US" sz="4000" i="1" dirty="0">
                <a:solidFill>
                  <a:schemeClr val="bg1"/>
                </a:solidFill>
              </a:rPr>
              <a:t>corn </a:t>
            </a:r>
            <a:r>
              <a:rPr lang="en-US" sz="4000" dirty="0">
                <a:solidFill>
                  <a:schemeClr val="bg1"/>
                </a:solidFill>
              </a:rPr>
              <a:t>is sifted in a sieve, yet shall not the least grain fall upon the earth. All the sinners of my people shall die by the sword, which say, The evil shall not overtake nor prevent us.</a:t>
            </a:r>
            <a:r>
              <a:rPr lang="en-US" sz="4000" baseline="30000" dirty="0">
                <a:solidFill>
                  <a:schemeClr val="bg1"/>
                </a:solidFill>
              </a:rPr>
              <a:t> </a:t>
            </a:r>
            <a:r>
              <a:rPr lang="en-US" sz="4000" dirty="0">
                <a:solidFill>
                  <a:schemeClr val="bg1"/>
                </a:solidFill>
              </a:rPr>
              <a:t> </a:t>
            </a:r>
            <a:r>
              <a:rPr lang="en-US" sz="4000" u="sng" dirty="0">
                <a:solidFill>
                  <a:schemeClr val="bg1"/>
                </a:solidFill>
              </a:rPr>
              <a:t>In that day will I raise up the tabernacle of David that is fallen,</a:t>
            </a:r>
            <a:r>
              <a:rPr lang="en-US" sz="4000" dirty="0">
                <a:solidFill>
                  <a:schemeClr val="bg1"/>
                </a:solidFill>
              </a:rPr>
              <a:t> and close up the breaches thereof; and I will raise up his ruins, </a:t>
            </a:r>
            <a:r>
              <a:rPr lang="en-US" sz="4000" u="sng" dirty="0">
                <a:solidFill>
                  <a:schemeClr val="bg1"/>
                </a:solidFill>
              </a:rPr>
              <a:t>and I will build it as in the days of old</a:t>
            </a:r>
            <a:r>
              <a:rPr lang="en-US" sz="4000" dirty="0">
                <a:solidFill>
                  <a:schemeClr val="bg1"/>
                </a:solidFill>
              </a:rPr>
              <a:t> (Amos 9:9-11 KJV).</a:t>
            </a:r>
          </a:p>
        </p:txBody>
      </p:sp>
    </p:spTree>
    <p:extLst>
      <p:ext uri="{BB962C8B-B14F-4D97-AF65-F5344CB8AC3E}">
        <p14:creationId xmlns:p14="http://schemas.microsoft.com/office/powerpoint/2010/main" val="122905175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70000" lnSpcReduction="20000"/>
          </a:bodyPr>
          <a:lstStyle/>
          <a:p>
            <a:pPr algn="ctr">
              <a:buNone/>
            </a:pPr>
            <a:r>
              <a:rPr lang="en-US" sz="4000" dirty="0" smtClean="0">
                <a:solidFill>
                  <a:schemeClr val="bg1"/>
                </a:solidFill>
              </a:rPr>
              <a:t>Peter Speaks on </a:t>
            </a:r>
            <a:r>
              <a:rPr lang="en-US" sz="4000" dirty="0" smtClean="0">
                <a:solidFill>
                  <a:schemeClr val="bg1"/>
                </a:solidFill>
              </a:rPr>
              <a:t>Shavuot – What House Did Peter Think </a:t>
            </a:r>
            <a:r>
              <a:rPr lang="en-US" sz="4000" dirty="0" err="1" smtClean="0">
                <a:solidFill>
                  <a:schemeClr val="bg1"/>
                </a:solidFill>
              </a:rPr>
              <a:t>Yeshua</a:t>
            </a:r>
            <a:r>
              <a:rPr lang="en-US" sz="4000" dirty="0" smtClean="0">
                <a:solidFill>
                  <a:schemeClr val="bg1"/>
                </a:solidFill>
              </a:rPr>
              <a:t> Would Build?</a:t>
            </a:r>
            <a:endParaRPr lang="en-US" sz="4000" dirty="0" smtClean="0">
              <a:solidFill>
                <a:schemeClr val="bg1"/>
              </a:solidFill>
            </a:endParaRPr>
          </a:p>
          <a:p>
            <a:pPr marL="0" algn="ctr">
              <a:buNone/>
            </a:pPr>
            <a:r>
              <a:rPr lang="en-US" sz="4000" dirty="0" smtClean="0">
                <a:solidFill>
                  <a:schemeClr val="bg1"/>
                </a:solidFill>
              </a:rPr>
              <a:t>But </a:t>
            </a:r>
            <a:r>
              <a:rPr lang="en-US" sz="4000" dirty="0">
                <a:solidFill>
                  <a:schemeClr val="bg1"/>
                </a:solidFill>
              </a:rPr>
              <a:t>this is what was spoken about through the prophet </a:t>
            </a:r>
            <a:r>
              <a:rPr lang="en-US" sz="4000" dirty="0" err="1">
                <a:solidFill>
                  <a:schemeClr val="bg1"/>
                </a:solidFill>
              </a:rPr>
              <a:t>Yoel</a:t>
            </a:r>
            <a:r>
              <a:rPr lang="en-US" sz="4000" dirty="0">
                <a:solidFill>
                  <a:schemeClr val="bg1"/>
                </a:solidFill>
              </a:rPr>
              <a:t>: 'And in the last days it will be,' </a:t>
            </a:r>
            <a:r>
              <a:rPr lang="en-US" sz="4000" dirty="0" err="1">
                <a:solidFill>
                  <a:schemeClr val="bg1"/>
                </a:solidFill>
              </a:rPr>
              <a:t>Elohim</a:t>
            </a:r>
            <a:r>
              <a:rPr lang="en-US" sz="4000" dirty="0">
                <a:solidFill>
                  <a:schemeClr val="bg1"/>
                </a:solidFill>
              </a:rPr>
              <a:t> says, 'that I will pour out my Spirit on all people, and your sons and your daughters will prophesy, and your young men will see visions, and your old men will dream dreams. Even on my servants, both men and women, I will pour out my Spirit in those days, and they will prophesy (Acts 2:16-18).</a:t>
            </a:r>
          </a:p>
        </p:txBody>
      </p:sp>
    </p:spTree>
    <p:extLst>
      <p:ext uri="{BB962C8B-B14F-4D97-AF65-F5344CB8AC3E}">
        <p14:creationId xmlns:p14="http://schemas.microsoft.com/office/powerpoint/2010/main" val="211238856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85000" lnSpcReduction="20000"/>
          </a:bodyPr>
          <a:lstStyle/>
          <a:p>
            <a:pPr marL="0" algn="ctr">
              <a:buNone/>
            </a:pPr>
            <a:r>
              <a:rPr lang="en-US" sz="4000" dirty="0">
                <a:solidFill>
                  <a:schemeClr val="bg1"/>
                </a:solidFill>
              </a:rPr>
              <a:t>It will so happen that everyone who calls on the name of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will be delivered. For on Mount Zion and in </a:t>
            </a:r>
            <a:r>
              <a:rPr lang="en-US" sz="4000" dirty="0" err="1">
                <a:solidFill>
                  <a:schemeClr val="bg1"/>
                </a:solidFill>
              </a:rPr>
              <a:t>Yerushalayim</a:t>
            </a:r>
            <a:r>
              <a:rPr lang="en-US" sz="4000" dirty="0">
                <a:solidFill>
                  <a:schemeClr val="bg1"/>
                </a:solidFill>
              </a:rPr>
              <a:t> there will be those who survive, just as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has promised; the remnant will be those whom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will call. For look! </a:t>
            </a:r>
            <a:r>
              <a:rPr lang="en-US" sz="4000" u="sng" dirty="0">
                <a:solidFill>
                  <a:schemeClr val="bg1"/>
                </a:solidFill>
              </a:rPr>
              <a:t>In those days and at that time I will return the exiles to </a:t>
            </a:r>
            <a:r>
              <a:rPr lang="en-US" sz="4000" u="sng" dirty="0" err="1">
                <a:solidFill>
                  <a:schemeClr val="bg1"/>
                </a:solidFill>
              </a:rPr>
              <a:t>Yehudah</a:t>
            </a:r>
            <a:r>
              <a:rPr lang="en-US" sz="4000" u="sng" dirty="0">
                <a:solidFill>
                  <a:schemeClr val="bg1"/>
                </a:solidFill>
              </a:rPr>
              <a:t> and </a:t>
            </a:r>
            <a:r>
              <a:rPr lang="en-US" sz="4000" u="sng" dirty="0" err="1">
                <a:solidFill>
                  <a:schemeClr val="bg1"/>
                </a:solidFill>
              </a:rPr>
              <a:t>Yerushalayim</a:t>
            </a:r>
            <a:r>
              <a:rPr lang="en-US" sz="4000" dirty="0">
                <a:solidFill>
                  <a:schemeClr val="bg1"/>
                </a:solidFill>
              </a:rPr>
              <a:t> (</a:t>
            </a:r>
            <a:r>
              <a:rPr lang="en-US" sz="4000" dirty="0" err="1">
                <a:solidFill>
                  <a:schemeClr val="bg1"/>
                </a:solidFill>
              </a:rPr>
              <a:t>Yoel</a:t>
            </a:r>
            <a:r>
              <a:rPr lang="en-US" sz="4000" dirty="0">
                <a:solidFill>
                  <a:schemeClr val="bg1"/>
                </a:solidFill>
              </a:rPr>
              <a:t> 2:32-3:1).</a:t>
            </a:r>
          </a:p>
        </p:txBody>
      </p:sp>
    </p:spTree>
    <p:extLst>
      <p:ext uri="{BB962C8B-B14F-4D97-AF65-F5344CB8AC3E}">
        <p14:creationId xmlns:p14="http://schemas.microsoft.com/office/powerpoint/2010/main" val="141852601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70000" lnSpcReduction="20000"/>
          </a:bodyPr>
          <a:lstStyle/>
          <a:p>
            <a:pPr algn="ctr">
              <a:buNone/>
            </a:pPr>
            <a:r>
              <a:rPr lang="en-US" sz="5100" dirty="0" smtClean="0">
                <a:solidFill>
                  <a:schemeClr val="bg1"/>
                </a:solidFill>
              </a:rPr>
              <a:t>James Explains What Peter Taught</a:t>
            </a:r>
          </a:p>
          <a:p>
            <a:pPr marL="0" algn="ctr">
              <a:buNone/>
            </a:pPr>
            <a:r>
              <a:rPr lang="en-US" sz="4000" dirty="0" smtClean="0">
                <a:solidFill>
                  <a:schemeClr val="bg1"/>
                </a:solidFill>
              </a:rPr>
              <a:t>Simeon </a:t>
            </a:r>
            <a:r>
              <a:rPr lang="en-US" sz="4000" dirty="0">
                <a:solidFill>
                  <a:schemeClr val="bg1"/>
                </a:solidFill>
              </a:rPr>
              <a:t>has explained how </a:t>
            </a:r>
            <a:r>
              <a:rPr lang="en-US" sz="4000" dirty="0" err="1">
                <a:solidFill>
                  <a:schemeClr val="bg1"/>
                </a:solidFill>
              </a:rPr>
              <a:t>Elohim</a:t>
            </a:r>
            <a:r>
              <a:rPr lang="en-US" sz="4000" dirty="0">
                <a:solidFill>
                  <a:schemeClr val="bg1"/>
                </a:solidFill>
              </a:rPr>
              <a:t> first concerned himself to select from among the Gentiles a people for his name. The words of the prophets agree with this, as it is written, 'After this I will return, and </a:t>
            </a:r>
            <a:r>
              <a:rPr lang="en-US" sz="4000" u="sng" dirty="0">
                <a:solidFill>
                  <a:schemeClr val="bg1"/>
                </a:solidFill>
              </a:rPr>
              <a:t>I will rebuild the fallen tent of David; I will rebuild its ruins and restore it</a:t>
            </a:r>
            <a:r>
              <a:rPr lang="en-US" sz="4000" dirty="0">
                <a:solidFill>
                  <a:schemeClr val="bg1"/>
                </a:solidFill>
              </a:rPr>
              <a:t>, so that the rest of humanity may seek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namely, all the Gentiles I have called to be my own,' says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who makes these things known from long ago (Acts 15:14-18, citing Amos 9).</a:t>
            </a:r>
          </a:p>
        </p:txBody>
      </p:sp>
    </p:spTree>
    <p:extLst>
      <p:ext uri="{BB962C8B-B14F-4D97-AF65-F5344CB8AC3E}">
        <p14:creationId xmlns:p14="http://schemas.microsoft.com/office/powerpoint/2010/main" val="76554236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a:bodyPr>
          <a:lstStyle/>
          <a:p>
            <a:pPr algn="ctr">
              <a:buNone/>
            </a:pPr>
            <a:r>
              <a:rPr lang="en-US" sz="3600" dirty="0" smtClean="0">
                <a:solidFill>
                  <a:schemeClr val="bg1"/>
                </a:solidFill>
              </a:rPr>
              <a:t>What Authority Did </a:t>
            </a:r>
            <a:r>
              <a:rPr lang="en-US" sz="3600" dirty="0" err="1" smtClean="0">
                <a:solidFill>
                  <a:schemeClr val="bg1"/>
                </a:solidFill>
              </a:rPr>
              <a:t>Yeshua</a:t>
            </a:r>
            <a:r>
              <a:rPr lang="en-US" sz="3600" dirty="0" smtClean="0">
                <a:solidFill>
                  <a:schemeClr val="bg1"/>
                </a:solidFill>
              </a:rPr>
              <a:t> Give to His Disciples (Peter)?</a:t>
            </a:r>
            <a:endParaRPr lang="en-US" sz="3600" dirty="0" smtClean="0">
              <a:solidFill>
                <a:schemeClr val="bg1"/>
              </a:solidFill>
            </a:endParaRPr>
          </a:p>
          <a:p>
            <a:pPr marL="0" algn="ctr">
              <a:buNone/>
            </a:pPr>
            <a:r>
              <a:rPr lang="en-US" dirty="0" smtClean="0">
                <a:solidFill>
                  <a:schemeClr val="bg1"/>
                </a:solidFill>
              </a:rPr>
              <a:t>And </a:t>
            </a:r>
            <a:r>
              <a:rPr lang="en-US" dirty="0">
                <a:solidFill>
                  <a:schemeClr val="bg1"/>
                </a:solidFill>
              </a:rPr>
              <a:t>I will give unto thee the keys of the kingdom of heaven: and whatsoever thou shalt bind on earth shall be bound in heaven: and whatsoever thou shalt loose on earth shall be loosed in heaven. (Matthew 16:18-19 </a:t>
            </a:r>
            <a:r>
              <a:rPr lang="en-US" dirty="0" smtClean="0">
                <a:solidFill>
                  <a:schemeClr val="bg1"/>
                </a:solidFill>
              </a:rPr>
              <a:t>KJV)</a:t>
            </a:r>
            <a:endParaRPr lang="en-US" dirty="0">
              <a:solidFill>
                <a:schemeClr val="bg1"/>
              </a:solidFill>
            </a:endParaRPr>
          </a:p>
        </p:txBody>
      </p:sp>
    </p:spTree>
    <p:extLst>
      <p:ext uri="{BB962C8B-B14F-4D97-AF65-F5344CB8AC3E}">
        <p14:creationId xmlns:p14="http://schemas.microsoft.com/office/powerpoint/2010/main" val="373233285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70000" lnSpcReduction="20000"/>
          </a:bodyPr>
          <a:lstStyle/>
          <a:p>
            <a:pPr algn="ctr">
              <a:buNone/>
            </a:pPr>
            <a:r>
              <a:rPr lang="en-US" sz="4000" dirty="0" smtClean="0">
                <a:solidFill>
                  <a:schemeClr val="bg1"/>
                </a:solidFill>
              </a:rPr>
              <a:t>The Keys to the House of David</a:t>
            </a:r>
          </a:p>
          <a:p>
            <a:pPr algn="ctr">
              <a:buNone/>
            </a:pPr>
            <a:r>
              <a:rPr lang="en-US" sz="4000" dirty="0">
                <a:solidFill>
                  <a:schemeClr val="bg1"/>
                </a:solidFill>
              </a:rPr>
              <a:t>"At that time I will summon my servant </a:t>
            </a:r>
            <a:r>
              <a:rPr lang="en-US" sz="4000" dirty="0" err="1">
                <a:solidFill>
                  <a:schemeClr val="bg1"/>
                </a:solidFill>
              </a:rPr>
              <a:t>Eliakim</a:t>
            </a:r>
            <a:r>
              <a:rPr lang="en-US" sz="4000" dirty="0">
                <a:solidFill>
                  <a:schemeClr val="bg1"/>
                </a:solidFill>
              </a:rPr>
              <a:t>, son of </a:t>
            </a:r>
            <a:r>
              <a:rPr lang="en-US" sz="4000" dirty="0" err="1">
                <a:solidFill>
                  <a:schemeClr val="bg1"/>
                </a:solidFill>
              </a:rPr>
              <a:t>Hilkiah</a:t>
            </a:r>
            <a:r>
              <a:rPr lang="en-US" sz="4000" dirty="0">
                <a:solidFill>
                  <a:schemeClr val="bg1"/>
                </a:solidFill>
              </a:rPr>
              <a:t>. I will put your robe on him, tie your belt around him, and transfer your authority to him. He will become a protector of the residents of </a:t>
            </a:r>
            <a:r>
              <a:rPr lang="en-US" sz="4000" dirty="0" err="1">
                <a:solidFill>
                  <a:schemeClr val="bg1"/>
                </a:solidFill>
              </a:rPr>
              <a:t>Yerushalayim</a:t>
            </a:r>
            <a:r>
              <a:rPr lang="en-US" sz="4000" dirty="0">
                <a:solidFill>
                  <a:schemeClr val="bg1"/>
                </a:solidFill>
              </a:rPr>
              <a:t> and of the people of </a:t>
            </a:r>
            <a:r>
              <a:rPr lang="en-US" sz="4000" dirty="0" err="1">
                <a:solidFill>
                  <a:schemeClr val="bg1"/>
                </a:solidFill>
              </a:rPr>
              <a:t>Yehudah</a:t>
            </a:r>
            <a:r>
              <a:rPr lang="en-US" sz="4000" dirty="0">
                <a:solidFill>
                  <a:schemeClr val="bg1"/>
                </a:solidFill>
              </a:rPr>
              <a:t>.</a:t>
            </a:r>
            <a:r>
              <a:rPr lang="en-US" sz="4000" baseline="30000" dirty="0">
                <a:solidFill>
                  <a:schemeClr val="bg1"/>
                </a:solidFill>
              </a:rPr>
              <a:t> </a:t>
            </a:r>
            <a:r>
              <a:rPr lang="en-US" sz="4000" dirty="0">
                <a:solidFill>
                  <a:schemeClr val="bg1"/>
                </a:solidFill>
              </a:rPr>
              <a:t> I will place the key to the house of David on his shoulder. When he opens the door, no one can close it; when he closes the door, no one can open it.  (</a:t>
            </a:r>
            <a:r>
              <a:rPr lang="en-US" sz="4000" dirty="0" err="1">
                <a:solidFill>
                  <a:schemeClr val="bg1"/>
                </a:solidFill>
              </a:rPr>
              <a:t>Yeshayahu</a:t>
            </a:r>
            <a:r>
              <a:rPr lang="en-US" sz="4000" dirty="0">
                <a:solidFill>
                  <a:schemeClr val="bg1"/>
                </a:solidFill>
              </a:rPr>
              <a:t> 22:20-22)</a:t>
            </a:r>
            <a:endParaRPr lang="en-US" sz="4000" dirty="0" smtClean="0">
              <a:solidFill>
                <a:schemeClr val="bg1"/>
              </a:solidFill>
            </a:endParaRPr>
          </a:p>
          <a:p>
            <a:pPr algn="ctr">
              <a:buNone/>
            </a:pPr>
            <a:endParaRPr lang="en-US" sz="4000" dirty="0">
              <a:solidFill>
                <a:schemeClr val="bg1"/>
              </a:solidFill>
            </a:endParaRPr>
          </a:p>
        </p:txBody>
      </p:sp>
    </p:spTree>
    <p:extLst>
      <p:ext uri="{BB962C8B-B14F-4D97-AF65-F5344CB8AC3E}">
        <p14:creationId xmlns:p14="http://schemas.microsoft.com/office/powerpoint/2010/main" val="204401552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92500" lnSpcReduction="20000"/>
          </a:bodyPr>
          <a:lstStyle/>
          <a:p>
            <a:pPr marL="0" algn="ctr">
              <a:buNone/>
            </a:pPr>
            <a:r>
              <a:rPr lang="en-US" sz="4000" dirty="0">
                <a:solidFill>
                  <a:schemeClr val="bg1"/>
                </a:solidFill>
              </a:rPr>
              <a:t>To the angel of the congregation in Philadelphia write the following: "This is the solemn pronouncement of the Set-apart One, the True One, who holds the key of David, who opens doors no one can shut, and shuts doors no one can open" (</a:t>
            </a:r>
            <a:r>
              <a:rPr lang="en-US" sz="4000" dirty="0" smtClean="0">
                <a:solidFill>
                  <a:schemeClr val="bg1"/>
                </a:solidFill>
              </a:rPr>
              <a:t>Revelation </a:t>
            </a:r>
            <a:r>
              <a:rPr lang="en-US" sz="4000" dirty="0">
                <a:solidFill>
                  <a:schemeClr val="bg1"/>
                </a:solidFill>
              </a:rPr>
              <a:t>3:7</a:t>
            </a:r>
            <a:r>
              <a:rPr lang="en-US" sz="4000" dirty="0" smtClean="0">
                <a:solidFill>
                  <a:schemeClr val="bg1"/>
                </a:solidFill>
              </a:rPr>
              <a:t>)</a:t>
            </a:r>
          </a:p>
          <a:p>
            <a:pPr algn="ctr">
              <a:buNone/>
            </a:pPr>
            <a:r>
              <a:rPr lang="en-US" sz="4000" dirty="0" smtClean="0">
                <a:solidFill>
                  <a:schemeClr val="bg1"/>
                </a:solidFill>
              </a:rPr>
              <a:t>The “key” is the authority to rule</a:t>
            </a:r>
            <a:endParaRPr lang="en-US" sz="4000" dirty="0">
              <a:solidFill>
                <a:schemeClr val="bg1"/>
              </a:solidFill>
            </a:endParaRPr>
          </a:p>
        </p:txBody>
      </p:sp>
    </p:spTree>
    <p:extLst>
      <p:ext uri="{BB962C8B-B14F-4D97-AF65-F5344CB8AC3E}">
        <p14:creationId xmlns:p14="http://schemas.microsoft.com/office/powerpoint/2010/main" val="421939159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77500" lnSpcReduction="20000"/>
          </a:bodyPr>
          <a:lstStyle/>
          <a:p>
            <a:pPr algn="ctr">
              <a:buNone/>
            </a:pPr>
            <a:r>
              <a:rPr lang="en-US" sz="4000" dirty="0">
                <a:solidFill>
                  <a:schemeClr val="bg1"/>
                </a:solidFill>
              </a:rPr>
              <a:t>The "keys of the reign of the heavens" about which </a:t>
            </a:r>
            <a:r>
              <a:rPr lang="en-US" sz="4000" dirty="0" err="1" smtClean="0">
                <a:solidFill>
                  <a:schemeClr val="bg1"/>
                </a:solidFill>
              </a:rPr>
              <a:t>Yeshua</a:t>
            </a:r>
            <a:r>
              <a:rPr lang="en-US" sz="4000" dirty="0" smtClean="0">
                <a:solidFill>
                  <a:schemeClr val="bg1"/>
                </a:solidFill>
              </a:rPr>
              <a:t> </a:t>
            </a:r>
            <a:r>
              <a:rPr lang="en-US" sz="4000" dirty="0">
                <a:solidFill>
                  <a:schemeClr val="bg1"/>
                </a:solidFill>
              </a:rPr>
              <a:t>spoke to Peter is the authority given to the disciples of </a:t>
            </a:r>
            <a:r>
              <a:rPr lang="en-US" sz="4000" dirty="0" err="1" smtClean="0">
                <a:solidFill>
                  <a:schemeClr val="bg1"/>
                </a:solidFill>
              </a:rPr>
              <a:t>Yeshua</a:t>
            </a:r>
            <a:r>
              <a:rPr lang="en-US" sz="4000" dirty="0" smtClean="0">
                <a:solidFill>
                  <a:schemeClr val="bg1"/>
                </a:solidFill>
              </a:rPr>
              <a:t> </a:t>
            </a:r>
            <a:r>
              <a:rPr lang="en-US" sz="4000" dirty="0">
                <a:solidFill>
                  <a:schemeClr val="bg1"/>
                </a:solidFill>
              </a:rPr>
              <a:t>to manage and reign over his body by the use of the rules (Hebrew, </a:t>
            </a:r>
            <a:r>
              <a:rPr lang="en-US" sz="4000" i="1" dirty="0" err="1">
                <a:solidFill>
                  <a:schemeClr val="bg1"/>
                </a:solidFill>
              </a:rPr>
              <a:t>chukot</a:t>
            </a:r>
            <a:r>
              <a:rPr lang="en-US" sz="4000" dirty="0">
                <a:solidFill>
                  <a:schemeClr val="bg1"/>
                </a:solidFill>
              </a:rPr>
              <a:t>) and right-rulings (Hebrew, </a:t>
            </a:r>
            <a:r>
              <a:rPr lang="en-US" sz="4000" i="1" dirty="0" err="1">
                <a:solidFill>
                  <a:schemeClr val="bg1"/>
                </a:solidFill>
              </a:rPr>
              <a:t>mishpatim</a:t>
            </a:r>
            <a:r>
              <a:rPr lang="en-US" sz="4000" dirty="0">
                <a:solidFill>
                  <a:schemeClr val="bg1"/>
                </a:solidFill>
              </a:rPr>
              <a:t>) of the Torah.  These tools ("keys") are the means by which to instruct and manage the body of Messiah.  They are the laws and judgments by which all of Israel is to live.</a:t>
            </a:r>
          </a:p>
        </p:txBody>
      </p:sp>
    </p:spTree>
    <p:extLst>
      <p:ext uri="{BB962C8B-B14F-4D97-AF65-F5344CB8AC3E}">
        <p14:creationId xmlns:p14="http://schemas.microsoft.com/office/powerpoint/2010/main" val="342702843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lnSpcReduction="10000"/>
          </a:bodyPr>
          <a:lstStyle/>
          <a:p>
            <a:pPr algn="ctr">
              <a:buNone/>
            </a:pPr>
            <a:r>
              <a:rPr lang="en-US" sz="4000" dirty="0" smtClean="0">
                <a:solidFill>
                  <a:schemeClr val="bg1"/>
                </a:solidFill>
              </a:rPr>
              <a:t>The Laws of the Land</a:t>
            </a:r>
          </a:p>
          <a:p>
            <a:pPr marL="0" algn="ctr">
              <a:buNone/>
            </a:pPr>
            <a:r>
              <a:rPr lang="en-US" sz="4000" dirty="0">
                <a:solidFill>
                  <a:schemeClr val="bg1"/>
                </a:solidFill>
              </a:rPr>
              <a:t>Now this is the commandment - the rules and right-rulings that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your </a:t>
            </a:r>
            <a:r>
              <a:rPr lang="en-US" sz="4000" dirty="0" err="1">
                <a:solidFill>
                  <a:schemeClr val="bg1"/>
                </a:solidFill>
              </a:rPr>
              <a:t>Elohim</a:t>
            </a:r>
            <a:r>
              <a:rPr lang="en-US" sz="4000" dirty="0">
                <a:solidFill>
                  <a:schemeClr val="bg1"/>
                </a:solidFill>
              </a:rPr>
              <a:t> instructed me to teach you so that you may carry them out in the land where you are headed.... (</a:t>
            </a:r>
            <a:r>
              <a:rPr lang="en-US" sz="4000" dirty="0" err="1">
                <a:solidFill>
                  <a:schemeClr val="bg1"/>
                </a:solidFill>
              </a:rPr>
              <a:t>Devarim</a:t>
            </a:r>
            <a:r>
              <a:rPr lang="en-US" sz="4000" dirty="0">
                <a:solidFill>
                  <a:schemeClr val="bg1"/>
                </a:solidFill>
              </a:rPr>
              <a:t> 6:1)</a:t>
            </a:r>
          </a:p>
        </p:txBody>
      </p:sp>
    </p:spTree>
    <p:extLst>
      <p:ext uri="{BB962C8B-B14F-4D97-AF65-F5344CB8AC3E}">
        <p14:creationId xmlns:p14="http://schemas.microsoft.com/office/powerpoint/2010/main" val="169460595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92500" lnSpcReduction="20000"/>
          </a:bodyPr>
          <a:lstStyle/>
          <a:p>
            <a:pPr algn="ctr">
              <a:buNone/>
            </a:pPr>
            <a:r>
              <a:rPr lang="en-US" sz="4000" dirty="0" smtClean="0">
                <a:solidFill>
                  <a:schemeClr val="bg1"/>
                </a:solidFill>
              </a:rPr>
              <a:t>Is there any authority to change the laws and rulings of the Torah?</a:t>
            </a:r>
          </a:p>
          <a:p>
            <a:pPr algn="ctr">
              <a:buNone/>
            </a:pPr>
            <a:endParaRPr lang="en-US" sz="4000" dirty="0">
              <a:solidFill>
                <a:schemeClr val="bg1"/>
              </a:solidFill>
            </a:endParaRPr>
          </a:p>
          <a:p>
            <a:pPr algn="ctr">
              <a:buNone/>
            </a:pPr>
            <a:r>
              <a:rPr lang="en-US" sz="4000" dirty="0" smtClean="0">
                <a:solidFill>
                  <a:schemeClr val="bg1"/>
                </a:solidFill>
              </a:rPr>
              <a:t>All false religions take upon  themselves the authority to change God’s Law or have as a leader one who alone or a select group of people who can properly interpret the Law</a:t>
            </a:r>
          </a:p>
        </p:txBody>
      </p:sp>
    </p:spTree>
    <p:extLst>
      <p:ext uri="{BB962C8B-B14F-4D97-AF65-F5344CB8AC3E}">
        <p14:creationId xmlns:p14="http://schemas.microsoft.com/office/powerpoint/2010/main" val="35054681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77500" lnSpcReduction="20000"/>
          </a:bodyPr>
          <a:lstStyle/>
          <a:p>
            <a:pPr algn="ctr">
              <a:buNone/>
            </a:pPr>
            <a:r>
              <a:rPr lang="en-US" sz="4000" dirty="0">
                <a:solidFill>
                  <a:schemeClr val="bg1"/>
                </a:solidFill>
              </a:rPr>
              <a:t>Now, </a:t>
            </a:r>
            <a:r>
              <a:rPr lang="en-US" sz="4000" dirty="0" err="1">
                <a:solidFill>
                  <a:schemeClr val="bg1"/>
                </a:solidFill>
              </a:rPr>
              <a:t>Yisrael</a:t>
            </a:r>
            <a:r>
              <a:rPr lang="en-US" sz="4000" dirty="0">
                <a:solidFill>
                  <a:schemeClr val="bg1"/>
                </a:solidFill>
              </a:rPr>
              <a:t>, pay attention to the rules and right-rulings I am about to teach you, so that you might live and go on to enter and take possession of the land that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the </a:t>
            </a:r>
            <a:r>
              <a:rPr lang="en-US" sz="4000" dirty="0" err="1">
                <a:solidFill>
                  <a:schemeClr val="bg1"/>
                </a:solidFill>
              </a:rPr>
              <a:t>Elohim</a:t>
            </a:r>
            <a:r>
              <a:rPr lang="en-US" sz="4000" dirty="0">
                <a:solidFill>
                  <a:schemeClr val="bg1"/>
                </a:solidFill>
              </a:rPr>
              <a:t> of your ancestors, is giving you.</a:t>
            </a:r>
            <a:r>
              <a:rPr lang="en-US" sz="4000" baseline="30000" dirty="0">
                <a:solidFill>
                  <a:schemeClr val="bg1"/>
                </a:solidFill>
              </a:rPr>
              <a:t> </a:t>
            </a:r>
            <a:r>
              <a:rPr lang="en-US" sz="4000" dirty="0">
                <a:solidFill>
                  <a:schemeClr val="bg1"/>
                </a:solidFill>
              </a:rPr>
              <a:t> </a:t>
            </a:r>
            <a:r>
              <a:rPr lang="en-US" sz="4000" u="sng" dirty="0">
                <a:solidFill>
                  <a:schemeClr val="bg1"/>
                </a:solidFill>
              </a:rPr>
              <a:t>Do not add a thing to what I command you nor subtract from it</a:t>
            </a:r>
            <a:r>
              <a:rPr lang="en-US" sz="4000" dirty="0">
                <a:solidFill>
                  <a:schemeClr val="bg1"/>
                </a:solidFill>
              </a:rPr>
              <a:t>, so that you may keep the commandments of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your </a:t>
            </a:r>
            <a:r>
              <a:rPr lang="en-US" sz="4000" dirty="0" err="1">
                <a:solidFill>
                  <a:schemeClr val="bg1"/>
                </a:solidFill>
              </a:rPr>
              <a:t>Elohim</a:t>
            </a:r>
            <a:r>
              <a:rPr lang="en-US" sz="4000" dirty="0">
                <a:solidFill>
                  <a:schemeClr val="bg1"/>
                </a:solidFill>
              </a:rPr>
              <a:t> that I am delivering to you (</a:t>
            </a:r>
            <a:r>
              <a:rPr lang="en-US" sz="4000" dirty="0" err="1">
                <a:solidFill>
                  <a:schemeClr val="bg1"/>
                </a:solidFill>
              </a:rPr>
              <a:t>Devarim</a:t>
            </a:r>
            <a:r>
              <a:rPr lang="en-US" sz="4000" dirty="0">
                <a:solidFill>
                  <a:schemeClr val="bg1"/>
                </a:solidFill>
              </a:rPr>
              <a:t> [Deuteronomy] 4:1,2).</a:t>
            </a:r>
          </a:p>
        </p:txBody>
      </p:sp>
    </p:spTree>
    <p:extLst>
      <p:ext uri="{BB962C8B-B14F-4D97-AF65-F5344CB8AC3E}">
        <p14:creationId xmlns:p14="http://schemas.microsoft.com/office/powerpoint/2010/main" val="270784333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a:bodyPr>
          <a:lstStyle/>
          <a:p>
            <a:pPr algn="ctr">
              <a:buNone/>
            </a:pPr>
            <a:r>
              <a:rPr lang="en-US" sz="3600" dirty="0" smtClean="0">
                <a:solidFill>
                  <a:schemeClr val="bg1"/>
                </a:solidFill>
              </a:rPr>
              <a:t>The Torah is Israel’s Inheritance</a:t>
            </a:r>
          </a:p>
          <a:p>
            <a:pPr algn="ctr">
              <a:buNone/>
            </a:pPr>
            <a:r>
              <a:rPr lang="en-US" sz="3600" dirty="0" err="1" smtClean="0">
                <a:solidFill>
                  <a:schemeClr val="bg1"/>
                </a:solidFill>
              </a:rPr>
              <a:t>Mosheh</a:t>
            </a:r>
            <a:r>
              <a:rPr lang="en-US" sz="3600" dirty="0" smtClean="0">
                <a:solidFill>
                  <a:schemeClr val="bg1"/>
                </a:solidFill>
              </a:rPr>
              <a:t> </a:t>
            </a:r>
            <a:r>
              <a:rPr lang="en-US" sz="3600" dirty="0">
                <a:solidFill>
                  <a:schemeClr val="bg1"/>
                </a:solidFill>
              </a:rPr>
              <a:t>delivered to us an instruction (Torah), </a:t>
            </a:r>
            <a:r>
              <a:rPr lang="en-US" sz="3600" i="1" u="sng" dirty="0">
                <a:solidFill>
                  <a:schemeClr val="bg1"/>
                </a:solidFill>
              </a:rPr>
              <a:t>an inheritance</a:t>
            </a:r>
            <a:r>
              <a:rPr lang="en-US" sz="3600" dirty="0">
                <a:solidFill>
                  <a:schemeClr val="bg1"/>
                </a:solidFill>
              </a:rPr>
              <a:t> for the assembly (</a:t>
            </a:r>
            <a:r>
              <a:rPr lang="en-US" sz="3600" dirty="0" err="1">
                <a:solidFill>
                  <a:schemeClr val="bg1"/>
                </a:solidFill>
              </a:rPr>
              <a:t>kehilah</a:t>
            </a:r>
            <a:r>
              <a:rPr lang="en-US" sz="3600" dirty="0">
                <a:solidFill>
                  <a:schemeClr val="bg1"/>
                </a:solidFill>
              </a:rPr>
              <a:t>) of </a:t>
            </a:r>
            <a:r>
              <a:rPr lang="en-US" sz="3600" dirty="0" err="1">
                <a:solidFill>
                  <a:schemeClr val="bg1"/>
                </a:solidFill>
              </a:rPr>
              <a:t>Ya'acov</a:t>
            </a:r>
            <a:r>
              <a:rPr lang="en-US" sz="3600" dirty="0">
                <a:solidFill>
                  <a:schemeClr val="bg1"/>
                </a:solidFill>
              </a:rPr>
              <a:t> (</a:t>
            </a:r>
            <a:r>
              <a:rPr lang="en-US" sz="3600" dirty="0" err="1">
                <a:solidFill>
                  <a:schemeClr val="bg1"/>
                </a:solidFill>
              </a:rPr>
              <a:t>Devarim</a:t>
            </a:r>
            <a:r>
              <a:rPr lang="en-US" sz="3600" dirty="0">
                <a:solidFill>
                  <a:schemeClr val="bg1"/>
                </a:solidFill>
              </a:rPr>
              <a:t> 33:4).</a:t>
            </a:r>
            <a:endParaRPr lang="en-US" sz="4000" dirty="0">
              <a:solidFill>
                <a:schemeClr val="bg1"/>
              </a:solidFill>
            </a:endParaRPr>
          </a:p>
        </p:txBody>
      </p:sp>
    </p:spTree>
    <p:extLst>
      <p:ext uri="{BB962C8B-B14F-4D97-AF65-F5344CB8AC3E}">
        <p14:creationId xmlns:p14="http://schemas.microsoft.com/office/powerpoint/2010/main" val="302379687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85000" lnSpcReduction="20000"/>
          </a:bodyPr>
          <a:lstStyle/>
          <a:p>
            <a:pPr algn="ctr">
              <a:buNone/>
            </a:pPr>
            <a:r>
              <a:rPr lang="en-US" sz="4000" dirty="0">
                <a:solidFill>
                  <a:schemeClr val="bg1"/>
                </a:solidFill>
              </a:rPr>
              <a:t>You must be careful to do everything I am commanding you. Do not add to it or subtract from it! (</a:t>
            </a:r>
            <a:r>
              <a:rPr lang="en-US" sz="4000" dirty="0" err="1">
                <a:solidFill>
                  <a:schemeClr val="bg1"/>
                </a:solidFill>
              </a:rPr>
              <a:t>Devarim</a:t>
            </a:r>
            <a:r>
              <a:rPr lang="en-US" sz="4000" dirty="0">
                <a:solidFill>
                  <a:schemeClr val="bg1"/>
                </a:solidFill>
              </a:rPr>
              <a:t> 12:32</a:t>
            </a:r>
            <a:r>
              <a:rPr lang="en-US" sz="4000" dirty="0" smtClean="0">
                <a:solidFill>
                  <a:schemeClr val="bg1"/>
                </a:solidFill>
              </a:rPr>
              <a:t>).</a:t>
            </a:r>
          </a:p>
          <a:p>
            <a:pPr marL="0" indent="0">
              <a:buNone/>
            </a:pP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your Instructions endure; they stand secure in heaven. (Psalm 119:89)</a:t>
            </a:r>
          </a:p>
          <a:p>
            <a:pPr marL="0" indent="0">
              <a:buNone/>
            </a:pPr>
            <a:r>
              <a:rPr lang="en-US" sz="4000" dirty="0">
                <a:solidFill>
                  <a:schemeClr val="bg1"/>
                </a:solidFill>
              </a:rPr>
              <a:t>Long ago I realized that you ordained your rules to last. (Psalm 119:152)</a:t>
            </a:r>
          </a:p>
          <a:p>
            <a:pPr marL="0" indent="0">
              <a:buNone/>
            </a:pPr>
            <a:r>
              <a:rPr lang="en-US" sz="4000" dirty="0">
                <a:solidFill>
                  <a:schemeClr val="bg1"/>
                </a:solidFill>
              </a:rPr>
              <a:t>Your justice endures, and your law is reliable. (Psalm 119:142)</a:t>
            </a:r>
          </a:p>
          <a:p>
            <a:pPr algn="ctr">
              <a:buNone/>
            </a:pPr>
            <a:endParaRPr lang="en-US" sz="4000" dirty="0">
              <a:solidFill>
                <a:schemeClr val="bg1"/>
              </a:solidFill>
            </a:endParaRPr>
          </a:p>
        </p:txBody>
      </p:sp>
    </p:spTree>
    <p:extLst>
      <p:ext uri="{BB962C8B-B14F-4D97-AF65-F5344CB8AC3E}">
        <p14:creationId xmlns:p14="http://schemas.microsoft.com/office/powerpoint/2010/main" val="41962762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85000" lnSpcReduction="20000"/>
          </a:bodyPr>
          <a:lstStyle/>
          <a:p>
            <a:pPr algn="ctr">
              <a:buNone/>
            </a:pPr>
            <a:r>
              <a:rPr lang="en-US" sz="4000" dirty="0" smtClean="0">
                <a:solidFill>
                  <a:schemeClr val="bg1"/>
                </a:solidFill>
              </a:rPr>
              <a:t>Binding and Loosing</a:t>
            </a:r>
          </a:p>
          <a:p>
            <a:pPr algn="ctr">
              <a:buNone/>
            </a:pPr>
            <a:r>
              <a:rPr lang="en-US" sz="3800" dirty="0" smtClean="0">
                <a:solidFill>
                  <a:schemeClr val="bg1"/>
                </a:solidFill>
              </a:rPr>
              <a:t>“whatever </a:t>
            </a:r>
            <a:r>
              <a:rPr lang="en-US" sz="3800" dirty="0">
                <a:solidFill>
                  <a:schemeClr val="bg1"/>
                </a:solidFill>
              </a:rPr>
              <a:t>you bind on earth shall be having been bound in the heavens, and whatever you loosen on earth shall be having been loosened in the </a:t>
            </a:r>
            <a:r>
              <a:rPr lang="en-US" sz="3800" dirty="0" smtClean="0">
                <a:solidFill>
                  <a:schemeClr val="bg1"/>
                </a:solidFill>
              </a:rPr>
              <a:t>heavens”</a:t>
            </a:r>
          </a:p>
          <a:p>
            <a:pPr algn="ctr">
              <a:buNone/>
            </a:pPr>
            <a:r>
              <a:rPr lang="en-US" sz="3800" dirty="0"/>
              <a:t> </a:t>
            </a:r>
            <a:r>
              <a:rPr lang="en-US" sz="3800" dirty="0" smtClean="0">
                <a:solidFill>
                  <a:schemeClr val="bg1"/>
                </a:solidFill>
              </a:rPr>
              <a:t>The </a:t>
            </a:r>
            <a:r>
              <a:rPr lang="en-US" sz="3800" dirty="0">
                <a:solidFill>
                  <a:schemeClr val="bg1"/>
                </a:solidFill>
              </a:rPr>
              <a:t>periphrastic future perfect tense of the Greek text.  It is constructed by attaching the future tense of the "to be" verb to the perfect participle of the action verbs</a:t>
            </a:r>
            <a:r>
              <a:rPr lang="en-US" sz="3800" dirty="0" smtClean="0">
                <a:solidFill>
                  <a:schemeClr val="bg1"/>
                </a:solidFill>
              </a:rPr>
              <a:t>.</a:t>
            </a:r>
            <a:endParaRPr lang="en-US" sz="3800" dirty="0">
              <a:solidFill>
                <a:schemeClr val="bg1"/>
              </a:solidFill>
            </a:endParaRPr>
          </a:p>
        </p:txBody>
      </p:sp>
    </p:spTree>
    <p:extLst>
      <p:ext uri="{BB962C8B-B14F-4D97-AF65-F5344CB8AC3E}">
        <p14:creationId xmlns:p14="http://schemas.microsoft.com/office/powerpoint/2010/main" val="224323606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Autofit/>
          </a:bodyPr>
          <a:lstStyle/>
          <a:p>
            <a:pPr marL="0" algn="ctr">
              <a:buNone/>
            </a:pPr>
            <a:r>
              <a:rPr lang="en-US" dirty="0">
                <a:solidFill>
                  <a:schemeClr val="bg1"/>
                </a:solidFill>
              </a:rPr>
              <a:t>It essentially means, "when this judgment is 'bound,' it shall already have been bound in heaven" and "when the judgment is 'loosed' (released), it shall already have been released in heaven."  The </a:t>
            </a:r>
            <a:r>
              <a:rPr lang="en-US" dirty="0" smtClean="0">
                <a:solidFill>
                  <a:schemeClr val="bg1"/>
                </a:solidFill>
              </a:rPr>
              <a:t>action of binding or loosing, </a:t>
            </a:r>
            <a:r>
              <a:rPr lang="en-US" dirty="0">
                <a:solidFill>
                  <a:schemeClr val="bg1"/>
                </a:solidFill>
              </a:rPr>
              <a:t>when declared by the disciples, will at that point in time already have been done by heaven</a:t>
            </a:r>
            <a:r>
              <a:rPr lang="en-US" dirty="0" smtClean="0">
                <a:solidFill>
                  <a:schemeClr val="bg1"/>
                </a:solidFill>
              </a:rPr>
              <a:t>.  Why?</a:t>
            </a:r>
            <a:endParaRPr lang="en-US" dirty="0">
              <a:solidFill>
                <a:schemeClr val="bg1"/>
              </a:solidFill>
            </a:endParaRPr>
          </a:p>
        </p:txBody>
      </p:sp>
    </p:spTree>
    <p:extLst>
      <p:ext uri="{BB962C8B-B14F-4D97-AF65-F5344CB8AC3E}">
        <p14:creationId xmlns:p14="http://schemas.microsoft.com/office/powerpoint/2010/main" val="155260944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a:bodyPr>
          <a:lstStyle/>
          <a:p>
            <a:pPr algn="ctr">
              <a:buNone/>
            </a:pPr>
            <a:r>
              <a:rPr lang="en-US" dirty="0" smtClean="0">
                <a:solidFill>
                  <a:schemeClr val="bg1"/>
                </a:solidFill>
              </a:rPr>
              <a:t>Does this authority enable </a:t>
            </a:r>
            <a:r>
              <a:rPr lang="en-US" dirty="0" err="1" smtClean="0">
                <a:solidFill>
                  <a:schemeClr val="bg1"/>
                </a:solidFill>
              </a:rPr>
              <a:t>Yeshua’s</a:t>
            </a:r>
            <a:r>
              <a:rPr lang="en-US" dirty="0" smtClean="0">
                <a:solidFill>
                  <a:schemeClr val="bg1"/>
                </a:solidFill>
              </a:rPr>
              <a:t> disciples to decide on their own how to judge the body of Messiah?</a:t>
            </a:r>
          </a:p>
          <a:p>
            <a:pPr algn="ctr">
              <a:buNone/>
            </a:pPr>
            <a:r>
              <a:rPr lang="en-US" dirty="0" smtClean="0">
                <a:solidFill>
                  <a:schemeClr val="bg1"/>
                </a:solidFill>
              </a:rPr>
              <a:t>(This is Roman Catholic teaching)</a:t>
            </a:r>
          </a:p>
          <a:p>
            <a:pPr algn="ctr">
              <a:buNone/>
            </a:pPr>
            <a:r>
              <a:rPr lang="en-US" dirty="0" smtClean="0">
                <a:solidFill>
                  <a:schemeClr val="bg1"/>
                </a:solidFill>
              </a:rPr>
              <a:t>Can a leader </a:t>
            </a:r>
            <a:r>
              <a:rPr lang="en-US" dirty="0" smtClean="0">
                <a:solidFill>
                  <a:schemeClr val="bg1"/>
                </a:solidFill>
              </a:rPr>
              <a:t>of </a:t>
            </a:r>
            <a:r>
              <a:rPr lang="en-US" dirty="0" err="1" smtClean="0">
                <a:solidFill>
                  <a:schemeClr val="bg1"/>
                </a:solidFill>
              </a:rPr>
              <a:t>Yah’s</a:t>
            </a:r>
            <a:r>
              <a:rPr lang="en-US" dirty="0" smtClean="0">
                <a:solidFill>
                  <a:schemeClr val="bg1"/>
                </a:solidFill>
              </a:rPr>
              <a:t> assembly make </a:t>
            </a:r>
            <a:r>
              <a:rPr lang="en-US" dirty="0" smtClean="0">
                <a:solidFill>
                  <a:schemeClr val="bg1"/>
                </a:solidFill>
              </a:rPr>
              <a:t>his own decision </a:t>
            </a:r>
            <a:r>
              <a:rPr lang="en-US" dirty="0" smtClean="0">
                <a:solidFill>
                  <a:schemeClr val="bg1"/>
                </a:solidFill>
              </a:rPr>
              <a:t>based entirely upon his own opinion about </a:t>
            </a:r>
            <a:r>
              <a:rPr lang="en-US" dirty="0" smtClean="0">
                <a:solidFill>
                  <a:schemeClr val="bg1"/>
                </a:solidFill>
              </a:rPr>
              <a:t>how to judge someone?</a:t>
            </a:r>
            <a:endParaRPr lang="en-US" dirty="0">
              <a:solidFill>
                <a:schemeClr val="bg1"/>
              </a:solidFill>
            </a:endParaRPr>
          </a:p>
        </p:txBody>
      </p:sp>
    </p:spTree>
    <p:extLst>
      <p:ext uri="{BB962C8B-B14F-4D97-AF65-F5344CB8AC3E}">
        <p14:creationId xmlns:p14="http://schemas.microsoft.com/office/powerpoint/2010/main" val="93286760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77500" lnSpcReduction="20000"/>
          </a:bodyPr>
          <a:lstStyle/>
          <a:p>
            <a:pPr algn="ctr">
              <a:buNone/>
            </a:pPr>
            <a:r>
              <a:rPr lang="en-US" sz="4000" dirty="0" smtClean="0">
                <a:solidFill>
                  <a:schemeClr val="bg1"/>
                </a:solidFill>
              </a:rPr>
              <a:t>Messiah Will Judge the Nations</a:t>
            </a:r>
          </a:p>
          <a:p>
            <a:pPr marL="0" algn="ctr">
              <a:buNone/>
            </a:pPr>
            <a:r>
              <a:rPr lang="en-US" sz="4000" dirty="0" smtClean="0">
                <a:solidFill>
                  <a:schemeClr val="bg1"/>
                </a:solidFill>
              </a:rPr>
              <a:t>...</a:t>
            </a:r>
            <a:r>
              <a:rPr lang="en-US" sz="4000" dirty="0">
                <a:solidFill>
                  <a:schemeClr val="bg1"/>
                </a:solidFill>
              </a:rPr>
              <a:t>and many nations will come, saying, "Come on! Let's go up to </a:t>
            </a:r>
            <a:r>
              <a:rPr lang="en-US" sz="4000" dirty="0" err="1" smtClean="0">
                <a:solidFill>
                  <a:schemeClr val="bg1"/>
                </a:solidFill>
              </a:rPr>
              <a:t>Yehovah's</a:t>
            </a:r>
            <a:r>
              <a:rPr lang="en-US" sz="4000" dirty="0" smtClean="0">
                <a:solidFill>
                  <a:schemeClr val="bg1"/>
                </a:solidFill>
              </a:rPr>
              <a:t> </a:t>
            </a:r>
            <a:r>
              <a:rPr lang="en-US" sz="4000" dirty="0">
                <a:solidFill>
                  <a:schemeClr val="bg1"/>
                </a:solidFill>
              </a:rPr>
              <a:t>mountain, to the temple of </a:t>
            </a:r>
            <a:r>
              <a:rPr lang="en-US" sz="4000" dirty="0" err="1">
                <a:solidFill>
                  <a:schemeClr val="bg1"/>
                </a:solidFill>
              </a:rPr>
              <a:t>Ya'acov's</a:t>
            </a:r>
            <a:r>
              <a:rPr lang="en-US" sz="4000" dirty="0">
                <a:solidFill>
                  <a:schemeClr val="bg1"/>
                </a:solidFill>
              </a:rPr>
              <a:t> </a:t>
            </a:r>
            <a:r>
              <a:rPr lang="en-US" sz="4000" dirty="0" err="1">
                <a:solidFill>
                  <a:schemeClr val="bg1"/>
                </a:solidFill>
              </a:rPr>
              <a:t>Elohim</a:t>
            </a:r>
            <a:r>
              <a:rPr lang="en-US" sz="4000" dirty="0">
                <a:solidFill>
                  <a:schemeClr val="bg1"/>
                </a:solidFill>
              </a:rPr>
              <a:t>, so he can teach us his commands, and we can live by his laws." For Zion will be the source of instruction, and </a:t>
            </a:r>
            <a:r>
              <a:rPr lang="en-US" sz="4000" dirty="0" err="1" smtClean="0">
                <a:solidFill>
                  <a:schemeClr val="bg1"/>
                </a:solidFill>
              </a:rPr>
              <a:t>Yehovah's</a:t>
            </a:r>
            <a:r>
              <a:rPr lang="en-US" sz="4000" dirty="0" smtClean="0">
                <a:solidFill>
                  <a:schemeClr val="bg1"/>
                </a:solidFill>
              </a:rPr>
              <a:t> </a:t>
            </a:r>
            <a:r>
              <a:rPr lang="en-US" sz="4000" dirty="0">
                <a:solidFill>
                  <a:schemeClr val="bg1"/>
                </a:solidFill>
              </a:rPr>
              <a:t>teachings will proceed from </a:t>
            </a:r>
            <a:r>
              <a:rPr lang="en-US" sz="4000" dirty="0" err="1">
                <a:solidFill>
                  <a:schemeClr val="bg1"/>
                </a:solidFill>
              </a:rPr>
              <a:t>Yerushalayim</a:t>
            </a:r>
            <a:r>
              <a:rPr lang="en-US" sz="4000" dirty="0">
                <a:solidFill>
                  <a:schemeClr val="bg1"/>
                </a:solidFill>
              </a:rPr>
              <a:t>.  He will arbitrate between many peoples, and mediate for many distant nations. (Micah 4:2,3)</a:t>
            </a:r>
          </a:p>
        </p:txBody>
      </p:sp>
    </p:spTree>
    <p:extLst>
      <p:ext uri="{BB962C8B-B14F-4D97-AF65-F5344CB8AC3E}">
        <p14:creationId xmlns:p14="http://schemas.microsoft.com/office/powerpoint/2010/main" val="95012580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336" y="514351"/>
            <a:ext cx="8058150" cy="4229100"/>
          </a:xfrm>
        </p:spPr>
        <p:txBody>
          <a:bodyPr>
            <a:normAutofit fontScale="85000" lnSpcReduction="20000"/>
          </a:bodyPr>
          <a:lstStyle/>
          <a:p>
            <a:pPr algn="ctr">
              <a:buNone/>
            </a:pPr>
            <a:r>
              <a:rPr lang="en-US" sz="4000" dirty="0" smtClean="0">
                <a:solidFill>
                  <a:schemeClr val="bg1"/>
                </a:solidFill>
              </a:rPr>
              <a:t>Summary</a:t>
            </a:r>
            <a:endParaRPr lang="en-US" sz="4000" dirty="0" smtClean="0">
              <a:solidFill>
                <a:schemeClr val="bg1"/>
              </a:solidFill>
            </a:endParaRPr>
          </a:p>
          <a:p>
            <a:pPr algn="ctr">
              <a:buNone/>
            </a:pPr>
            <a:r>
              <a:rPr lang="en-US" sz="4000" dirty="0" err="1" smtClean="0">
                <a:solidFill>
                  <a:schemeClr val="bg1"/>
                </a:solidFill>
              </a:rPr>
              <a:t>Yeshua</a:t>
            </a:r>
            <a:r>
              <a:rPr lang="en-US" sz="4000" dirty="0" smtClean="0">
                <a:solidFill>
                  <a:schemeClr val="bg1"/>
                </a:solidFill>
              </a:rPr>
              <a:t> is rebuilding the fallen tabernacle of David – the House of Israel</a:t>
            </a:r>
          </a:p>
          <a:p>
            <a:pPr algn="ctr">
              <a:buNone/>
            </a:pPr>
            <a:r>
              <a:rPr lang="en-US" sz="4000" dirty="0" smtClean="0">
                <a:solidFill>
                  <a:schemeClr val="bg1"/>
                </a:solidFill>
              </a:rPr>
              <a:t>All false religions claim authority to have it their own way – and claim God gave them this authority</a:t>
            </a:r>
            <a:endParaRPr lang="en-US" sz="4000" dirty="0" smtClean="0">
              <a:solidFill>
                <a:schemeClr val="bg1"/>
              </a:solidFill>
            </a:endParaRPr>
          </a:p>
          <a:p>
            <a:pPr algn="ctr">
              <a:buNone/>
            </a:pPr>
            <a:r>
              <a:rPr lang="en-US" sz="4000" dirty="0" smtClean="0">
                <a:solidFill>
                  <a:schemeClr val="bg1"/>
                </a:solidFill>
              </a:rPr>
              <a:t>The authority given to Peter and </a:t>
            </a:r>
            <a:r>
              <a:rPr lang="en-US" sz="4000" dirty="0" err="1" smtClean="0">
                <a:solidFill>
                  <a:schemeClr val="bg1"/>
                </a:solidFill>
              </a:rPr>
              <a:t>Yeshua’s</a:t>
            </a:r>
            <a:r>
              <a:rPr lang="en-US" sz="4000" dirty="0" smtClean="0">
                <a:solidFill>
                  <a:schemeClr val="bg1"/>
                </a:solidFill>
              </a:rPr>
              <a:t> disciples is the Right to Govern by the Torah</a:t>
            </a:r>
          </a:p>
          <a:p>
            <a:pPr algn="ctr">
              <a:buNone/>
            </a:pPr>
            <a:endParaRPr lang="en-US" sz="4000" dirty="0">
              <a:solidFill>
                <a:schemeClr val="bg1"/>
              </a:solidFill>
            </a:endParaRPr>
          </a:p>
        </p:txBody>
      </p:sp>
    </p:spTree>
    <p:extLst>
      <p:ext uri="{BB962C8B-B14F-4D97-AF65-F5344CB8AC3E}">
        <p14:creationId xmlns:p14="http://schemas.microsoft.com/office/powerpoint/2010/main" val="71174551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05033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44249</TotalTime>
  <Words>4001</Words>
  <Application>Microsoft Office PowerPoint</Application>
  <PresentationFormat>On-screen Show (16:9)</PresentationFormat>
  <Paragraphs>236</Paragraphs>
  <Slides>65</Slides>
  <Notes>65</Notes>
  <HiddenSlides>0</HiddenSlides>
  <MMClips>0</MMClips>
  <ScaleCrop>false</ScaleCrop>
  <HeadingPairs>
    <vt:vector size="4" baseType="variant">
      <vt:variant>
        <vt:lpstr>Theme</vt:lpstr>
      </vt:variant>
      <vt:variant>
        <vt:i4>4</vt:i4>
      </vt:variant>
      <vt:variant>
        <vt:lpstr>Slide Titles</vt:lpstr>
      </vt:variant>
      <vt:variant>
        <vt:i4>65</vt:i4>
      </vt:variant>
    </vt:vector>
  </HeadingPairs>
  <TitlesOfParts>
    <vt:vector size="69" baseType="lpstr">
      <vt:lpstr>Office Theme</vt:lpstr>
      <vt:lpstr>10_Office Theme</vt:lpstr>
      <vt:lpstr>2_Office Theme</vt:lpstr>
      <vt:lpstr>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Abundant Life Ministries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Arthur Bailey</dc:creator>
  <cp:lastModifiedBy>Rogers, David</cp:lastModifiedBy>
  <cp:revision>491</cp:revision>
  <dcterms:created xsi:type="dcterms:W3CDTF">2012-08-10T17:43:01Z</dcterms:created>
  <dcterms:modified xsi:type="dcterms:W3CDTF">2015-04-05T14:45:47Z</dcterms:modified>
</cp:coreProperties>
</file>