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4" r:id="rId2"/>
    <p:sldId id="1183" r:id="rId3"/>
    <p:sldId id="1002" r:id="rId4"/>
    <p:sldId id="1548" r:id="rId5"/>
    <p:sldId id="1549" r:id="rId6"/>
    <p:sldId id="1550" r:id="rId7"/>
    <p:sldId id="1551" r:id="rId8"/>
    <p:sldId id="1554" r:id="rId9"/>
    <p:sldId id="1553" r:id="rId10"/>
    <p:sldId id="1555" r:id="rId11"/>
    <p:sldId id="1556" r:id="rId12"/>
    <p:sldId id="1557" r:id="rId13"/>
    <p:sldId id="1558" r:id="rId14"/>
    <p:sldId id="1559" r:id="rId15"/>
    <p:sldId id="1560" r:id="rId16"/>
    <p:sldId id="1561" r:id="rId17"/>
    <p:sldId id="1552" r:id="rId18"/>
    <p:sldId id="1562" r:id="rId19"/>
    <p:sldId id="1564" r:id="rId20"/>
    <p:sldId id="1563" r:id="rId21"/>
    <p:sldId id="1565" r:id="rId22"/>
    <p:sldId id="1566" r:id="rId23"/>
    <p:sldId id="1567" r:id="rId24"/>
    <p:sldId id="1576" r:id="rId25"/>
    <p:sldId id="1577" r:id="rId26"/>
    <p:sldId id="1568" r:id="rId27"/>
    <p:sldId id="1571" r:id="rId28"/>
    <p:sldId id="1569" r:id="rId29"/>
    <p:sldId id="1570" r:id="rId30"/>
    <p:sldId id="1575" r:id="rId31"/>
    <p:sldId id="1572" r:id="rId32"/>
    <p:sldId id="1573" r:id="rId33"/>
    <p:sldId id="1574" r:id="rId34"/>
    <p:sldId id="1547" r:id="rId35"/>
    <p:sldId id="77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94632" autoAdjust="0"/>
  </p:normalViewPr>
  <p:slideViewPr>
    <p:cSldViewPr snapToGrid="0">
      <p:cViewPr varScale="1">
        <p:scale>
          <a:sx n="93" d="100"/>
          <a:sy n="93" d="100"/>
        </p:scale>
        <p:origin x="216" y="60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11/24/21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err="1"/>
              <a:t>Ya’akov</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57379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6073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536376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710726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072977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933777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45148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510410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127038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250983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72291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053895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484156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543949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61502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134705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068415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931330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236795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59338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507360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76724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142483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1692427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4850645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4535115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1302301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5698336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3189717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7502246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9745778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11/24/21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www.youtube.com/channel/UCs_00x4DPn9OJH-E406Vh7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November 27,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Introduction to Galatians</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The Problem With the Pharisees</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Galatians 1:1-2</a:t>
            </a:r>
          </a:p>
          <a:p>
            <a:pPr marL="0" indent="0">
              <a:buNone/>
            </a:pPr>
            <a:r>
              <a:rPr lang="en-US" sz="4000" b="1" dirty="0"/>
              <a:t>Paul, an apostle - not [sent] from men nor through the agency of man, but through </a:t>
            </a:r>
            <a:r>
              <a:rPr lang="en-US" sz="4000" b="1" dirty="0" err="1"/>
              <a:t>Yahusha</a:t>
            </a:r>
            <a:r>
              <a:rPr lang="en-US" sz="4000" b="1" dirty="0"/>
              <a:t> Messiah and Elohim the Father, who raised Him from the dead, and all the brethren who are with me, To the assemblies of Galatia:</a:t>
            </a:r>
          </a:p>
        </p:txBody>
      </p:sp>
    </p:spTree>
    <p:extLst>
      <p:ext uri="{BB962C8B-B14F-4D97-AF65-F5344CB8AC3E}">
        <p14:creationId xmlns:p14="http://schemas.microsoft.com/office/powerpoint/2010/main" val="3182719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Do We Know About Paul?</a:t>
            </a:r>
          </a:p>
          <a:p>
            <a:pPr marL="0" indent="0">
              <a:buNone/>
            </a:pPr>
            <a:r>
              <a:rPr lang="en-US" sz="4000" b="1" dirty="0"/>
              <a:t>Acts 22:3-4</a:t>
            </a:r>
          </a:p>
          <a:p>
            <a:pPr marL="0" indent="0">
              <a:buNone/>
            </a:pPr>
            <a:r>
              <a:rPr lang="en-US" sz="4000" b="1" dirty="0"/>
              <a:t>"I am a Jew, born in Tarsus of Cilicia, but brought up in this city, educated under Gamaliel, strictly according to the law of our fathers, being zealous for Elohim just as you all are today. I persecuted this Way to the death, binding and putting both men and women into prisons,</a:t>
            </a:r>
            <a:endParaRPr lang="en-US" sz="5400" b="1" dirty="0"/>
          </a:p>
          <a:p>
            <a:pPr marL="0" indent="0">
              <a:buNone/>
            </a:pPr>
            <a:endParaRPr lang="en-US" sz="4000" b="1" dirty="0"/>
          </a:p>
        </p:txBody>
      </p:sp>
    </p:spTree>
    <p:extLst>
      <p:ext uri="{BB962C8B-B14F-4D97-AF65-F5344CB8AC3E}">
        <p14:creationId xmlns:p14="http://schemas.microsoft.com/office/powerpoint/2010/main" val="2992256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Do We Know About Paul?</a:t>
            </a:r>
          </a:p>
          <a:p>
            <a:pPr marL="0" indent="0">
              <a:buNone/>
            </a:pPr>
            <a:r>
              <a:rPr lang="en-US" sz="4000" b="1" dirty="0"/>
              <a:t>Philippians 3:4-6</a:t>
            </a:r>
          </a:p>
          <a:p>
            <a:pPr marL="0" indent="0">
              <a:buNone/>
            </a:pPr>
            <a:r>
              <a:rPr lang="en-US" sz="4000" b="1" dirty="0"/>
              <a:t>If anyone else has a mind to put confidence in the flesh, I far more: circumcised the eighth day, of the nation of Israel, of the tribe of Benjamin, a Hebrew of Hebrews; as to the Law, a Pharisee; as to zeal, a persecutor of the assembly; as to the righteousness which is in the Law, found blameless.</a:t>
            </a:r>
            <a:endParaRPr lang="en-US" sz="5400" b="1" dirty="0"/>
          </a:p>
        </p:txBody>
      </p:sp>
    </p:spTree>
    <p:extLst>
      <p:ext uri="{BB962C8B-B14F-4D97-AF65-F5344CB8AC3E}">
        <p14:creationId xmlns:p14="http://schemas.microsoft.com/office/powerpoint/2010/main" val="505508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Do We Know About Paul?</a:t>
            </a:r>
          </a:p>
          <a:p>
            <a:pPr marL="0" indent="0">
              <a:buNone/>
            </a:pPr>
            <a:r>
              <a:rPr lang="en-US" sz="4000" b="1" dirty="0"/>
              <a:t>Acts 23:6</a:t>
            </a:r>
          </a:p>
          <a:p>
            <a:pPr marL="0" indent="0">
              <a:buNone/>
            </a:pPr>
            <a:r>
              <a:rPr lang="en-US" sz="4000" b="1" dirty="0"/>
              <a:t>But perceiving that one group were Sadducees and the other Pharisees, Paul [began] crying out in the Council, "Brethren, I am a Pharisee, a son of Pharisees; I am on trial for the hope and resurrection of the dead!"</a:t>
            </a:r>
          </a:p>
        </p:txBody>
      </p:sp>
    </p:spTree>
    <p:extLst>
      <p:ext uri="{BB962C8B-B14F-4D97-AF65-F5344CB8AC3E}">
        <p14:creationId xmlns:p14="http://schemas.microsoft.com/office/powerpoint/2010/main" val="2988801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 an Apostle</a:t>
            </a:r>
          </a:p>
          <a:p>
            <a:pPr marL="0" indent="0">
              <a:buNone/>
            </a:pPr>
            <a:r>
              <a:rPr lang="en-US" sz="4000" b="1" dirty="0"/>
              <a:t>F</a:t>
            </a:r>
            <a:r>
              <a:rPr lang="en-US" sz="4000" dirty="0"/>
              <a:t>rom the Greek, </a:t>
            </a:r>
            <a:r>
              <a:rPr lang="en-US" sz="4000" b="1" dirty="0" err="1">
                <a:latin typeface="Bwgrkn" pitchFamily="2" charset="0"/>
              </a:rPr>
              <a:t>avpo,stoloj</a:t>
            </a:r>
            <a:r>
              <a:rPr lang="en-US" sz="4000" dirty="0">
                <a:latin typeface="Bwgrkn" pitchFamily="2" charset="0"/>
              </a:rPr>
              <a:t> </a:t>
            </a:r>
            <a:r>
              <a:rPr lang="en-US" sz="4000" dirty="0"/>
              <a:t>(pronounced "</a:t>
            </a:r>
            <a:r>
              <a:rPr lang="en-US" sz="4000" dirty="0" err="1"/>
              <a:t>apostolos</a:t>
            </a:r>
            <a:r>
              <a:rPr lang="en-US" sz="4000" dirty="0"/>
              <a:t>") which means </a:t>
            </a:r>
            <a:r>
              <a:rPr lang="en-US" sz="4000" i="1" dirty="0"/>
              <a:t>apostle; messenger</a:t>
            </a:r>
            <a:r>
              <a:rPr lang="en-US" sz="4000" dirty="0"/>
              <a:t>.  </a:t>
            </a:r>
            <a:r>
              <a:rPr lang="en-US" sz="4000" i="1" dirty="0"/>
              <a:t>Thayer's Greek Lexicon</a:t>
            </a:r>
            <a:r>
              <a:rPr lang="en-US" sz="4000" dirty="0"/>
              <a:t> defines this word as </a:t>
            </a:r>
            <a:r>
              <a:rPr lang="en-US" sz="4000" i="1" dirty="0"/>
              <a:t>a delegate, messenger, one sent forth with orders. </a:t>
            </a:r>
            <a:r>
              <a:rPr lang="en-US" sz="4000" dirty="0"/>
              <a:t>The </a:t>
            </a:r>
            <a:r>
              <a:rPr lang="en-US" sz="4000" i="1" dirty="0"/>
              <a:t>Liddell-Scott Lexicon</a:t>
            </a:r>
            <a:r>
              <a:rPr lang="en-US" sz="4000" dirty="0"/>
              <a:t> renders our word</a:t>
            </a:r>
            <a:r>
              <a:rPr lang="en-US" sz="4000" i="1" dirty="0"/>
              <a:t> a messenger, ambassador, envoy; a sacred messenger, an Apostle.</a:t>
            </a:r>
            <a:endParaRPr lang="en-US" sz="4000" b="1" dirty="0"/>
          </a:p>
        </p:txBody>
      </p:sp>
    </p:spTree>
    <p:extLst>
      <p:ext uri="{BB962C8B-B14F-4D97-AF65-F5344CB8AC3E}">
        <p14:creationId xmlns:p14="http://schemas.microsoft.com/office/powerpoint/2010/main" val="100392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Paul, an Apostle</a:t>
            </a:r>
          </a:p>
          <a:p>
            <a:pPr marL="0" indent="0">
              <a:buNone/>
            </a:pPr>
            <a:r>
              <a:rPr lang="en-US" sz="4000" dirty="0"/>
              <a:t>In the Hebrew language, mind and culture, the </a:t>
            </a:r>
            <a:r>
              <a:rPr lang="en-US" sz="4000" i="1" dirty="0" err="1"/>
              <a:t>shali</a:t>
            </a:r>
            <a:r>
              <a:rPr lang="en-US" sz="4000" i="1" dirty="0"/>
              <a:t>-ach</a:t>
            </a:r>
            <a:r>
              <a:rPr lang="en-US" sz="4000" dirty="0"/>
              <a:t> (pronounced </a:t>
            </a:r>
            <a:r>
              <a:rPr lang="en-US" sz="4000" i="1" dirty="0" err="1"/>
              <a:t>shalee</a:t>
            </a:r>
            <a:r>
              <a:rPr lang="en-US" sz="4000" i="1" dirty="0"/>
              <a:t>-ach</a:t>
            </a:r>
            <a:r>
              <a:rPr lang="en-US" sz="4000" dirty="0"/>
              <a:t>) is a sent one or emissary.  From the Hebrew, </a:t>
            </a:r>
            <a:r>
              <a:rPr lang="en-US" sz="4000" dirty="0" err="1">
                <a:latin typeface="Bwhebb" panose="02000400000000000000" pitchFamily="2" charset="0"/>
              </a:rPr>
              <a:t>xylv</a:t>
            </a:r>
            <a:r>
              <a:rPr lang="en-US" sz="4000" dirty="0"/>
              <a:t>, the </a:t>
            </a:r>
            <a:r>
              <a:rPr lang="en-US" sz="4000" i="1" dirty="0" err="1"/>
              <a:t>shaliach</a:t>
            </a:r>
            <a:r>
              <a:rPr lang="en-US" sz="4000" dirty="0"/>
              <a:t> is a </a:t>
            </a:r>
            <a:r>
              <a:rPr lang="en-US" sz="4000" i="1" dirty="0"/>
              <a:t>sent one, emissary</a:t>
            </a:r>
            <a:r>
              <a:rPr lang="en-US" sz="4000" dirty="0"/>
              <a:t>.  From the root word,  </a:t>
            </a:r>
            <a:r>
              <a:rPr lang="en-US" sz="4000" dirty="0" err="1">
                <a:latin typeface="Bwhebb" panose="02000400000000000000" pitchFamily="2" charset="0"/>
              </a:rPr>
              <a:t>xl;v</a:t>
            </a:r>
            <a:r>
              <a:rPr lang="en-US" sz="4000" dirty="0">
                <a:latin typeface="Bwhebb" panose="02000400000000000000" pitchFamily="2" charset="0"/>
              </a:rPr>
              <a:t>'</a:t>
            </a:r>
            <a:r>
              <a:rPr lang="en-US" sz="4000" dirty="0"/>
              <a:t> (</a:t>
            </a:r>
            <a:r>
              <a:rPr lang="en-US" sz="4000" i="1" dirty="0" err="1"/>
              <a:t>shalach</a:t>
            </a:r>
            <a:r>
              <a:rPr lang="en-US" sz="4000" dirty="0"/>
              <a:t> </a:t>
            </a:r>
            <a:r>
              <a:rPr lang="en-US" sz="4000" i="1" dirty="0"/>
              <a:t>to send, send away, let go)</a:t>
            </a:r>
            <a:r>
              <a:rPr lang="en-US" sz="4000" dirty="0"/>
              <a:t>, comes other derivatives such as </a:t>
            </a:r>
            <a:r>
              <a:rPr lang="en-US" sz="4000" dirty="0" err="1">
                <a:latin typeface="Bwhebb" panose="02000400000000000000" pitchFamily="2" charset="0"/>
              </a:rPr>
              <a:t>xl;v</a:t>
            </a:r>
            <a:r>
              <a:rPr lang="en-US" sz="4000" dirty="0">
                <a:latin typeface="Bwhebb" panose="02000400000000000000" pitchFamily="2" charset="0"/>
              </a:rPr>
              <a:t>,</a:t>
            </a:r>
            <a:r>
              <a:rPr lang="en-US" sz="4000" dirty="0"/>
              <a:t> (</a:t>
            </a:r>
            <a:r>
              <a:rPr lang="en-US" sz="4000" i="1" dirty="0" err="1"/>
              <a:t>shelach</a:t>
            </a:r>
            <a:r>
              <a:rPr lang="en-US" sz="4000" dirty="0"/>
              <a:t>) </a:t>
            </a:r>
            <a:r>
              <a:rPr lang="en-US" sz="4000" i="1" dirty="0"/>
              <a:t>weapon</a:t>
            </a:r>
            <a:r>
              <a:rPr lang="en-US" sz="4000" b="1" dirty="0"/>
              <a:t>, </a:t>
            </a:r>
            <a:r>
              <a:rPr lang="en-US" sz="4000" dirty="0"/>
              <a:t>and </a:t>
            </a:r>
            <a:r>
              <a:rPr lang="en-US" sz="4000" dirty="0" err="1">
                <a:latin typeface="Bwhebb" panose="02000400000000000000" pitchFamily="2" charset="0"/>
              </a:rPr>
              <a:t>hx'Wlv</a:t>
            </a:r>
            <a:r>
              <a:rPr lang="en-US" sz="4000" dirty="0">
                <a:latin typeface="Bwhebb" panose="02000400000000000000" pitchFamily="2" charset="0"/>
              </a:rPr>
              <a:t>.</a:t>
            </a:r>
            <a:r>
              <a:rPr lang="en-US" sz="4000" dirty="0"/>
              <a:t> (</a:t>
            </a:r>
            <a:r>
              <a:rPr lang="en-US" sz="4000" i="1" dirty="0" err="1"/>
              <a:t>shelûchâ</a:t>
            </a:r>
            <a:r>
              <a:rPr lang="en-US" sz="4000" dirty="0"/>
              <a:t>) </a:t>
            </a:r>
            <a:r>
              <a:rPr lang="en-US" sz="4000" i="1" dirty="0"/>
              <a:t>shoot, branch</a:t>
            </a:r>
            <a:r>
              <a:rPr lang="en-US" sz="4000" dirty="0"/>
              <a:t>.  Thus, a </a:t>
            </a:r>
            <a:r>
              <a:rPr lang="en-US" sz="4000" i="1" dirty="0" err="1"/>
              <a:t>shaliach</a:t>
            </a:r>
            <a:r>
              <a:rPr lang="en-US" sz="4000" dirty="0"/>
              <a:t> is an emissary (“apostle”), one sent with a message.  Usually this one is invested with authority to act on behalf of the one who sent him.</a:t>
            </a:r>
            <a:endParaRPr lang="en-US" sz="5400" b="1" dirty="0"/>
          </a:p>
        </p:txBody>
      </p:sp>
    </p:spTree>
    <p:extLst>
      <p:ext uri="{BB962C8B-B14F-4D97-AF65-F5344CB8AC3E}">
        <p14:creationId xmlns:p14="http://schemas.microsoft.com/office/powerpoint/2010/main" val="235291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Other Sent Ones</a:t>
            </a:r>
          </a:p>
          <a:p>
            <a:r>
              <a:rPr lang="en-US" sz="3600" b="1" dirty="0"/>
              <a:t>Moses: </a:t>
            </a:r>
            <a:r>
              <a:rPr lang="en-US" sz="3600" b="1" dirty="0" err="1"/>
              <a:t>Shemot</a:t>
            </a:r>
            <a:r>
              <a:rPr lang="en-US" sz="3600" b="1" dirty="0"/>
              <a:t> 7:16 Say to him, 'Yahuwah, the Elohim of the Hebrews, </a:t>
            </a:r>
            <a:r>
              <a:rPr lang="en-US" sz="3600" b="1" u="sng" dirty="0"/>
              <a:t>has sent</a:t>
            </a:r>
            <a:r>
              <a:rPr lang="en-US" sz="3600" b="1" dirty="0"/>
              <a:t> me to you to say, "Release my people, that they may serve me in the desert!" But until now you have not listened.</a:t>
            </a:r>
          </a:p>
          <a:p>
            <a:r>
              <a:rPr lang="en-US" sz="3600" b="1" dirty="0"/>
              <a:t>Isaiah: Yeshayahu 6:8 I heard the voice of the Adonai say, "Whom will I send? Who will go on our behalf?" I answered, "Here I am, </a:t>
            </a:r>
            <a:r>
              <a:rPr lang="en-US" sz="3600" b="1" u="sng" dirty="0"/>
              <a:t>send</a:t>
            </a:r>
            <a:r>
              <a:rPr lang="en-US" sz="3600" b="1" dirty="0"/>
              <a:t> me!"</a:t>
            </a:r>
          </a:p>
          <a:p>
            <a:r>
              <a:rPr lang="en-US" sz="3600" b="1" dirty="0"/>
              <a:t>Jeremiah: </a:t>
            </a:r>
            <a:r>
              <a:rPr lang="en-US" sz="3600" b="1" dirty="0" err="1"/>
              <a:t>Yirmyahu</a:t>
            </a:r>
            <a:r>
              <a:rPr lang="en-US" sz="3600" b="1" dirty="0"/>
              <a:t> 1:7 Yahuwah said to me, "Do not say, 'I am too young.' But go to whomever I </a:t>
            </a:r>
            <a:r>
              <a:rPr lang="en-US" sz="3600" b="1" u="sng" dirty="0"/>
              <a:t>send</a:t>
            </a:r>
            <a:r>
              <a:rPr lang="en-US" sz="3600" b="1" dirty="0"/>
              <a:t> you and say whatever I tell you.</a:t>
            </a:r>
          </a:p>
        </p:txBody>
      </p:sp>
    </p:spTree>
    <p:extLst>
      <p:ext uri="{BB962C8B-B14F-4D97-AF65-F5344CB8AC3E}">
        <p14:creationId xmlns:p14="http://schemas.microsoft.com/office/powerpoint/2010/main" val="1531918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Other Sent Ones</a:t>
            </a:r>
          </a:p>
          <a:p>
            <a:r>
              <a:rPr lang="en-US" sz="4000" b="1" dirty="0"/>
              <a:t>Ezekiel: </a:t>
            </a:r>
            <a:r>
              <a:rPr lang="en-US" sz="4000" b="1" dirty="0" err="1"/>
              <a:t>Yechezqel</a:t>
            </a:r>
            <a:r>
              <a:rPr lang="en-US" sz="4000" b="1" dirty="0"/>
              <a:t> 3:5 For you are not </a:t>
            </a:r>
            <a:r>
              <a:rPr lang="en-US" sz="4000" b="1" u="sng" dirty="0"/>
              <a:t>being sent</a:t>
            </a:r>
            <a:r>
              <a:rPr lang="en-US" sz="4000" b="1" dirty="0"/>
              <a:t> to a people of obscure speech and difficult language, but to the house of </a:t>
            </a:r>
            <a:r>
              <a:rPr lang="en-US" sz="4000" b="1" dirty="0" err="1"/>
              <a:t>Yisrael</a:t>
            </a:r>
            <a:r>
              <a:rPr lang="en-US" sz="4000" b="1" dirty="0"/>
              <a:t>-- 6 not to many peoples of obscure speech and difficult language, whose words you cannot understand--surely if I had </a:t>
            </a:r>
            <a:r>
              <a:rPr lang="en-US" sz="4000" b="1" u="sng" dirty="0"/>
              <a:t>sent</a:t>
            </a:r>
            <a:r>
              <a:rPr lang="en-US" sz="4000" b="1" dirty="0"/>
              <a:t> you to them, they would listen to you!</a:t>
            </a:r>
          </a:p>
          <a:p>
            <a:r>
              <a:rPr lang="en-US" sz="4000" b="1" dirty="0"/>
              <a:t>Malachi: Malachi 4:5 Look, I will </a:t>
            </a:r>
            <a:r>
              <a:rPr lang="en-US" sz="4000" b="1" u="sng" dirty="0"/>
              <a:t>send</a:t>
            </a:r>
            <a:r>
              <a:rPr lang="en-US" sz="4000" b="1" dirty="0"/>
              <a:t> you Eliyahu the prophet before the great and terrible day of Yahuwah comes.</a:t>
            </a:r>
          </a:p>
        </p:txBody>
      </p:sp>
    </p:spTree>
    <p:extLst>
      <p:ext uri="{BB962C8B-B14F-4D97-AF65-F5344CB8AC3E}">
        <p14:creationId xmlns:p14="http://schemas.microsoft.com/office/powerpoint/2010/main" val="1913714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Messiah </a:t>
            </a:r>
            <a:r>
              <a:rPr lang="en-US" sz="4800" b="1" dirty="0" err="1">
                <a:solidFill>
                  <a:schemeClr val="tx1">
                    <a:lumMod val="95000"/>
                    <a:lumOff val="5000"/>
                  </a:schemeClr>
                </a:solidFill>
              </a:rPr>
              <a:t>Yahusha</a:t>
            </a:r>
            <a:r>
              <a:rPr lang="en-US" sz="4800" b="1" dirty="0">
                <a:solidFill>
                  <a:schemeClr val="tx1">
                    <a:lumMod val="95000"/>
                    <a:lumOff val="5000"/>
                  </a:schemeClr>
                </a:solidFill>
              </a:rPr>
              <a:t> - Sent One</a:t>
            </a:r>
          </a:p>
          <a:p>
            <a:pPr marL="0" indent="0">
              <a:buNone/>
            </a:pPr>
            <a:r>
              <a:rPr lang="en-US" sz="4000" b="1" dirty="0"/>
              <a:t>Lazarus 12:49 For I have not spoken from my own authority, but the Father himself who </a:t>
            </a:r>
            <a:r>
              <a:rPr lang="en-US" sz="4000" b="1" u="sng" dirty="0"/>
              <a:t>sent me</a:t>
            </a:r>
            <a:r>
              <a:rPr lang="en-US" sz="4000" b="1" dirty="0"/>
              <a:t> has commanded me what I should say and what I should speak.</a:t>
            </a:r>
            <a:endParaRPr lang="en-US" sz="6600" b="1" dirty="0">
              <a:solidFill>
                <a:schemeClr val="tx1">
                  <a:lumMod val="95000"/>
                  <a:lumOff val="5000"/>
                </a:schemeClr>
              </a:solidFill>
            </a:endParaRPr>
          </a:p>
        </p:txBody>
      </p:sp>
    </p:spTree>
    <p:extLst>
      <p:ext uri="{BB962C8B-B14F-4D97-AF65-F5344CB8AC3E}">
        <p14:creationId xmlns:p14="http://schemas.microsoft.com/office/powerpoint/2010/main" val="3653838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A True Sent One</a:t>
            </a:r>
          </a:p>
          <a:p>
            <a:pPr marL="0" indent="0">
              <a:buNone/>
            </a:pPr>
            <a:r>
              <a:rPr lang="en-US" sz="4000" b="1" dirty="0" err="1"/>
              <a:t>Devarim</a:t>
            </a:r>
            <a:r>
              <a:rPr lang="en-US" sz="4000" b="1" dirty="0"/>
              <a:t> 18:18 I will raise up a prophet like you for them from among their fellow sons of </a:t>
            </a:r>
            <a:r>
              <a:rPr lang="en-US" sz="4000" b="1" dirty="0" err="1"/>
              <a:t>Yisrael</a:t>
            </a:r>
            <a:r>
              <a:rPr lang="en-US" sz="4000" b="1" dirty="0"/>
              <a:t>. </a:t>
            </a:r>
            <a:r>
              <a:rPr lang="en-US" sz="4000" b="1" u="sng" dirty="0"/>
              <a:t>I will put my words in his mouth and he will speak to them whatever I command.  </a:t>
            </a:r>
            <a:r>
              <a:rPr lang="en-US" sz="4000" b="1" dirty="0"/>
              <a:t>19 I will personally hold responsible anyone who then pays no attention to the words that prophet speaks in my name.  20 "But if any prophet presumes to speak anything in my name that I have not authorized him to speak, or speaks in the name of other </a:t>
            </a:r>
            <a:r>
              <a:rPr lang="en-US" sz="4000" b="1" dirty="0" err="1"/>
              <a:t>elohim</a:t>
            </a:r>
            <a:r>
              <a:rPr lang="en-US" sz="4000" b="1" dirty="0"/>
              <a:t>, that prophet must die.</a:t>
            </a:r>
            <a:endParaRPr lang="en-US" sz="8800" b="1" dirty="0">
              <a:solidFill>
                <a:schemeClr val="tx1">
                  <a:lumMod val="95000"/>
                  <a:lumOff val="5000"/>
                </a:schemeClr>
              </a:solidFill>
            </a:endParaRPr>
          </a:p>
        </p:txBody>
      </p:sp>
    </p:spTree>
    <p:extLst>
      <p:ext uri="{BB962C8B-B14F-4D97-AF65-F5344CB8AC3E}">
        <p14:creationId xmlns:p14="http://schemas.microsoft.com/office/powerpoint/2010/main" val="380984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Message of a Sent One</a:t>
            </a:r>
          </a:p>
          <a:p>
            <a:pPr marL="0" indent="0">
              <a:buNone/>
            </a:pPr>
            <a:r>
              <a:rPr lang="en-US" b="1" dirty="0"/>
              <a:t>Yahuwah said to me, "Before I formed you in your mother's womb I chose you. Before you were born I set you apart. </a:t>
            </a:r>
            <a:r>
              <a:rPr lang="en-US" b="1" u="sng" dirty="0"/>
              <a:t>I appointed you to be a prophet to the nations</a:t>
            </a:r>
            <a:r>
              <a:rPr lang="en-US" b="1" dirty="0"/>
              <a:t>."  I answered, "Oh, Adonai Yahuwah, I really do not know how to speak well enough for that, for I am too young."  Yahuwah said to me, "Do not say, 'I am too young.' But </a:t>
            </a:r>
            <a:r>
              <a:rPr lang="en-US" b="1" u="sng" dirty="0"/>
              <a:t>go to whomever I send you and say whatever I tell you</a:t>
            </a:r>
            <a:r>
              <a:rPr lang="en-US" b="1" dirty="0"/>
              <a:t>.  Do not be afraid of those to whom I send you, for I will be with you to rescue you," says Yahuwah.  Then Yahuwah reached out his hand and touched my mouth and said to me, "</a:t>
            </a:r>
            <a:r>
              <a:rPr lang="en-US" b="1" u="sng" dirty="0"/>
              <a:t>I will most assuredly give you the words you are to speak for me.  Know for certain that I hereby give you the authority to announce to nations and kingdoms</a:t>
            </a:r>
            <a:r>
              <a:rPr lang="en-US" b="1" dirty="0"/>
              <a:t> that they will be uprooted and torn down, destroyed and demolished, rebuilt and firmly planted" (</a:t>
            </a:r>
            <a:r>
              <a:rPr lang="en-US" b="1" dirty="0" err="1"/>
              <a:t>Yirmeyahu</a:t>
            </a:r>
            <a:r>
              <a:rPr lang="en-US" b="1" dirty="0"/>
              <a:t> 1:4-10).</a:t>
            </a:r>
            <a:endParaRPr lang="en-US" sz="8800" b="1" dirty="0">
              <a:solidFill>
                <a:schemeClr val="tx1">
                  <a:lumMod val="95000"/>
                  <a:lumOff val="5000"/>
                </a:schemeClr>
              </a:solidFill>
            </a:endParaRPr>
          </a:p>
        </p:txBody>
      </p:sp>
    </p:spTree>
    <p:extLst>
      <p:ext uri="{BB962C8B-B14F-4D97-AF65-F5344CB8AC3E}">
        <p14:creationId xmlns:p14="http://schemas.microsoft.com/office/powerpoint/2010/main" val="2348228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Test of a Prophet</a:t>
            </a:r>
          </a:p>
          <a:p>
            <a:r>
              <a:rPr lang="en-US" sz="4000" dirty="0"/>
              <a:t>Test #1</a:t>
            </a:r>
          </a:p>
          <a:p>
            <a:r>
              <a:rPr lang="en-US" sz="4000" b="1" dirty="0" err="1"/>
              <a:t>Devarim</a:t>
            </a:r>
            <a:r>
              <a:rPr lang="en-US" sz="4000" b="1" dirty="0"/>
              <a:t> 18:21 Now if you say to yourselves, 'How can we tell that a message is not from Yahuwah?'--   22 whenever a prophet speaks in my name and </a:t>
            </a:r>
            <a:r>
              <a:rPr lang="en-US" sz="4000" b="1" u="sng" dirty="0"/>
              <a:t>the prediction is not fulfilled</a:t>
            </a:r>
            <a:r>
              <a:rPr lang="en-US" sz="4000" b="1" dirty="0"/>
              <a:t>, then I have not spoken it; the prophet has presumed to speak it, so you need not fear him."</a:t>
            </a:r>
          </a:p>
        </p:txBody>
      </p:sp>
    </p:spTree>
    <p:extLst>
      <p:ext uri="{BB962C8B-B14F-4D97-AF65-F5344CB8AC3E}">
        <p14:creationId xmlns:p14="http://schemas.microsoft.com/office/powerpoint/2010/main" val="3668935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marL="0" indent="0" algn="ctr">
              <a:buNone/>
            </a:pPr>
            <a:r>
              <a:rPr lang="en-US" sz="4800" b="1" dirty="0">
                <a:solidFill>
                  <a:schemeClr val="tx1">
                    <a:lumMod val="95000"/>
                    <a:lumOff val="5000"/>
                  </a:schemeClr>
                </a:solidFill>
              </a:rPr>
              <a:t>The Test of a Prophet</a:t>
            </a:r>
          </a:p>
          <a:p>
            <a:r>
              <a:rPr lang="en-US" sz="4000" dirty="0"/>
              <a:t>Test #2</a:t>
            </a:r>
          </a:p>
          <a:p>
            <a:r>
              <a:rPr lang="en-US" sz="4000" b="1" dirty="0" err="1"/>
              <a:t>Devarim</a:t>
            </a:r>
            <a:r>
              <a:rPr lang="en-US" sz="4000" b="1" dirty="0"/>
              <a:t> 13:1 Suppose a prophet or one who foretells by dreams should appear among you and show you a sign or wonder,  2 and the sign or wonder should come to pass concerning what he said to you, namely, </a:t>
            </a:r>
            <a:r>
              <a:rPr lang="en-US" sz="4000" b="1" u="sng" dirty="0"/>
              <a:t>"Let us follow other </a:t>
            </a:r>
            <a:r>
              <a:rPr lang="en-US" sz="4000" b="1" u="sng" dirty="0" err="1"/>
              <a:t>elohim</a:t>
            </a:r>
            <a:r>
              <a:rPr lang="en-US" sz="4000" b="1" u="sng" dirty="0"/>
              <a:t>"--</a:t>
            </a:r>
            <a:r>
              <a:rPr lang="en-US" sz="4000" b="1" u="sng" dirty="0" err="1"/>
              <a:t>elohim</a:t>
            </a:r>
            <a:r>
              <a:rPr lang="en-US" sz="4000" b="1" u="sng" dirty="0"/>
              <a:t> whom you have not previously known--"and let us serve them."  3 You must not listen to the words of that prophet or dreamer</a:t>
            </a:r>
            <a:r>
              <a:rPr lang="en-US" sz="4000" b="1" dirty="0"/>
              <a:t>, for Yahuwah your Elohim will be testing you to see if you love him with all your mind and being.  </a:t>
            </a:r>
          </a:p>
        </p:txBody>
      </p:sp>
    </p:spTree>
    <p:extLst>
      <p:ext uri="{BB962C8B-B14F-4D97-AF65-F5344CB8AC3E}">
        <p14:creationId xmlns:p14="http://schemas.microsoft.com/office/powerpoint/2010/main" val="129990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The Test of a Prophet</a:t>
            </a:r>
          </a:p>
          <a:p>
            <a:pPr marL="0" indent="0">
              <a:buNone/>
            </a:pPr>
            <a:r>
              <a:rPr lang="en-US" sz="4000" b="1" dirty="0"/>
              <a:t>4 </a:t>
            </a:r>
            <a:r>
              <a:rPr lang="en-US" sz="4000" b="1" u="sng" dirty="0"/>
              <a:t>You must follow Yahuwah your Elohim and revere only him; and you must observe his commandments, obey him, serve him, and remain loyal to him.  </a:t>
            </a:r>
            <a:r>
              <a:rPr lang="en-US" sz="4000" b="1" dirty="0"/>
              <a:t>5 As for that prophet or dreamer, he must be executed because </a:t>
            </a:r>
            <a:r>
              <a:rPr lang="en-US" sz="4000" b="1" u="sng" dirty="0"/>
              <a:t>he encouraged rebellion against Yahuwah</a:t>
            </a:r>
            <a:r>
              <a:rPr lang="en-US" sz="4000" b="1" dirty="0"/>
              <a:t> your Elohim who brought you from the land of Egypt, redeeming you from the place of slavery, and because he has tried to entice you from the way Yahuwah your Elohim has commanded you to go. </a:t>
            </a:r>
            <a:r>
              <a:rPr lang="en-US" sz="4000" b="1" u="sng" dirty="0"/>
              <a:t>In this way you must purge out evil from within.</a:t>
            </a:r>
            <a:endParaRPr lang="en-US" sz="5400" b="1" dirty="0"/>
          </a:p>
        </p:txBody>
      </p:sp>
    </p:spTree>
    <p:extLst>
      <p:ext uri="{BB962C8B-B14F-4D97-AF65-F5344CB8AC3E}">
        <p14:creationId xmlns:p14="http://schemas.microsoft.com/office/powerpoint/2010/main" val="754153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 a Pharisee</a:t>
            </a:r>
          </a:p>
          <a:p>
            <a:pPr marL="0" indent="0">
              <a:buNone/>
            </a:pPr>
            <a:r>
              <a:rPr lang="el-GR" sz="4000" b="1" dirty="0" err="1"/>
              <a:t>Φαρισαῖος</a:t>
            </a:r>
            <a:r>
              <a:rPr lang="el-GR" sz="4000" dirty="0"/>
              <a:t>, </a:t>
            </a:r>
            <a:r>
              <a:rPr lang="en-US" sz="4000" i="1" dirty="0"/>
              <a:t>a Pharisee, </a:t>
            </a:r>
            <a:r>
              <a:rPr lang="en-US" sz="4000" dirty="0"/>
              <a:t>a member of the sect or party of the Pharisees, rabbinic writings </a:t>
            </a:r>
            <a:r>
              <a:rPr lang="he-IL" sz="4000" dirty="0" err="1"/>
              <a:t>פְּרוּשִׁין</a:t>
            </a:r>
            <a:r>
              <a:rPr lang="he-IL" sz="4000" dirty="0"/>
              <a:t>, </a:t>
            </a:r>
            <a:r>
              <a:rPr lang="en-US" sz="4000" dirty="0"/>
              <a:t> from </a:t>
            </a:r>
            <a:r>
              <a:rPr lang="he-IL" sz="4000" dirty="0"/>
              <a:t>פָּרַשׁ, `</a:t>
            </a:r>
            <a:r>
              <a:rPr lang="en-US" sz="4000" dirty="0"/>
              <a:t> to separate’</a:t>
            </a:r>
          </a:p>
          <a:p>
            <a:pPr marL="0" indent="0">
              <a:buNone/>
            </a:pPr>
            <a:r>
              <a:rPr lang="en-US" sz="3600" dirty="0"/>
              <a:t>The first and feeble beginnings of this sect seem to be traceable to the age immediately succeeding the return from exile.  In addition to the books of the O. T. the Pharisees recognized in oral tradition (see </a:t>
            </a:r>
            <a:r>
              <a:rPr lang="el-GR" sz="3600" dirty="0" err="1"/>
              <a:t>παράδοσις</a:t>
            </a:r>
            <a:r>
              <a:rPr lang="el-GR" sz="3600" dirty="0"/>
              <a:t>) </a:t>
            </a:r>
            <a:r>
              <a:rPr lang="en-US" sz="3600" dirty="0"/>
              <a:t>a standard of belief and life (Josephus, Antiquities 13, 10, 6; Matt. 15:1; Mark 7:3).  </a:t>
            </a:r>
            <a:endParaRPr lang="en-US" sz="4800" dirty="0"/>
          </a:p>
          <a:p>
            <a:pPr marL="0" indent="0">
              <a:buNone/>
            </a:pPr>
            <a:endParaRPr lang="en-US" sz="4000" b="1" dirty="0"/>
          </a:p>
        </p:txBody>
      </p:sp>
    </p:spTree>
    <p:extLst>
      <p:ext uri="{BB962C8B-B14F-4D97-AF65-F5344CB8AC3E}">
        <p14:creationId xmlns:p14="http://schemas.microsoft.com/office/powerpoint/2010/main" val="1075793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 a Pharisee</a:t>
            </a:r>
          </a:p>
          <a:p>
            <a:pPr marL="0" indent="0">
              <a:buNone/>
            </a:pPr>
            <a:r>
              <a:rPr lang="en-US" sz="4000" dirty="0"/>
              <a:t>They sought for distinction and praise by the observance of external rites and by the outward forms of piety, such as ablutions, </a:t>
            </a:r>
            <a:r>
              <a:rPr lang="en-US" sz="4000" dirty="0" err="1"/>
              <a:t>fastings</a:t>
            </a:r>
            <a:r>
              <a:rPr lang="en-US" sz="4000" dirty="0"/>
              <a:t>, prayers, and alms-giving; and, comparatively negligent of genuine piety, they prided themselves on their fancied good works.  They held strenuously to a belief in the existence of good and evil angels, and to the expectation of a Messiah</a:t>
            </a:r>
          </a:p>
        </p:txBody>
      </p:sp>
    </p:spTree>
    <p:extLst>
      <p:ext uri="{BB962C8B-B14F-4D97-AF65-F5344CB8AC3E}">
        <p14:creationId xmlns:p14="http://schemas.microsoft.com/office/powerpoint/2010/main" val="63639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 a Pharisee</a:t>
            </a:r>
          </a:p>
          <a:p>
            <a:pPr marL="0" indent="0">
              <a:buNone/>
            </a:pPr>
            <a:r>
              <a:rPr lang="en-US" sz="4000" dirty="0"/>
              <a:t>and they cherished the hope that the dead, after a preliminary experience either of reward or of penalty in Hades, would be recalled to life by him and be requited each according to his individual deeds.  In opposition to the usurped dominion of the </a:t>
            </a:r>
            <a:r>
              <a:rPr lang="en-US" sz="4000" dirty="0" err="1"/>
              <a:t>Herods</a:t>
            </a:r>
            <a:r>
              <a:rPr lang="en-US" sz="4000" dirty="0"/>
              <a:t> and the rule of the Romans, they stoutly upheld the theocracy and their country's cause, and possessed great influence with the common people.</a:t>
            </a:r>
          </a:p>
        </p:txBody>
      </p:sp>
    </p:spTree>
    <p:extLst>
      <p:ext uri="{BB962C8B-B14F-4D97-AF65-F5344CB8AC3E}">
        <p14:creationId xmlns:p14="http://schemas.microsoft.com/office/powerpoint/2010/main" val="4241360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Yahusha</a:t>
            </a:r>
            <a:r>
              <a:rPr lang="en-US" sz="4800" b="1" dirty="0">
                <a:solidFill>
                  <a:schemeClr val="tx1">
                    <a:lumMod val="95000"/>
                    <a:lumOff val="5000"/>
                  </a:schemeClr>
                </a:solidFill>
              </a:rPr>
              <a:t> Knew the Pharisees</a:t>
            </a:r>
          </a:p>
          <a:p>
            <a:pPr marL="0" indent="0">
              <a:buNone/>
            </a:pPr>
            <a:r>
              <a:rPr lang="en-US" sz="4400" b="1" dirty="0"/>
              <a:t>Luke 2:41-43</a:t>
            </a:r>
          </a:p>
          <a:p>
            <a:pPr marL="0" indent="0">
              <a:buNone/>
            </a:pPr>
            <a:r>
              <a:rPr lang="en-US" sz="4000" b="1" dirty="0"/>
              <a:t>Now His parents went to Jerusalem every year at the Feast of the Passover. And when He became twelve, they went up [there] according to the custom of the Feast; and as they were returning, after spending the full number of days, the boy </a:t>
            </a:r>
            <a:r>
              <a:rPr lang="en-US" sz="4000" b="1" dirty="0" err="1"/>
              <a:t>Yahusha</a:t>
            </a:r>
            <a:r>
              <a:rPr lang="en-US" sz="4000" b="1" dirty="0"/>
              <a:t> stayed behind in Jerusalem. But His parents were unaware of it,</a:t>
            </a:r>
          </a:p>
        </p:txBody>
      </p:sp>
    </p:spTree>
    <p:extLst>
      <p:ext uri="{BB962C8B-B14F-4D97-AF65-F5344CB8AC3E}">
        <p14:creationId xmlns:p14="http://schemas.microsoft.com/office/powerpoint/2010/main" val="1600185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Yahusha</a:t>
            </a:r>
            <a:r>
              <a:rPr lang="en-US" sz="4800" b="1" dirty="0">
                <a:solidFill>
                  <a:schemeClr val="tx1">
                    <a:lumMod val="95000"/>
                    <a:lumOff val="5000"/>
                  </a:schemeClr>
                </a:solidFill>
              </a:rPr>
              <a:t> Knew the Pharisees</a:t>
            </a:r>
          </a:p>
          <a:p>
            <a:pPr marL="0" indent="0">
              <a:buNone/>
            </a:pPr>
            <a:r>
              <a:rPr lang="en-US" sz="4400" b="1" dirty="0"/>
              <a:t>Luke 2:44-45</a:t>
            </a:r>
          </a:p>
          <a:p>
            <a:pPr marL="0" indent="0">
              <a:buNone/>
            </a:pPr>
            <a:r>
              <a:rPr lang="en-US" sz="4000" b="1" dirty="0"/>
              <a:t>but supposed Him to be in the caravan, and went a day's journey; and they [began] looking for Him among their relatives and acquaintances. When they did not find Him, they returned to Jerusalem looking for Him.</a:t>
            </a:r>
          </a:p>
        </p:txBody>
      </p:sp>
    </p:spTree>
    <p:extLst>
      <p:ext uri="{BB962C8B-B14F-4D97-AF65-F5344CB8AC3E}">
        <p14:creationId xmlns:p14="http://schemas.microsoft.com/office/powerpoint/2010/main" val="889750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Yahusha</a:t>
            </a:r>
            <a:r>
              <a:rPr lang="en-US" sz="4800" b="1" dirty="0">
                <a:solidFill>
                  <a:schemeClr val="tx1">
                    <a:lumMod val="95000"/>
                    <a:lumOff val="5000"/>
                  </a:schemeClr>
                </a:solidFill>
              </a:rPr>
              <a:t> Knew the Pharisees</a:t>
            </a:r>
          </a:p>
          <a:p>
            <a:pPr marL="0" indent="0">
              <a:buNone/>
            </a:pPr>
            <a:r>
              <a:rPr lang="en-US" sz="4400" b="1" dirty="0"/>
              <a:t>Luke 2:46-47</a:t>
            </a:r>
          </a:p>
          <a:p>
            <a:pPr marL="0" indent="0">
              <a:buNone/>
            </a:pPr>
            <a:r>
              <a:rPr lang="en-US" sz="4000" b="1" dirty="0"/>
              <a:t>Then, after three days they found Him in the temple, sitting in the midst of the teachers, both listening to them and asking them questions. And all who heard Him were amazed at His understanding and His answers.</a:t>
            </a:r>
          </a:p>
        </p:txBody>
      </p:sp>
    </p:spTree>
    <p:extLst>
      <p:ext uri="{BB962C8B-B14F-4D97-AF65-F5344CB8AC3E}">
        <p14:creationId xmlns:p14="http://schemas.microsoft.com/office/powerpoint/2010/main" val="1220364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Yochanan</a:t>
            </a:r>
            <a:r>
              <a:rPr lang="en-US" sz="4800" b="1" dirty="0">
                <a:solidFill>
                  <a:schemeClr val="tx1">
                    <a:lumMod val="95000"/>
                    <a:lumOff val="5000"/>
                  </a:schemeClr>
                </a:solidFill>
              </a:rPr>
              <a:t> and the Pharisees</a:t>
            </a:r>
          </a:p>
          <a:p>
            <a:pPr marL="0" indent="0">
              <a:buNone/>
            </a:pPr>
            <a:r>
              <a:rPr lang="en-US" sz="4400" b="1" dirty="0"/>
              <a:t>Luke 3:7-8</a:t>
            </a:r>
          </a:p>
          <a:p>
            <a:pPr marL="0" indent="0">
              <a:buNone/>
            </a:pPr>
            <a:r>
              <a:rPr lang="en-US" sz="4000" b="1" dirty="0"/>
              <a:t>So he [began] saying to the crowds who were going out to be baptized by him, "You brood of vipers, who warned you to flee from the wrath to come? Therefore bear fruits in keeping with repentance, and do not begin to say to yourselves, 'We have Abraham for our father,' for I say to you that from these stones Elohim is able to raise up children to Abraham.</a:t>
            </a:r>
          </a:p>
        </p:txBody>
      </p:sp>
    </p:spTree>
    <p:extLst>
      <p:ext uri="{BB962C8B-B14F-4D97-AF65-F5344CB8AC3E}">
        <p14:creationId xmlns:p14="http://schemas.microsoft.com/office/powerpoint/2010/main" val="2734785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Abraham and the Pharisees</a:t>
            </a:r>
          </a:p>
          <a:p>
            <a:pPr marL="0" indent="0">
              <a:buNone/>
            </a:pPr>
            <a:r>
              <a:rPr lang="en-US" sz="4400" b="1" dirty="0"/>
              <a:t>Lazarus 8:31-33</a:t>
            </a:r>
          </a:p>
          <a:p>
            <a:pPr marL="0" indent="0">
              <a:buNone/>
            </a:pPr>
            <a:r>
              <a:rPr lang="en-US" sz="4000" b="1" dirty="0"/>
              <a:t>So </a:t>
            </a:r>
            <a:r>
              <a:rPr lang="en-US" sz="4000" b="1" dirty="0" err="1"/>
              <a:t>Yahusha</a:t>
            </a:r>
            <a:r>
              <a:rPr lang="en-US" sz="4000" b="1" dirty="0"/>
              <a:t> was saying to those </a:t>
            </a:r>
            <a:r>
              <a:rPr lang="en-US" sz="4000" b="1" dirty="0" err="1"/>
              <a:t>Yehudim</a:t>
            </a:r>
            <a:r>
              <a:rPr lang="en-US" sz="4000" b="1" dirty="0"/>
              <a:t> who had believed Him, "If you continue in My word, [then] you are truly disciples of Mine; and you will know the truth, and the truth will make you free." They answered Him, "We are Abraham's descendants and have never yet been enslaved to anyone; how is it that You say, 'You will become free '?"</a:t>
            </a:r>
          </a:p>
        </p:txBody>
      </p:sp>
    </p:spTree>
    <p:extLst>
      <p:ext uri="{BB962C8B-B14F-4D97-AF65-F5344CB8AC3E}">
        <p14:creationId xmlns:p14="http://schemas.microsoft.com/office/powerpoint/2010/main" val="4194964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Abraham and the Pharisees</a:t>
            </a:r>
          </a:p>
          <a:p>
            <a:pPr marL="0" indent="0">
              <a:buNone/>
            </a:pPr>
            <a:r>
              <a:rPr lang="en-US" sz="4400" b="1" dirty="0"/>
              <a:t>Lazarus 8:34-37</a:t>
            </a:r>
          </a:p>
          <a:p>
            <a:pPr marL="0" indent="0">
              <a:buNone/>
            </a:pPr>
            <a:r>
              <a:rPr lang="en-US" sz="4000" b="1" dirty="0" err="1"/>
              <a:t>Yahusha</a:t>
            </a:r>
            <a:r>
              <a:rPr lang="en-US" sz="4000" b="1" dirty="0"/>
              <a:t> answered them, "Truly, truly, I say to you, everyone who commits sin is the slave of sin. "The slave does not remain in the house forever; the son does remain forever. "So if the Son makes you free, you will be free indeed. "I know that you are Abraham's descendants; yet you seek to kill Me, because My word has no place in you.</a:t>
            </a:r>
          </a:p>
        </p:txBody>
      </p:sp>
    </p:spTree>
    <p:extLst>
      <p:ext uri="{BB962C8B-B14F-4D97-AF65-F5344CB8AC3E}">
        <p14:creationId xmlns:p14="http://schemas.microsoft.com/office/powerpoint/2010/main" val="2034757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Pharisees Claim Moses</a:t>
            </a:r>
          </a:p>
          <a:p>
            <a:pPr marL="0" indent="0">
              <a:buNone/>
            </a:pPr>
            <a:r>
              <a:rPr lang="en-US" sz="4400" b="1" dirty="0"/>
              <a:t>Lazarus 9:27-29</a:t>
            </a:r>
          </a:p>
          <a:p>
            <a:pPr marL="0" indent="0">
              <a:buNone/>
            </a:pPr>
            <a:r>
              <a:rPr lang="en-US" sz="4000" b="1" dirty="0"/>
              <a:t>He answered them, "I told you already and you did not listen; why do you want to hear [it] again? You do not want to become His disciples too, do you?" They reviled him and said, "You are His disciple, but we are disciples of </a:t>
            </a:r>
            <a:r>
              <a:rPr lang="en-US" sz="4000" b="1" dirty="0" err="1"/>
              <a:t>Mosheh</a:t>
            </a:r>
            <a:r>
              <a:rPr lang="en-US" sz="4000" b="1" dirty="0"/>
              <a:t>. "We know that Elohim has spoken to </a:t>
            </a:r>
            <a:r>
              <a:rPr lang="en-US" sz="4000" b="1" dirty="0" err="1"/>
              <a:t>Mosheh</a:t>
            </a:r>
            <a:r>
              <a:rPr lang="en-US" sz="4000" b="1" dirty="0"/>
              <a:t>, but as for this man, we do not know where He is from."</a:t>
            </a:r>
          </a:p>
        </p:txBody>
      </p:sp>
    </p:spTree>
    <p:extLst>
      <p:ext uri="{BB962C8B-B14F-4D97-AF65-F5344CB8AC3E}">
        <p14:creationId xmlns:p14="http://schemas.microsoft.com/office/powerpoint/2010/main" val="15292226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Pharisees Claim Genetic Connection</a:t>
            </a:r>
          </a:p>
          <a:p>
            <a:pPr marL="0" indent="0">
              <a:buNone/>
            </a:pPr>
            <a:r>
              <a:rPr lang="en-US" sz="4400" b="1" dirty="0"/>
              <a:t>Pharisees thought their genealogy through Abraham and Moses merited them favor</a:t>
            </a:r>
          </a:p>
          <a:p>
            <a:pPr marL="0" indent="0">
              <a:buNone/>
            </a:pPr>
            <a:r>
              <a:rPr lang="en-US" sz="4400" b="1" dirty="0"/>
              <a:t>…but, Lazarus 1:11-13  </a:t>
            </a:r>
            <a:r>
              <a:rPr lang="en-US" sz="4000" b="1" dirty="0"/>
              <a:t>He came to His own, and those who were His own did not receive Him. But as many as received Him, to them He gave the right to become children of Elohim, [even] to those who believe in His name, who were born, not of blood nor of the will of the flesh nor of the will of man, but of Elohim.</a:t>
            </a:r>
          </a:p>
          <a:p>
            <a:pPr marL="0" indent="0">
              <a:buNone/>
            </a:pPr>
            <a:endParaRPr lang="en-US" sz="4400" b="1" dirty="0"/>
          </a:p>
        </p:txBody>
      </p:sp>
    </p:spTree>
    <p:extLst>
      <p:ext uri="{BB962C8B-B14F-4D97-AF65-F5344CB8AC3E}">
        <p14:creationId xmlns:p14="http://schemas.microsoft.com/office/powerpoint/2010/main" val="2735160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Pharisees and Tradition</a:t>
            </a:r>
          </a:p>
          <a:p>
            <a:pPr marL="0" indent="0">
              <a:buNone/>
            </a:pPr>
            <a:r>
              <a:rPr lang="en-US" sz="4400" b="1" dirty="0"/>
              <a:t>Matthew 15:1-3</a:t>
            </a:r>
          </a:p>
          <a:p>
            <a:pPr marL="0" indent="0">
              <a:buNone/>
            </a:pPr>
            <a:r>
              <a:rPr lang="en-US" sz="4000" b="1" dirty="0"/>
              <a:t>Then some Pharisees and scribes came to </a:t>
            </a:r>
            <a:r>
              <a:rPr lang="en-US" sz="4000" b="1" dirty="0" err="1"/>
              <a:t>Yahusha</a:t>
            </a:r>
            <a:r>
              <a:rPr lang="en-US" sz="4000" b="1" dirty="0"/>
              <a:t> from </a:t>
            </a:r>
            <a:r>
              <a:rPr lang="en-US" sz="4000" b="1" dirty="0" err="1"/>
              <a:t>Yerushalayim</a:t>
            </a:r>
            <a:r>
              <a:rPr lang="en-US" sz="4000" b="1" dirty="0"/>
              <a:t> and said, "Why do Your disciples break the tradition of the elders? For they do not wash their hands when they eat bread." And He answered and said to them, "Why do you yourselves transgress the commandment of Elohim for the sake of your tradition?</a:t>
            </a:r>
          </a:p>
          <a:p>
            <a:pPr marL="0" indent="0">
              <a:buNone/>
            </a:pPr>
            <a:endParaRPr lang="en-US" sz="4000" b="1" dirty="0"/>
          </a:p>
        </p:txBody>
      </p:sp>
    </p:spTree>
    <p:extLst>
      <p:ext uri="{BB962C8B-B14F-4D97-AF65-F5344CB8AC3E}">
        <p14:creationId xmlns:p14="http://schemas.microsoft.com/office/powerpoint/2010/main" val="1506892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Problem With The Pharisees</a:t>
            </a:r>
          </a:p>
          <a:p>
            <a:pPr marL="0" indent="0">
              <a:buNone/>
            </a:pPr>
            <a:r>
              <a:rPr lang="en-US" sz="4400" b="1" dirty="0"/>
              <a:t>Matthew 23:1-3</a:t>
            </a:r>
          </a:p>
          <a:p>
            <a:pPr marL="0" indent="0">
              <a:buNone/>
            </a:pPr>
            <a:r>
              <a:rPr lang="en-US" sz="4000" b="1" dirty="0"/>
              <a:t>Then </a:t>
            </a:r>
            <a:r>
              <a:rPr lang="en-US" sz="4000" b="1" dirty="0" err="1"/>
              <a:t>Yahusha</a:t>
            </a:r>
            <a:r>
              <a:rPr lang="en-US" sz="4000" b="1" dirty="0"/>
              <a:t> spoke to the crowds and to His disciples, saying: "The scribes and the Pharisees have seated themselves in the chair of </a:t>
            </a:r>
            <a:r>
              <a:rPr lang="en-US" sz="4000" b="1" dirty="0" err="1"/>
              <a:t>Mosheh</a:t>
            </a:r>
            <a:r>
              <a:rPr lang="en-US" sz="4000" b="1" dirty="0"/>
              <a:t>; therefore all that they (correction, “HE”) tell you, do and observe, but do not do according to their deeds; for they say [things] and do not do [them].</a:t>
            </a:r>
          </a:p>
        </p:txBody>
      </p:sp>
    </p:spTree>
    <p:extLst>
      <p:ext uri="{BB962C8B-B14F-4D97-AF65-F5344CB8AC3E}">
        <p14:creationId xmlns:p14="http://schemas.microsoft.com/office/powerpoint/2010/main" val="3506915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a:bodyPr>
          <a:lstStyle/>
          <a:p>
            <a:pPr marL="0" indent="0" algn="ctr">
              <a:buNone/>
            </a:pPr>
            <a:r>
              <a:rPr lang="en-US" sz="4800" b="1" dirty="0">
                <a:solidFill>
                  <a:schemeClr val="tx1">
                    <a:lumMod val="95000"/>
                    <a:lumOff val="5000"/>
                  </a:schemeClr>
                </a:solidFill>
              </a:rPr>
              <a:t>The Disciples Faced the Same Opposition</a:t>
            </a:r>
          </a:p>
          <a:p>
            <a:pPr marL="0" indent="0">
              <a:buNone/>
            </a:pPr>
            <a:r>
              <a:rPr lang="en-US" sz="4400" b="1" dirty="0"/>
              <a:t>Acts 14:1-3</a:t>
            </a:r>
          </a:p>
          <a:p>
            <a:pPr marL="0" indent="0">
              <a:buNone/>
            </a:pPr>
            <a:r>
              <a:rPr lang="en-US" sz="4000" b="1" dirty="0"/>
              <a:t>In Iconium they entered the synagogue of the </a:t>
            </a:r>
            <a:r>
              <a:rPr lang="en-US" sz="4000" b="1" dirty="0" err="1"/>
              <a:t>Yehudim</a:t>
            </a:r>
            <a:r>
              <a:rPr lang="en-US" sz="4000" b="1" dirty="0"/>
              <a:t> together, and spoke in such a manner that a large number of people believed, both of </a:t>
            </a:r>
            <a:r>
              <a:rPr lang="en-US" sz="4000" b="1" dirty="0" err="1"/>
              <a:t>Yehudim</a:t>
            </a:r>
            <a:r>
              <a:rPr lang="en-US" sz="4000" b="1" dirty="0"/>
              <a:t> and of Greeks. But the </a:t>
            </a:r>
            <a:r>
              <a:rPr lang="en-US" sz="4000" b="1" dirty="0" err="1"/>
              <a:t>Yehudim</a:t>
            </a:r>
            <a:r>
              <a:rPr lang="en-US" sz="4000" b="1" dirty="0"/>
              <a:t> who disbelieved stirred up the minds of the Gentiles and embittered them against the brethren. Therefore they spent a long time [there] speaking boldly [with reliance] upon the Lord, who was testifying to the word of His grace, granting that signs and wonders be done by their hands.</a:t>
            </a:r>
            <a:endParaRPr lang="en-US" sz="5400" b="1" dirty="0"/>
          </a:p>
        </p:txBody>
      </p:sp>
    </p:spTree>
    <p:extLst>
      <p:ext uri="{BB962C8B-B14F-4D97-AF65-F5344CB8AC3E}">
        <p14:creationId xmlns:p14="http://schemas.microsoft.com/office/powerpoint/2010/main" val="927420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To The Galatians</a:t>
            </a:r>
          </a:p>
          <a:p>
            <a:pPr marL="0" indent="0">
              <a:buNone/>
            </a:pPr>
            <a:r>
              <a:rPr lang="en-US" sz="4000" dirty="0"/>
              <a:t>The message of </a:t>
            </a:r>
            <a:r>
              <a:rPr lang="en-US" sz="4000" dirty="0" err="1"/>
              <a:t>Sha'ul's</a:t>
            </a:r>
            <a:r>
              <a:rPr lang="en-US" sz="4000" dirty="0"/>
              <a:t> letter is addressed to the assemblies </a:t>
            </a:r>
            <a:r>
              <a:rPr lang="en-US" sz="4000" b="1" i="1" dirty="0"/>
              <a:t>in Galatia</a:t>
            </a:r>
            <a:r>
              <a:rPr lang="en-US" sz="4000" dirty="0"/>
              <a:t>.  What exactly does that mean?  Galatia, as anyone with a map of the ancient world can tell you, is geographically the central portion of Asia Minor, which is now the country of Turkey.  No doubt there were a number of congregations which </a:t>
            </a:r>
            <a:r>
              <a:rPr lang="en-US" sz="4000" dirty="0" err="1"/>
              <a:t>Sha'ul</a:t>
            </a:r>
            <a:r>
              <a:rPr lang="en-US" sz="4000" dirty="0"/>
              <a:t> had been able to enlighten about the ministry and teaching of the Messiah and his atoning death for followers of Yahuwah.</a:t>
            </a:r>
            <a:endParaRPr lang="en-US" sz="5400" b="1" dirty="0"/>
          </a:p>
        </p:txBody>
      </p:sp>
    </p:spTree>
    <p:extLst>
      <p:ext uri="{BB962C8B-B14F-4D97-AF65-F5344CB8AC3E}">
        <p14:creationId xmlns:p14="http://schemas.microsoft.com/office/powerpoint/2010/main" val="2016967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To The Galatians</a:t>
            </a:r>
          </a:p>
          <a:p>
            <a:pPr marL="0" indent="0">
              <a:buNone/>
            </a:pPr>
            <a:r>
              <a:rPr lang="en-US" sz="4000" dirty="0"/>
              <a:t>But </a:t>
            </a:r>
            <a:r>
              <a:rPr lang="en-US" sz="4000" dirty="0" err="1"/>
              <a:t>Sha'ul</a:t>
            </a:r>
            <a:r>
              <a:rPr lang="en-US" sz="4000" dirty="0"/>
              <a:t> likely had more in mind in addressing these followers of </a:t>
            </a:r>
            <a:r>
              <a:rPr lang="en-US" sz="4000" dirty="0" err="1"/>
              <a:t>Yahusha</a:t>
            </a:r>
            <a:r>
              <a:rPr lang="en-US" sz="4000" dirty="0"/>
              <a:t> as Galatians. It seems that </a:t>
            </a:r>
            <a:r>
              <a:rPr lang="en-US" sz="4000" dirty="0" err="1"/>
              <a:t>Sha'ul</a:t>
            </a:r>
            <a:r>
              <a:rPr lang="en-US" sz="4000" dirty="0"/>
              <a:t> was intentionally doing a play on words. The Hebrew word is </a:t>
            </a:r>
            <a:r>
              <a:rPr lang="en-US" sz="4000" i="1" dirty="0"/>
              <a:t>galoot, </a:t>
            </a:r>
            <a:r>
              <a:rPr lang="en-US" sz="4000" dirty="0"/>
              <a:t>translated </a:t>
            </a:r>
            <a:r>
              <a:rPr lang="en-US" sz="4000" i="1" dirty="0"/>
              <a:t>captivity</a:t>
            </a:r>
            <a:r>
              <a:rPr lang="en-US" sz="4000" dirty="0"/>
              <a:t> or </a:t>
            </a:r>
            <a:r>
              <a:rPr lang="en-US" sz="4000" i="1" dirty="0"/>
              <a:t>exile</a:t>
            </a:r>
            <a:r>
              <a:rPr lang="en-US" sz="4000" dirty="0"/>
              <a:t>. This word is found about 11 times in the Hebrew Scriptures. In each of these occurrences, it refers to the people of Israel who were exiled into captivity, either at the time of the Assyrian captivity or the Babylonian captivity.</a:t>
            </a:r>
            <a:endParaRPr lang="en-US" sz="7200" b="1" dirty="0"/>
          </a:p>
        </p:txBody>
      </p:sp>
    </p:spTree>
    <p:extLst>
      <p:ext uri="{BB962C8B-B14F-4D97-AF65-F5344CB8AC3E}">
        <p14:creationId xmlns:p14="http://schemas.microsoft.com/office/powerpoint/2010/main" val="2087581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To The Galatians</a:t>
            </a:r>
          </a:p>
          <a:p>
            <a:r>
              <a:rPr lang="en-US" sz="4000" dirty="0"/>
              <a:t>Likewise, </a:t>
            </a:r>
            <a:r>
              <a:rPr lang="en-US" sz="4000" dirty="0" err="1"/>
              <a:t>Ya'acov</a:t>
            </a:r>
            <a:r>
              <a:rPr lang="en-US" sz="4000" dirty="0"/>
              <a:t> (James) had the same prophesies in mind as he addresses </a:t>
            </a:r>
            <a:r>
              <a:rPr lang="en-US" sz="4000" b="1" u="sng" dirty="0"/>
              <a:t>all 12 tribes of Israel</a:t>
            </a:r>
            <a:r>
              <a:rPr lang="en-US" sz="4000" dirty="0"/>
              <a:t> with his letter:</a:t>
            </a:r>
          </a:p>
          <a:p>
            <a:r>
              <a:rPr lang="en-US" sz="4000" b="1" dirty="0"/>
              <a:t>From </a:t>
            </a:r>
            <a:r>
              <a:rPr lang="en-US" sz="4000" b="1" dirty="0" err="1"/>
              <a:t>Ya'acov</a:t>
            </a:r>
            <a:r>
              <a:rPr lang="en-US" sz="4000" b="1" dirty="0"/>
              <a:t>, a slave of Elohim and the Master </a:t>
            </a:r>
            <a:r>
              <a:rPr lang="en-US" sz="4000" b="1" dirty="0" err="1"/>
              <a:t>Yahusha</a:t>
            </a:r>
            <a:r>
              <a:rPr lang="en-US" sz="4000" b="1" dirty="0"/>
              <a:t> Messiah, to </a:t>
            </a:r>
            <a:r>
              <a:rPr lang="en-US" sz="4000" b="1" u="sng" dirty="0"/>
              <a:t>the twelve tribes dispersed abroad (in exile! - "</a:t>
            </a:r>
            <a:r>
              <a:rPr lang="en-US" sz="4000" b="1" u="sng" dirty="0" err="1"/>
              <a:t>galuts</a:t>
            </a:r>
            <a:r>
              <a:rPr lang="en-US" sz="4000" b="1" u="sng" dirty="0"/>
              <a:t>")</a:t>
            </a:r>
            <a:r>
              <a:rPr lang="en-US" sz="4000" b="1" dirty="0"/>
              <a:t>. Greetings! (</a:t>
            </a:r>
            <a:r>
              <a:rPr lang="en-US" sz="4000" b="1" dirty="0" err="1"/>
              <a:t>Ya’acov</a:t>
            </a:r>
            <a:r>
              <a:rPr lang="en-US" sz="4000" b="1" dirty="0"/>
              <a:t> (James) 1:1  ).</a:t>
            </a:r>
          </a:p>
          <a:p>
            <a:r>
              <a:rPr lang="en-US" sz="4000" dirty="0" err="1"/>
              <a:t>Ya’acov’s</a:t>
            </a:r>
            <a:r>
              <a:rPr lang="en-US" sz="4000" dirty="0"/>
              <a:t> letter was written to </a:t>
            </a:r>
            <a:r>
              <a:rPr lang="en-US" sz="4000" b="1" u="sng" dirty="0"/>
              <a:t>all 12 scattered (lost) tribes of </a:t>
            </a:r>
            <a:r>
              <a:rPr lang="en-US" sz="4000" b="1" u="sng" dirty="0" err="1"/>
              <a:t>Yisrael</a:t>
            </a:r>
            <a:r>
              <a:rPr lang="en-US" sz="4000" dirty="0"/>
              <a:t>, not just to Jews and pagan Gentiles!</a:t>
            </a:r>
          </a:p>
        </p:txBody>
      </p:sp>
    </p:spTree>
    <p:extLst>
      <p:ext uri="{BB962C8B-B14F-4D97-AF65-F5344CB8AC3E}">
        <p14:creationId xmlns:p14="http://schemas.microsoft.com/office/powerpoint/2010/main" val="58737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Paul’s writing to the Galatians was intended to address the doctrinal influence of unbelieving Jews (Pharisees) on the disciples</a:t>
            </a:r>
          </a:p>
          <a:p>
            <a:pPr marL="0" indent="0">
              <a:buNone/>
            </a:pPr>
            <a:r>
              <a:rPr lang="en-US" sz="4000" b="1" dirty="0"/>
              <a:t>Paul was an authority of </a:t>
            </a:r>
            <a:r>
              <a:rPr lang="en-US" sz="4000" b="1" dirty="0" err="1"/>
              <a:t>Phariseeism</a:t>
            </a:r>
            <a:r>
              <a:rPr lang="en-US" sz="4000" b="1" dirty="0"/>
              <a:t> and was well qualified to speak to the error of their teachings</a:t>
            </a:r>
          </a:p>
          <a:p>
            <a:pPr marL="0" indent="0">
              <a:buNone/>
            </a:pPr>
            <a:r>
              <a:rPr lang="en-US" sz="4000" b="1" dirty="0"/>
              <a:t>Paul was a true prophet and sent one whose message must align with the Torah and the Prophets</a:t>
            </a:r>
          </a:p>
        </p:txBody>
      </p:sp>
    </p:spTree>
    <p:extLst>
      <p:ext uri="{BB962C8B-B14F-4D97-AF65-F5344CB8AC3E}">
        <p14:creationId xmlns:p14="http://schemas.microsoft.com/office/powerpoint/2010/main" val="540831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fontScale="92500"/>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a:solidFill>
                <a:schemeClr val="tx1"/>
              </a:solidFill>
              <a:latin typeface="+mn-lt"/>
            </a:endParaRPr>
          </a:p>
          <a:p>
            <a:pPr algn="ctr">
              <a:buNone/>
            </a:pPr>
            <a:r>
              <a:rPr lang="en-US" sz="6000" b="1" dirty="0"/>
              <a:t>and</a:t>
            </a:r>
          </a:p>
          <a:p>
            <a:pPr algn="ctr">
              <a:buNone/>
            </a:pPr>
            <a:r>
              <a:rPr lang="en-US" sz="6000" b="1" dirty="0">
                <a:hlinkClick r:id="rId4"/>
              </a:rPr>
              <a:t>https://www.youtube.com/channel/UCs_00x4DPn9OJH-E406Vh7g/</a:t>
            </a:r>
            <a:endParaRPr lang="en-US" sz="6000" b="1" dirty="0">
              <a:solidFill>
                <a:schemeClr val="tx1"/>
              </a:solidFill>
              <a:latin typeface="+mn-lt"/>
            </a:endParaRP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326085</TotalTime>
  <Words>2761</Words>
  <Application>Microsoft Macintosh PowerPoint</Application>
  <PresentationFormat>Widescreen</PresentationFormat>
  <Paragraphs>141</Paragraphs>
  <Slides>35</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Bwgrkn</vt:lpstr>
      <vt:lpstr>Bwhebb</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2538</cp:revision>
  <dcterms:created xsi:type="dcterms:W3CDTF">2018-11-07T08:55:54Z</dcterms:created>
  <dcterms:modified xsi:type="dcterms:W3CDTF">2021-11-27T17:01:19Z</dcterms:modified>
</cp:coreProperties>
</file>