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4" r:id="rId2"/>
    <p:sldId id="1183" r:id="rId3"/>
    <p:sldId id="1548" r:id="rId4"/>
    <p:sldId id="1555" r:id="rId5"/>
    <p:sldId id="1573" r:id="rId6"/>
    <p:sldId id="1574" r:id="rId7"/>
    <p:sldId id="1575" r:id="rId8"/>
    <p:sldId id="1556" r:id="rId9"/>
    <p:sldId id="1557" r:id="rId10"/>
    <p:sldId id="1558" r:id="rId11"/>
    <p:sldId id="1559" r:id="rId12"/>
    <p:sldId id="1549" r:id="rId13"/>
    <p:sldId id="1560" r:id="rId14"/>
    <p:sldId id="1577" r:id="rId15"/>
    <p:sldId id="1550" r:id="rId16"/>
    <p:sldId id="1561" r:id="rId17"/>
    <p:sldId id="1562" r:id="rId18"/>
    <p:sldId id="1563" r:id="rId19"/>
    <p:sldId id="1564" r:id="rId20"/>
    <p:sldId id="1565" r:id="rId21"/>
    <p:sldId id="1566" r:id="rId22"/>
    <p:sldId id="1567" r:id="rId23"/>
    <p:sldId id="1551" r:id="rId24"/>
    <p:sldId id="1568" r:id="rId25"/>
    <p:sldId id="1552" r:id="rId26"/>
    <p:sldId id="1569" r:id="rId27"/>
    <p:sldId id="1553" r:id="rId28"/>
    <p:sldId id="1570" r:id="rId29"/>
    <p:sldId id="1576" r:id="rId30"/>
    <p:sldId id="1554" r:id="rId31"/>
    <p:sldId id="1571" r:id="rId32"/>
    <p:sldId id="1572" r:id="rId33"/>
    <p:sldId id="1547" r:id="rId34"/>
    <p:sldId id="77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216" autoAdjust="0"/>
    <p:restoredTop sz="94622" autoAdjust="0"/>
  </p:normalViewPr>
  <p:slideViewPr>
    <p:cSldViewPr snapToGrid="0">
      <p:cViewPr varScale="1">
        <p:scale>
          <a:sx n="76" d="100"/>
          <a:sy n="76" d="100"/>
        </p:scale>
        <p:origin x="216" y="960"/>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3/6/22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err="1"/>
              <a:t>Ya’akov</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Justification by faith is about trusting and obeying Elohim and doing what HE commands.  Not mere mental consent. It stands in contrast with ”justification by man made works”</a:t>
            </a:r>
          </a:p>
        </p:txBody>
      </p:sp>
      <p:sp>
        <p:nvSpPr>
          <p:cNvPr id="4" name="Slide Number Placeholder 3"/>
          <p:cNvSpPr>
            <a:spLocks noGrp="1"/>
          </p:cNvSpPr>
          <p:nvPr>
            <p:ph type="sldNum" sz="quarter" idx="5"/>
          </p:nvPr>
        </p:nvSpPr>
        <p:spPr/>
        <p:txBody>
          <a:bodyPr/>
          <a:lstStyle/>
          <a:p>
            <a:fld id="{77257C46-5D63-4036-B9A6-820866EDF7C8}" type="slidenum">
              <a:rPr lang="en-US" smtClean="0"/>
              <a:t>23</a:t>
            </a:fld>
            <a:endParaRPr lang="en-US" dirty="0"/>
          </a:p>
        </p:txBody>
      </p:sp>
    </p:spTree>
    <p:extLst>
      <p:ext uri="{BB962C8B-B14F-4D97-AF65-F5344CB8AC3E}">
        <p14:creationId xmlns:p14="http://schemas.microsoft.com/office/powerpoint/2010/main" val="3852734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Justification by faith is about trusting and obeying Elohim and doing what HE commands.  Not mere mental consent. It stands in contrast with ”justification by man made works”</a:t>
            </a:r>
          </a:p>
        </p:txBody>
      </p:sp>
      <p:sp>
        <p:nvSpPr>
          <p:cNvPr id="4" name="Slide Number Placeholder 3"/>
          <p:cNvSpPr>
            <a:spLocks noGrp="1"/>
          </p:cNvSpPr>
          <p:nvPr>
            <p:ph type="sldNum" sz="quarter" idx="5"/>
          </p:nvPr>
        </p:nvSpPr>
        <p:spPr/>
        <p:txBody>
          <a:bodyPr/>
          <a:lstStyle/>
          <a:p>
            <a:fld id="{77257C46-5D63-4036-B9A6-820866EDF7C8}" type="slidenum">
              <a:rPr lang="en-US" smtClean="0"/>
              <a:t>24</a:t>
            </a:fld>
            <a:endParaRPr lang="en-US" dirty="0"/>
          </a:p>
        </p:txBody>
      </p:sp>
    </p:spTree>
    <p:extLst>
      <p:ext uri="{BB962C8B-B14F-4D97-AF65-F5344CB8AC3E}">
        <p14:creationId xmlns:p14="http://schemas.microsoft.com/office/powerpoint/2010/main" val="827168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3/6/22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3/6/22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3/6/22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3/6/22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3/6/22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3/6/22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3/6/22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423333"/>
            <a:ext cx="11489633" cy="6206066"/>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Mysteries of the Everlasting Gospel</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March 12, 2022</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The Curse of the Law</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Galatians 3:1-14</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Bewitching Deception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3:1-2</a:t>
            </a:r>
          </a:p>
          <a:p>
            <a:pPr marL="0" indent="0">
              <a:buNone/>
            </a:pPr>
            <a:r>
              <a:rPr lang="en-US" sz="4000" b="1" dirty="0"/>
              <a:t>You foolish Galatians, who has bewitched you, before whose eyes </a:t>
            </a:r>
            <a:r>
              <a:rPr lang="en-US" sz="4000" b="1" dirty="0" err="1"/>
              <a:t>Yahusha</a:t>
            </a:r>
            <a:r>
              <a:rPr lang="en-US" sz="4000" b="1" dirty="0"/>
              <a:t> Messiah was publicly portrayed [as] crucified? This is the only thing I want to find out from you: did you receive the Spirit by the works of the Law, or by hearing of faith?</a:t>
            </a:r>
          </a:p>
        </p:txBody>
      </p:sp>
    </p:spTree>
    <p:extLst>
      <p:ext uri="{BB962C8B-B14F-4D97-AF65-F5344CB8AC3E}">
        <p14:creationId xmlns:p14="http://schemas.microsoft.com/office/powerpoint/2010/main" val="2894208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Foolish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l-GR" sz="4000" b="1" dirty="0" err="1"/>
              <a:t>ἀνόητος</a:t>
            </a:r>
            <a:r>
              <a:rPr lang="el-GR" sz="4000" dirty="0"/>
              <a:t> </a:t>
            </a:r>
            <a:r>
              <a:rPr lang="en-US" sz="4000" b="1" dirty="0"/>
              <a:t>(</a:t>
            </a:r>
            <a:r>
              <a:rPr lang="en-US" sz="4000" b="1" dirty="0" err="1"/>
              <a:t>ano-atos</a:t>
            </a:r>
            <a:r>
              <a:rPr lang="en-US" sz="4000" b="1" dirty="0"/>
              <a:t>)</a:t>
            </a:r>
            <a:r>
              <a:rPr lang="en-US" sz="4000" dirty="0"/>
              <a:t>- </a:t>
            </a:r>
            <a:r>
              <a:rPr lang="el-GR" sz="4000" dirty="0"/>
              <a:t> </a:t>
            </a:r>
            <a:r>
              <a:rPr lang="en-US" sz="4000" dirty="0"/>
              <a:t>of persons </a:t>
            </a:r>
            <a:r>
              <a:rPr lang="en-US" sz="4000" i="1" dirty="0"/>
              <a:t>without understanding, foolish </a:t>
            </a:r>
            <a:r>
              <a:rPr lang="en-US" sz="4000" dirty="0"/>
              <a:t>(GA 3.3), opposite </a:t>
            </a:r>
            <a:r>
              <a:rPr lang="el-GR" sz="4000" dirty="0" err="1"/>
              <a:t>σοφός</a:t>
            </a:r>
            <a:r>
              <a:rPr lang="el-GR" sz="4000" dirty="0"/>
              <a:t> (</a:t>
            </a:r>
            <a:r>
              <a:rPr lang="en-US" sz="4000" i="1" dirty="0"/>
              <a:t>wise, skillful</a:t>
            </a:r>
            <a:r>
              <a:rPr lang="en-US" sz="4000" dirty="0"/>
              <a:t>); </a:t>
            </a:r>
          </a:p>
          <a:p>
            <a:pPr marL="0" indent="0">
              <a:buNone/>
            </a:pPr>
            <a:r>
              <a:rPr lang="en-US" sz="4000" dirty="0"/>
              <a:t>In </a:t>
            </a:r>
            <a:r>
              <a:rPr lang="en-US" sz="4000" dirty="0" err="1"/>
              <a:t>TaNaK</a:t>
            </a:r>
            <a:r>
              <a:rPr lang="en-US" sz="4000" dirty="0"/>
              <a:t>, a fool is one void of understanding about Elohim, one who chooses a wicked path rather than the righteous way</a:t>
            </a:r>
          </a:p>
        </p:txBody>
      </p:sp>
    </p:spTree>
    <p:extLst>
      <p:ext uri="{BB962C8B-B14F-4D97-AF65-F5344CB8AC3E}">
        <p14:creationId xmlns:p14="http://schemas.microsoft.com/office/powerpoint/2010/main" val="1540297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Wise and Understanding People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Deuteronomy 4:5-6</a:t>
            </a:r>
          </a:p>
          <a:p>
            <a:pPr marL="0" indent="0">
              <a:buNone/>
            </a:pPr>
            <a:r>
              <a:rPr lang="en-US" sz="4000" b="1" dirty="0"/>
              <a:t>"See, I have taught you statutes and judgments just as Yahuwah my Elohim commanded me, that you should do thus in the land where you are entering to possess it. "So keep and do [them], for that is your wisdom and your understanding in the sight of the peoples who will hear all these statutes and say, 'Surely this great nation is a wise and understanding people.'</a:t>
            </a:r>
          </a:p>
        </p:txBody>
      </p:sp>
    </p:spTree>
    <p:extLst>
      <p:ext uri="{BB962C8B-B14F-4D97-AF65-F5344CB8AC3E}">
        <p14:creationId xmlns:p14="http://schemas.microsoft.com/office/powerpoint/2010/main" val="322043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Not a Single Word Abolished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5:19-20</a:t>
            </a:r>
          </a:p>
          <a:p>
            <a:pPr marL="0" indent="0">
              <a:buNone/>
            </a:pPr>
            <a:r>
              <a:rPr lang="en-US" sz="4000" b="1" dirty="0"/>
              <a:t>"Whoever then annuls one of the least of these commandments, and teaches others [to do] the same, shall be called least in the kingdom of heaven; but whoever keeps and teaches [them], he shall be called great in the kingdom of heaven. "For I say to you that unless your righteousness surpasses [that] of the scribes and Pharisees, you will not enter the kingdom of heaven.</a:t>
            </a:r>
          </a:p>
        </p:txBody>
      </p:sp>
    </p:spTree>
    <p:extLst>
      <p:ext uri="{BB962C8B-B14F-4D97-AF65-F5344CB8AC3E}">
        <p14:creationId xmlns:p14="http://schemas.microsoft.com/office/powerpoint/2010/main" val="2893892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 Bewitching Deception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3:1-2</a:t>
            </a:r>
          </a:p>
          <a:p>
            <a:pPr marL="0" indent="0">
              <a:buNone/>
            </a:pPr>
            <a:r>
              <a:rPr lang="en-US" sz="4000" b="1" dirty="0"/>
              <a:t>You foolish Galatians, who has bewitched you, before whose eyes </a:t>
            </a:r>
            <a:r>
              <a:rPr lang="en-US" sz="4000" b="1" dirty="0" err="1"/>
              <a:t>Yahusha</a:t>
            </a:r>
            <a:r>
              <a:rPr lang="en-US" sz="4000" b="1" dirty="0"/>
              <a:t> Messiah was publicly portrayed [as] crucified? This is the only thing I want to find out from you: did you receive the Spirit by the works of the Law, or by hearing of faith?</a:t>
            </a:r>
          </a:p>
        </p:txBody>
      </p:sp>
    </p:spTree>
    <p:extLst>
      <p:ext uri="{BB962C8B-B14F-4D97-AF65-F5344CB8AC3E}">
        <p14:creationId xmlns:p14="http://schemas.microsoft.com/office/powerpoint/2010/main" val="3499861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Bewitching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l-GR" sz="4000" b="1" dirty="0" err="1"/>
              <a:t>βασκαίνω</a:t>
            </a:r>
            <a:r>
              <a:rPr lang="en-US" sz="4000" dirty="0"/>
              <a:t> (</a:t>
            </a:r>
            <a:r>
              <a:rPr lang="en-US" sz="4000" dirty="0" err="1"/>
              <a:t>baskino</a:t>
            </a:r>
            <a:r>
              <a:rPr lang="en-US" sz="4000" dirty="0"/>
              <a:t>)</a:t>
            </a:r>
          </a:p>
          <a:p>
            <a:pPr marL="0" indent="0">
              <a:buNone/>
            </a:pPr>
            <a:r>
              <a:rPr lang="en-US" sz="4000" b="1" dirty="0"/>
              <a:t>1. </a:t>
            </a:r>
            <a:r>
              <a:rPr lang="en-US" sz="4000" i="1" dirty="0"/>
              <a:t>to speak ill of one, to slander, traduce him</a:t>
            </a:r>
            <a:br>
              <a:rPr lang="en-US" sz="4000" dirty="0"/>
            </a:br>
            <a:r>
              <a:rPr lang="en-US" sz="4000" dirty="0"/>
              <a:t>(To make false or malicious statements about (someone) in order to cause humiliation or disgrace. synonym: malign.)</a:t>
            </a:r>
          </a:p>
          <a:p>
            <a:pPr marL="0" indent="0">
              <a:buNone/>
            </a:pPr>
            <a:r>
              <a:rPr lang="en-US" sz="4000" b="1" dirty="0"/>
              <a:t>2. </a:t>
            </a:r>
            <a:r>
              <a:rPr lang="en-US" sz="4000" i="1" dirty="0"/>
              <a:t>to bring evil on one by feigned praise or an evil eye, to charm, bewitch </a:t>
            </a:r>
            <a:r>
              <a:rPr lang="en-US" sz="4000" dirty="0"/>
              <a:t>one; hence, of those who lead away others into error by wicked arts</a:t>
            </a:r>
          </a:p>
        </p:txBody>
      </p:sp>
    </p:spTree>
    <p:extLst>
      <p:ext uri="{BB962C8B-B14F-4D97-AF65-F5344CB8AC3E}">
        <p14:creationId xmlns:p14="http://schemas.microsoft.com/office/powerpoint/2010/main" val="3149978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How Did Believers Receive the Spirit?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a:t>No one ever receives the Holy Spirit by keeping man made laws and traditions</a:t>
            </a:r>
          </a:p>
          <a:p>
            <a:pPr marL="0" indent="0">
              <a:buNone/>
            </a:pPr>
            <a:r>
              <a:rPr lang="en-US" sz="4000" b="1" dirty="0"/>
              <a:t>And when they had prayed, the place where they had gathered together was shaken, and they were all filled with the Holy Spirit and [began] to speak the word of Elohim with boldness. Acts 4:31</a:t>
            </a:r>
          </a:p>
        </p:txBody>
      </p:sp>
    </p:spTree>
    <p:extLst>
      <p:ext uri="{BB962C8B-B14F-4D97-AF65-F5344CB8AC3E}">
        <p14:creationId xmlns:p14="http://schemas.microsoft.com/office/powerpoint/2010/main" val="3170713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Hearing of Faith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a:t>Hear – in the Hebraic context, </a:t>
            </a:r>
            <a:r>
              <a:rPr lang="en-US" sz="4000" dirty="0" err="1"/>
              <a:t>shma</a:t>
            </a:r>
            <a:r>
              <a:rPr lang="en-US" sz="4000" dirty="0"/>
              <a:t>’ means to listen and obey</a:t>
            </a:r>
          </a:p>
          <a:p>
            <a:pPr marL="0" indent="0">
              <a:buNone/>
            </a:pPr>
            <a:r>
              <a:rPr lang="en-US" sz="4000" dirty="0"/>
              <a:t>Faith - in its Hebraic context means faithfulness, fidelity, steadfastness.  </a:t>
            </a:r>
          </a:p>
          <a:p>
            <a:pPr marL="0" indent="0">
              <a:buNone/>
            </a:pPr>
            <a:r>
              <a:rPr lang="en-US" sz="4000" dirty="0"/>
              <a:t>This expression is equal to “obedience of faithfulness”</a:t>
            </a:r>
          </a:p>
        </p:txBody>
      </p:sp>
    </p:spTree>
    <p:extLst>
      <p:ext uri="{BB962C8B-B14F-4D97-AF65-F5344CB8AC3E}">
        <p14:creationId xmlns:p14="http://schemas.microsoft.com/office/powerpoint/2010/main" val="2032784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Those Who Obey Him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Elohim of our fathers raised up </a:t>
            </a:r>
            <a:r>
              <a:rPr lang="en-US" sz="4000" b="1" dirty="0" err="1"/>
              <a:t>Yahusha</a:t>
            </a:r>
            <a:r>
              <a:rPr lang="en-US" sz="4000" b="1" dirty="0"/>
              <a:t>, whom you had put to death by hanging Him on a cross. "He is the one whom Elohim exalted to His right hand as a Prince and a Savior, to grant repentance to Israel, and forgiveness of sins. "And we are witnesses of these things; and [so is] </a:t>
            </a:r>
            <a:r>
              <a:rPr lang="en-US" sz="4000" b="1" u="sng" dirty="0"/>
              <a:t>the Holy Spirit, whom Elohim has given to those who obey Him</a:t>
            </a:r>
            <a:r>
              <a:rPr lang="en-US" sz="4000" b="1" dirty="0"/>
              <a:t>."</a:t>
            </a:r>
          </a:p>
          <a:p>
            <a:pPr marL="0" indent="0">
              <a:buNone/>
            </a:pPr>
            <a:r>
              <a:rPr lang="en-US" sz="4000" b="1" dirty="0"/>
              <a:t>Acts 5:30-32</a:t>
            </a:r>
          </a:p>
        </p:txBody>
      </p:sp>
    </p:spTree>
    <p:extLst>
      <p:ext uri="{BB962C8B-B14F-4D97-AF65-F5344CB8AC3E}">
        <p14:creationId xmlns:p14="http://schemas.microsoft.com/office/powerpoint/2010/main" val="2140148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Perfecting By Flesh or By Spirit?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3:3-5</a:t>
            </a:r>
          </a:p>
          <a:p>
            <a:pPr marL="0" indent="0">
              <a:buNone/>
            </a:pPr>
            <a:r>
              <a:rPr lang="en-US" sz="4000" b="1" dirty="0"/>
              <a:t>Are you so foolish? Having begun by the Spirit, are you now being perfected by the flesh? Did you suffer so many things in vain-- if indeed it was in vain? So then, does He who provides you with the Spirit and works miracles among you, do it by the works of the Law, or by hearing with faith?</a:t>
            </a:r>
          </a:p>
        </p:txBody>
      </p:sp>
    </p:spTree>
    <p:extLst>
      <p:ext uri="{BB962C8B-B14F-4D97-AF65-F5344CB8AC3E}">
        <p14:creationId xmlns:p14="http://schemas.microsoft.com/office/powerpoint/2010/main" val="804011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Works of the Law</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600" dirty="0"/>
              <a:t>We saw in the previous section that the "works of law" is an action of a Rabbi or sage that justified the practical manner in which a tradition should be observed.  The “works of law” are those precedents set by rabbis and sages which convert an action, work or practice into law.  When the Oral Torah is unclear about a matter, one may default to the precedent laid down by the actions of a rabbi, to guide you in your experience.  Thus, the "works of the law" were laws created by the Pharisees (and Rabbis after them) which were based on the actions or “works” of a wise one. </a:t>
            </a:r>
            <a:endParaRPr lang="en-US" sz="4800" b="1" dirty="0"/>
          </a:p>
        </p:txBody>
      </p:sp>
    </p:spTree>
    <p:extLst>
      <p:ext uri="{BB962C8B-B14F-4D97-AF65-F5344CB8AC3E}">
        <p14:creationId xmlns:p14="http://schemas.microsoft.com/office/powerpoint/2010/main" val="1261179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Hearing of Faith</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3600" b="1" dirty="0"/>
              <a:t>So realize that Yahuwah your Elohim is The Elohim, the faithful (</a:t>
            </a:r>
            <a:r>
              <a:rPr lang="en-US" sz="3600" b="1" i="1" dirty="0" err="1"/>
              <a:t>aman</a:t>
            </a:r>
            <a:r>
              <a:rPr lang="en-US" sz="3600" b="1" dirty="0"/>
              <a:t>) El who keeps the covenant and the kindness </a:t>
            </a:r>
            <a:r>
              <a:rPr lang="en-US" sz="3600" b="1" u="sng" dirty="0"/>
              <a:t>with those who love him and keep his commandments</a:t>
            </a:r>
            <a:r>
              <a:rPr lang="en-US" sz="3600" b="1" dirty="0"/>
              <a:t>, to a thousand generations, but who pays back those who hate him as they deserve and destroys them. He will not ignore those who hate him but will repay them as they deserve.  </a:t>
            </a:r>
            <a:r>
              <a:rPr lang="en-US" sz="3600" b="1" u="sng" dirty="0"/>
              <a:t>So keep the commandments, rules, and right-rulings that I today am commanding you to do</a:t>
            </a:r>
            <a:r>
              <a:rPr lang="en-US" sz="3600" b="1" dirty="0"/>
              <a:t>.  And </a:t>
            </a:r>
            <a:r>
              <a:rPr lang="en-US" sz="3600" b="1" u="sng" dirty="0"/>
              <a:t>when you obey (</a:t>
            </a:r>
            <a:r>
              <a:rPr lang="en-US" sz="3600" b="1" i="1" u="sng" dirty="0" err="1"/>
              <a:t>shema</a:t>
            </a:r>
            <a:r>
              <a:rPr lang="en-US" sz="3600" b="1" u="sng" dirty="0"/>
              <a:t>) these right-rulings and are careful to do them</a:t>
            </a:r>
            <a:r>
              <a:rPr lang="en-US" sz="3600" b="1" dirty="0"/>
              <a:t>, Yahuwah your Elohim will keep the covenant and the kindness with you as he promised your fathers. (</a:t>
            </a:r>
            <a:r>
              <a:rPr lang="en-US" sz="3600" b="1" dirty="0" err="1"/>
              <a:t>Devarim</a:t>
            </a:r>
            <a:r>
              <a:rPr lang="en-US" sz="3600" b="1" dirty="0"/>
              <a:t> 7:9-12)</a:t>
            </a:r>
            <a:endParaRPr lang="en-US" sz="6000" b="1" dirty="0"/>
          </a:p>
        </p:txBody>
      </p:sp>
    </p:spTree>
    <p:extLst>
      <p:ext uri="{BB962C8B-B14F-4D97-AF65-F5344CB8AC3E}">
        <p14:creationId xmlns:p14="http://schemas.microsoft.com/office/powerpoint/2010/main" val="1072837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Justification By Faith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3:6-7</a:t>
            </a:r>
          </a:p>
          <a:p>
            <a:pPr marL="0" indent="0">
              <a:buNone/>
            </a:pPr>
            <a:r>
              <a:rPr lang="en-US" sz="4000" b="1" dirty="0"/>
              <a:t>Even so Abraham BELIEVED GOD, AND IT WAS RECKONED TO HIM AS RIGHTEOUSNESS. Therefore, be sure that it is those who are of faith who are sons of Abraham.</a:t>
            </a:r>
          </a:p>
          <a:p>
            <a:pPr marL="0" indent="0">
              <a:buNone/>
            </a:pPr>
            <a:r>
              <a:rPr lang="en-US" sz="4000" b="1" dirty="0"/>
              <a:t>- This lesson from Abraham indicates that it has always been about one’s faithfulness to Elohim that draws us to Elohim</a:t>
            </a:r>
          </a:p>
        </p:txBody>
      </p:sp>
    </p:spTree>
    <p:extLst>
      <p:ext uri="{BB962C8B-B14F-4D97-AF65-F5344CB8AC3E}">
        <p14:creationId xmlns:p14="http://schemas.microsoft.com/office/powerpoint/2010/main" val="1273018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i="1" dirty="0">
                <a:latin typeface="+mn-lt"/>
              </a:rPr>
              <a:t>Emunah</a:t>
            </a: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3600" dirty="0"/>
              <a:t>Next, </a:t>
            </a:r>
            <a:r>
              <a:rPr lang="en-US" sz="3600" i="1" dirty="0"/>
              <a:t>faith</a:t>
            </a:r>
            <a:r>
              <a:rPr lang="en-US" sz="3600" dirty="0"/>
              <a:t> comes </a:t>
            </a:r>
            <a:r>
              <a:rPr lang="en-US" sz="3600" dirty="0" err="1"/>
              <a:t>fromHebrew</a:t>
            </a:r>
            <a:r>
              <a:rPr lang="en-US" sz="3600" dirty="0"/>
              <a:t> </a:t>
            </a:r>
            <a:r>
              <a:rPr lang="en-US" sz="4400" dirty="0" err="1">
                <a:latin typeface="Bwhebb" panose="02000400000000000000" pitchFamily="2" charset="0"/>
              </a:rPr>
              <a:t>hn"Wma</a:t>
            </a:r>
            <a:r>
              <a:rPr lang="en-US" sz="4400" dirty="0">
                <a:latin typeface="Bwhebb" panose="02000400000000000000" pitchFamily="2" charset="0"/>
              </a:rPr>
              <a:t>/ </a:t>
            </a:r>
            <a:r>
              <a:rPr lang="en-US" sz="3600" dirty="0"/>
              <a:t>(</a:t>
            </a:r>
            <a:r>
              <a:rPr lang="en-US" sz="3600" dirty="0" err="1"/>
              <a:t>emûnâ</a:t>
            </a:r>
            <a:r>
              <a:rPr lang="en-US" sz="3600" dirty="0"/>
              <a:t>) </a:t>
            </a:r>
            <a:r>
              <a:rPr lang="en-US" sz="3600" b="1" dirty="0"/>
              <a:t>firmness, fidelity, steadiness, steadfastness, trust, loyalty, faithfulness.  </a:t>
            </a:r>
            <a:r>
              <a:rPr lang="en-US" sz="3600" dirty="0"/>
              <a:t>This word is used in a marital relationship to express loyalty.  Also, the Hebrew verb usually translated </a:t>
            </a:r>
            <a:r>
              <a:rPr lang="en-US" sz="3600" i="1" dirty="0"/>
              <a:t>believe</a:t>
            </a:r>
            <a:r>
              <a:rPr lang="en-US" sz="3600" dirty="0"/>
              <a:t> is </a:t>
            </a:r>
            <a:r>
              <a:rPr lang="en-US" sz="4400" dirty="0">
                <a:latin typeface="Bwhebb" panose="02000400000000000000" pitchFamily="2" charset="0"/>
              </a:rPr>
              <a:t>!</a:t>
            </a:r>
            <a:r>
              <a:rPr lang="en-US" sz="4400" dirty="0" err="1">
                <a:latin typeface="Bwhebb" panose="02000400000000000000" pitchFamily="2" charset="0"/>
              </a:rPr>
              <a:t>m;a</a:t>
            </a:r>
            <a:r>
              <a:rPr lang="en-US" sz="4400" dirty="0">
                <a:latin typeface="Bwhebb" panose="02000400000000000000" pitchFamily="2" charset="0"/>
              </a:rPr>
              <a:t>'</a:t>
            </a:r>
            <a:r>
              <a:rPr lang="en-US" sz="3600" dirty="0"/>
              <a:t> (</a:t>
            </a:r>
            <a:r>
              <a:rPr lang="en-US" sz="3600" dirty="0" err="1"/>
              <a:t>aman</a:t>
            </a:r>
            <a:r>
              <a:rPr lang="en-US" sz="3600" dirty="0"/>
              <a:t>) </a:t>
            </a:r>
            <a:r>
              <a:rPr lang="en-US" sz="3600" b="1" u="sng" dirty="0"/>
              <a:t>to confirm</a:t>
            </a:r>
            <a:r>
              <a:rPr lang="en-US" sz="3600" b="1" dirty="0"/>
              <a:t>, </a:t>
            </a:r>
            <a:r>
              <a:rPr lang="en-US" sz="3600" b="1" u="sng" dirty="0"/>
              <a:t>support</a:t>
            </a:r>
            <a:r>
              <a:rPr lang="en-US" sz="3600" b="1" dirty="0"/>
              <a:t>, </a:t>
            </a:r>
            <a:r>
              <a:rPr lang="en-US" sz="3600" b="1" u="sng" dirty="0"/>
              <a:t>uphold</a:t>
            </a:r>
            <a:r>
              <a:rPr lang="en-US" sz="3600" b="1" dirty="0"/>
              <a:t> (</a:t>
            </a:r>
            <a:r>
              <a:rPr lang="en-US" sz="3600" b="1" dirty="0" err="1"/>
              <a:t>Qal</a:t>
            </a:r>
            <a:r>
              <a:rPr lang="en-US" sz="3600" b="1" dirty="0"/>
              <a:t>); to be established, be faithful (</a:t>
            </a:r>
            <a:r>
              <a:rPr lang="en-US" sz="3600" b="1" dirty="0" err="1"/>
              <a:t>Niphal</a:t>
            </a:r>
            <a:r>
              <a:rPr lang="en-US" sz="3600" b="1" dirty="0"/>
              <a:t>); </a:t>
            </a:r>
            <a:r>
              <a:rPr lang="en-US" sz="3600" b="1" u="sng" dirty="0"/>
              <a:t>to be certain</a:t>
            </a:r>
            <a:r>
              <a:rPr lang="en-US" sz="3600" b="1" dirty="0"/>
              <a:t>, i.e. to believe in (</a:t>
            </a:r>
            <a:r>
              <a:rPr lang="en-US" sz="3600" b="1" dirty="0" err="1"/>
              <a:t>Hiphil</a:t>
            </a:r>
            <a:r>
              <a:rPr lang="en-US" sz="3600" b="1" dirty="0"/>
              <a:t>).</a:t>
            </a:r>
            <a:r>
              <a:rPr lang="en-US" sz="3600" dirty="0"/>
              <a:t>   So, the word </a:t>
            </a:r>
            <a:r>
              <a:rPr lang="en-US" sz="3600" i="1" dirty="0"/>
              <a:t>amen</a:t>
            </a:r>
            <a:r>
              <a:rPr lang="en-US" sz="3600" dirty="0"/>
              <a:t> is from the Hebrew </a:t>
            </a:r>
            <a:r>
              <a:rPr lang="en-US" sz="4400" dirty="0">
                <a:latin typeface="Bwhebb" panose="02000400000000000000" pitchFamily="2" charset="0"/>
              </a:rPr>
              <a:t>!</a:t>
            </a:r>
            <a:r>
              <a:rPr lang="en-US" sz="4400" dirty="0" err="1">
                <a:latin typeface="Bwhebb" panose="02000400000000000000" pitchFamily="2" charset="0"/>
              </a:rPr>
              <a:t>mea</a:t>
            </a:r>
            <a:r>
              <a:rPr lang="en-US" sz="4400" dirty="0">
                <a:latin typeface="Bwhebb" panose="02000400000000000000" pitchFamily="2" charset="0"/>
              </a:rPr>
              <a:t>’ </a:t>
            </a:r>
            <a:r>
              <a:rPr lang="en-US" sz="3600" dirty="0"/>
              <a:t>(</a:t>
            </a:r>
            <a:r>
              <a:rPr lang="en-US" sz="3600" dirty="0" err="1"/>
              <a:t>amein</a:t>
            </a:r>
            <a:r>
              <a:rPr lang="en-US" sz="3600" dirty="0"/>
              <a:t>) </a:t>
            </a:r>
            <a:r>
              <a:rPr lang="en-US" sz="3600" b="1" dirty="0"/>
              <a:t>verily, truly, amen.  </a:t>
            </a:r>
            <a:r>
              <a:rPr lang="en-US" sz="3600" dirty="0"/>
              <a:t>“To believe in” = “be loyal to,” “support,” “be faithful to.”  “To believe” does not mean to merely “know something to be true.”  It means “to be convinced and committed to…” </a:t>
            </a:r>
            <a:endParaRPr lang="en-US" sz="4800" b="1" dirty="0"/>
          </a:p>
        </p:txBody>
      </p:sp>
    </p:spTree>
    <p:extLst>
      <p:ext uri="{BB962C8B-B14F-4D97-AF65-F5344CB8AC3E}">
        <p14:creationId xmlns:p14="http://schemas.microsoft.com/office/powerpoint/2010/main" val="1106192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i="1" dirty="0">
                <a:latin typeface="+mn-lt"/>
              </a:rPr>
              <a:t>What Did Abraham’s Belief Look Like?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After the promise of blessing, “</a:t>
            </a:r>
            <a:r>
              <a:rPr lang="en-US" sz="4000" b="1" u="sng" dirty="0"/>
              <a:t>So Abram went forth as Yahuwah had spoken to him</a:t>
            </a:r>
            <a:r>
              <a:rPr lang="en-US" sz="4000" b="1" dirty="0"/>
              <a:t>; and Lot went with him. Now Abram was seventy-five years old when he departed from Haran.” Genesis 12:4</a:t>
            </a:r>
          </a:p>
        </p:txBody>
      </p:sp>
    </p:spTree>
    <p:extLst>
      <p:ext uri="{BB962C8B-B14F-4D97-AF65-F5344CB8AC3E}">
        <p14:creationId xmlns:p14="http://schemas.microsoft.com/office/powerpoint/2010/main" val="3795090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i="1" dirty="0">
                <a:latin typeface="+mn-lt"/>
              </a:rPr>
              <a:t>What Did Abraham’s Belief Look Like?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Then behold, the word of Yahuwah came to him, saying, "This man will not be your heir; but one who will come forth from your own body, he shall be your heir." And He took him outside and said, "Now look toward the heavens, and count the stars, if you are able to count them." And He said to him, "So shall your descendants be." </a:t>
            </a:r>
            <a:r>
              <a:rPr lang="en-US" sz="4000" b="1" u="sng" dirty="0"/>
              <a:t>Then he believed on Yahuwah; and He reckoned it to him as righteousness</a:t>
            </a:r>
            <a:r>
              <a:rPr lang="en-US" sz="4000" b="1" dirty="0"/>
              <a:t>. Genesis 15:4-6</a:t>
            </a:r>
          </a:p>
        </p:txBody>
      </p:sp>
    </p:spTree>
    <p:extLst>
      <p:ext uri="{BB962C8B-B14F-4D97-AF65-F5344CB8AC3E}">
        <p14:creationId xmlns:p14="http://schemas.microsoft.com/office/powerpoint/2010/main" val="690870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i="1" dirty="0">
                <a:latin typeface="+mn-lt"/>
              </a:rPr>
              <a:t>What Did Abraham’s Belief Look Like?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 will multiply your descendants as the stars of heaven, and will give your descendants all these lands; and by your descendants all the nations of the earth shall be blessed; </a:t>
            </a:r>
            <a:r>
              <a:rPr lang="en-US" sz="4000" b="1" u="sng" dirty="0"/>
              <a:t>because Abraham obeyed My voice and kept My charge (</a:t>
            </a:r>
            <a:r>
              <a:rPr lang="en-US" sz="4000" b="1" u="sng" dirty="0" err="1"/>
              <a:t>mishmeret</a:t>
            </a:r>
            <a:r>
              <a:rPr lang="en-US" sz="4000" b="1" u="sng" dirty="0"/>
              <a:t>), My commandments (mitzvah), My statutes (</a:t>
            </a:r>
            <a:r>
              <a:rPr lang="en-US" sz="4000" b="1" u="sng" dirty="0" err="1"/>
              <a:t>chukah</a:t>
            </a:r>
            <a:r>
              <a:rPr lang="en-US" sz="4000" b="1" u="sng" dirty="0"/>
              <a:t>) and My laws (</a:t>
            </a:r>
            <a:r>
              <a:rPr lang="en-US" sz="4000" b="1" u="sng" dirty="0" err="1"/>
              <a:t>torah</a:t>
            </a:r>
            <a:r>
              <a:rPr lang="en-US" sz="4000" b="1" u="sng" dirty="0"/>
              <a:t>)."</a:t>
            </a:r>
          </a:p>
          <a:p>
            <a:pPr marL="0" indent="0">
              <a:buNone/>
            </a:pPr>
            <a:r>
              <a:rPr lang="en-US" sz="4000" b="1" dirty="0"/>
              <a:t>Genesis 26:4-5</a:t>
            </a:r>
          </a:p>
        </p:txBody>
      </p:sp>
    </p:spTree>
    <p:extLst>
      <p:ext uri="{BB962C8B-B14F-4D97-AF65-F5344CB8AC3E}">
        <p14:creationId xmlns:p14="http://schemas.microsoft.com/office/powerpoint/2010/main" val="3044862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i="1" dirty="0">
                <a:latin typeface="+mn-lt"/>
              </a:rPr>
              <a:t>What Did Abraham’s Belief Look Like?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Biblical faith is not independent from obedience</a:t>
            </a:r>
          </a:p>
          <a:p>
            <a:pPr marL="0" indent="0">
              <a:buNone/>
            </a:pPr>
            <a:r>
              <a:rPr lang="en-US" sz="4000" b="1" dirty="0"/>
              <a:t>Biblical faith always trusts Elohim and therefore does what Elohim instructs</a:t>
            </a:r>
          </a:p>
          <a:p>
            <a:pPr marL="0" indent="0">
              <a:buNone/>
            </a:pPr>
            <a:r>
              <a:rPr lang="en-US" sz="4000" b="1" dirty="0"/>
              <a:t>Where one claims to have faith but doesn’t do what Yah commanded, this is dead:</a:t>
            </a:r>
          </a:p>
          <a:p>
            <a:pPr marL="0" indent="0">
              <a:buNone/>
            </a:pPr>
            <a:endParaRPr lang="en-US" sz="4000" b="1" dirty="0"/>
          </a:p>
        </p:txBody>
      </p:sp>
    </p:spTree>
    <p:extLst>
      <p:ext uri="{BB962C8B-B14F-4D97-AF65-F5344CB8AC3E}">
        <p14:creationId xmlns:p14="http://schemas.microsoft.com/office/powerpoint/2010/main" val="2011681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i="1" dirty="0">
                <a:latin typeface="+mn-lt"/>
              </a:rPr>
              <a:t>What Did Abraham’s Belief Look Like?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Was not Abraham our father justified by works when he offered up Yitzchak his son on the altar? You see that faith was working with his works, and as a result of the works, faith was perfected (completed); and the Scripture was fulfilled which says, "AND ABRAHAM BELIEVED GOD, AND IT WAS RECKONED TO HIM AS RIGHTEOUSNESS," and he was called the friend of Elohim.</a:t>
            </a:r>
          </a:p>
          <a:p>
            <a:pPr marL="0" indent="0">
              <a:buNone/>
            </a:pPr>
            <a:r>
              <a:rPr lang="en-US" sz="4000" b="1" dirty="0"/>
              <a:t>James 2:21-23</a:t>
            </a:r>
          </a:p>
        </p:txBody>
      </p:sp>
    </p:spTree>
    <p:extLst>
      <p:ext uri="{BB962C8B-B14F-4D97-AF65-F5344CB8AC3E}">
        <p14:creationId xmlns:p14="http://schemas.microsoft.com/office/powerpoint/2010/main" val="1418438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i="1" dirty="0">
                <a:latin typeface="+mn-lt"/>
              </a:rPr>
              <a:t>What Did Abraham’s Belief Look Like?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You see that a man is justified by works and not by faith alone. In the same way, was not Rahab the harlot also justified by works when she received the messengers and sent them out by another way? For </a:t>
            </a:r>
            <a:r>
              <a:rPr lang="en-US" sz="4000" b="1" u="sng" dirty="0"/>
              <a:t>just as the body without [the] spirit is dead, so also faith without works is dead</a:t>
            </a:r>
            <a:r>
              <a:rPr lang="en-US" sz="4000" b="1" dirty="0"/>
              <a:t>.</a:t>
            </a:r>
          </a:p>
          <a:p>
            <a:pPr marL="0" indent="0">
              <a:buNone/>
            </a:pPr>
            <a:r>
              <a:rPr lang="en-US" sz="4000" b="1" dirty="0"/>
              <a:t>James 2:24-26</a:t>
            </a:r>
          </a:p>
        </p:txBody>
      </p:sp>
    </p:spTree>
    <p:extLst>
      <p:ext uri="{BB962C8B-B14F-4D97-AF65-F5344CB8AC3E}">
        <p14:creationId xmlns:p14="http://schemas.microsoft.com/office/powerpoint/2010/main" val="3134068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Justification By Faith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3:8-9</a:t>
            </a:r>
          </a:p>
          <a:p>
            <a:pPr marL="0" indent="0">
              <a:buNone/>
            </a:pPr>
            <a:r>
              <a:rPr lang="en-US" sz="4000" b="1" dirty="0"/>
              <a:t>The Scripture, foreseeing that Elohim would justify the Gentiles by faith(fulness), preached the gospel beforehand to Abraham, [saying], "ALL THE NATIONS WILL BE BLESSED IN YOU." So then those who are of faith are blessed with Abraham, the believer.</a:t>
            </a:r>
          </a:p>
          <a:p>
            <a:pPr marL="0" indent="0">
              <a:buNone/>
            </a:pPr>
            <a:r>
              <a:rPr lang="en-US" sz="4000" b="1" dirty="0"/>
              <a:t>- Quoting Gen 12:3 – the Gospel announced in advance!</a:t>
            </a:r>
          </a:p>
        </p:txBody>
      </p:sp>
    </p:spTree>
    <p:extLst>
      <p:ext uri="{BB962C8B-B14F-4D97-AF65-F5344CB8AC3E}">
        <p14:creationId xmlns:p14="http://schemas.microsoft.com/office/powerpoint/2010/main" val="3282933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Gospel Announced to Abraham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Now Yahuwah said to Abram, "Go forth from your country, And from your relatives And from your father's house, To the land which I will show you; And I will make you a great nation, And I will bless you, And make your name great; And so you shall be a blessing; And I will bless those who bless you, And the one who curses you I will curse. And in you all the families of the earth will be blessed."</a:t>
            </a:r>
          </a:p>
          <a:p>
            <a:pPr marL="0" indent="0">
              <a:buNone/>
            </a:pPr>
            <a:r>
              <a:rPr lang="en-US" sz="4000" b="1" dirty="0"/>
              <a:t>Genesis 12:1-3</a:t>
            </a:r>
          </a:p>
        </p:txBody>
      </p:sp>
    </p:spTree>
    <p:extLst>
      <p:ext uri="{BB962C8B-B14F-4D97-AF65-F5344CB8AC3E}">
        <p14:creationId xmlns:p14="http://schemas.microsoft.com/office/powerpoint/2010/main" val="510658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 is Under a Curse?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3:10</a:t>
            </a:r>
          </a:p>
          <a:p>
            <a:pPr marL="0" indent="0">
              <a:buNone/>
            </a:pPr>
            <a:r>
              <a:rPr lang="en-US" sz="4000" b="1" dirty="0"/>
              <a:t>For as many as are of the works of the Law are under a curse; for it is written, "CURSED IS EVERYONE WHO DOES NOT ABIDE BY ALL THINGS WRITTEN IN THE BOOK OF THE LAW, TO PERFORM THEM.”</a:t>
            </a:r>
          </a:p>
          <a:p>
            <a:pPr marL="0" indent="0">
              <a:buNone/>
            </a:pPr>
            <a:r>
              <a:rPr lang="en-US" sz="4000" b="1" dirty="0"/>
              <a:t>- Those who follow “works of (man made) Law” invariably must break Elohim’s commandments and are thus under a curse – they become sinners</a:t>
            </a:r>
          </a:p>
        </p:txBody>
      </p:sp>
    </p:spTree>
    <p:extLst>
      <p:ext uri="{BB962C8B-B14F-4D97-AF65-F5344CB8AC3E}">
        <p14:creationId xmlns:p14="http://schemas.microsoft.com/office/powerpoint/2010/main" val="414688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Who is Under a Curse?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/Deuteronomy 27:26 – From Mt </a:t>
            </a:r>
            <a:r>
              <a:rPr lang="en-US" sz="4000" b="1" dirty="0" err="1"/>
              <a:t>Ebal</a:t>
            </a:r>
            <a:endParaRPr lang="en-US" sz="4000" b="1" dirty="0"/>
          </a:p>
          <a:p>
            <a:pPr marL="0" indent="0">
              <a:buNone/>
            </a:pPr>
            <a:r>
              <a:rPr lang="en-US" sz="4000" b="1" dirty="0"/>
              <a:t>'Cursed is he who does not confirm (establish) the words of this law by doing them.' And all the people shall say, 'Amen.'</a:t>
            </a:r>
            <a:endParaRPr lang="en-US" sz="5400" b="1" dirty="0"/>
          </a:p>
          <a:p>
            <a:pPr marL="0" indent="0">
              <a:buNone/>
            </a:pPr>
            <a:r>
              <a:rPr lang="he-IL" sz="4000" dirty="0"/>
              <a:t>קוּם</a:t>
            </a:r>
            <a:r>
              <a:rPr lang="en-US" sz="4000" b="1" dirty="0"/>
              <a:t> </a:t>
            </a:r>
            <a:r>
              <a:rPr lang="en-US" sz="4000" dirty="0"/>
              <a:t>arise, stand up, stand; </a:t>
            </a:r>
          </a:p>
          <a:p>
            <a:pPr marL="0" indent="0">
              <a:buNone/>
            </a:pPr>
            <a:r>
              <a:rPr lang="en-US" sz="4000" b="1" dirty="0"/>
              <a:t>set up, erect</a:t>
            </a:r>
            <a:r>
              <a:rPr lang="en-US" sz="4000" dirty="0"/>
              <a:t>: pillar 1K 7</a:t>
            </a:r>
            <a:r>
              <a:rPr lang="en-US" sz="4000" baseline="-25000" dirty="0"/>
              <a:t>21</a:t>
            </a:r>
            <a:r>
              <a:rPr lang="en-US" sz="4000" dirty="0"/>
              <a:t>, booth Am 9</a:t>
            </a:r>
            <a:r>
              <a:rPr lang="en-US" sz="4000" baseline="-25000" dirty="0"/>
              <a:t>11</a:t>
            </a:r>
            <a:r>
              <a:rPr lang="en-US" sz="4000" dirty="0"/>
              <a:t>; — 2. obj. word, vow &amp;c., </a:t>
            </a:r>
            <a:r>
              <a:rPr lang="en-US" sz="4000" b="1" dirty="0"/>
              <a:t>carry out, perform, establish</a:t>
            </a:r>
            <a:endParaRPr lang="en-US" sz="4000" dirty="0"/>
          </a:p>
        </p:txBody>
      </p:sp>
    </p:spTree>
    <p:extLst>
      <p:ext uri="{BB962C8B-B14F-4D97-AF65-F5344CB8AC3E}">
        <p14:creationId xmlns:p14="http://schemas.microsoft.com/office/powerpoint/2010/main" val="638779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Justification By Faith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3:11-12</a:t>
            </a:r>
          </a:p>
          <a:p>
            <a:pPr marL="0" indent="0">
              <a:buNone/>
            </a:pPr>
            <a:r>
              <a:rPr lang="en-US" sz="4000" b="1" dirty="0"/>
              <a:t>Now that no one is justified by the Law before Elohim is evident; for, "THE RIGHTEOUS MAN SHALL LIVE BY FAITH." However, the Law is not of faith; on the contrary, "HE WHO PRACTICES THEM SHALL LIVE BY THEM.”</a:t>
            </a:r>
          </a:p>
          <a:p>
            <a:pPr>
              <a:buFontTx/>
              <a:buChar char="-"/>
            </a:pPr>
            <a:r>
              <a:rPr lang="en-US" sz="4000" b="1" dirty="0"/>
              <a:t>Habakkuk 2:4</a:t>
            </a:r>
          </a:p>
          <a:p>
            <a:pPr>
              <a:buFontTx/>
              <a:buChar char="-"/>
            </a:pPr>
            <a:r>
              <a:rPr lang="en-US" sz="4000" b="1" dirty="0"/>
              <a:t>What law is “not of Faith”? (</a:t>
            </a:r>
            <a:r>
              <a:rPr lang="en-US" sz="4000" b="1" dirty="0" err="1"/>
              <a:t>ans</a:t>
            </a:r>
            <a:r>
              <a:rPr lang="en-US" sz="4000" b="1" dirty="0"/>
              <a:t>: other law)</a:t>
            </a:r>
          </a:p>
        </p:txBody>
      </p:sp>
    </p:spTree>
    <p:extLst>
      <p:ext uri="{BB962C8B-B14F-4D97-AF65-F5344CB8AC3E}">
        <p14:creationId xmlns:p14="http://schemas.microsoft.com/office/powerpoint/2010/main" val="639674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Living By Faith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Leviticus 18:4-5</a:t>
            </a:r>
          </a:p>
          <a:p>
            <a:pPr marL="0" indent="0">
              <a:buNone/>
            </a:pPr>
            <a:r>
              <a:rPr lang="en-US" sz="4000" b="1" dirty="0"/>
              <a:t>'You are to perform My judgments and keep My statutes, to live in accord with them; I am Yahuwah your Elohim. 'So you shall keep My statutes and My judgments, by </a:t>
            </a:r>
            <a:r>
              <a:rPr lang="en-US" sz="4000" b="1" u="sng" dirty="0"/>
              <a:t>which a man may live if he does them</a:t>
            </a:r>
            <a:r>
              <a:rPr lang="en-US" sz="4000" b="1" dirty="0"/>
              <a:t>; I am Yahuwah.</a:t>
            </a:r>
          </a:p>
        </p:txBody>
      </p:sp>
    </p:spTree>
    <p:extLst>
      <p:ext uri="{BB962C8B-B14F-4D97-AF65-F5344CB8AC3E}">
        <p14:creationId xmlns:p14="http://schemas.microsoft.com/office/powerpoint/2010/main" val="1141027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Prophets Agree</a:t>
            </a:r>
          </a:p>
        </p:txBody>
      </p:sp>
      <p:sp>
        <p:nvSpPr>
          <p:cNvPr id="3" name="Content Placeholder 2"/>
          <p:cNvSpPr>
            <a:spLocks noGrp="1"/>
          </p:cNvSpPr>
          <p:nvPr>
            <p:ph idx="1"/>
          </p:nvPr>
        </p:nvSpPr>
        <p:spPr>
          <a:xfrm>
            <a:off x="609600" y="1130852"/>
            <a:ext cx="10972800" cy="5645427"/>
          </a:xfrm>
        </p:spPr>
        <p:txBody>
          <a:bodyPr>
            <a:normAutofit fontScale="92500" lnSpcReduction="20000"/>
          </a:bodyPr>
          <a:lstStyle/>
          <a:p>
            <a:pPr marL="0" indent="0">
              <a:buNone/>
            </a:pPr>
            <a:r>
              <a:rPr lang="en-US" sz="4000" b="1" dirty="0"/>
              <a:t>Ezekiel 20:11 "I gave them My statutes and informed them of My ordinances, </a:t>
            </a:r>
            <a:r>
              <a:rPr lang="en-US" sz="4000" b="1" u="sng" dirty="0"/>
              <a:t>by which, if a man observes them, he will live</a:t>
            </a:r>
            <a:r>
              <a:rPr lang="en-US" sz="4000" b="1" dirty="0"/>
              <a:t>.</a:t>
            </a:r>
          </a:p>
          <a:p>
            <a:pPr marL="0" indent="0">
              <a:buNone/>
            </a:pPr>
            <a:r>
              <a:rPr lang="en-US" sz="4000" b="1" dirty="0"/>
              <a:t>Vs 13 "But the house of Israel rebelled against Me in the wilderness. They did not walk in My statutes and they rejected My ordinances, </a:t>
            </a:r>
            <a:r>
              <a:rPr lang="en-US" sz="4000" b="1" u="sng" dirty="0"/>
              <a:t>by which, if a man observes them, he will live</a:t>
            </a:r>
            <a:r>
              <a:rPr lang="en-US" sz="4000" b="1" dirty="0"/>
              <a:t>; and My sabbaths they greatly profaned. </a:t>
            </a:r>
          </a:p>
          <a:p>
            <a:pPr marL="0" indent="0">
              <a:buNone/>
            </a:pPr>
            <a:r>
              <a:rPr lang="en-US" sz="4000" b="1" dirty="0"/>
              <a:t>Vs 21 "But the children rebelled against Me; they did not walk in My statutes, nor were they careful to observe My ordinances, by </a:t>
            </a:r>
            <a:r>
              <a:rPr lang="en-US" sz="4000" b="1" u="sng" dirty="0"/>
              <a:t>which, [if] a man observes them, he will live</a:t>
            </a:r>
            <a:r>
              <a:rPr lang="en-US" sz="4000" b="1" dirty="0"/>
              <a:t>; they profaned My sabbaths.</a:t>
            </a:r>
          </a:p>
          <a:p>
            <a:pPr marL="0" indent="0">
              <a:buNone/>
            </a:pPr>
            <a:endParaRPr lang="en-US" sz="4000" b="1" dirty="0"/>
          </a:p>
        </p:txBody>
      </p:sp>
    </p:spTree>
    <p:extLst>
      <p:ext uri="{BB962C8B-B14F-4D97-AF65-F5344CB8AC3E}">
        <p14:creationId xmlns:p14="http://schemas.microsoft.com/office/powerpoint/2010/main" val="1894864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Redeemed From the Curse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Galatians 3:13-14</a:t>
            </a:r>
          </a:p>
          <a:p>
            <a:pPr marL="0" indent="0">
              <a:buNone/>
            </a:pPr>
            <a:r>
              <a:rPr lang="en-US" sz="4000" b="1" dirty="0"/>
              <a:t>Messiah redeemed us from the curse of the Law, having become a curse for us-- for it is written, "CURSED IS EVERYONE WHO HANGS ON A TREE "-- in order that in Messiah </a:t>
            </a:r>
            <a:r>
              <a:rPr lang="en-US" sz="4000" b="1" dirty="0" err="1"/>
              <a:t>Yahusha</a:t>
            </a:r>
            <a:r>
              <a:rPr lang="en-US" sz="4000" b="1" dirty="0"/>
              <a:t> the blessing of Abraham might come to the Gentiles, so that we would receive the promise of the Spirit through faith.</a:t>
            </a:r>
          </a:p>
        </p:txBody>
      </p:sp>
    </p:spTree>
    <p:extLst>
      <p:ext uri="{BB962C8B-B14F-4D97-AF65-F5344CB8AC3E}">
        <p14:creationId xmlns:p14="http://schemas.microsoft.com/office/powerpoint/2010/main" val="41363648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Redeemed From the Curse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a:t>Devarim</a:t>
            </a:r>
            <a:r>
              <a:rPr lang="en-US" sz="4000" b="1" dirty="0"/>
              <a:t> 21:22-23</a:t>
            </a:r>
          </a:p>
          <a:p>
            <a:pPr marL="0" indent="0">
              <a:buNone/>
            </a:pPr>
            <a:r>
              <a:rPr lang="en-US" sz="4000" b="1" dirty="0"/>
              <a:t>"If a man has committed a sin worthy of death and he is put to death, and you hang him on a tree, his corpse shall not hang all night on the tree, but you shall surely bury him on the same day (</a:t>
            </a:r>
            <a:r>
              <a:rPr lang="en-US" sz="4000" b="1" u="sng" dirty="0"/>
              <a:t>for he who is hanged is accursed of Elohim</a:t>
            </a:r>
            <a:r>
              <a:rPr lang="en-US" sz="4000" b="1" dirty="0"/>
              <a:t>), so that you do not defile your land which Yahuwah your Elohim gives you as an inheritance.</a:t>
            </a:r>
          </a:p>
        </p:txBody>
      </p:sp>
    </p:spTree>
    <p:extLst>
      <p:ext uri="{BB962C8B-B14F-4D97-AF65-F5344CB8AC3E}">
        <p14:creationId xmlns:p14="http://schemas.microsoft.com/office/powerpoint/2010/main" val="1741096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He Took Our Sin Upon Himself</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2 Corinthians 5:18-21</a:t>
            </a:r>
          </a:p>
          <a:p>
            <a:pPr marL="0" indent="0">
              <a:buNone/>
            </a:pPr>
            <a:r>
              <a:rPr lang="en-US" sz="3600" b="1" dirty="0"/>
              <a:t>Now all [these] things are from Elohim, who reconciled us to Himself through Messiah and gave us the ministry of reconciliation, namely, that Elohim was in Messiah reconciling the world to Himself, not counting their trespasses against them, and He has committed to us the word of reconciliation. Therefore, we are ambassadors for Messiah, as though Elohim were making an appeal through us; we beg you on behalf of Messiah, be reconciled to Elohim. He made Him who knew no sin [to be] sin on our behalf, so that we might become the righteousness of Elohim in Him.</a:t>
            </a:r>
          </a:p>
        </p:txBody>
      </p:sp>
    </p:spTree>
    <p:extLst>
      <p:ext uri="{BB962C8B-B14F-4D97-AF65-F5344CB8AC3E}">
        <p14:creationId xmlns:p14="http://schemas.microsoft.com/office/powerpoint/2010/main" val="5328406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Our walk in Messiah must be done by Faithfulness to his Word</a:t>
            </a:r>
          </a:p>
          <a:p>
            <a:pPr marL="0" indent="0">
              <a:buNone/>
            </a:pPr>
            <a:r>
              <a:rPr lang="en-US" sz="4000" b="1" dirty="0"/>
              <a:t>It would be completed useless to be connected to Messiah and then express this by returning to the old way of life</a:t>
            </a:r>
          </a:p>
          <a:p>
            <a:pPr marL="0" indent="0">
              <a:buNone/>
            </a:pPr>
            <a:r>
              <a:rPr lang="en-US" sz="4000" b="1" dirty="0"/>
              <a:t>Man’s religion is useless toward righteousness before our Creator</a:t>
            </a:r>
          </a:p>
          <a:p>
            <a:pPr marL="0" indent="0">
              <a:buNone/>
            </a:pPr>
            <a:r>
              <a:rPr lang="en-US" sz="4000" b="1" dirty="0"/>
              <a:t>Life comes by way of obeying His Word</a:t>
            </a:r>
          </a:p>
        </p:txBody>
      </p:sp>
    </p:spTree>
    <p:extLst>
      <p:ext uri="{BB962C8B-B14F-4D97-AF65-F5344CB8AC3E}">
        <p14:creationId xmlns:p14="http://schemas.microsoft.com/office/powerpoint/2010/main" val="9404233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dirty="0">
              <a:solidFill>
                <a:schemeClr val="tx1"/>
              </a:solidFill>
              <a:latin typeface="+mn-lt"/>
            </a:endParaRPr>
          </a:p>
          <a:p>
            <a:pPr algn="ctr">
              <a:buNone/>
            </a:pPr>
            <a:r>
              <a:rPr lang="en-US" sz="4400" b="1" dirty="0"/>
              <a:t>or</a:t>
            </a:r>
          </a:p>
          <a:p>
            <a:pPr algn="ctr">
              <a:buNone/>
            </a:pPr>
            <a:r>
              <a:rPr lang="en-US" sz="5200" b="1" dirty="0">
                <a:solidFill>
                  <a:schemeClr val="tx1"/>
                </a:solidFill>
                <a:latin typeface="+mn-lt"/>
              </a:rPr>
              <a:t>Search for ‘David M Rogers’ on YouTube</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377915</TotalTime>
  <Words>2593</Words>
  <Application>Microsoft Macintosh PowerPoint</Application>
  <PresentationFormat>Widescreen</PresentationFormat>
  <Paragraphs>126</Paragraphs>
  <Slides>34</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Bwhebb</vt:lpstr>
      <vt:lpstr>Calibri</vt:lpstr>
      <vt:lpstr>Calibri Light</vt:lpstr>
      <vt:lpstr>Helvetica</vt:lpstr>
      <vt:lpstr>Office Theme</vt:lpstr>
      <vt:lpstr>PowerPoint Presentation</vt:lpstr>
      <vt:lpstr>PowerPoint Presentation</vt:lpstr>
      <vt:lpstr>A Bewitching Deception</vt:lpstr>
      <vt:lpstr>Foolish</vt:lpstr>
      <vt:lpstr>A Wise and Understanding People</vt:lpstr>
      <vt:lpstr>Not a Single Word Abolished</vt:lpstr>
      <vt:lpstr>A Bewitching Deception</vt:lpstr>
      <vt:lpstr>Bewitching</vt:lpstr>
      <vt:lpstr>How Did Believers Receive the Spirit?</vt:lpstr>
      <vt:lpstr>Hearing of Faith</vt:lpstr>
      <vt:lpstr>Those Who Obey Him</vt:lpstr>
      <vt:lpstr>Perfecting By Flesh or By Spirit?</vt:lpstr>
      <vt:lpstr>Works of the Law</vt:lpstr>
      <vt:lpstr>Hearing of Faith</vt:lpstr>
      <vt:lpstr>Justification By Faith</vt:lpstr>
      <vt:lpstr>Emunah</vt:lpstr>
      <vt:lpstr>What Did Abraham’s Belief Look Like?</vt:lpstr>
      <vt:lpstr>What Did Abraham’s Belief Look Like?</vt:lpstr>
      <vt:lpstr>What Did Abraham’s Belief Look Like?</vt:lpstr>
      <vt:lpstr>What Did Abraham’s Belief Look Like?</vt:lpstr>
      <vt:lpstr>What Did Abraham’s Belief Look Like?</vt:lpstr>
      <vt:lpstr>What Did Abraham’s Belief Look Like?</vt:lpstr>
      <vt:lpstr>Justification By Faith</vt:lpstr>
      <vt:lpstr>The Gospel Announced to Abraham</vt:lpstr>
      <vt:lpstr>Who is Under a Curse?</vt:lpstr>
      <vt:lpstr>Who is Under a Curse?</vt:lpstr>
      <vt:lpstr>Justification By Faith</vt:lpstr>
      <vt:lpstr>Living By Faith</vt:lpstr>
      <vt:lpstr>The Prophets Agree</vt:lpstr>
      <vt:lpstr>Redeemed From the Curse</vt:lpstr>
      <vt:lpstr>Redeemed From the Curse</vt:lpstr>
      <vt:lpstr>He Took Our Sin Upon Himself</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2680</cp:revision>
  <dcterms:created xsi:type="dcterms:W3CDTF">2018-11-07T08:55:54Z</dcterms:created>
  <dcterms:modified xsi:type="dcterms:W3CDTF">2022-03-12T14:44:32Z</dcterms:modified>
</cp:coreProperties>
</file>