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64" r:id="rId2"/>
    <p:sldId id="1183" r:id="rId3"/>
    <p:sldId id="1625" r:id="rId4"/>
    <p:sldId id="1634" r:id="rId5"/>
    <p:sldId id="1635" r:id="rId6"/>
    <p:sldId id="1626" r:id="rId7"/>
    <p:sldId id="1627" r:id="rId8"/>
    <p:sldId id="1628" r:id="rId9"/>
    <p:sldId id="1636" r:id="rId10"/>
    <p:sldId id="1637" r:id="rId11"/>
    <p:sldId id="1649" r:id="rId12"/>
    <p:sldId id="1639" r:id="rId13"/>
    <p:sldId id="1638" r:id="rId14"/>
    <p:sldId id="1640" r:id="rId15"/>
    <p:sldId id="1643" r:id="rId16"/>
    <p:sldId id="1642" r:id="rId17"/>
    <p:sldId id="1644" r:id="rId18"/>
    <p:sldId id="1641" r:id="rId19"/>
    <p:sldId id="1629" r:id="rId20"/>
    <p:sldId id="1645" r:id="rId21"/>
    <p:sldId id="1630" r:id="rId22"/>
    <p:sldId id="1646" r:id="rId23"/>
    <p:sldId id="1647" r:id="rId24"/>
    <p:sldId id="1654" r:id="rId25"/>
    <p:sldId id="1650" r:id="rId26"/>
    <p:sldId id="1648" r:id="rId27"/>
    <p:sldId id="1653" r:id="rId28"/>
    <p:sldId id="1631" r:id="rId29"/>
    <p:sldId id="1651" r:id="rId30"/>
    <p:sldId id="1632" r:id="rId31"/>
    <p:sldId id="1652" r:id="rId32"/>
    <p:sldId id="1655" r:id="rId33"/>
    <p:sldId id="1633" r:id="rId34"/>
    <p:sldId id="1547" r:id="rId35"/>
    <p:sldId id="77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24" autoAdjust="0"/>
    <p:restoredTop sz="94632" autoAdjust="0"/>
  </p:normalViewPr>
  <p:slideViewPr>
    <p:cSldViewPr snapToGrid="0">
      <p:cViewPr varScale="1">
        <p:scale>
          <a:sx n="82" d="100"/>
          <a:sy n="82" d="100"/>
        </p:scale>
        <p:origin x="176" y="808"/>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2/28/22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err="1"/>
              <a:t>Ya’akov</a:t>
            </a:r>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071510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904891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515882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171635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848012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936738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211880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563143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979544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1815330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831123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081675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4245989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4918307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0446535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106651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7771821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9696992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6541192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9736778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510610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5601796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50424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850012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2462770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0426698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2752744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4543860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0117900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8062768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7755295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2/28/22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2/28/22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2/28/22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2/28/22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2/28/22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2/28/22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2/28/22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2/28/22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2/28/22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bibletruth.cc/"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423333"/>
            <a:ext cx="11489633" cy="6206066"/>
          </a:xfrm>
        </p:spPr>
        <p:txBody>
          <a:bodyPr>
            <a:normAutofit fontScale="85000" lnSpcReduction="2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rgbClr val="C00000"/>
                </a:solidFill>
                <a:latin typeface="Helvetica" pitchFamily="34" charset="0"/>
                <a:cs typeface="Helvetica" pitchFamily="34" charset="0"/>
              </a:rPr>
              <a:t>Proclaiming the Mysteries of the Everlasting Gospel</a:t>
            </a:r>
          </a:p>
          <a:p>
            <a:pPr marL="0" indent="0" algn="ctr">
              <a:spcBef>
                <a:spcPts val="0"/>
              </a:spcBef>
              <a:buNone/>
            </a:pP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March 5, 2022</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a:solidFill>
                  <a:schemeClr val="accent2">
                    <a:lumMod val="50000"/>
                  </a:schemeClr>
                </a:solidFill>
                <a:cs typeface="Helvetica" pitchFamily="34" charset="0"/>
              </a:rPr>
              <a:t>The Works of the Law</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Galatians 2:11-21</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Paul’s Understanding Not From Apostles</a:t>
            </a:r>
          </a:p>
          <a:p>
            <a:pPr marL="0" indent="0">
              <a:buNone/>
            </a:pPr>
            <a:r>
              <a:rPr lang="en-US" sz="4000" b="1" dirty="0"/>
              <a:t>Galatians 2:6-7 But from those who seem to be something (what they were makes no difference to me; Elohim shows no partiality)-- well, those who were of reputation </a:t>
            </a:r>
            <a:r>
              <a:rPr lang="en-US" sz="4000" b="1" u="sng" dirty="0"/>
              <a:t>contributed nothing to me</a:t>
            </a:r>
            <a:r>
              <a:rPr lang="en-US" sz="4000" b="1" dirty="0"/>
              <a:t>. But on the contrary, seeing that I had been entrusted with the gospel to the uncircumcised, just as Peter [had been] to the circumcised.</a:t>
            </a:r>
          </a:p>
        </p:txBody>
      </p:sp>
    </p:spTree>
    <p:extLst>
      <p:ext uri="{BB962C8B-B14F-4D97-AF65-F5344CB8AC3E}">
        <p14:creationId xmlns:p14="http://schemas.microsoft.com/office/powerpoint/2010/main" val="4065626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Paul’s Understanding Not From Apostles</a:t>
            </a:r>
          </a:p>
          <a:p>
            <a:pPr marL="0" indent="0">
              <a:buNone/>
            </a:pPr>
            <a:r>
              <a:rPr lang="en-US" sz="4000" i="1" dirty="0" err="1"/>
              <a:t>Prosanatithami</a:t>
            </a:r>
            <a:r>
              <a:rPr lang="en-US" sz="4000" dirty="0"/>
              <a:t> - t</a:t>
            </a:r>
            <a:r>
              <a:rPr lang="en-US" sz="4000" i="1" dirty="0"/>
              <a:t>o put oneself upon another by going to him </a:t>
            </a:r>
            <a:r>
              <a:rPr lang="en-US" sz="4000" dirty="0"/>
              <a:t>(</a:t>
            </a:r>
            <a:r>
              <a:rPr lang="el-GR" sz="4000" dirty="0" err="1"/>
              <a:t>πρός</a:t>
            </a:r>
            <a:r>
              <a:rPr lang="el-GR" sz="4000" dirty="0"/>
              <a:t>), </a:t>
            </a:r>
            <a:r>
              <a:rPr lang="en-US" sz="4000" dirty="0" err="1"/>
              <a:t>i</a:t>
            </a:r>
            <a:r>
              <a:rPr lang="en-US" sz="4000" dirty="0"/>
              <a:t>. e. </a:t>
            </a:r>
            <a:r>
              <a:rPr lang="en-US" sz="4000" i="1" dirty="0"/>
              <a:t>to commit or betake oneself to another </a:t>
            </a:r>
            <a:r>
              <a:rPr lang="en-US" sz="4000" dirty="0"/>
              <a:t>namely, for the purpose of consulting him, hence, </a:t>
            </a:r>
            <a:r>
              <a:rPr lang="en-US" sz="4000" i="1" dirty="0"/>
              <a:t>to consult, to take one into counsel  </a:t>
            </a:r>
          </a:p>
          <a:p>
            <a:pPr marL="0" indent="0">
              <a:buNone/>
            </a:pPr>
            <a:r>
              <a:rPr lang="en-US" sz="4000" dirty="0"/>
              <a:t>(1) as presenting one's cause to another for approval or judgment </a:t>
            </a:r>
            <a:r>
              <a:rPr lang="en-US" sz="4000" i="1" dirty="0"/>
              <a:t>confer with, ask advice </a:t>
            </a:r>
            <a:r>
              <a:rPr lang="en-US" sz="4000" dirty="0"/>
              <a:t>(GA 1.16); (2) </a:t>
            </a:r>
            <a:r>
              <a:rPr lang="en-US" sz="4000" i="1" dirty="0"/>
              <a:t>contribute, add </a:t>
            </a:r>
            <a:r>
              <a:rPr lang="en-US" sz="4000" dirty="0"/>
              <a:t>something to someone (GA 2.6)</a:t>
            </a:r>
          </a:p>
        </p:txBody>
      </p:sp>
    </p:spTree>
    <p:extLst>
      <p:ext uri="{BB962C8B-B14F-4D97-AF65-F5344CB8AC3E}">
        <p14:creationId xmlns:p14="http://schemas.microsoft.com/office/powerpoint/2010/main" val="2676233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Galatians 1:16-17</a:t>
            </a:r>
          </a:p>
          <a:p>
            <a:pPr marL="0" indent="0">
              <a:buNone/>
            </a:pPr>
            <a:r>
              <a:rPr lang="en-US" sz="4000" b="1" dirty="0"/>
              <a:t>I did not immediately </a:t>
            </a:r>
            <a:r>
              <a:rPr lang="en-US" sz="4000" b="1" u="sng" dirty="0"/>
              <a:t>consult</a:t>
            </a:r>
            <a:r>
              <a:rPr lang="en-US" sz="4000" b="1" dirty="0"/>
              <a:t> with flesh and blood, nor did I go up to Jerusalem to those who were apostles before me; but I went away to Arabia</a:t>
            </a:r>
          </a:p>
        </p:txBody>
      </p:sp>
    </p:spTree>
    <p:extLst>
      <p:ext uri="{BB962C8B-B14F-4D97-AF65-F5344CB8AC3E}">
        <p14:creationId xmlns:p14="http://schemas.microsoft.com/office/powerpoint/2010/main" val="3171671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Getting Your Assignment</a:t>
            </a:r>
          </a:p>
          <a:p>
            <a:pPr marL="0" indent="0">
              <a:buNone/>
            </a:pPr>
            <a:r>
              <a:rPr lang="en-US" sz="4000" b="1" dirty="0"/>
              <a:t>Galatians 2:8-9 (for He who effectually worked for Peter in [his] apostleship to the circumcised effectually worked for me also to the Gentiles), and recognizing the grace that had been given to me, James and Cephas and John, who were reputed to be pillars, gave to me and Barnabas the right hand of fellowship, so that we [might] [go] to the Gentiles and they to the circumcised.</a:t>
            </a:r>
          </a:p>
        </p:txBody>
      </p:sp>
    </p:spTree>
    <p:extLst>
      <p:ext uri="{BB962C8B-B14F-4D97-AF65-F5344CB8AC3E}">
        <p14:creationId xmlns:p14="http://schemas.microsoft.com/office/powerpoint/2010/main" val="1541853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Remembering the Poor</a:t>
            </a:r>
          </a:p>
          <a:p>
            <a:pPr marL="0" indent="0">
              <a:buNone/>
            </a:pPr>
            <a:r>
              <a:rPr lang="en-US" sz="4000" b="1" dirty="0"/>
              <a:t>Galatians 2:10</a:t>
            </a:r>
          </a:p>
          <a:p>
            <a:pPr marL="0" indent="0">
              <a:buNone/>
            </a:pPr>
            <a:r>
              <a:rPr lang="en-US" dirty="0"/>
              <a:t> </a:t>
            </a:r>
            <a:r>
              <a:rPr lang="en-US" sz="4000" b="1" dirty="0"/>
              <a:t>[They] only [asked] us to remember the poor-- the very thing I also was eager to do.</a:t>
            </a:r>
          </a:p>
        </p:txBody>
      </p:sp>
    </p:spTree>
    <p:extLst>
      <p:ext uri="{BB962C8B-B14F-4D97-AF65-F5344CB8AC3E}">
        <p14:creationId xmlns:p14="http://schemas.microsoft.com/office/powerpoint/2010/main" val="2232296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Hypocrisy of Cephas</a:t>
            </a:r>
          </a:p>
          <a:p>
            <a:pPr marL="0" indent="0">
              <a:buNone/>
            </a:pPr>
            <a:r>
              <a:rPr lang="en-US" sz="4000" b="1" dirty="0"/>
              <a:t>Galatians 2:11-12</a:t>
            </a:r>
          </a:p>
          <a:p>
            <a:pPr marL="0" indent="0">
              <a:buNone/>
            </a:pPr>
            <a:r>
              <a:rPr lang="en-US" sz="4000" b="1" dirty="0"/>
              <a:t>But when Cephas came to Antioch, I opposed him to his face, because he stood condemned. For prior to the coming of certain men from James, he used to eat with the Gentiles; but when they came, he [began] to withdraw and hold himself aloof, fearing the party of the circumcision.</a:t>
            </a:r>
          </a:p>
        </p:txBody>
      </p:sp>
    </p:spTree>
    <p:extLst>
      <p:ext uri="{BB962C8B-B14F-4D97-AF65-F5344CB8AC3E}">
        <p14:creationId xmlns:p14="http://schemas.microsoft.com/office/powerpoint/2010/main" val="43256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The Lesson Cephas Learned</a:t>
            </a:r>
          </a:p>
          <a:p>
            <a:pPr marL="0" indent="0">
              <a:buNone/>
            </a:pPr>
            <a:r>
              <a:rPr lang="en-US" sz="4000" b="1" dirty="0"/>
              <a:t>Acts 10:12-15</a:t>
            </a:r>
          </a:p>
          <a:p>
            <a:pPr marL="0" indent="0">
              <a:buNone/>
            </a:pPr>
            <a:r>
              <a:rPr lang="en-US" sz="4000" dirty="0"/>
              <a:t>The vision of the sheet let down out of heaven.</a:t>
            </a:r>
          </a:p>
          <a:p>
            <a:pPr marL="0" indent="0">
              <a:buNone/>
            </a:pPr>
            <a:r>
              <a:rPr lang="en-US" sz="4000" b="1" dirty="0"/>
              <a:t>…and there were in it all [kinds of] four-footed animals and crawling creatures of the earth and birds of the air. A voice came to him, "Get up, Peter, kill and eat!" But Peter said, "By no means, Lord, for I have never eaten anything unholy and unclean." Again a voice [came] to him a second time, "What Elohim has cleansed, no [longer] consider unholy."</a:t>
            </a:r>
          </a:p>
        </p:txBody>
      </p:sp>
    </p:spTree>
    <p:extLst>
      <p:ext uri="{BB962C8B-B14F-4D97-AF65-F5344CB8AC3E}">
        <p14:creationId xmlns:p14="http://schemas.microsoft.com/office/powerpoint/2010/main" val="4145528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Peter Explains the Vision</a:t>
            </a:r>
          </a:p>
          <a:p>
            <a:pPr marL="0" indent="0">
              <a:buNone/>
            </a:pPr>
            <a:r>
              <a:rPr lang="en-US" sz="4000" b="1" dirty="0"/>
              <a:t>Acts 10:16-17</a:t>
            </a:r>
          </a:p>
          <a:p>
            <a:pPr marL="0" indent="0">
              <a:buNone/>
            </a:pPr>
            <a:r>
              <a:rPr lang="en-US" sz="4000" b="1" dirty="0"/>
              <a:t>"And I remembered the word of the Lord, how He used to say, 'John baptized with water, but you will be baptized with the Holy Spirit.' "Therefore if Elohim gave to them the same gift as [He gave] to us also after believing in the Lord </a:t>
            </a:r>
            <a:r>
              <a:rPr lang="en-US" sz="4000" b="1" dirty="0" err="1"/>
              <a:t>Yahusha</a:t>
            </a:r>
            <a:r>
              <a:rPr lang="en-US" sz="4000" b="1" dirty="0"/>
              <a:t> Messiah, who was I that I could stand in Elohim's way?"</a:t>
            </a:r>
          </a:p>
          <a:p>
            <a:pPr marL="0" indent="0">
              <a:buNone/>
            </a:pPr>
            <a:endParaRPr lang="en-US" sz="4000" dirty="0"/>
          </a:p>
        </p:txBody>
      </p:sp>
    </p:spTree>
    <p:extLst>
      <p:ext uri="{BB962C8B-B14F-4D97-AF65-F5344CB8AC3E}">
        <p14:creationId xmlns:p14="http://schemas.microsoft.com/office/powerpoint/2010/main" val="3812703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Peter Explains the Vision</a:t>
            </a:r>
          </a:p>
          <a:p>
            <a:pPr marL="0" indent="0">
              <a:buNone/>
            </a:pPr>
            <a:r>
              <a:rPr lang="en-US" sz="4000" b="1" dirty="0"/>
              <a:t>Acts 10:28</a:t>
            </a:r>
          </a:p>
          <a:p>
            <a:pPr marL="0" indent="0">
              <a:buNone/>
            </a:pPr>
            <a:r>
              <a:rPr lang="en-US" sz="4000" b="1" dirty="0"/>
              <a:t>And he (Peter) said to them (Cornelius, et al), "You yourselves know how unlawful it is for a man who is a Jew to associate with a foreigner or to visit him; and [yet] Elohim has shown me that I should not call any man unholy or unclean.”</a:t>
            </a:r>
          </a:p>
        </p:txBody>
      </p:sp>
    </p:spTree>
    <p:extLst>
      <p:ext uri="{BB962C8B-B14F-4D97-AF65-F5344CB8AC3E}">
        <p14:creationId xmlns:p14="http://schemas.microsoft.com/office/powerpoint/2010/main" val="1208023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James Relates Peter’s Experience</a:t>
            </a:r>
          </a:p>
          <a:p>
            <a:pPr marL="0" indent="0">
              <a:buNone/>
            </a:pPr>
            <a:r>
              <a:rPr lang="en-US" sz="4000" b="1" dirty="0"/>
              <a:t>Acts 15:14-18</a:t>
            </a:r>
          </a:p>
          <a:p>
            <a:pPr marL="0" indent="0">
              <a:buNone/>
            </a:pPr>
            <a:r>
              <a:rPr lang="en-US" sz="3600" b="1" dirty="0"/>
              <a:t>"</a:t>
            </a:r>
            <a:r>
              <a:rPr lang="en-US" sz="3600" b="1" dirty="0" err="1"/>
              <a:t>Shim'on</a:t>
            </a:r>
            <a:r>
              <a:rPr lang="en-US" sz="3600" b="1" dirty="0"/>
              <a:t> has related how Elohim first concerned Himself about taking from among the Gentiles a people for His name. "With this the words of the Prophets agree, just as it is written, 'AFTER THESE THINGS I will return, AND I WILL REBUILD THE TABERNACLE OF DAVID WHICH HAS FALLEN, AND I WILL REBUILD ITS RUINS, AND I WILL RESTORE IT, SO THAT THE REST OF MANKIND MAY SEEK YAHUWAH, AND ALL THE GENTILES WHO ARE CALLED BY MY NAME,' SAYS YAHUWAH, WHO MAKES THESE THINGS KNOWN FROM LONG AGO.</a:t>
            </a:r>
          </a:p>
        </p:txBody>
      </p:sp>
    </p:spTree>
    <p:extLst>
      <p:ext uri="{BB962C8B-B14F-4D97-AF65-F5344CB8AC3E}">
        <p14:creationId xmlns:p14="http://schemas.microsoft.com/office/powerpoint/2010/main" val="2477485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Hypocrisy of Cephas</a:t>
            </a:r>
          </a:p>
          <a:p>
            <a:pPr marL="0" indent="0">
              <a:buNone/>
            </a:pPr>
            <a:r>
              <a:rPr lang="en-US" sz="4000" b="1" dirty="0"/>
              <a:t>Galatians 2:11-12</a:t>
            </a:r>
          </a:p>
          <a:p>
            <a:pPr marL="0" indent="0">
              <a:buNone/>
            </a:pPr>
            <a:r>
              <a:rPr lang="en-US" sz="4000" b="1" dirty="0"/>
              <a:t>But when Cephas came to Antioch, I opposed him to his face, because he stood condemned. For prior to the coming of certain men from James, he used to eat with the Gentiles; but when they came, he [began] to withdraw and hold himself aloof, </a:t>
            </a:r>
            <a:r>
              <a:rPr lang="en-US" sz="4000" b="1" u="sng" dirty="0"/>
              <a:t>fearing the party of the circumcision</a:t>
            </a:r>
            <a:r>
              <a:rPr lang="en-US" sz="4000" b="1" dirty="0"/>
              <a:t>.</a:t>
            </a:r>
          </a:p>
          <a:p>
            <a:pPr marL="0" indent="0">
              <a:buNone/>
            </a:pPr>
            <a:r>
              <a:rPr lang="en-US" sz="4000" b="1" dirty="0"/>
              <a:t>- The Jewish members were still trying to clear their minds of the teachings of Judaism - baggage</a:t>
            </a:r>
          </a:p>
        </p:txBody>
      </p:sp>
    </p:spTree>
    <p:extLst>
      <p:ext uri="{BB962C8B-B14F-4D97-AF65-F5344CB8AC3E}">
        <p14:creationId xmlns:p14="http://schemas.microsoft.com/office/powerpoint/2010/main" val="1025245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Torah on “(Gentile) Converts”</a:t>
            </a:r>
          </a:p>
          <a:p>
            <a:pPr marL="0" indent="0">
              <a:buNone/>
            </a:pPr>
            <a:r>
              <a:rPr lang="en-US" sz="4000" b="1" dirty="0"/>
              <a:t>The same law applies to the native-born and to the </a:t>
            </a:r>
            <a:r>
              <a:rPr lang="en-US" sz="4000" b="1" u="sng" dirty="0"/>
              <a:t>alien</a:t>
            </a:r>
            <a:r>
              <a:rPr lang="en-US" sz="4000" b="1" dirty="0"/>
              <a:t> living among you. (</a:t>
            </a:r>
            <a:r>
              <a:rPr lang="en-US" sz="4000" b="1" dirty="0" err="1"/>
              <a:t>Shemot</a:t>
            </a:r>
            <a:r>
              <a:rPr lang="en-US" sz="4000" b="1" dirty="0"/>
              <a:t> 12:49)</a:t>
            </a:r>
          </a:p>
          <a:p>
            <a:pPr marL="0" indent="0">
              <a:buNone/>
            </a:pPr>
            <a:r>
              <a:rPr lang="en-US" sz="4000" b="1" dirty="0"/>
              <a:t>You are to have the same law for the </a:t>
            </a:r>
            <a:r>
              <a:rPr lang="en-US" sz="4000" b="1" u="sng" dirty="0"/>
              <a:t>alien</a:t>
            </a:r>
            <a:r>
              <a:rPr lang="en-US" sz="4000" b="1" dirty="0"/>
              <a:t> and the native-born. I am Yahuwah your Elohim. (</a:t>
            </a:r>
            <a:r>
              <a:rPr lang="en-US" sz="4000" b="1" dirty="0" err="1"/>
              <a:t>Vayiqra</a:t>
            </a:r>
            <a:r>
              <a:rPr lang="en-US" sz="4000" b="1" dirty="0"/>
              <a:t> 24:22)</a:t>
            </a:r>
          </a:p>
          <a:p>
            <a:pPr marL="0" indent="0">
              <a:buNone/>
            </a:pPr>
            <a:r>
              <a:rPr lang="en-US" sz="4000" b="1" dirty="0"/>
              <a:t>One and the same law applies to everyone who sins unintentionally, whether he is a native-born </a:t>
            </a:r>
            <a:r>
              <a:rPr lang="en-US" sz="4000" b="1" dirty="0" err="1"/>
              <a:t>Yisraelite</a:t>
            </a:r>
            <a:r>
              <a:rPr lang="en-US" sz="4000" b="1" dirty="0"/>
              <a:t> or an </a:t>
            </a:r>
            <a:r>
              <a:rPr lang="en-US" sz="4000" b="1" u="sng" dirty="0"/>
              <a:t>alien</a:t>
            </a:r>
            <a:r>
              <a:rPr lang="en-US" sz="4000" b="1" dirty="0"/>
              <a:t>. (</a:t>
            </a:r>
            <a:r>
              <a:rPr lang="en-US" sz="4000" b="1" dirty="0" err="1"/>
              <a:t>Bemidbar</a:t>
            </a:r>
            <a:r>
              <a:rPr lang="en-US" sz="4000" b="1" dirty="0"/>
              <a:t> 15:29)</a:t>
            </a:r>
          </a:p>
          <a:p>
            <a:pPr marL="0" indent="0">
              <a:buNone/>
            </a:pPr>
            <a:r>
              <a:rPr lang="en-US" sz="4000" b="1" dirty="0"/>
              <a:t>Heb </a:t>
            </a:r>
            <a:r>
              <a:rPr lang="en-US" sz="4000" b="1" i="1" dirty="0"/>
              <a:t>ger</a:t>
            </a:r>
            <a:r>
              <a:rPr lang="en-US" sz="4000" b="1" dirty="0"/>
              <a:t> – alien, convert living with Israel</a:t>
            </a:r>
          </a:p>
        </p:txBody>
      </p:sp>
    </p:spTree>
    <p:extLst>
      <p:ext uri="{BB962C8B-B14F-4D97-AF65-F5344CB8AC3E}">
        <p14:creationId xmlns:p14="http://schemas.microsoft.com/office/powerpoint/2010/main" val="2267247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Torah on “Converts”</a:t>
            </a:r>
          </a:p>
          <a:p>
            <a:pPr marL="0" indent="0">
              <a:buNone/>
            </a:pPr>
            <a:r>
              <a:rPr lang="en-US" sz="4000" b="1" dirty="0"/>
              <a:t>"But if a stranger (</a:t>
            </a:r>
            <a:r>
              <a:rPr lang="en-US" sz="4000" b="1" i="1" dirty="0"/>
              <a:t>ger</a:t>
            </a:r>
            <a:r>
              <a:rPr lang="en-US" sz="4000" b="1" dirty="0"/>
              <a:t>) sojourns with you, and celebrates the Passover to Yahuwah, let all his males be circumcised, and then let him come near to celebrate it; and he shall be like a native of the land. But no uncircumcised person may eat of it. The same law (</a:t>
            </a:r>
            <a:r>
              <a:rPr lang="en-US" sz="4000" b="1" dirty="0" err="1"/>
              <a:t>torah</a:t>
            </a:r>
            <a:r>
              <a:rPr lang="en-US" sz="4000" b="1" dirty="0"/>
              <a:t>) shall apply to the native as to the stranger who sojourns among you."</a:t>
            </a:r>
          </a:p>
          <a:p>
            <a:pPr marL="0" indent="0">
              <a:buNone/>
            </a:pPr>
            <a:r>
              <a:rPr lang="en-US" sz="4000" b="1" dirty="0"/>
              <a:t>Exodus 12:48-49</a:t>
            </a:r>
          </a:p>
        </p:txBody>
      </p:sp>
    </p:spTree>
    <p:extLst>
      <p:ext uri="{BB962C8B-B14F-4D97-AF65-F5344CB8AC3E}">
        <p14:creationId xmlns:p14="http://schemas.microsoft.com/office/powerpoint/2010/main" val="3000473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Pharisees Understanding of “Ger”</a:t>
            </a:r>
          </a:p>
          <a:p>
            <a:pPr marL="0" indent="0">
              <a:buNone/>
            </a:pPr>
            <a:r>
              <a:rPr lang="en-US" sz="4000" b="1" dirty="0"/>
              <a:t>…with strenuous logic a contemporary of the Patriarch Judah (compiled the Mishnah in 2</a:t>
            </a:r>
            <a:r>
              <a:rPr lang="en-US" sz="4000" b="1" baseline="30000" dirty="0"/>
              <a:t>nd</a:t>
            </a:r>
            <a:r>
              <a:rPr lang="en-US" sz="4000" b="1" dirty="0"/>
              <a:t> century) held that the proselyte’s acceptance of Judaism was incomplete and his admission not to be allowed so long as he made reservation of a single point in the rules established by the scribes without obvious support in the scripture (George Moore, </a:t>
            </a:r>
            <a:r>
              <a:rPr lang="en-US" sz="4000" b="1" i="1" dirty="0"/>
              <a:t>Judaism, Conversion of the Gentiles, Volume 1, Part 1</a:t>
            </a:r>
            <a:r>
              <a:rPr lang="en-US" sz="4000" b="1" dirty="0"/>
              <a:t>, pp. 329-330)</a:t>
            </a:r>
          </a:p>
        </p:txBody>
      </p:sp>
    </p:spTree>
    <p:extLst>
      <p:ext uri="{BB962C8B-B14F-4D97-AF65-F5344CB8AC3E}">
        <p14:creationId xmlns:p14="http://schemas.microsoft.com/office/powerpoint/2010/main" val="2698379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Pharisees Understanding of “Ger”</a:t>
            </a:r>
          </a:p>
          <a:p>
            <a:pPr marL="0" indent="0">
              <a:buNone/>
            </a:pPr>
            <a:r>
              <a:rPr lang="en-US" sz="4000" dirty="0">
                <a:solidFill>
                  <a:schemeClr val="tx1">
                    <a:lumMod val="95000"/>
                    <a:lumOff val="5000"/>
                  </a:schemeClr>
                </a:solidFill>
              </a:rPr>
              <a:t>The convert had to comply with all the laws of the Pharisees, including exclusion/separation from the Gentiles.</a:t>
            </a:r>
          </a:p>
          <a:p>
            <a:pPr marL="0" indent="0">
              <a:buNone/>
            </a:pPr>
            <a:r>
              <a:rPr lang="en-US" sz="4000" dirty="0">
                <a:solidFill>
                  <a:schemeClr val="tx1">
                    <a:lumMod val="95000"/>
                    <a:lumOff val="5000"/>
                  </a:schemeClr>
                </a:solidFill>
              </a:rPr>
              <a:t>Yahuwah explained to Solomon that the temple was to be a house of prayer for all nations</a:t>
            </a:r>
          </a:p>
          <a:p>
            <a:pPr marL="0" indent="0">
              <a:buNone/>
            </a:pPr>
            <a:r>
              <a:rPr lang="en-US" sz="4000" dirty="0">
                <a:solidFill>
                  <a:schemeClr val="tx1">
                    <a:lumMod val="95000"/>
                    <a:lumOff val="5000"/>
                  </a:schemeClr>
                </a:solidFill>
              </a:rPr>
              <a:t>And </a:t>
            </a:r>
            <a:r>
              <a:rPr lang="en-US" sz="4000" dirty="0" err="1">
                <a:solidFill>
                  <a:schemeClr val="tx1">
                    <a:lumMod val="95000"/>
                    <a:lumOff val="5000"/>
                  </a:schemeClr>
                </a:solidFill>
              </a:rPr>
              <a:t>Yahusha</a:t>
            </a:r>
            <a:r>
              <a:rPr lang="en-US" sz="4000" dirty="0">
                <a:solidFill>
                  <a:schemeClr val="tx1">
                    <a:lumMod val="95000"/>
                    <a:lumOff val="5000"/>
                  </a:schemeClr>
                </a:solidFill>
              </a:rPr>
              <a:t> was sent to all the lost sheep of Israel, including those among the Gentiles.</a:t>
            </a:r>
          </a:p>
          <a:p>
            <a:pPr marL="0" indent="0">
              <a:buNone/>
            </a:pPr>
            <a:r>
              <a:rPr lang="en-US" sz="4000" dirty="0">
                <a:solidFill>
                  <a:schemeClr val="tx1">
                    <a:lumMod val="95000"/>
                    <a:lumOff val="5000"/>
                  </a:schemeClr>
                </a:solidFill>
              </a:rPr>
              <a:t>James had quoted the prophets regarding the rebuilding of David’s tent to include Gentiles</a:t>
            </a:r>
          </a:p>
        </p:txBody>
      </p:sp>
    </p:spTree>
    <p:extLst>
      <p:ext uri="{BB962C8B-B14F-4D97-AF65-F5344CB8AC3E}">
        <p14:creationId xmlns:p14="http://schemas.microsoft.com/office/powerpoint/2010/main" val="747111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The Hypocrisy</a:t>
            </a:r>
          </a:p>
          <a:p>
            <a:pPr marL="0" indent="0">
              <a:buNone/>
            </a:pPr>
            <a:r>
              <a:rPr lang="en-US" sz="4000" dirty="0"/>
              <a:t>But </a:t>
            </a:r>
            <a:r>
              <a:rPr lang="en-US" sz="4000" dirty="0" err="1"/>
              <a:t>Kepha</a:t>
            </a:r>
            <a:r>
              <a:rPr lang="en-US" sz="4000" dirty="0"/>
              <a:t> and Paul, each in their own time, had learned the differences between the teaching of the Master who taught the written Torah instructions as the proper walk of faith and the teaching of the Pharisees who taught all Jews to follow their commands, traditions and works.  To treat the Gentiles any differently than the native born Jews was an act of sin.  Paul felt compelled to rebuke this hypocrisy, because it was becoming infectious - even the rest of the believing </a:t>
            </a:r>
            <a:r>
              <a:rPr lang="en-US" sz="4000" dirty="0" err="1"/>
              <a:t>Yehudim</a:t>
            </a:r>
            <a:r>
              <a:rPr lang="en-US" sz="4000" dirty="0"/>
              <a:t> and </a:t>
            </a:r>
            <a:r>
              <a:rPr lang="en-US" sz="4000" dirty="0" err="1"/>
              <a:t>Barnabah</a:t>
            </a:r>
            <a:r>
              <a:rPr lang="en-US" sz="4000" dirty="0"/>
              <a:t> were led to join in the hypocrisy.</a:t>
            </a:r>
            <a:endParaRPr lang="en-US" sz="5400" b="1" dirty="0"/>
          </a:p>
        </p:txBody>
      </p:sp>
    </p:spTree>
    <p:extLst>
      <p:ext uri="{BB962C8B-B14F-4D97-AF65-F5344CB8AC3E}">
        <p14:creationId xmlns:p14="http://schemas.microsoft.com/office/powerpoint/2010/main" val="4130966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Hypocrisy of All</a:t>
            </a:r>
          </a:p>
          <a:p>
            <a:pPr marL="0" indent="0">
              <a:buNone/>
            </a:pPr>
            <a:r>
              <a:rPr lang="en-US" sz="4000" b="1" dirty="0"/>
              <a:t>Galatians 2:13-14</a:t>
            </a:r>
          </a:p>
          <a:p>
            <a:pPr marL="0" indent="0">
              <a:buNone/>
            </a:pPr>
            <a:r>
              <a:rPr lang="en-US" sz="4000" b="1" dirty="0"/>
              <a:t>The rest of the </a:t>
            </a:r>
            <a:r>
              <a:rPr lang="en-US" sz="4000" b="1" dirty="0" err="1"/>
              <a:t>Yehudim</a:t>
            </a:r>
            <a:r>
              <a:rPr lang="en-US" sz="4000" b="1" dirty="0"/>
              <a:t> joined him in hypocrisy, with the result that even Barnabas was carried away by their hypocrisy. But when I saw that they were not straightforward about the truth of the gospel, I said to Cephas in the presence of all, "If you, being a Jew, live like the Gentiles and not like the </a:t>
            </a:r>
            <a:r>
              <a:rPr lang="en-US" sz="4000" b="1" dirty="0" err="1"/>
              <a:t>Yehudim</a:t>
            </a:r>
            <a:r>
              <a:rPr lang="en-US" sz="4000" b="1" dirty="0"/>
              <a:t>, </a:t>
            </a:r>
            <a:r>
              <a:rPr lang="en-US" sz="4000" b="1" u="sng" dirty="0"/>
              <a:t>how [is it that] you compel the Gentiles to live like </a:t>
            </a:r>
            <a:r>
              <a:rPr lang="en-US" sz="4000" b="1" u="sng" dirty="0" err="1"/>
              <a:t>Yehudim</a:t>
            </a:r>
            <a:r>
              <a:rPr lang="en-US" sz="4000" b="1" dirty="0"/>
              <a:t>?</a:t>
            </a:r>
          </a:p>
        </p:txBody>
      </p:sp>
    </p:spTree>
    <p:extLst>
      <p:ext uri="{BB962C8B-B14F-4D97-AF65-F5344CB8AC3E}">
        <p14:creationId xmlns:p14="http://schemas.microsoft.com/office/powerpoint/2010/main" val="3720645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err="1">
                <a:solidFill>
                  <a:schemeClr val="tx1">
                    <a:lumMod val="95000"/>
                    <a:lumOff val="5000"/>
                  </a:schemeClr>
                </a:solidFill>
              </a:rPr>
              <a:t>Kephas</a:t>
            </a:r>
            <a:r>
              <a:rPr lang="en-US" sz="4800" b="1" dirty="0">
                <a:solidFill>
                  <a:schemeClr val="tx1">
                    <a:lumMod val="95000"/>
                    <a:lumOff val="5000"/>
                  </a:schemeClr>
                </a:solidFill>
              </a:rPr>
              <a:t>’ Hypocrisy</a:t>
            </a:r>
          </a:p>
          <a:p>
            <a:pPr marL="0" indent="0">
              <a:buNone/>
            </a:pPr>
            <a:r>
              <a:rPr lang="en-US" sz="4000" b="1" dirty="0"/>
              <a:t>He ate with Gentiles, then wouldn’t eat with Gentiles</a:t>
            </a:r>
          </a:p>
          <a:p>
            <a:pPr marL="0" indent="0">
              <a:buNone/>
            </a:pPr>
            <a:r>
              <a:rPr lang="en-US" sz="4000" b="1" dirty="0"/>
              <a:t>He lived like the Gentiles but taught the Gentile to live like Jews (meaning “Judaism”)</a:t>
            </a:r>
          </a:p>
        </p:txBody>
      </p:sp>
    </p:spTree>
    <p:extLst>
      <p:ext uri="{BB962C8B-B14F-4D97-AF65-F5344CB8AC3E}">
        <p14:creationId xmlns:p14="http://schemas.microsoft.com/office/powerpoint/2010/main" val="2404621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By Nature?</a:t>
            </a:r>
          </a:p>
          <a:p>
            <a:pPr marL="0" indent="0">
              <a:buNone/>
            </a:pPr>
            <a:r>
              <a:rPr lang="en-US" sz="4000" b="1" dirty="0"/>
              <a:t>Galatians 2:15  "We [are] </a:t>
            </a:r>
            <a:r>
              <a:rPr lang="en-US" sz="4000" b="1" dirty="0" err="1"/>
              <a:t>Yehudim</a:t>
            </a:r>
            <a:r>
              <a:rPr lang="en-US" sz="4000" b="1" dirty="0"/>
              <a:t> by nature and not sinners from among the Gentiles…</a:t>
            </a:r>
          </a:p>
          <a:p>
            <a:pPr marL="0" indent="0">
              <a:buNone/>
            </a:pPr>
            <a:r>
              <a:rPr lang="el-GR" sz="3600" b="1" dirty="0" err="1"/>
              <a:t>φύσις</a:t>
            </a:r>
            <a:r>
              <a:rPr lang="el-GR" sz="3600" dirty="0"/>
              <a:t>,</a:t>
            </a:r>
            <a:r>
              <a:rPr lang="el-GR" sz="3600" b="1" dirty="0"/>
              <a:t> </a:t>
            </a:r>
            <a:r>
              <a:rPr lang="en-US" sz="3600" dirty="0"/>
              <a:t>nature; (1) as the naturally regulated order of things </a:t>
            </a:r>
            <a:r>
              <a:rPr lang="en-US" sz="3600" i="1" dirty="0"/>
              <a:t>nature </a:t>
            </a:r>
            <a:r>
              <a:rPr lang="en-US" sz="3600" dirty="0"/>
              <a:t>(RO 2.14); </a:t>
            </a:r>
            <a:r>
              <a:rPr lang="el-GR" sz="3600" dirty="0" err="1"/>
              <a:t>κατὰ</a:t>
            </a:r>
            <a:r>
              <a:rPr lang="el-GR" sz="3600" dirty="0"/>
              <a:t> </a:t>
            </a:r>
            <a:r>
              <a:rPr lang="el-GR" sz="3600" dirty="0" err="1"/>
              <a:t>φύσιν</a:t>
            </a:r>
            <a:r>
              <a:rPr lang="el-GR" sz="3600" dirty="0"/>
              <a:t> </a:t>
            </a:r>
            <a:r>
              <a:rPr lang="en-US" sz="3600" i="1" dirty="0"/>
              <a:t>according to nature, natural </a:t>
            </a:r>
            <a:r>
              <a:rPr lang="en-US" sz="3600" dirty="0"/>
              <a:t>(RO 11.21); </a:t>
            </a:r>
            <a:r>
              <a:rPr lang="el-GR" sz="3600" dirty="0" err="1"/>
              <a:t>παρὰ</a:t>
            </a:r>
            <a:r>
              <a:rPr lang="el-GR" sz="3600" dirty="0"/>
              <a:t> </a:t>
            </a:r>
            <a:r>
              <a:rPr lang="el-GR" sz="3600" dirty="0" err="1"/>
              <a:t>φύσιν</a:t>
            </a:r>
            <a:r>
              <a:rPr lang="el-GR" sz="3600" dirty="0"/>
              <a:t> </a:t>
            </a:r>
            <a:r>
              <a:rPr lang="en-US" sz="3600" i="1" dirty="0"/>
              <a:t>contrary to nature, unnatural </a:t>
            </a:r>
            <a:r>
              <a:rPr lang="en-US" sz="3600" dirty="0"/>
              <a:t>(RO 1.26); (2) as inherited or habituated characteristics natural to man </a:t>
            </a:r>
            <a:r>
              <a:rPr lang="en-US" sz="3600" i="1" dirty="0"/>
              <a:t>(human) nature </a:t>
            </a:r>
            <a:r>
              <a:rPr lang="en-US" sz="3600" dirty="0"/>
              <a:t>(JA 3.7b); (3) </a:t>
            </a:r>
            <a:r>
              <a:rPr lang="en-US" sz="3600" i="1" dirty="0"/>
              <a:t>natural endowment, </a:t>
            </a:r>
            <a:r>
              <a:rPr lang="en-US" sz="3600" i="1" u="sng" dirty="0"/>
              <a:t>native condition </a:t>
            </a:r>
            <a:r>
              <a:rPr lang="en-US" sz="3600" u="sng" dirty="0"/>
              <a:t>inherited from one's ancestors</a:t>
            </a:r>
            <a:r>
              <a:rPr lang="en-US" sz="3600" dirty="0"/>
              <a:t> (GA 2.15; EP 2.3); (4) as a </a:t>
            </a:r>
            <a:r>
              <a:rPr lang="en-US" sz="3600" i="1" dirty="0"/>
              <a:t>creature </a:t>
            </a:r>
            <a:r>
              <a:rPr lang="en-US" sz="3600" dirty="0"/>
              <a:t>produced naturally, </a:t>
            </a:r>
            <a:r>
              <a:rPr lang="en-US" sz="3600" i="1" dirty="0"/>
              <a:t>natural being, species, kind </a:t>
            </a:r>
            <a:r>
              <a:rPr lang="en-US" sz="3600" dirty="0"/>
              <a:t>(JA 3.7a); (5) as God's essential character </a:t>
            </a:r>
            <a:r>
              <a:rPr lang="en-US" sz="3600" i="1" dirty="0"/>
              <a:t>nature </a:t>
            </a:r>
            <a:r>
              <a:rPr lang="en-US" sz="3600" dirty="0"/>
              <a:t>(2P 1.4)</a:t>
            </a:r>
            <a:endParaRPr lang="en-US" sz="3600" b="1" dirty="0"/>
          </a:p>
          <a:p>
            <a:pPr marL="0" indent="0">
              <a:buNone/>
            </a:pPr>
            <a:endParaRPr lang="en-US" sz="4000" b="1" dirty="0"/>
          </a:p>
        </p:txBody>
      </p:sp>
    </p:spTree>
    <p:extLst>
      <p:ext uri="{BB962C8B-B14F-4D97-AF65-F5344CB8AC3E}">
        <p14:creationId xmlns:p14="http://schemas.microsoft.com/office/powerpoint/2010/main" val="21264977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Works of the Law?</a:t>
            </a:r>
          </a:p>
          <a:p>
            <a:pPr marL="0" indent="0">
              <a:buNone/>
            </a:pPr>
            <a:r>
              <a:rPr lang="en-US" sz="4000" b="1" dirty="0"/>
              <a:t>Galatians 2:15-16</a:t>
            </a:r>
          </a:p>
          <a:p>
            <a:pPr marL="0" indent="0">
              <a:buNone/>
            </a:pPr>
            <a:r>
              <a:rPr lang="en-US" sz="4000" b="1" dirty="0"/>
              <a:t>"We [are] </a:t>
            </a:r>
            <a:r>
              <a:rPr lang="en-US" sz="4000" b="1" dirty="0" err="1"/>
              <a:t>Yehudim</a:t>
            </a:r>
            <a:r>
              <a:rPr lang="en-US" sz="4000" b="1" dirty="0"/>
              <a:t> by nature and not sinners from among the Gentiles; </a:t>
            </a:r>
            <a:r>
              <a:rPr lang="en-US" sz="4000" b="1" u="sng" dirty="0"/>
              <a:t>nevertheless</a:t>
            </a:r>
            <a:r>
              <a:rPr lang="en-US" sz="4000" b="1" dirty="0"/>
              <a:t> knowing that a man is not justified by the works of the Law but through faith in Messiah </a:t>
            </a:r>
            <a:r>
              <a:rPr lang="en-US" sz="4000" b="1" dirty="0" err="1"/>
              <a:t>Yahusha</a:t>
            </a:r>
            <a:r>
              <a:rPr lang="en-US" sz="4000" b="1" dirty="0"/>
              <a:t>, even we have believed in Messiah </a:t>
            </a:r>
            <a:r>
              <a:rPr lang="en-US" sz="4000" b="1" dirty="0" err="1"/>
              <a:t>Yahusha</a:t>
            </a:r>
            <a:r>
              <a:rPr lang="en-US" sz="4000" b="1" dirty="0"/>
              <a:t>, so that we may be justified by faith in Messiah and not by the works of the Law; since by the works of the Law no flesh will be justified.</a:t>
            </a:r>
          </a:p>
        </p:txBody>
      </p:sp>
    </p:spTree>
    <p:extLst>
      <p:ext uri="{BB962C8B-B14F-4D97-AF65-F5344CB8AC3E}">
        <p14:creationId xmlns:p14="http://schemas.microsoft.com/office/powerpoint/2010/main" val="972759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What are Works of the Law?</a:t>
            </a:r>
            <a:endParaRPr lang="en-US" sz="4000" b="1" dirty="0"/>
          </a:p>
          <a:p>
            <a:pPr marL="0" indent="0">
              <a:buNone/>
            </a:pPr>
            <a:r>
              <a:rPr lang="en-US" sz="4000" dirty="0"/>
              <a:t>They are not good works which Yahuwah has given us to walk in (again see Ephesians 2:8-10)</a:t>
            </a:r>
          </a:p>
          <a:p>
            <a:pPr marL="0" indent="0">
              <a:buNone/>
            </a:pPr>
            <a:r>
              <a:rPr lang="en-US" sz="4000" dirty="0"/>
              <a:t>“Works of the Law” is a Pharisaic/Rabbinic term which refers to the enacted laws of the oral </a:t>
            </a:r>
            <a:r>
              <a:rPr lang="en-US" sz="4000" dirty="0" err="1"/>
              <a:t>torah</a:t>
            </a:r>
            <a:endParaRPr lang="en-US" sz="4000" dirty="0"/>
          </a:p>
          <a:p>
            <a:pPr marL="0" indent="0">
              <a:buNone/>
            </a:pPr>
            <a:r>
              <a:rPr lang="en-US" sz="4000" dirty="0"/>
              <a:t>The deeds or actions of Rabbis or sages, justifying how a tradition should be observed – the practicality of observance.  The </a:t>
            </a:r>
            <a:r>
              <a:rPr lang="en-US" sz="4000" i="1" dirty="0" err="1"/>
              <a:t>ma’asim</a:t>
            </a:r>
            <a:r>
              <a:rPr lang="en-US" sz="4000" dirty="0"/>
              <a:t> (works) were derived from stories, incidents, and actions of Rabbis, not Scripture, making the </a:t>
            </a:r>
            <a:r>
              <a:rPr lang="en-US" sz="4000" dirty="0" err="1"/>
              <a:t>ma’asim</a:t>
            </a:r>
            <a:r>
              <a:rPr lang="en-US" sz="4000" dirty="0"/>
              <a:t> a source for new laws</a:t>
            </a:r>
          </a:p>
        </p:txBody>
      </p:sp>
    </p:spTree>
    <p:extLst>
      <p:ext uri="{BB962C8B-B14F-4D97-AF65-F5344CB8AC3E}">
        <p14:creationId xmlns:p14="http://schemas.microsoft.com/office/powerpoint/2010/main" val="3984064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What are Works of the Law?</a:t>
            </a:r>
            <a:endParaRPr lang="en-US" sz="4000" b="1" dirty="0"/>
          </a:p>
          <a:p>
            <a:pPr marL="0" indent="0">
              <a:buNone/>
            </a:pPr>
            <a:r>
              <a:rPr lang="en-US" sz="3600" dirty="0"/>
              <a:t>When the Oral Torah is unclear about a matter, one may default to the precedent laid down by a rabbi, to guide you in your experience.  An example of a "work of the law" is the law concerning the reciting of the </a:t>
            </a:r>
            <a:r>
              <a:rPr lang="en-US" sz="3600" i="1" dirty="0"/>
              <a:t>Shema</a:t>
            </a:r>
            <a:r>
              <a:rPr lang="en-US" sz="3600" dirty="0"/>
              <a:t>.</a:t>
            </a:r>
          </a:p>
          <a:p>
            <a:pPr marL="0" indent="0">
              <a:buNone/>
            </a:pPr>
            <a:r>
              <a:rPr lang="en-US" sz="3600" dirty="0"/>
              <a:t>Once it happened (ma-</a:t>
            </a:r>
            <a:r>
              <a:rPr lang="en-US" sz="3600" dirty="0" err="1"/>
              <a:t>aseh</a:t>
            </a:r>
            <a:r>
              <a:rPr lang="en-US" sz="3600" dirty="0"/>
              <a:t>) </a:t>
            </a:r>
            <a:r>
              <a:rPr lang="en-US" sz="3600" i="1" dirty="0"/>
              <a:t>those of R. Gamaliel</a:t>
            </a:r>
            <a:r>
              <a:rPr lang="en-US" sz="3600" dirty="0"/>
              <a:t> came home (late) from a wedding feast and they said to him: We have not yet recited the (evening) </a:t>
            </a:r>
            <a:r>
              <a:rPr lang="en-US" sz="3600" dirty="0" err="1"/>
              <a:t>sh’ma</a:t>
            </a:r>
            <a:r>
              <a:rPr lang="en-US" sz="3600" dirty="0"/>
              <a:t>.  He said to them: If the dawn has not yet come up you are still bound to recite.  And not in respect to this alone did they so decide, but whenever the sages say until midnight, the precept may be performed until the dawn comes up. (</a:t>
            </a:r>
            <a:r>
              <a:rPr lang="en-US" sz="3600" dirty="0" err="1"/>
              <a:t>Berachot</a:t>
            </a:r>
            <a:r>
              <a:rPr lang="en-US" sz="3600" dirty="0"/>
              <a:t> 2a)</a:t>
            </a:r>
          </a:p>
        </p:txBody>
      </p:sp>
    </p:spTree>
    <p:extLst>
      <p:ext uri="{BB962C8B-B14F-4D97-AF65-F5344CB8AC3E}">
        <p14:creationId xmlns:p14="http://schemas.microsoft.com/office/powerpoint/2010/main" val="15569769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Made Righteous (Justified)</a:t>
            </a:r>
          </a:p>
          <a:p>
            <a:pPr marL="0" indent="0">
              <a:buNone/>
            </a:pPr>
            <a:r>
              <a:rPr lang="en-US" sz="4000" dirty="0"/>
              <a:t>The enactments of humans cannot produce the righteousness of Elohim.  Thus, “by works of the Law” no flesh is justified.</a:t>
            </a:r>
          </a:p>
          <a:p>
            <a:pPr marL="0" indent="0">
              <a:buNone/>
            </a:pPr>
            <a:r>
              <a:rPr lang="en-US" sz="4000" dirty="0"/>
              <a:t>However, the actions, deeds, works which Elohim has given us to walk in </a:t>
            </a:r>
            <a:r>
              <a:rPr lang="en-US" sz="4000" u="sng" dirty="0"/>
              <a:t>do</a:t>
            </a:r>
            <a:r>
              <a:rPr lang="en-US" sz="4000" dirty="0"/>
              <a:t> produce justification (righteousness) in those who do them</a:t>
            </a:r>
          </a:p>
          <a:p>
            <a:pPr marL="0" indent="0">
              <a:buNone/>
            </a:pPr>
            <a:r>
              <a:rPr lang="en-US" sz="4000" dirty="0"/>
              <a:t>We are justified by faith(fulness) to Elohim and by carrying out his righteous commands</a:t>
            </a:r>
          </a:p>
        </p:txBody>
      </p:sp>
    </p:spTree>
    <p:extLst>
      <p:ext uri="{BB962C8B-B14F-4D97-AF65-F5344CB8AC3E}">
        <p14:creationId xmlns:p14="http://schemas.microsoft.com/office/powerpoint/2010/main" val="1788756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Justified By Law?</a:t>
            </a:r>
          </a:p>
          <a:p>
            <a:pPr marL="0" indent="0">
              <a:buNone/>
            </a:pPr>
            <a:r>
              <a:rPr lang="en-US" sz="4000" b="1" u="sng" dirty="0"/>
              <a:t>Yahuwah commanded us to obey all these decrees</a:t>
            </a:r>
            <a:r>
              <a:rPr lang="en-US" sz="4000" b="1" dirty="0"/>
              <a:t> and to fear Yahuwah our Elohim, so that we might always prosper and be kept alive, as is the case today.  </a:t>
            </a:r>
            <a:r>
              <a:rPr lang="en-US" sz="4000" b="1" u="sng" dirty="0"/>
              <a:t>And if we are careful to obey all this law before Yahuwah our Elohim, as he has commanded us, that will be our righteousness</a:t>
            </a:r>
            <a:r>
              <a:rPr lang="en-US" sz="4000" b="1" dirty="0"/>
              <a:t>." (</a:t>
            </a:r>
            <a:r>
              <a:rPr lang="en-US" sz="4000" b="1" dirty="0" err="1"/>
              <a:t>Devarim</a:t>
            </a:r>
            <a:r>
              <a:rPr lang="en-US" sz="4000" b="1" dirty="0"/>
              <a:t> [Deuteronomy] 6:24-25)</a:t>
            </a:r>
            <a:endParaRPr lang="en-US" sz="5400" b="1" dirty="0"/>
          </a:p>
        </p:txBody>
      </p:sp>
    </p:spTree>
    <p:extLst>
      <p:ext uri="{BB962C8B-B14F-4D97-AF65-F5344CB8AC3E}">
        <p14:creationId xmlns:p14="http://schemas.microsoft.com/office/powerpoint/2010/main" val="15831863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err="1">
                <a:solidFill>
                  <a:schemeClr val="tx1">
                    <a:lumMod val="95000"/>
                    <a:lumOff val="5000"/>
                  </a:schemeClr>
                </a:solidFill>
              </a:rPr>
              <a:t>Yah’s</a:t>
            </a:r>
            <a:r>
              <a:rPr lang="en-US" sz="4800" b="1" dirty="0">
                <a:solidFill>
                  <a:schemeClr val="tx1">
                    <a:lumMod val="95000"/>
                    <a:lumOff val="5000"/>
                  </a:schemeClr>
                </a:solidFill>
              </a:rPr>
              <a:t> Law is Not Done Away With</a:t>
            </a:r>
          </a:p>
          <a:p>
            <a:pPr marL="0" indent="0">
              <a:buNone/>
            </a:pPr>
            <a:r>
              <a:rPr lang="en-US" sz="4000" b="1" u="sng" dirty="0"/>
              <a:t>Do not think that I have come to abolish the Law or the Prophets; I have not come to abolish them but to fulfill them.  I tell you the truth, until heaven and earth disappear, not the smallest letter, not the least stroke of a pen, will by any means disappear from the Law until everything is accomplished.</a:t>
            </a:r>
            <a:r>
              <a:rPr lang="en-US" sz="4000" b="1" dirty="0"/>
              <a:t> (Matthew 5:17-18)</a:t>
            </a:r>
            <a:endParaRPr lang="en-US" sz="7200" b="1" dirty="0"/>
          </a:p>
        </p:txBody>
      </p:sp>
    </p:spTree>
    <p:extLst>
      <p:ext uri="{BB962C8B-B14F-4D97-AF65-F5344CB8AC3E}">
        <p14:creationId xmlns:p14="http://schemas.microsoft.com/office/powerpoint/2010/main" val="35811550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Returning to Works of the Law</a:t>
            </a:r>
          </a:p>
          <a:p>
            <a:pPr marL="0" indent="0">
              <a:buNone/>
            </a:pPr>
            <a:r>
              <a:rPr lang="en-US" sz="4000" b="1" dirty="0"/>
              <a:t>Galatians 2:17-18</a:t>
            </a:r>
          </a:p>
          <a:p>
            <a:pPr marL="0" indent="0">
              <a:buNone/>
            </a:pPr>
            <a:r>
              <a:rPr lang="en-US" sz="4000" b="1" dirty="0"/>
              <a:t>"But if, while seeking to be justified in Messiah, we ourselves have also been found sinners, is Messiah then a minister of sin? May it never be! For if I rebuild what I have [once] destroyed, I prove myself to be a transgressor.</a:t>
            </a:r>
          </a:p>
          <a:p>
            <a:pPr marL="0" indent="0">
              <a:buNone/>
            </a:pPr>
            <a:r>
              <a:rPr lang="en-US" sz="4000" b="1" dirty="0"/>
              <a:t>- Once justified by trust in Messiah’s work on the tree, we cannot go back to Judaism, because this would result in us becoming transgressors again</a:t>
            </a:r>
          </a:p>
        </p:txBody>
      </p:sp>
    </p:spTree>
    <p:extLst>
      <p:ext uri="{BB962C8B-B14F-4D97-AF65-F5344CB8AC3E}">
        <p14:creationId xmlns:p14="http://schemas.microsoft.com/office/powerpoint/2010/main" val="2548746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Paul Was Destroying Principles of Judaism</a:t>
            </a:r>
          </a:p>
          <a:p>
            <a:pPr marL="0" indent="0">
              <a:buNone/>
            </a:pPr>
            <a:r>
              <a:rPr lang="en-US" sz="4000" b="1" dirty="0"/>
              <a:t>For though we walk in the flesh, we do not war according to the flesh, for the weapons of our warfare are not of the flesh, but divinely powerful for the destruction of fortresses. </a:t>
            </a:r>
            <a:r>
              <a:rPr lang="en-US" sz="4000" b="1" u="sng" dirty="0"/>
              <a:t>[We are] destroying speculations and every lofty thing raised up against the knowledge of Elohim</a:t>
            </a:r>
            <a:r>
              <a:rPr lang="en-US" sz="4000" b="1" dirty="0"/>
              <a:t>, and [we are] taking every thought captive to the obedience of Messiah,</a:t>
            </a:r>
          </a:p>
          <a:p>
            <a:pPr marL="0" indent="0">
              <a:buNone/>
            </a:pPr>
            <a:r>
              <a:rPr lang="en-US" sz="4000" b="1" dirty="0"/>
              <a:t>2 Corinthians 10:3-5</a:t>
            </a:r>
          </a:p>
        </p:txBody>
      </p:sp>
    </p:spTree>
    <p:extLst>
      <p:ext uri="{BB962C8B-B14F-4D97-AF65-F5344CB8AC3E}">
        <p14:creationId xmlns:p14="http://schemas.microsoft.com/office/powerpoint/2010/main" val="23168565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The Law Caused My Death?</a:t>
            </a:r>
          </a:p>
          <a:p>
            <a:pPr marL="0" indent="0">
              <a:buNone/>
            </a:pPr>
            <a:r>
              <a:rPr lang="en-US" sz="4000" b="1" dirty="0"/>
              <a:t>Galatians 2:19</a:t>
            </a:r>
          </a:p>
          <a:p>
            <a:pPr marL="0" indent="0">
              <a:buNone/>
            </a:pPr>
            <a:r>
              <a:rPr lang="en-US" sz="4000" b="1" dirty="0"/>
              <a:t>"For through the Law I died to the Law, so that I might live to Elohim.”</a:t>
            </a:r>
          </a:p>
          <a:p>
            <a:pPr marL="0" indent="0">
              <a:buNone/>
            </a:pPr>
            <a:r>
              <a:rPr lang="en-US" sz="4000" b="1" dirty="0"/>
              <a:t>Or - “For because of the (oral) Law, I died by the Law”</a:t>
            </a:r>
          </a:p>
          <a:p>
            <a:pPr>
              <a:buFontTx/>
              <a:buChar char="-"/>
            </a:pPr>
            <a:r>
              <a:rPr lang="en-US" sz="4000" b="1" dirty="0"/>
              <a:t>What Law did Paul die to? What was nailed to the cross? (Ans: transgression)</a:t>
            </a:r>
          </a:p>
          <a:p>
            <a:pPr>
              <a:buFontTx/>
              <a:buChar char="-"/>
            </a:pPr>
            <a:r>
              <a:rPr lang="en-US" sz="4000" b="1" dirty="0"/>
              <a:t>Transgression brought on by the oral law killed Paul (as he sees it)</a:t>
            </a:r>
          </a:p>
        </p:txBody>
      </p:sp>
    </p:spTree>
    <p:extLst>
      <p:ext uri="{BB962C8B-B14F-4D97-AF65-F5344CB8AC3E}">
        <p14:creationId xmlns:p14="http://schemas.microsoft.com/office/powerpoint/2010/main" val="9553275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Crucified With Messiah?</a:t>
            </a:r>
          </a:p>
          <a:p>
            <a:pPr marL="0" indent="0">
              <a:buNone/>
            </a:pPr>
            <a:r>
              <a:rPr lang="en-US" sz="4000" b="1" dirty="0"/>
              <a:t>Galatians 2:20</a:t>
            </a:r>
          </a:p>
          <a:p>
            <a:pPr marL="0" indent="0">
              <a:buNone/>
            </a:pPr>
            <a:r>
              <a:rPr lang="en-US" sz="4000" b="1" dirty="0"/>
              <a:t>"I have been crucified with Messiah; and it is no longer I who live, but Messiah lives in me; and the [life] which I now live in the flesh I live by faith in the Son of Elohim, who loved me and gave Himself up for me.</a:t>
            </a:r>
          </a:p>
          <a:p>
            <a:pPr marL="0" indent="0">
              <a:buNone/>
            </a:pPr>
            <a:r>
              <a:rPr lang="en-US" sz="4000" b="1" dirty="0"/>
              <a:t>- Why did Messiah die?</a:t>
            </a:r>
          </a:p>
          <a:p>
            <a:pPr marL="0" indent="0">
              <a:buNone/>
            </a:pPr>
            <a:r>
              <a:rPr lang="en-US" sz="4000" b="1" dirty="0"/>
              <a:t>- What Law did Paul die to? What was nailed to the cross? (Ans: transgression)</a:t>
            </a:r>
          </a:p>
        </p:txBody>
      </p:sp>
    </p:spTree>
    <p:extLst>
      <p:ext uri="{BB962C8B-B14F-4D97-AF65-F5344CB8AC3E}">
        <p14:creationId xmlns:p14="http://schemas.microsoft.com/office/powerpoint/2010/main" val="15659167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Faith in Messiah Requires Obedience</a:t>
            </a:r>
          </a:p>
          <a:p>
            <a:pPr marL="0" indent="0">
              <a:buNone/>
            </a:pPr>
            <a:r>
              <a:rPr lang="en-US" sz="3600" dirty="0"/>
              <a:t>"Faith in Messiah" must be understood in the context of what it means to belong to Messiah.  </a:t>
            </a:r>
            <a:r>
              <a:rPr lang="en-US" sz="3600" dirty="0" err="1"/>
              <a:t>Yahusha</a:t>
            </a:r>
            <a:r>
              <a:rPr lang="en-US" sz="3600" dirty="0"/>
              <a:t> said to his disciples, </a:t>
            </a:r>
          </a:p>
          <a:p>
            <a:pPr marL="0" indent="0">
              <a:buNone/>
            </a:pPr>
            <a:r>
              <a:rPr lang="en-US" sz="3600" b="1" u="sng" dirty="0"/>
              <a:t>Whoever has my commands and obeys them, he is the one who loves me</a:t>
            </a:r>
            <a:r>
              <a:rPr lang="en-US" sz="3600" b="1" dirty="0"/>
              <a:t>. He who loves me will be loved by my Father, and I too will love him and show myself to him." (4th Gospel 14:21)</a:t>
            </a:r>
          </a:p>
          <a:p>
            <a:pPr marL="0" indent="0">
              <a:buNone/>
            </a:pPr>
            <a:r>
              <a:rPr lang="en-US" sz="3600" b="1" u="sng" dirty="0"/>
              <a:t>If you obey my commands, you will remain in my love</a:t>
            </a:r>
            <a:r>
              <a:rPr lang="en-US" sz="3600" b="1" dirty="0"/>
              <a:t>, just as I have obeyed my Father's commands and remain in his love. (4th Gospel 15:10)</a:t>
            </a:r>
          </a:p>
        </p:txBody>
      </p:sp>
    </p:spTree>
    <p:extLst>
      <p:ext uri="{BB962C8B-B14F-4D97-AF65-F5344CB8AC3E}">
        <p14:creationId xmlns:p14="http://schemas.microsoft.com/office/powerpoint/2010/main" val="31905337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Why Would Messiah Have to Die?</a:t>
            </a:r>
          </a:p>
          <a:p>
            <a:pPr marL="0" indent="0">
              <a:buNone/>
            </a:pPr>
            <a:r>
              <a:rPr lang="en-US" sz="4000" b="1" dirty="0"/>
              <a:t>Galatians 2:21</a:t>
            </a:r>
          </a:p>
          <a:p>
            <a:pPr marL="0" indent="0">
              <a:buNone/>
            </a:pPr>
            <a:r>
              <a:rPr lang="en-US" sz="4000" b="1" dirty="0"/>
              <a:t>"I do not nullify the grace of Elohim, for if righteousness [comes] through the (oral) Law, then Messiah died needlessly.”</a:t>
            </a:r>
          </a:p>
          <a:p>
            <a:pPr marL="0" indent="0">
              <a:buNone/>
            </a:pPr>
            <a:r>
              <a:rPr lang="en-US" sz="4000" b="1" dirty="0"/>
              <a:t>- If Pharisaic law brings righteousness, then Messiah died in vain.  But it doesn’t.  It produces sin – transgression against Abba’s Law</a:t>
            </a:r>
          </a:p>
        </p:txBody>
      </p:sp>
    </p:spTree>
    <p:extLst>
      <p:ext uri="{BB962C8B-B14F-4D97-AF65-F5344CB8AC3E}">
        <p14:creationId xmlns:p14="http://schemas.microsoft.com/office/powerpoint/2010/main" val="5930006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Summary</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Peter’s hypocrisy was from fear of the Judaizers</a:t>
            </a:r>
          </a:p>
          <a:p>
            <a:pPr marL="0" indent="0">
              <a:buNone/>
            </a:pPr>
            <a:r>
              <a:rPr lang="en-US" sz="4000" b="1" dirty="0"/>
              <a:t>Peter was returning to Judaism after he was taught to destroy it (the sheet vision)</a:t>
            </a:r>
          </a:p>
          <a:p>
            <a:pPr marL="0" indent="0">
              <a:buNone/>
            </a:pPr>
            <a:r>
              <a:rPr lang="en-US" sz="4000" b="1" dirty="0"/>
              <a:t>The apostles didn’t always get it right the first time</a:t>
            </a:r>
          </a:p>
          <a:p>
            <a:pPr marL="0" indent="0">
              <a:buNone/>
            </a:pPr>
            <a:r>
              <a:rPr lang="en-US" sz="4000" b="1" dirty="0"/>
              <a:t>Paul’s conversion was genuine and strong</a:t>
            </a:r>
          </a:p>
          <a:p>
            <a:pPr marL="0" indent="0">
              <a:buNone/>
            </a:pPr>
            <a:r>
              <a:rPr lang="en-US" sz="4000" b="1" dirty="0"/>
              <a:t>There is no justification by adhering to man-made laws, traditions, customs, works, </a:t>
            </a:r>
            <a:r>
              <a:rPr lang="en-US" sz="4000" b="1" dirty="0" err="1"/>
              <a:t>etc</a:t>
            </a:r>
            <a:endParaRPr lang="en-US" sz="4000" b="1" dirty="0"/>
          </a:p>
          <a:p>
            <a:pPr marL="0" indent="0">
              <a:buNone/>
            </a:pPr>
            <a:r>
              <a:rPr lang="en-US" sz="4000" b="1" dirty="0"/>
              <a:t>Faithfulness to Messiah brings righteousness to the sinner</a:t>
            </a:r>
          </a:p>
        </p:txBody>
      </p:sp>
    </p:spTree>
    <p:extLst>
      <p:ext uri="{BB962C8B-B14F-4D97-AF65-F5344CB8AC3E}">
        <p14:creationId xmlns:p14="http://schemas.microsoft.com/office/powerpoint/2010/main" val="9404233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Perspective At My Website:</a:t>
            </a:r>
          </a:p>
          <a:p>
            <a:pPr algn="ctr">
              <a:buNone/>
            </a:pPr>
            <a:r>
              <a:rPr lang="en-US" sz="6000" b="1" dirty="0">
                <a:solidFill>
                  <a:schemeClr val="tx1"/>
                </a:solidFill>
                <a:latin typeface="+mn-lt"/>
                <a:hlinkClick r:id="rId3"/>
              </a:rPr>
              <a:t>www.BibleTruth.cc</a:t>
            </a:r>
            <a:endParaRPr lang="en-US" sz="6000" b="1" dirty="0">
              <a:solidFill>
                <a:schemeClr val="tx1"/>
              </a:solidFill>
              <a:latin typeface="+mn-lt"/>
            </a:endParaRPr>
          </a:p>
          <a:p>
            <a:pPr algn="ctr">
              <a:buNone/>
            </a:pPr>
            <a:r>
              <a:rPr lang="en-US" sz="4400" b="1" dirty="0"/>
              <a:t>or</a:t>
            </a:r>
          </a:p>
          <a:p>
            <a:pPr algn="ctr">
              <a:buNone/>
            </a:pPr>
            <a:r>
              <a:rPr lang="en-US" sz="5200" b="1" dirty="0">
                <a:solidFill>
                  <a:schemeClr val="tx1"/>
                </a:solidFill>
                <a:latin typeface="+mn-lt"/>
              </a:rPr>
              <a:t>Search for ‘David M Rogers’ on YouTube</a:t>
            </a: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369825</TotalTime>
  <Words>2701</Words>
  <Application>Microsoft Macintosh PowerPoint</Application>
  <PresentationFormat>Widescreen</PresentationFormat>
  <Paragraphs>161</Paragraphs>
  <Slides>35</Slides>
  <Notes>34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2651</cp:revision>
  <dcterms:created xsi:type="dcterms:W3CDTF">2018-11-07T08:55:54Z</dcterms:created>
  <dcterms:modified xsi:type="dcterms:W3CDTF">2022-03-05T14:47:40Z</dcterms:modified>
</cp:coreProperties>
</file>