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64" r:id="rId2"/>
    <p:sldId id="1183" r:id="rId3"/>
    <p:sldId id="1585" r:id="rId4"/>
    <p:sldId id="1628" r:id="rId5"/>
    <p:sldId id="1631" r:id="rId6"/>
    <p:sldId id="1559" r:id="rId7"/>
    <p:sldId id="1629" r:id="rId8"/>
    <p:sldId id="1638" r:id="rId9"/>
    <p:sldId id="1619" r:id="rId10"/>
    <p:sldId id="1620" r:id="rId11"/>
    <p:sldId id="1630" r:id="rId12"/>
    <p:sldId id="1621" r:id="rId13"/>
    <p:sldId id="1622" r:id="rId14"/>
    <p:sldId id="1623" r:id="rId15"/>
    <p:sldId id="1633" r:id="rId16"/>
    <p:sldId id="1636" r:id="rId17"/>
    <p:sldId id="1639" r:id="rId18"/>
    <p:sldId id="1637" r:id="rId19"/>
    <p:sldId id="1632" r:id="rId20"/>
    <p:sldId id="1624" r:id="rId21"/>
    <p:sldId id="1640" r:id="rId22"/>
    <p:sldId id="1634" r:id="rId23"/>
    <p:sldId id="1635" r:id="rId24"/>
    <p:sldId id="1641" r:id="rId25"/>
    <p:sldId id="1642" r:id="rId26"/>
    <p:sldId id="1643" r:id="rId27"/>
    <p:sldId id="1644" r:id="rId28"/>
    <p:sldId id="1645" r:id="rId29"/>
    <p:sldId id="1625" r:id="rId30"/>
    <p:sldId id="1626" r:id="rId31"/>
    <p:sldId id="1627" r:id="rId32"/>
    <p:sldId id="1547" r:id="rId33"/>
    <p:sldId id="774"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43" autoAdjust="0"/>
    <p:restoredTop sz="94656" autoAdjust="0"/>
  </p:normalViewPr>
  <p:slideViewPr>
    <p:cSldViewPr snapToGrid="0">
      <p:cViewPr varScale="1">
        <p:scale>
          <a:sx n="93" d="100"/>
          <a:sy n="93" d="100"/>
        </p:scale>
        <p:origin x="216" y="600"/>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2/24/22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err="1"/>
              <a:t>Ya’akov</a:t>
            </a:r>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509724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206482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789672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492178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9238022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240293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497273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185680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974091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562677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2847547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4652117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8942256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9381369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809433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9676906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6552904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905190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661291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1276907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0136742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0307040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5611416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5861546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4710343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8689559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0715107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1716352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8480124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2/24/22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2/24/22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2/24/22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2/24/22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2/24/22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2/24/22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2/24/22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2/24/22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2/24/22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2/24/22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2/24/22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2/24/22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bibletruth.cc/"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423333"/>
            <a:ext cx="11489633" cy="6206066"/>
          </a:xfrm>
        </p:spPr>
        <p:txBody>
          <a:bodyPr>
            <a:normAutofit fontScale="85000" lnSpcReduction="20000"/>
          </a:bodyPr>
          <a:lstStyle/>
          <a:p>
            <a:pPr algn="ctr">
              <a:buNone/>
            </a:pPr>
            <a:r>
              <a:rPr lang="en-US" sz="78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p>
          <a:p>
            <a:pPr algn="ctr">
              <a:spcAft>
                <a:spcPts val="1200"/>
              </a:spcAft>
              <a:buNone/>
            </a:pP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rgbClr val="C00000"/>
                </a:solidFill>
                <a:latin typeface="Helvetica" pitchFamily="34" charset="0"/>
                <a:cs typeface="Helvetica" pitchFamily="34" charset="0"/>
              </a:rPr>
              <a:t>Proclaiming the Mysteries of the Everlasting Gospel</a:t>
            </a:r>
          </a:p>
          <a:p>
            <a:pPr marL="0" indent="0" algn="ctr">
              <a:spcBef>
                <a:spcPts val="0"/>
              </a:spcBef>
              <a:buNone/>
            </a:pP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February 26, 2022</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a:solidFill>
                  <a:schemeClr val="accent2">
                    <a:lumMod val="50000"/>
                  </a:schemeClr>
                </a:solidFill>
                <a:cs typeface="Helvetica" pitchFamily="34" charset="0"/>
              </a:rPr>
              <a:t>The Circumcision Controversy</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Galatians 2:1-10</a:t>
            </a: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Paul’s Journey After Meeting Messiah</a:t>
            </a:r>
          </a:p>
          <a:p>
            <a:pPr marL="0" indent="0">
              <a:buNone/>
            </a:pPr>
            <a:r>
              <a:rPr lang="en-US" sz="4000" b="1" dirty="0"/>
              <a:t>To Damascus – scales fell from his eyes</a:t>
            </a:r>
          </a:p>
          <a:p>
            <a:pPr marL="0" indent="0">
              <a:buNone/>
            </a:pPr>
            <a:r>
              <a:rPr lang="en-US" sz="4000" b="1" dirty="0"/>
              <a:t>From Damascus to Arabia</a:t>
            </a:r>
          </a:p>
          <a:p>
            <a:pPr marL="0" indent="0">
              <a:buNone/>
            </a:pPr>
            <a:r>
              <a:rPr lang="en-US" sz="4000" b="1" dirty="0"/>
              <a:t>Back to Damascus</a:t>
            </a:r>
          </a:p>
          <a:p>
            <a:pPr marL="0" indent="0">
              <a:buNone/>
            </a:pPr>
            <a:r>
              <a:rPr lang="en-US" sz="4000" b="1" dirty="0"/>
              <a:t>After 3 years to Jerusalem (the 3 years includes his brief stay in Damascus, then Arabia, then a longer stay in Damascus)</a:t>
            </a:r>
          </a:p>
          <a:p>
            <a:pPr marL="0" indent="0">
              <a:buNone/>
            </a:pPr>
            <a:r>
              <a:rPr lang="en-US" sz="4000" b="1" dirty="0"/>
              <a:t>To Syria and Cilicia (1</a:t>
            </a:r>
            <a:r>
              <a:rPr lang="en-US" sz="4000" b="1" baseline="30000" dirty="0"/>
              <a:t>st</a:t>
            </a:r>
            <a:r>
              <a:rPr lang="en-US" sz="4000" b="1" dirty="0"/>
              <a:t> missionary journey – Acts 13-14)</a:t>
            </a:r>
          </a:p>
        </p:txBody>
      </p:sp>
    </p:spTree>
    <p:extLst>
      <p:ext uri="{BB962C8B-B14F-4D97-AF65-F5344CB8AC3E}">
        <p14:creationId xmlns:p14="http://schemas.microsoft.com/office/powerpoint/2010/main" val="1138315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Paul’s “First Missionary Journey”</a:t>
            </a:r>
          </a:p>
          <a:p>
            <a:pPr marL="0" indent="0">
              <a:buNone/>
            </a:pPr>
            <a:r>
              <a:rPr lang="en-US" sz="4000" b="1" dirty="0"/>
              <a:t>Galatians 1:21-24</a:t>
            </a:r>
          </a:p>
          <a:p>
            <a:pPr marL="0" indent="0">
              <a:buNone/>
            </a:pPr>
            <a:r>
              <a:rPr lang="en-US" sz="4000" b="1" dirty="0"/>
              <a:t>Then I went into the regions of Syria and Cilicia. I was [still] unknown by sight to the assemblies of Judea which were in Messiah; but only, they kept hearing, "He who once persecuted us is now preaching the faith which he once tried to destroy." And they were glorifying Elohim because of me.</a:t>
            </a:r>
          </a:p>
        </p:txBody>
      </p:sp>
    </p:spTree>
    <p:extLst>
      <p:ext uri="{BB962C8B-B14F-4D97-AF65-F5344CB8AC3E}">
        <p14:creationId xmlns:p14="http://schemas.microsoft.com/office/powerpoint/2010/main" val="3616700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Paul’s “First Missionary Journey”</a:t>
            </a:r>
          </a:p>
          <a:p>
            <a:pPr marL="0" indent="0">
              <a:buNone/>
            </a:pPr>
            <a:r>
              <a:rPr lang="en-US" sz="4000" b="1" dirty="0"/>
              <a:t>Recorded in Acts 13-14</a:t>
            </a:r>
          </a:p>
          <a:p>
            <a:pPr marL="0" indent="0">
              <a:buNone/>
            </a:pPr>
            <a:r>
              <a:rPr lang="en-US" sz="4000" b="1" dirty="0"/>
              <a:t>Antioch, </a:t>
            </a:r>
            <a:r>
              <a:rPr lang="en-US" sz="4000" b="1" dirty="0" err="1"/>
              <a:t>Seleukeia</a:t>
            </a:r>
            <a:r>
              <a:rPr lang="en-US" sz="4000" b="1" dirty="0"/>
              <a:t>, Cyprus, </a:t>
            </a:r>
            <a:r>
              <a:rPr lang="en-US" sz="4000" b="1" dirty="0" err="1"/>
              <a:t>Paphos</a:t>
            </a:r>
            <a:r>
              <a:rPr lang="en-US" sz="4000" b="1" dirty="0"/>
              <a:t>, </a:t>
            </a:r>
            <a:r>
              <a:rPr lang="en-US" sz="4000" b="1" dirty="0" err="1"/>
              <a:t>Perge</a:t>
            </a:r>
            <a:r>
              <a:rPr lang="en-US" sz="4000" b="1" dirty="0"/>
              <a:t>, Antioch in Pisidia, </a:t>
            </a:r>
            <a:r>
              <a:rPr lang="en-US" sz="4000" b="1" dirty="0" err="1"/>
              <a:t>Ikonion</a:t>
            </a:r>
            <a:r>
              <a:rPr lang="en-US" sz="4000" b="1" dirty="0"/>
              <a:t>, Lustra, </a:t>
            </a:r>
            <a:r>
              <a:rPr lang="en-US" sz="4000" b="1" dirty="0" err="1"/>
              <a:t>Derbe</a:t>
            </a:r>
            <a:r>
              <a:rPr lang="en-US" sz="4000" b="1" dirty="0"/>
              <a:t>, Lustra again, </a:t>
            </a:r>
            <a:r>
              <a:rPr lang="en-US" sz="4000" b="1" dirty="0" err="1"/>
              <a:t>Ikonian</a:t>
            </a:r>
            <a:r>
              <a:rPr lang="en-US" sz="4000" b="1" dirty="0"/>
              <a:t>, Antioch, Pisidia, </a:t>
            </a:r>
            <a:r>
              <a:rPr lang="en-US" sz="4000" b="1" dirty="0" err="1"/>
              <a:t>Pamphulia</a:t>
            </a:r>
            <a:r>
              <a:rPr lang="en-US" sz="4000" b="1" dirty="0"/>
              <a:t> </a:t>
            </a:r>
            <a:r>
              <a:rPr lang="en-US" sz="4000" b="1" dirty="0" err="1"/>
              <a:t>Perge</a:t>
            </a:r>
            <a:r>
              <a:rPr lang="en-US" sz="4000" b="1" dirty="0"/>
              <a:t> </a:t>
            </a:r>
            <a:r>
              <a:rPr lang="en-US" sz="4000" b="1" dirty="0" err="1"/>
              <a:t>Attaleia</a:t>
            </a:r>
            <a:r>
              <a:rPr lang="en-US" sz="4000" b="1" dirty="0"/>
              <a:t>, Antioch.</a:t>
            </a:r>
          </a:p>
        </p:txBody>
      </p:sp>
    </p:spTree>
    <p:extLst>
      <p:ext uri="{BB962C8B-B14F-4D97-AF65-F5344CB8AC3E}">
        <p14:creationId xmlns:p14="http://schemas.microsoft.com/office/powerpoint/2010/main" val="1589159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Back to Jerusalem</a:t>
            </a:r>
          </a:p>
          <a:p>
            <a:pPr marL="0" indent="0">
              <a:buNone/>
            </a:pPr>
            <a:r>
              <a:rPr lang="en-US" sz="4000" b="1" dirty="0"/>
              <a:t>Galatians 2:1-2</a:t>
            </a:r>
          </a:p>
          <a:p>
            <a:pPr marL="0" indent="0">
              <a:buNone/>
            </a:pPr>
            <a:r>
              <a:rPr lang="en-US" sz="4000" b="1" dirty="0"/>
              <a:t>Then after an interval of </a:t>
            </a:r>
            <a:r>
              <a:rPr lang="en-US" sz="4000" b="1" u="sng" dirty="0"/>
              <a:t>fourteen years</a:t>
            </a:r>
            <a:r>
              <a:rPr lang="en-US" sz="4000" b="1" dirty="0"/>
              <a:t> I went up again to Jerusalem (</a:t>
            </a:r>
            <a:r>
              <a:rPr lang="en-US" sz="4000" b="1" i="1" dirty="0"/>
              <a:t>from Antioch</a:t>
            </a:r>
            <a:r>
              <a:rPr lang="en-US" sz="4000" b="1" dirty="0"/>
              <a:t>) with Barnabas, taking Titus along also. It was because of a revelation that I went up; and I laid out to them the gospel which I preach among the Gentiles, but [I did so] in private to those who were of reputation, for fear that I might be running, or had run, in vain. </a:t>
            </a:r>
          </a:p>
        </p:txBody>
      </p:sp>
    </p:spTree>
    <p:extLst>
      <p:ext uri="{BB962C8B-B14F-4D97-AF65-F5344CB8AC3E}">
        <p14:creationId xmlns:p14="http://schemas.microsoft.com/office/powerpoint/2010/main" val="2071239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What Event is Paul Referring to?</a:t>
            </a:r>
          </a:p>
          <a:p>
            <a:pPr marL="0" indent="0">
              <a:buNone/>
            </a:pPr>
            <a:r>
              <a:rPr lang="en-US" sz="4000" b="1" dirty="0">
                <a:solidFill>
                  <a:schemeClr val="tx1">
                    <a:lumMod val="95000"/>
                    <a:lumOff val="5000"/>
                  </a:schemeClr>
                </a:solidFill>
              </a:rPr>
              <a:t>Acts 15:1-2</a:t>
            </a:r>
          </a:p>
          <a:p>
            <a:pPr marL="0" indent="0">
              <a:buNone/>
            </a:pPr>
            <a:r>
              <a:rPr lang="en-US" sz="4000" b="1" dirty="0"/>
              <a:t>Some men came down from Judea and [began] teaching the brethren, "Unless you are circumcised according to the </a:t>
            </a:r>
            <a:r>
              <a:rPr lang="en-US" sz="4000" b="1" u="sng" dirty="0"/>
              <a:t>custom of </a:t>
            </a:r>
            <a:r>
              <a:rPr lang="en-US" sz="4000" b="1" u="sng" dirty="0" err="1"/>
              <a:t>Mosheh</a:t>
            </a:r>
            <a:r>
              <a:rPr lang="en-US" sz="4000" b="1" dirty="0"/>
              <a:t>, you cannot be saved." And when Paul and Barnabas had great dissension and debate with them, [the brethren] determined that Paul and Barnabas and some others of them </a:t>
            </a:r>
            <a:r>
              <a:rPr lang="en-US" sz="4000" b="1" u="sng" dirty="0"/>
              <a:t>should go up to Jerusalem to the apostles and elders concerning this issue</a:t>
            </a:r>
            <a:r>
              <a:rPr lang="en-US" sz="4000" b="1" dirty="0"/>
              <a:t>.</a:t>
            </a:r>
          </a:p>
          <a:p>
            <a:pPr marL="0" indent="0">
              <a:buNone/>
            </a:pPr>
            <a:endParaRPr lang="en-US" sz="4000" b="1" dirty="0"/>
          </a:p>
        </p:txBody>
      </p:sp>
    </p:spTree>
    <p:extLst>
      <p:ext uri="{BB962C8B-B14F-4D97-AF65-F5344CB8AC3E}">
        <p14:creationId xmlns:p14="http://schemas.microsoft.com/office/powerpoint/2010/main" val="2705931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What is a “Custom of Moses”?</a:t>
            </a:r>
            <a:endParaRPr lang="en-US" sz="4000" b="1" dirty="0">
              <a:solidFill>
                <a:schemeClr val="tx1">
                  <a:lumMod val="95000"/>
                  <a:lumOff val="5000"/>
                </a:schemeClr>
              </a:solidFill>
            </a:endParaRPr>
          </a:p>
          <a:p>
            <a:pPr marL="0" indent="0">
              <a:buNone/>
            </a:pPr>
            <a:r>
              <a:rPr lang="en-US" sz="4000" b="1" dirty="0"/>
              <a:t>Moses never described how a circumcision was to be done. Circumcision came from Yah through Abraham.</a:t>
            </a:r>
          </a:p>
          <a:p>
            <a:pPr marL="0" indent="0">
              <a:buNone/>
            </a:pPr>
            <a:r>
              <a:rPr lang="en-US" sz="4000" b="1" dirty="0"/>
              <a:t>The Pharisees would attribute to Moses any law they felt needed bolstered up by crediting Moses as the one who established it, even when Moses had little to do with it.</a:t>
            </a:r>
          </a:p>
        </p:txBody>
      </p:sp>
    </p:spTree>
    <p:extLst>
      <p:ext uri="{BB962C8B-B14F-4D97-AF65-F5344CB8AC3E}">
        <p14:creationId xmlns:p14="http://schemas.microsoft.com/office/powerpoint/2010/main" val="3250392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Minhag</a:t>
            </a:r>
          </a:p>
          <a:p>
            <a:pPr marL="0" indent="0">
              <a:buNone/>
            </a:pPr>
            <a:r>
              <a:rPr lang="en-US" sz="3600" dirty="0"/>
              <a:t>The word </a:t>
            </a:r>
            <a:r>
              <a:rPr lang="en-US" sz="3600" i="1" dirty="0"/>
              <a:t>minhag</a:t>
            </a:r>
            <a:r>
              <a:rPr lang="en-US" sz="3600" dirty="0"/>
              <a:t> (plural is </a:t>
            </a:r>
            <a:r>
              <a:rPr lang="en-US" sz="3600" i="1" dirty="0" err="1"/>
              <a:t>minhagim</a:t>
            </a:r>
            <a:r>
              <a:rPr lang="en-US" sz="3600" dirty="0"/>
              <a:t>) comes from the Hebrew </a:t>
            </a:r>
            <a:r>
              <a:rPr lang="en-US" sz="4000" dirty="0" err="1">
                <a:latin typeface="Bwhebb" panose="02000400000000000000" pitchFamily="2" charset="0"/>
              </a:rPr>
              <a:t>ghnm</a:t>
            </a:r>
            <a:r>
              <a:rPr lang="en-US" sz="3600" dirty="0"/>
              <a:t> which means "custom".  Customs, while not commanded by Scripture, are the common way of life and the accepted practice of people based on the repeating of a behavior induced by some circumstance.  The historical record of Scripture references some customs.</a:t>
            </a:r>
          </a:p>
          <a:p>
            <a:r>
              <a:rPr lang="en-US" sz="3600" b="1" dirty="0"/>
              <a:t>She died a virgin. Her tragic death gave rise to </a:t>
            </a:r>
            <a:r>
              <a:rPr lang="en-US" sz="3600" b="1" u="sng" dirty="0"/>
              <a:t>a custom in </a:t>
            </a:r>
            <a:r>
              <a:rPr lang="en-US" sz="3600" b="1" u="sng" dirty="0" err="1"/>
              <a:t>Yisrael</a:t>
            </a:r>
            <a:r>
              <a:rPr lang="en-US" sz="3600" b="1" dirty="0"/>
              <a:t>.  Every year </a:t>
            </a:r>
            <a:r>
              <a:rPr lang="en-US" sz="3600" b="1" dirty="0" err="1"/>
              <a:t>Yisraeli</a:t>
            </a:r>
            <a:r>
              <a:rPr lang="en-US" sz="3600" b="1" dirty="0"/>
              <a:t> women commemorate the daughter of </a:t>
            </a:r>
            <a:r>
              <a:rPr lang="en-US" sz="3600" b="1" dirty="0" err="1"/>
              <a:t>Yephthah</a:t>
            </a:r>
            <a:r>
              <a:rPr lang="en-US" sz="3600" b="1" dirty="0"/>
              <a:t> the </a:t>
            </a:r>
            <a:r>
              <a:rPr lang="en-US" sz="3600" b="1" dirty="0" err="1"/>
              <a:t>Gileadite</a:t>
            </a:r>
            <a:r>
              <a:rPr lang="en-US" sz="3600" b="1" dirty="0"/>
              <a:t> for four days (</a:t>
            </a:r>
            <a:r>
              <a:rPr lang="en-US" sz="3600" b="1" dirty="0" err="1"/>
              <a:t>Shoftim</a:t>
            </a:r>
            <a:r>
              <a:rPr lang="en-US" sz="3600" b="1" dirty="0"/>
              <a:t> [Judges] 11:39,40).</a:t>
            </a:r>
          </a:p>
        </p:txBody>
      </p:sp>
    </p:spTree>
    <p:extLst>
      <p:ext uri="{BB962C8B-B14F-4D97-AF65-F5344CB8AC3E}">
        <p14:creationId xmlns:p14="http://schemas.microsoft.com/office/powerpoint/2010/main" val="2562456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Minhag</a:t>
            </a:r>
          </a:p>
          <a:p>
            <a:pPr marL="0" indent="0">
              <a:buNone/>
            </a:pPr>
            <a:r>
              <a:rPr lang="en-US" sz="4000" dirty="0"/>
              <a:t>Not to be outdone, and to further establish their own authority to make law and control all </a:t>
            </a:r>
            <a:r>
              <a:rPr lang="en-US" sz="4000" dirty="0" err="1"/>
              <a:t>Yisrael</a:t>
            </a:r>
            <a:r>
              <a:rPr lang="en-US" sz="4000" dirty="0"/>
              <a:t>, the Rabbis concocted their own customs (</a:t>
            </a:r>
            <a:r>
              <a:rPr lang="en-US" sz="4000" dirty="0" err="1"/>
              <a:t>minhaggim</a:t>
            </a:r>
            <a:r>
              <a:rPr lang="en-US" sz="4000" dirty="0"/>
              <a:t>) for all </a:t>
            </a:r>
            <a:r>
              <a:rPr lang="en-US" sz="4000" dirty="0" err="1"/>
              <a:t>Yisrael</a:t>
            </a:r>
            <a:r>
              <a:rPr lang="en-US" sz="4000" dirty="0"/>
              <a:t> and made them binding upon all. </a:t>
            </a:r>
            <a:endParaRPr lang="en-US" sz="4800" dirty="0"/>
          </a:p>
        </p:txBody>
      </p:sp>
    </p:spTree>
    <p:extLst>
      <p:ext uri="{BB962C8B-B14F-4D97-AF65-F5344CB8AC3E}">
        <p14:creationId xmlns:p14="http://schemas.microsoft.com/office/powerpoint/2010/main" val="2879164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Examples of Minhag</a:t>
            </a:r>
          </a:p>
          <a:p>
            <a:pPr marL="0" indent="0">
              <a:buNone/>
            </a:pPr>
            <a:r>
              <a:rPr lang="en-US" sz="4000" dirty="0"/>
              <a:t>The requirement upon all Jewish males to wear a </a:t>
            </a:r>
            <a:r>
              <a:rPr lang="en-US" sz="4000" i="1" dirty="0"/>
              <a:t>kippah</a:t>
            </a:r>
            <a:r>
              <a:rPr lang="en-US" sz="4000" dirty="0"/>
              <a:t> (also called a </a:t>
            </a:r>
            <a:r>
              <a:rPr lang="en-US" sz="4000" i="1" dirty="0"/>
              <a:t>yarmulke</a:t>
            </a:r>
            <a:r>
              <a:rPr lang="en-US" sz="4000" dirty="0"/>
              <a:t> or skull cap) is an accepted </a:t>
            </a:r>
            <a:r>
              <a:rPr lang="en-US" sz="4000" i="1" dirty="0"/>
              <a:t>minhag</a:t>
            </a:r>
            <a:r>
              <a:rPr lang="en-US" sz="4000" dirty="0"/>
              <a:t>.  Males not wearing the </a:t>
            </a:r>
            <a:r>
              <a:rPr lang="en-US" sz="4000" i="1" dirty="0"/>
              <a:t>kippah </a:t>
            </a:r>
            <a:r>
              <a:rPr lang="en-US" sz="4000" dirty="0"/>
              <a:t>are considered to be transgressing the law.  This law for Jewish males also stipulates that one may not walk four cubits without covering his head, nor can one make a blessing without donning a </a:t>
            </a:r>
            <a:r>
              <a:rPr lang="en-US" sz="4000" i="1" dirty="0"/>
              <a:t>kippah</a:t>
            </a:r>
            <a:r>
              <a:rPr lang="en-US" sz="4000" dirty="0"/>
              <a:t>.</a:t>
            </a:r>
            <a:endParaRPr lang="en-US" sz="4800" b="1" dirty="0"/>
          </a:p>
        </p:txBody>
      </p:sp>
    </p:spTree>
    <p:extLst>
      <p:ext uri="{BB962C8B-B14F-4D97-AF65-F5344CB8AC3E}">
        <p14:creationId xmlns:p14="http://schemas.microsoft.com/office/powerpoint/2010/main" val="2849877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Examples of Minhag</a:t>
            </a:r>
          </a:p>
          <a:p>
            <a:pPr marL="0" indent="0">
              <a:buNone/>
            </a:pPr>
            <a:r>
              <a:rPr lang="en-US" sz="4000" dirty="0"/>
              <a:t>Another example of a </a:t>
            </a:r>
            <a:r>
              <a:rPr lang="en-US" sz="4000" i="1" dirty="0"/>
              <a:t>minhag</a:t>
            </a:r>
            <a:r>
              <a:rPr lang="en-US" sz="4000" dirty="0"/>
              <a:t> is the conflicting custom of eating beans and rice during the feast of Unleavened Bread.  The Ashkenazi Jews forbid the eating, while the Sephardic Jews permit the eating during the Feast.  Members of each sect of Judaism are required to obey the custom of the sect they belong to.  The absurdity of declaring this custom to be "Law in Israel" is self-evident.</a:t>
            </a:r>
            <a:endParaRPr lang="en-US" sz="6000" b="1" dirty="0"/>
          </a:p>
        </p:txBody>
      </p:sp>
    </p:spTree>
    <p:extLst>
      <p:ext uri="{BB962C8B-B14F-4D97-AF65-F5344CB8AC3E}">
        <p14:creationId xmlns:p14="http://schemas.microsoft.com/office/powerpoint/2010/main" val="40284667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Minhag</a:t>
            </a:r>
          </a:p>
          <a:p>
            <a:pPr marL="0" indent="0">
              <a:buNone/>
            </a:pPr>
            <a:r>
              <a:rPr lang="en-US" sz="4000" dirty="0"/>
              <a:t>Such customs gave rise to a common saying in among the rabbis in Israel, "</a:t>
            </a:r>
            <a:r>
              <a:rPr lang="en-US" sz="4000" i="1" dirty="0"/>
              <a:t>minhag </a:t>
            </a:r>
            <a:r>
              <a:rPr lang="en-US" sz="4000" i="1" dirty="0" err="1"/>
              <a:t>Yisrael</a:t>
            </a:r>
            <a:r>
              <a:rPr lang="en-US" sz="4000" i="1" dirty="0"/>
              <a:t> </a:t>
            </a:r>
            <a:r>
              <a:rPr lang="en-US" sz="4000" i="1" dirty="0" err="1"/>
              <a:t>torah</a:t>
            </a:r>
            <a:r>
              <a:rPr lang="en-US" sz="4000" i="1" dirty="0"/>
              <a:t> hi</a:t>
            </a:r>
            <a:r>
              <a:rPr lang="en-US" sz="4000" dirty="0"/>
              <a:t>" which translates as, "a custom of Israel is Torah".  Even though the </a:t>
            </a:r>
            <a:r>
              <a:rPr lang="en-US" sz="4000" dirty="0" err="1"/>
              <a:t>Tanach</a:t>
            </a:r>
            <a:r>
              <a:rPr lang="en-US" sz="4000" dirty="0"/>
              <a:t> (Old Testament) lists the commandments and sayings of Elohim as "Torah", the Rabbis have added to "their </a:t>
            </a:r>
            <a:r>
              <a:rPr lang="en-US" sz="4000" dirty="0" err="1"/>
              <a:t>torah</a:t>
            </a:r>
            <a:r>
              <a:rPr lang="en-US" sz="4000" dirty="0"/>
              <a:t>" any of their own established customs!</a:t>
            </a:r>
            <a:endParaRPr lang="en-US" sz="8000" b="1" dirty="0"/>
          </a:p>
        </p:txBody>
      </p:sp>
    </p:spTree>
    <p:extLst>
      <p:ext uri="{BB962C8B-B14F-4D97-AF65-F5344CB8AC3E}">
        <p14:creationId xmlns:p14="http://schemas.microsoft.com/office/powerpoint/2010/main" val="1686574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Paul Shares What Elohim Was Doing </a:t>
            </a:r>
          </a:p>
          <a:p>
            <a:pPr marL="0" indent="0">
              <a:buNone/>
            </a:pPr>
            <a:r>
              <a:rPr lang="en-US" sz="4000" b="1" dirty="0"/>
              <a:t>Acts 15:3-4</a:t>
            </a:r>
          </a:p>
          <a:p>
            <a:pPr marL="0" indent="0">
              <a:buNone/>
            </a:pPr>
            <a:r>
              <a:rPr lang="en-US" sz="4000" b="1" dirty="0"/>
              <a:t>Therefore, being sent on their way by the assembly, they were passing through both Phoenicia and Samaria, describing in detail the conversion of the Gentiles, and were bringing great joy to all the brethren. When they arrived at Jerusalem, they were received by the assembly and the apostles and the elders, and they reported all that Elohim had done with them.</a:t>
            </a:r>
          </a:p>
        </p:txBody>
      </p:sp>
    </p:spTree>
    <p:extLst>
      <p:ext uri="{BB962C8B-B14F-4D97-AF65-F5344CB8AC3E}">
        <p14:creationId xmlns:p14="http://schemas.microsoft.com/office/powerpoint/2010/main" val="3326862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Circumcision or Not?</a:t>
            </a:r>
          </a:p>
          <a:p>
            <a:pPr marL="0" indent="0">
              <a:buNone/>
            </a:pPr>
            <a:r>
              <a:rPr lang="en-US" sz="4000" b="1" dirty="0"/>
              <a:t>Acts 15:5-6</a:t>
            </a:r>
          </a:p>
          <a:p>
            <a:pPr marL="0" indent="0">
              <a:buNone/>
            </a:pPr>
            <a:r>
              <a:rPr lang="en-US" sz="4000" b="1" dirty="0"/>
              <a:t>But some of the sect of the Pharisees who had believed stood up, saying, "It is necessary to circumcise them and to direct them to observe the Law of </a:t>
            </a:r>
            <a:r>
              <a:rPr lang="en-US" sz="4000" b="1" dirty="0" err="1"/>
              <a:t>Mosheh</a:t>
            </a:r>
            <a:r>
              <a:rPr lang="en-US" sz="4000" b="1" dirty="0"/>
              <a:t>." The apostles and the elders came together to look into this matter.</a:t>
            </a:r>
          </a:p>
        </p:txBody>
      </p:sp>
    </p:spTree>
    <p:extLst>
      <p:ext uri="{BB962C8B-B14F-4D97-AF65-F5344CB8AC3E}">
        <p14:creationId xmlns:p14="http://schemas.microsoft.com/office/powerpoint/2010/main" val="2046118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Rule Under </a:t>
            </a:r>
            <a:r>
              <a:rPr lang="en-US" sz="4800" b="1" dirty="0" err="1">
                <a:solidFill>
                  <a:schemeClr val="tx1">
                    <a:lumMod val="95000"/>
                    <a:lumOff val="5000"/>
                  </a:schemeClr>
                </a:solidFill>
              </a:rPr>
              <a:t>Pharisaism</a:t>
            </a:r>
            <a:endParaRPr lang="en-US" sz="4800" b="1" dirty="0">
              <a:solidFill>
                <a:schemeClr val="tx1">
                  <a:lumMod val="95000"/>
                  <a:lumOff val="5000"/>
                </a:schemeClr>
              </a:solidFill>
            </a:endParaRPr>
          </a:p>
          <a:p>
            <a:pPr marL="0" indent="0">
              <a:buNone/>
            </a:pPr>
            <a:r>
              <a:rPr lang="en-US" sz="4000" dirty="0"/>
              <a:t>By the standards created under Pharisaic oral law, a “proper” circumcision was a crowning and necessary act to rival true faith and trust in Pharisaic authority…</a:t>
            </a:r>
          </a:p>
        </p:txBody>
      </p:sp>
    </p:spTree>
    <p:extLst>
      <p:ext uri="{BB962C8B-B14F-4D97-AF65-F5344CB8AC3E}">
        <p14:creationId xmlns:p14="http://schemas.microsoft.com/office/powerpoint/2010/main" val="3640162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The Procedure Under </a:t>
            </a:r>
            <a:r>
              <a:rPr lang="en-US" sz="4800" b="1" dirty="0" err="1">
                <a:solidFill>
                  <a:schemeClr val="tx1">
                    <a:lumMod val="95000"/>
                    <a:lumOff val="5000"/>
                  </a:schemeClr>
                </a:solidFill>
              </a:rPr>
              <a:t>Pharisaism</a:t>
            </a:r>
            <a:endParaRPr lang="en-US" sz="4800" b="1" dirty="0">
              <a:solidFill>
                <a:schemeClr val="tx1">
                  <a:lumMod val="95000"/>
                  <a:lumOff val="5000"/>
                </a:schemeClr>
              </a:solidFill>
            </a:endParaRPr>
          </a:p>
          <a:p>
            <a:pPr marL="0" indent="0">
              <a:buNone/>
            </a:pPr>
            <a:r>
              <a:rPr lang="en-US" sz="4000" dirty="0"/>
              <a:t>For circumcision, there was </a:t>
            </a:r>
            <a:r>
              <a:rPr lang="en-US" sz="4000" i="1" dirty="0" err="1"/>
              <a:t>Hatafat</a:t>
            </a:r>
            <a:r>
              <a:rPr lang="en-US" sz="4000" i="1" dirty="0"/>
              <a:t> Dam Brit</a:t>
            </a:r>
            <a:r>
              <a:rPr lang="en-US" sz="4000" dirty="0"/>
              <a:t> (drawing of the blood of the covenant), </a:t>
            </a:r>
            <a:r>
              <a:rPr lang="en-US" sz="4000" i="1" dirty="0" err="1"/>
              <a:t>Peri'ah</a:t>
            </a:r>
            <a:r>
              <a:rPr lang="en-US" sz="4000" dirty="0"/>
              <a:t> (uncovering of the prepuce [foreskin]), </a:t>
            </a:r>
            <a:r>
              <a:rPr lang="en-US" sz="4000" i="1" dirty="0" err="1"/>
              <a:t>Metzitzah</a:t>
            </a:r>
            <a:r>
              <a:rPr lang="en-US" sz="4000" dirty="0"/>
              <a:t>(compressing and sucking the wound), and a recitation of specially-worded prayers. (</a:t>
            </a:r>
            <a:r>
              <a:rPr lang="en-US" sz="4000" i="1" dirty="0"/>
              <a:t>Galatians</a:t>
            </a:r>
            <a:r>
              <a:rPr lang="en-US" sz="4000" dirty="0"/>
              <a:t>, p.165)</a:t>
            </a:r>
            <a:endParaRPr lang="en-US" sz="5400" b="1" dirty="0"/>
          </a:p>
        </p:txBody>
      </p:sp>
    </p:spTree>
    <p:extLst>
      <p:ext uri="{BB962C8B-B14F-4D97-AF65-F5344CB8AC3E}">
        <p14:creationId xmlns:p14="http://schemas.microsoft.com/office/powerpoint/2010/main" val="1851975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A “Proper Circumcision”</a:t>
            </a:r>
          </a:p>
          <a:p>
            <a:pPr marL="0" indent="0">
              <a:buNone/>
            </a:pPr>
            <a:r>
              <a:rPr lang="en-US" sz="4000" dirty="0"/>
              <a:t>The Sages…said, “Whether he had performed ritual ablution but had not been circumcised or whether he had been circumcised but had not performed the prescribed ritual ablution, he is not a proper proselyte, unless he has been circumcised and has also performed the prescribed ritual ablution” (</a:t>
            </a:r>
            <a:r>
              <a:rPr lang="en-US" sz="4000" dirty="0" err="1"/>
              <a:t>Yevamot</a:t>
            </a:r>
            <a:r>
              <a:rPr lang="en-US" sz="4000" dirty="0"/>
              <a:t> 46a, quoted from </a:t>
            </a:r>
            <a:r>
              <a:rPr lang="en-US" sz="4000" i="1" dirty="0"/>
              <a:t>Galatians</a:t>
            </a:r>
            <a:r>
              <a:rPr lang="en-US" sz="4000" dirty="0"/>
              <a:t>, </a:t>
            </a:r>
            <a:r>
              <a:rPr lang="en-US" sz="4000" dirty="0" err="1"/>
              <a:t>pg</a:t>
            </a:r>
            <a:r>
              <a:rPr lang="en-US" sz="4000" dirty="0"/>
              <a:t> 179)</a:t>
            </a:r>
          </a:p>
        </p:txBody>
      </p:sp>
    </p:spTree>
    <p:extLst>
      <p:ext uri="{BB962C8B-B14F-4D97-AF65-F5344CB8AC3E}">
        <p14:creationId xmlns:p14="http://schemas.microsoft.com/office/powerpoint/2010/main" val="254224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What! No Circumcision for Titus?</a:t>
            </a:r>
          </a:p>
          <a:p>
            <a:pPr marL="0" indent="0">
              <a:buNone/>
            </a:pPr>
            <a:r>
              <a:rPr lang="en-US" sz="4000" b="1" dirty="0"/>
              <a:t>Galatians 2:3-4</a:t>
            </a:r>
          </a:p>
          <a:p>
            <a:pPr marL="0" indent="0">
              <a:buNone/>
            </a:pPr>
            <a:r>
              <a:rPr lang="en-US" sz="4000" b="1" dirty="0"/>
              <a:t>But not even Titus, who was with me, though he was a Greek, was compelled to be circumcised. But [it was] because of </a:t>
            </a:r>
            <a:r>
              <a:rPr lang="en-US" sz="4000" b="1" u="sng" dirty="0"/>
              <a:t>the false brethren secretly brought in, who had sneaked in to spy out our liberty</a:t>
            </a:r>
            <a:r>
              <a:rPr lang="en-US" sz="4000" b="1" dirty="0"/>
              <a:t> which we have in Messiah </a:t>
            </a:r>
            <a:r>
              <a:rPr lang="en-US" sz="4000" b="1" dirty="0" err="1"/>
              <a:t>Yahusha</a:t>
            </a:r>
            <a:r>
              <a:rPr lang="en-US" sz="4000" b="1" dirty="0"/>
              <a:t>, </a:t>
            </a:r>
            <a:r>
              <a:rPr lang="en-US" sz="4000" b="1" u="sng" dirty="0"/>
              <a:t>in order to bring us into bondage</a:t>
            </a:r>
            <a:r>
              <a:rPr lang="en-US" sz="4000" b="1" dirty="0"/>
              <a:t>.</a:t>
            </a:r>
            <a:endParaRPr lang="en-US" sz="5400" b="1" dirty="0"/>
          </a:p>
        </p:txBody>
      </p:sp>
    </p:spTree>
    <p:extLst>
      <p:ext uri="{BB962C8B-B14F-4D97-AF65-F5344CB8AC3E}">
        <p14:creationId xmlns:p14="http://schemas.microsoft.com/office/powerpoint/2010/main" val="12428501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Whose Your Boss?</a:t>
            </a:r>
          </a:p>
          <a:p>
            <a:pPr marL="0" indent="0">
              <a:buNone/>
            </a:pPr>
            <a:r>
              <a:rPr lang="en-US" sz="4000" b="1" dirty="0"/>
              <a:t>Galatians 2:5</a:t>
            </a:r>
          </a:p>
          <a:p>
            <a:pPr marL="0" indent="0">
              <a:buNone/>
            </a:pPr>
            <a:r>
              <a:rPr lang="en-US" sz="4000" b="1" dirty="0"/>
              <a:t>But we did not yield in subjection to them for even an hour, so that the truth of the gospel would remain with you.</a:t>
            </a:r>
          </a:p>
        </p:txBody>
      </p:sp>
    </p:spTree>
    <p:extLst>
      <p:ext uri="{BB962C8B-B14F-4D97-AF65-F5344CB8AC3E}">
        <p14:creationId xmlns:p14="http://schemas.microsoft.com/office/powerpoint/2010/main" val="736024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solidFill>
                  <a:schemeClr val="tx1">
                    <a:lumMod val="95000"/>
                    <a:lumOff val="5000"/>
                  </a:schemeClr>
                </a:solidFill>
              </a:rPr>
              <a:t>What Did the Apostles Decide?</a:t>
            </a:r>
          </a:p>
          <a:p>
            <a:pPr marL="0" indent="0">
              <a:buNone/>
            </a:pPr>
            <a:r>
              <a:rPr lang="en-US" sz="4000" b="1" dirty="0"/>
              <a:t>Therefore I conclude that we should not cause extra difficulty for those among the Gentiles who are turning to Elohim, but that we should write them a letter telling them to abstain from things defiled by idols and from sexual immorality and from what has been strangled and from blood.  For </a:t>
            </a:r>
            <a:r>
              <a:rPr lang="en-US" sz="4000" b="1" dirty="0" err="1"/>
              <a:t>Mosheh</a:t>
            </a:r>
            <a:r>
              <a:rPr lang="en-US" sz="4000" b="1" dirty="0"/>
              <a:t> has had those who proclaim him in every town from ancient times, because he is read aloud in the synagogues every Sabbath." (Acts 15:19-21)</a:t>
            </a:r>
            <a:endParaRPr lang="en-US" sz="5400" b="1" dirty="0"/>
          </a:p>
        </p:txBody>
      </p:sp>
    </p:spTree>
    <p:extLst>
      <p:ext uri="{BB962C8B-B14F-4D97-AF65-F5344CB8AC3E}">
        <p14:creationId xmlns:p14="http://schemas.microsoft.com/office/powerpoint/2010/main" val="3794955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Is Circumcision Still Valid?</a:t>
            </a:r>
          </a:p>
          <a:p>
            <a:pPr marL="0" indent="0">
              <a:buNone/>
            </a:pPr>
            <a:r>
              <a:rPr lang="en-US" sz="4000" b="1" dirty="0"/>
              <a:t>Titus was not compelled to be circumcised under the authority of the Pharisees.</a:t>
            </a:r>
          </a:p>
          <a:p>
            <a:pPr marL="0" indent="0">
              <a:buNone/>
            </a:pPr>
            <a:r>
              <a:rPr lang="en-US" sz="4000" b="1" dirty="0"/>
              <a:t>Timothy, however, was circumcised by Paul (later in Acts 16:1-3)</a:t>
            </a:r>
          </a:p>
        </p:txBody>
      </p:sp>
    </p:spTree>
    <p:extLst>
      <p:ext uri="{BB962C8B-B14F-4D97-AF65-F5344CB8AC3E}">
        <p14:creationId xmlns:p14="http://schemas.microsoft.com/office/powerpoint/2010/main" val="3619728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What About Circumcision?</a:t>
            </a:r>
          </a:p>
          <a:p>
            <a:pPr marL="0" indent="0">
              <a:buNone/>
            </a:pPr>
            <a:r>
              <a:rPr lang="en-US" sz="4000" b="1" dirty="0"/>
              <a:t>Circumcision is nothing, and uncircumcision is nothing, but [what matters is] the keeping of the commandments of Elohim. 1 Corinthians 7:19</a:t>
            </a:r>
          </a:p>
        </p:txBody>
      </p:sp>
    </p:spTree>
    <p:extLst>
      <p:ext uri="{BB962C8B-B14F-4D97-AF65-F5344CB8AC3E}">
        <p14:creationId xmlns:p14="http://schemas.microsoft.com/office/powerpoint/2010/main" val="41719661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What About Circumcision?</a:t>
            </a:r>
          </a:p>
          <a:p>
            <a:pPr marL="0" indent="0">
              <a:buNone/>
            </a:pPr>
            <a:r>
              <a:rPr lang="en-US" sz="4000" b="1" dirty="0"/>
              <a:t>Beware of the dogs, beware of the evil workers, </a:t>
            </a:r>
            <a:r>
              <a:rPr lang="en-US" sz="4000" b="1" u="sng" dirty="0"/>
              <a:t>beware of the false circumcision</a:t>
            </a:r>
            <a:r>
              <a:rPr lang="en-US" sz="4000" b="1" dirty="0"/>
              <a:t>; for we are the [true] circumcision, who worship in the Spirit of Elohim and glory in Messiah </a:t>
            </a:r>
            <a:r>
              <a:rPr lang="en-US" sz="4000" b="1" dirty="0" err="1"/>
              <a:t>Yahusha</a:t>
            </a:r>
            <a:r>
              <a:rPr lang="en-US" sz="4000" b="1" dirty="0"/>
              <a:t> and put no confidence in the flesh, Philippians 3:2-3</a:t>
            </a:r>
          </a:p>
          <a:p>
            <a:pPr marL="0" indent="0">
              <a:buNone/>
            </a:pPr>
            <a:r>
              <a:rPr lang="en-US" sz="4000" b="1" dirty="0" err="1"/>
              <a:t>Yahusha</a:t>
            </a:r>
            <a:r>
              <a:rPr lang="en-US" sz="4000" b="1" dirty="0"/>
              <a:t> Messiah: “</a:t>
            </a:r>
            <a:r>
              <a:rPr lang="en-US" sz="4000" b="1" u="sng" dirty="0"/>
              <a:t>Beware of the leaven</a:t>
            </a:r>
            <a:r>
              <a:rPr lang="en-US" sz="4000" b="1" dirty="0"/>
              <a:t> of the Pharisees and Sadducees” Matthew 16:11</a:t>
            </a:r>
          </a:p>
        </p:txBody>
      </p:sp>
    </p:spTree>
    <p:extLst>
      <p:ext uri="{BB962C8B-B14F-4D97-AF65-F5344CB8AC3E}">
        <p14:creationId xmlns:p14="http://schemas.microsoft.com/office/powerpoint/2010/main" val="1245016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What is Circumcision About?</a:t>
            </a:r>
          </a:p>
          <a:p>
            <a:pPr marL="0" indent="0">
              <a:buNone/>
            </a:pPr>
            <a:r>
              <a:rPr lang="en-US" sz="4000" b="1" dirty="0"/>
              <a:t>Yahuwah your </a:t>
            </a:r>
            <a:r>
              <a:rPr lang="en-US" sz="4000" b="1" u="sng" dirty="0"/>
              <a:t>Elohim will circumcise your hearts and the hearts of your descendants</a:t>
            </a:r>
            <a:r>
              <a:rPr lang="en-US" sz="4000" b="1" dirty="0"/>
              <a:t>, so that you may love him with all your heart and with all your soul, and live. (Deuteronomy 30:6)</a:t>
            </a:r>
          </a:p>
          <a:p>
            <a:pPr marL="0" indent="0">
              <a:buNone/>
            </a:pPr>
            <a:r>
              <a:rPr lang="en-US" sz="4000" dirty="0"/>
              <a:t>There is the physical and the spiritual aspects</a:t>
            </a:r>
          </a:p>
          <a:p>
            <a:pPr marL="0" indent="0">
              <a:buNone/>
            </a:pPr>
            <a:r>
              <a:rPr lang="en-US" sz="4000" dirty="0"/>
              <a:t>The physical circumcision was given to reflect an inward cutting off of the former way of life in leu of the “new creation” which follows </a:t>
            </a:r>
            <a:r>
              <a:rPr lang="en-US" sz="4000" dirty="0" err="1"/>
              <a:t>Yah’s</a:t>
            </a:r>
            <a:r>
              <a:rPr lang="en-US" sz="4000" dirty="0"/>
              <a:t> ways</a:t>
            </a:r>
            <a:endParaRPr lang="en-US" sz="5400" dirty="0"/>
          </a:p>
        </p:txBody>
      </p:sp>
    </p:spTree>
    <p:extLst>
      <p:ext uri="{BB962C8B-B14F-4D97-AF65-F5344CB8AC3E}">
        <p14:creationId xmlns:p14="http://schemas.microsoft.com/office/powerpoint/2010/main" val="2804795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What is Circumcision About?</a:t>
            </a:r>
          </a:p>
          <a:p>
            <a:pPr marL="0" indent="0">
              <a:buNone/>
            </a:pPr>
            <a:r>
              <a:rPr lang="en-US" sz="4000" dirty="0"/>
              <a:t>Thus, Paul writes,</a:t>
            </a:r>
          </a:p>
          <a:p>
            <a:pPr marL="0" indent="0">
              <a:buNone/>
            </a:pPr>
            <a:r>
              <a:rPr lang="en-US" sz="4000" b="1" dirty="0"/>
              <a:t>For indeed circumcision is of value if you practice the Law; but if you are a transgressor of the Law, your circumcision has become uncircumcision. So if the uncircumcised man keeps the requirements of the Law, will not his uncircumcision be regarded as circumcision?  Romans 2:25-26</a:t>
            </a:r>
          </a:p>
        </p:txBody>
      </p:sp>
    </p:spTree>
    <p:extLst>
      <p:ext uri="{BB962C8B-B14F-4D97-AF65-F5344CB8AC3E}">
        <p14:creationId xmlns:p14="http://schemas.microsoft.com/office/powerpoint/2010/main" val="12914030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What is Circumcision About?</a:t>
            </a:r>
          </a:p>
          <a:p>
            <a:pPr marL="0" indent="0">
              <a:buNone/>
            </a:pPr>
            <a:r>
              <a:rPr lang="en-US" sz="4000" b="1" dirty="0"/>
              <a:t>And he who is physically uncircumcised, if he keeps the Law, will he not judge you who though having the letter [of the Law] and circumcision are a transgressor of the Law? For he is not a Jew who is one outwardly, nor is circumcision that which is outward in the flesh.</a:t>
            </a:r>
          </a:p>
          <a:p>
            <a:pPr marL="0" indent="0">
              <a:buNone/>
            </a:pPr>
            <a:r>
              <a:rPr lang="en-US" sz="4000" b="1" dirty="0"/>
              <a:t>Romans 2:27-28</a:t>
            </a:r>
          </a:p>
        </p:txBody>
      </p:sp>
    </p:spTree>
    <p:extLst>
      <p:ext uri="{BB962C8B-B14F-4D97-AF65-F5344CB8AC3E}">
        <p14:creationId xmlns:p14="http://schemas.microsoft.com/office/powerpoint/2010/main" val="1172827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What is Circumcision About?</a:t>
            </a:r>
          </a:p>
          <a:p>
            <a:pPr marL="0" indent="0">
              <a:buNone/>
            </a:pPr>
            <a:r>
              <a:rPr lang="en-US" sz="4000" b="1" dirty="0"/>
              <a:t>But he is a Jew who is one inwardly; and circumcision is that which is of the heart, by the Spirit, not by the letter; and his praise is not from men, but from Elohim.</a:t>
            </a:r>
          </a:p>
          <a:p>
            <a:pPr marL="0" indent="0">
              <a:buNone/>
            </a:pPr>
            <a:r>
              <a:rPr lang="en-US" sz="4000" b="1" dirty="0"/>
              <a:t>Romans 2:29</a:t>
            </a:r>
          </a:p>
        </p:txBody>
      </p:sp>
    </p:spTree>
    <p:extLst>
      <p:ext uri="{BB962C8B-B14F-4D97-AF65-F5344CB8AC3E}">
        <p14:creationId xmlns:p14="http://schemas.microsoft.com/office/powerpoint/2010/main" val="33954356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lnSpcReduction="10000"/>
          </a:bodyPr>
          <a:lstStyle/>
          <a:p>
            <a:pPr marL="0" indent="0" algn="ctr">
              <a:buNone/>
            </a:pPr>
            <a:r>
              <a:rPr lang="en-US" sz="4800" b="1" dirty="0">
                <a:solidFill>
                  <a:schemeClr val="tx1">
                    <a:lumMod val="95000"/>
                    <a:lumOff val="5000"/>
                  </a:schemeClr>
                </a:solidFill>
              </a:rPr>
              <a:t>Paul’s Understanding Not From Apostles</a:t>
            </a:r>
          </a:p>
          <a:p>
            <a:pPr marL="0" indent="0">
              <a:buNone/>
            </a:pPr>
            <a:r>
              <a:rPr lang="en-US" sz="4000" b="1" dirty="0"/>
              <a:t>Galatians 2:6-7 But from those who seem to be something </a:t>
            </a:r>
            <a:r>
              <a:rPr lang="en-US" sz="4000" dirty="0"/>
              <a:t>(Gr </a:t>
            </a:r>
            <a:r>
              <a:rPr lang="en-US" sz="4000" i="1" dirty="0" err="1"/>
              <a:t>dokeo</a:t>
            </a:r>
            <a:r>
              <a:rPr lang="en-US" sz="4000" dirty="0"/>
              <a:t> - </a:t>
            </a:r>
            <a:r>
              <a:rPr lang="en-US" sz="4300" dirty="0"/>
              <a:t>those highly esteemed, of repute, looked up to, influential)</a:t>
            </a:r>
          </a:p>
          <a:p>
            <a:pPr marL="0" indent="0">
              <a:buNone/>
            </a:pPr>
            <a:r>
              <a:rPr lang="en-US" sz="4000" b="1" dirty="0"/>
              <a:t>(what they were makes no difference to me; Elohim shows no partiality)-- well, those who were of reputation </a:t>
            </a:r>
            <a:r>
              <a:rPr lang="en-US" sz="4000" b="1" u="sng" dirty="0"/>
              <a:t>contributed nothing to me</a:t>
            </a:r>
            <a:r>
              <a:rPr lang="en-US" sz="4000" b="1" dirty="0"/>
              <a:t>. But on the contrary, seeing that I had been entrusted with the gospel to the uncircumcised, just as Peter [had been] to the circumcised</a:t>
            </a:r>
          </a:p>
          <a:p>
            <a:pPr marL="0" indent="0">
              <a:buNone/>
            </a:pPr>
            <a:r>
              <a:rPr lang="en-US" sz="4000" dirty="0"/>
              <a:t>- Paul would not be in submission to any man for his doctrine.  But he was in agreement with the apostles</a:t>
            </a:r>
          </a:p>
        </p:txBody>
      </p:sp>
    </p:spTree>
    <p:extLst>
      <p:ext uri="{BB962C8B-B14F-4D97-AF65-F5344CB8AC3E}">
        <p14:creationId xmlns:p14="http://schemas.microsoft.com/office/powerpoint/2010/main" val="40656262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Getting Your Assignment/Staying in Your Lane</a:t>
            </a:r>
          </a:p>
          <a:p>
            <a:pPr marL="0" indent="0">
              <a:buNone/>
            </a:pPr>
            <a:r>
              <a:rPr lang="en-US" sz="4000" b="1"/>
              <a:t>Galatians 2:8-9 (</a:t>
            </a:r>
            <a:r>
              <a:rPr lang="en-US" sz="4000" b="1" dirty="0"/>
              <a:t>for He who effectually worked for Peter in [his] apostleship to the circumcised effectually worked for me also to the Gentiles), and recognizing the grace that had been given to me, James and Cephas and John, who were reputed to be pillars, gave to me and Barnabas the right hand of fellowship, so that we [might] [go] to the Gentiles and they to the circumcised.</a:t>
            </a:r>
          </a:p>
        </p:txBody>
      </p:sp>
    </p:spTree>
    <p:extLst>
      <p:ext uri="{BB962C8B-B14F-4D97-AF65-F5344CB8AC3E}">
        <p14:creationId xmlns:p14="http://schemas.microsoft.com/office/powerpoint/2010/main" val="15418536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Remembering the Poor</a:t>
            </a:r>
          </a:p>
          <a:p>
            <a:pPr marL="0" indent="0">
              <a:buNone/>
            </a:pPr>
            <a:r>
              <a:rPr lang="en-US" sz="4000" b="1" dirty="0"/>
              <a:t>Galatians 2:10</a:t>
            </a:r>
          </a:p>
          <a:p>
            <a:pPr marL="0" indent="0">
              <a:buNone/>
            </a:pPr>
            <a:r>
              <a:rPr lang="en-US" dirty="0"/>
              <a:t> </a:t>
            </a:r>
            <a:r>
              <a:rPr lang="en-US" sz="4000" b="1" dirty="0"/>
              <a:t>[They] only [asked] us to remember the poor-- the very thing I also was eager to do.</a:t>
            </a:r>
          </a:p>
          <a:p>
            <a:pPr marL="0" indent="0">
              <a:buNone/>
            </a:pPr>
            <a:r>
              <a:rPr lang="en-US" sz="4000" dirty="0"/>
              <a:t>- Performing the </a:t>
            </a:r>
            <a:r>
              <a:rPr lang="en-US" sz="4000" i="1" dirty="0" err="1"/>
              <a:t>zedekah</a:t>
            </a:r>
            <a:r>
              <a:rPr lang="en-US" sz="4000" dirty="0"/>
              <a:t> – righteous acts</a:t>
            </a:r>
          </a:p>
        </p:txBody>
      </p:sp>
    </p:spTree>
    <p:extLst>
      <p:ext uri="{BB962C8B-B14F-4D97-AF65-F5344CB8AC3E}">
        <p14:creationId xmlns:p14="http://schemas.microsoft.com/office/powerpoint/2010/main" val="22322961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Paul’s exhortation to the Galatians was based in the contrasting views of the Pharisees v true believers and followers of Messiah</a:t>
            </a:r>
          </a:p>
          <a:p>
            <a:pPr marL="0" indent="0">
              <a:buNone/>
            </a:pPr>
            <a:r>
              <a:rPr lang="en-US" sz="4000" b="1" dirty="0"/>
              <a:t>We should never submit ourselves under the authority of men at the expense of transgressing the Law of Elohim</a:t>
            </a:r>
          </a:p>
          <a:p>
            <a:pPr marL="0" indent="0">
              <a:buNone/>
            </a:pPr>
            <a:r>
              <a:rPr lang="en-US" sz="4000" b="1" dirty="0"/>
              <a:t>Messiah has set us free from the bondage of men</a:t>
            </a:r>
          </a:p>
          <a:p>
            <a:pPr marL="0" indent="0">
              <a:buNone/>
            </a:pPr>
            <a:r>
              <a:rPr lang="en-US" sz="4000" b="1" dirty="0" err="1"/>
              <a:t>Hallelu</a:t>
            </a:r>
            <a:r>
              <a:rPr lang="en-US" sz="4000" b="1" dirty="0"/>
              <a:t> Yah!</a:t>
            </a:r>
          </a:p>
        </p:txBody>
      </p:sp>
    </p:spTree>
    <p:extLst>
      <p:ext uri="{BB962C8B-B14F-4D97-AF65-F5344CB8AC3E}">
        <p14:creationId xmlns:p14="http://schemas.microsoft.com/office/powerpoint/2010/main" val="9404233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Perspective At My Website:</a:t>
            </a:r>
          </a:p>
          <a:p>
            <a:pPr algn="ctr">
              <a:buNone/>
            </a:pPr>
            <a:r>
              <a:rPr lang="en-US" sz="6000" b="1" dirty="0">
                <a:solidFill>
                  <a:schemeClr val="tx1"/>
                </a:solidFill>
                <a:latin typeface="+mn-lt"/>
                <a:hlinkClick r:id="rId3"/>
              </a:rPr>
              <a:t>www.BibleTruth.cc</a:t>
            </a:r>
            <a:endParaRPr lang="en-US" sz="6000" b="1" dirty="0">
              <a:solidFill>
                <a:schemeClr val="tx1"/>
              </a:solidFill>
              <a:latin typeface="+mn-lt"/>
            </a:endParaRPr>
          </a:p>
          <a:p>
            <a:pPr algn="ctr">
              <a:buNone/>
            </a:pPr>
            <a:r>
              <a:rPr lang="en-US" sz="4400" b="1" dirty="0"/>
              <a:t>or</a:t>
            </a:r>
          </a:p>
          <a:p>
            <a:pPr algn="ctr">
              <a:buNone/>
            </a:pPr>
            <a:r>
              <a:rPr lang="en-US" sz="5200" b="1" dirty="0">
                <a:solidFill>
                  <a:schemeClr val="tx1"/>
                </a:solidFill>
                <a:latin typeface="+mn-lt"/>
              </a:rPr>
              <a:t>Search for ‘David M Rogers’ on YouTube</a:t>
            </a: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363253</TotalTime>
  <Words>1989</Words>
  <Application>Microsoft Macintosh PowerPoint</Application>
  <PresentationFormat>Widescreen</PresentationFormat>
  <Paragraphs>138</Paragraphs>
  <Slides>33</Slides>
  <Notes>32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Bwhebb</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2620</cp:revision>
  <dcterms:created xsi:type="dcterms:W3CDTF">2018-11-07T08:55:54Z</dcterms:created>
  <dcterms:modified xsi:type="dcterms:W3CDTF">2022-02-26T14:58:31Z</dcterms:modified>
</cp:coreProperties>
</file>