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64" r:id="rId2"/>
    <p:sldId id="1183" r:id="rId3"/>
    <p:sldId id="1559" r:id="rId4"/>
    <p:sldId id="1627" r:id="rId5"/>
    <p:sldId id="1582" r:id="rId6"/>
    <p:sldId id="1596" r:id="rId7"/>
    <p:sldId id="1599" r:id="rId8"/>
    <p:sldId id="1597" r:id="rId9"/>
    <p:sldId id="1598" r:id="rId10"/>
    <p:sldId id="1600" r:id="rId11"/>
    <p:sldId id="1605" r:id="rId12"/>
    <p:sldId id="1601" r:id="rId13"/>
    <p:sldId id="1602" r:id="rId14"/>
    <p:sldId id="1604" r:id="rId15"/>
    <p:sldId id="1606" r:id="rId16"/>
    <p:sldId id="1603" r:id="rId17"/>
    <p:sldId id="1628" r:id="rId18"/>
    <p:sldId id="1607" r:id="rId19"/>
    <p:sldId id="1608" r:id="rId20"/>
    <p:sldId id="1610" r:id="rId21"/>
    <p:sldId id="1611" r:id="rId22"/>
    <p:sldId id="1612" r:id="rId23"/>
    <p:sldId id="1613" r:id="rId24"/>
    <p:sldId id="1609" r:id="rId25"/>
    <p:sldId id="1614" r:id="rId26"/>
    <p:sldId id="1615" r:id="rId27"/>
    <p:sldId id="1616" r:id="rId28"/>
    <p:sldId id="1617" r:id="rId29"/>
    <p:sldId id="1618" r:id="rId30"/>
    <p:sldId id="1619" r:id="rId31"/>
    <p:sldId id="1620" r:id="rId32"/>
    <p:sldId id="1621" r:id="rId33"/>
    <p:sldId id="1622" r:id="rId34"/>
    <p:sldId id="1623" r:id="rId35"/>
    <p:sldId id="1624" r:id="rId36"/>
    <p:sldId id="1625" r:id="rId37"/>
    <p:sldId id="1626" r:id="rId38"/>
    <p:sldId id="1583" r:id="rId39"/>
    <p:sldId id="1584" r:id="rId40"/>
    <p:sldId id="1629" r:id="rId41"/>
    <p:sldId id="1585" r:id="rId42"/>
    <p:sldId id="1547" r:id="rId43"/>
    <p:sldId id="77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4648" autoAdjust="0"/>
  </p:normalViewPr>
  <p:slideViewPr>
    <p:cSldViewPr snapToGrid="0">
      <p:cViewPr varScale="1">
        <p:scale>
          <a:sx n="93" d="100"/>
          <a:sy n="93" d="100"/>
        </p:scale>
        <p:origin x="216" y="60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2/19/22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err="1"/>
              <a:t>Ya’akov</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92178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190542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401241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87530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607639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762815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871357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500141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543736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17918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497966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216052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077402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42227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84372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7129553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445426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099623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7681145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341529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107377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212659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1625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672195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1871840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8736163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10149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7354431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402014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9118749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6989345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7270616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861576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8443445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928243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3398874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0112770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391297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1670088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2/19/22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2/19/22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2/19/22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2/19/22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2/19/22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2/19/22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2/19/22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2/19/22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2/19/22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2/19/22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2/19/22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2/19/22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423333"/>
            <a:ext cx="11489633" cy="6206066"/>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Mysteries of the Everlasting Gospel</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February 19, 2022</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The Way of Judaism</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Galatians 1:13-24</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Bringing Us Up to Speed</a:t>
            </a:r>
          </a:p>
          <a:p>
            <a:pPr marL="0" indent="0">
              <a:buNone/>
            </a:pPr>
            <a:r>
              <a:rPr lang="en-US" sz="4000" b="1" dirty="0"/>
              <a:t>An apostle – the prophets were sent ones</a:t>
            </a:r>
          </a:p>
          <a:p>
            <a:pPr marL="0" indent="0">
              <a:buNone/>
            </a:pPr>
            <a:r>
              <a:rPr lang="en-US" sz="4000" b="1" dirty="0"/>
              <a:t>Not through the agency of men</a:t>
            </a:r>
          </a:p>
          <a:p>
            <a:pPr marL="0" indent="0">
              <a:buNone/>
            </a:pPr>
            <a:r>
              <a:rPr lang="en-US" sz="4000" b="1" dirty="0"/>
              <a:t>The two messages being proclaimed – one true and the other false</a:t>
            </a:r>
          </a:p>
          <a:p>
            <a:pPr marL="0" indent="0">
              <a:buNone/>
            </a:pPr>
            <a:r>
              <a:rPr lang="en-US" sz="4000" b="1" dirty="0"/>
              <a:t>Those with the false proclamation were disturbing the minds of the disciples and distorting the true gospel</a:t>
            </a:r>
          </a:p>
          <a:p>
            <a:pPr marL="0" indent="0">
              <a:buNone/>
            </a:pPr>
            <a:r>
              <a:rPr lang="en-US" sz="4000" b="1" dirty="0"/>
              <a:t>One was a gospel from man, the other from Yah</a:t>
            </a:r>
          </a:p>
        </p:txBody>
      </p:sp>
    </p:spTree>
    <p:extLst>
      <p:ext uri="{BB962C8B-B14F-4D97-AF65-F5344CB8AC3E}">
        <p14:creationId xmlns:p14="http://schemas.microsoft.com/office/powerpoint/2010/main" val="2071239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Source Of Paul’s Gospel</a:t>
            </a:r>
          </a:p>
          <a:p>
            <a:pPr marL="0" indent="0">
              <a:buNone/>
            </a:pPr>
            <a:r>
              <a:rPr lang="en-US" sz="4000" b="1" dirty="0"/>
              <a:t>Galatians 1:11-12</a:t>
            </a:r>
          </a:p>
          <a:p>
            <a:pPr marL="0" indent="0">
              <a:buNone/>
            </a:pPr>
            <a:r>
              <a:rPr lang="en-US" sz="4000" b="1" dirty="0"/>
              <a:t>For I would have you know, brethren, that the gospel which was preached by me is </a:t>
            </a:r>
            <a:r>
              <a:rPr lang="en-US" sz="4000" b="1" u="sng" dirty="0"/>
              <a:t>not according to man</a:t>
            </a:r>
            <a:r>
              <a:rPr lang="en-US" sz="4000" b="1" dirty="0"/>
              <a:t>. For I neither received it from man, </a:t>
            </a:r>
            <a:r>
              <a:rPr lang="en-US" sz="4000" b="1" u="sng" dirty="0"/>
              <a:t>nor was I taught it</a:t>
            </a:r>
            <a:r>
              <a:rPr lang="en-US" sz="4000" b="1" dirty="0"/>
              <a:t>, but [I received it] through a </a:t>
            </a:r>
            <a:r>
              <a:rPr lang="en-US" sz="4000" b="1" u="sng" dirty="0"/>
              <a:t>revelation</a:t>
            </a:r>
            <a:r>
              <a:rPr lang="en-US" sz="4000" b="1" dirty="0"/>
              <a:t> of </a:t>
            </a:r>
            <a:r>
              <a:rPr lang="en-US" sz="4000" b="1" dirty="0" err="1"/>
              <a:t>Yahusha</a:t>
            </a:r>
            <a:r>
              <a:rPr lang="en-US" sz="4000" b="1" dirty="0"/>
              <a:t> Messiah.</a:t>
            </a:r>
          </a:p>
          <a:p>
            <a:pPr marL="0" indent="0">
              <a:buNone/>
            </a:pPr>
            <a:r>
              <a:rPr lang="en-US" sz="4000" b="1" dirty="0"/>
              <a:t>- Paul emphatically underscores the source of the message he proclaimed – it was not a man made doctrine, but rather was received by revelation</a:t>
            </a:r>
          </a:p>
        </p:txBody>
      </p:sp>
    </p:spTree>
    <p:extLst>
      <p:ext uri="{BB962C8B-B14F-4D97-AF65-F5344CB8AC3E}">
        <p14:creationId xmlns:p14="http://schemas.microsoft.com/office/powerpoint/2010/main" val="2658087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Former Way of Life</a:t>
            </a:r>
          </a:p>
          <a:p>
            <a:pPr marL="0" indent="0">
              <a:buNone/>
            </a:pPr>
            <a:r>
              <a:rPr lang="en-US" sz="4000" b="1" dirty="0"/>
              <a:t>Galatians 1:13-14</a:t>
            </a:r>
          </a:p>
          <a:p>
            <a:pPr marL="0" indent="0">
              <a:buNone/>
            </a:pPr>
            <a:r>
              <a:rPr lang="en-US" sz="4000" b="1" dirty="0"/>
              <a:t>For you have heard of </a:t>
            </a:r>
            <a:r>
              <a:rPr lang="en-US" sz="4000" b="1" u="sng" dirty="0"/>
              <a:t>my former manner of life in Judaism</a:t>
            </a:r>
            <a:r>
              <a:rPr lang="en-US" sz="4000" b="1" dirty="0"/>
              <a:t>, how I used to persecute the assembly of Elohim beyond measure and tried to destroy it; and I was </a:t>
            </a:r>
            <a:r>
              <a:rPr lang="en-US" sz="4000" b="1" u="sng" dirty="0"/>
              <a:t>advancing in Judaism</a:t>
            </a:r>
            <a:r>
              <a:rPr lang="en-US" sz="4000" b="1" dirty="0"/>
              <a:t> beyond many of my contemporaries among my countrymen, being </a:t>
            </a:r>
            <a:r>
              <a:rPr lang="en-US" sz="4000" b="1" u="sng" dirty="0"/>
              <a:t>more extremely zealous for my ancestral traditions</a:t>
            </a:r>
            <a:r>
              <a:rPr lang="en-US" sz="4000" b="1" dirty="0"/>
              <a:t>.</a:t>
            </a:r>
          </a:p>
        </p:txBody>
      </p:sp>
    </p:spTree>
    <p:extLst>
      <p:ext uri="{BB962C8B-B14F-4D97-AF65-F5344CB8AC3E}">
        <p14:creationId xmlns:p14="http://schemas.microsoft.com/office/powerpoint/2010/main" val="2510710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Yeshua</a:t>
            </a:r>
            <a:r>
              <a:rPr lang="en-US" sz="4800" b="1" dirty="0">
                <a:solidFill>
                  <a:schemeClr val="tx1">
                    <a:lumMod val="95000"/>
                    <a:lumOff val="5000"/>
                  </a:schemeClr>
                </a:solidFill>
              </a:rPr>
              <a:t> Scolds the Pharisees</a:t>
            </a:r>
          </a:p>
          <a:p>
            <a:pPr marL="0" indent="0">
              <a:buNone/>
            </a:pPr>
            <a:r>
              <a:rPr lang="en-US" sz="4400" b="1" dirty="0"/>
              <a:t>Matthew 15:1-3</a:t>
            </a:r>
          </a:p>
          <a:p>
            <a:pPr marL="0" indent="0">
              <a:buNone/>
            </a:pPr>
            <a:r>
              <a:rPr lang="en-US" sz="4000" b="1" dirty="0"/>
              <a:t>Then some Pharisees and scribes came to </a:t>
            </a:r>
            <a:r>
              <a:rPr lang="en-US" sz="4000" b="1" dirty="0" err="1"/>
              <a:t>Yahusha</a:t>
            </a:r>
            <a:r>
              <a:rPr lang="en-US" sz="4000" b="1" dirty="0"/>
              <a:t> from Jerusalem and said, "Why do Your disciples break the tradition of the elders? For they do not wash their hands when they eat bread." And He answered and said to them, "Why do you yourselves transgress the commandment of Elohim for the sake of </a:t>
            </a:r>
            <a:r>
              <a:rPr lang="en-US" sz="4000" b="1" u="sng" dirty="0"/>
              <a:t>your tradition</a:t>
            </a:r>
            <a:r>
              <a:rPr lang="en-US" sz="4000" b="1" dirty="0"/>
              <a:t>?</a:t>
            </a:r>
          </a:p>
        </p:txBody>
      </p:sp>
    </p:spTree>
    <p:extLst>
      <p:ext uri="{BB962C8B-B14F-4D97-AF65-F5344CB8AC3E}">
        <p14:creationId xmlns:p14="http://schemas.microsoft.com/office/powerpoint/2010/main" val="1391460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Tradition</a:t>
            </a:r>
          </a:p>
          <a:p>
            <a:pPr marL="0" indent="0">
              <a:buNone/>
            </a:pPr>
            <a:r>
              <a:rPr lang="en-US" sz="4000" b="1" dirty="0"/>
              <a:t>Friberg, </a:t>
            </a:r>
            <a:r>
              <a:rPr lang="en-US" sz="4000" i="1" dirty="0"/>
              <a:t>Analytical Greek Lexicon</a:t>
            </a:r>
            <a:endParaRPr lang="en-US" sz="4000" dirty="0"/>
          </a:p>
          <a:p>
            <a:pPr marL="0" indent="0">
              <a:buNone/>
            </a:pPr>
            <a:r>
              <a:rPr lang="en-US" sz="4000" dirty="0"/>
              <a:t> </a:t>
            </a:r>
            <a:r>
              <a:rPr lang="el-GR" sz="4000" b="1" dirty="0" err="1"/>
              <a:t>παράδοσις</a:t>
            </a:r>
            <a:r>
              <a:rPr lang="el-GR" sz="4000" dirty="0"/>
              <a:t>,</a:t>
            </a:r>
            <a:r>
              <a:rPr lang="el-GR" sz="4000" b="1" dirty="0"/>
              <a:t> </a:t>
            </a:r>
            <a:r>
              <a:rPr lang="en-US" sz="4000" b="1" dirty="0"/>
              <a:t>(paradosis) - </a:t>
            </a:r>
            <a:r>
              <a:rPr lang="en-US" sz="4000" dirty="0"/>
              <a:t>as an action </a:t>
            </a:r>
            <a:r>
              <a:rPr lang="en-US" sz="4000" i="1" dirty="0"/>
              <a:t>handing down </a:t>
            </a:r>
            <a:r>
              <a:rPr lang="en-US" sz="4000" dirty="0"/>
              <a:t>or </a:t>
            </a:r>
            <a:r>
              <a:rPr lang="en-US" sz="4000" i="1" dirty="0"/>
              <a:t>over</a:t>
            </a:r>
            <a:r>
              <a:rPr lang="en-US" sz="4000" dirty="0"/>
              <a:t>; in the NT in a passive sense, as teachings about ways of doing things that are handed down from generation to generation </a:t>
            </a:r>
            <a:r>
              <a:rPr lang="en-US" sz="4000" i="1" dirty="0"/>
              <a:t>tradition </a:t>
            </a:r>
            <a:r>
              <a:rPr lang="en-US" sz="4000" dirty="0"/>
              <a:t>(MT 15.2); as Christian doctrine handed down </a:t>
            </a:r>
            <a:r>
              <a:rPr lang="en-US" sz="4000" i="1" dirty="0"/>
              <a:t>teaching, instruction, tradition </a:t>
            </a:r>
            <a:r>
              <a:rPr lang="en-US" sz="4000" dirty="0"/>
              <a:t>(2TH 2.15)</a:t>
            </a:r>
          </a:p>
          <a:p>
            <a:pPr marL="0" indent="0">
              <a:buNone/>
            </a:pPr>
            <a:r>
              <a:rPr lang="en-US" sz="4000" dirty="0"/>
              <a:t> “to pass down” “to give over”</a:t>
            </a:r>
          </a:p>
        </p:txBody>
      </p:sp>
    </p:spTree>
    <p:extLst>
      <p:ext uri="{BB962C8B-B14F-4D97-AF65-F5344CB8AC3E}">
        <p14:creationId xmlns:p14="http://schemas.microsoft.com/office/powerpoint/2010/main" val="286666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Tradition of Men?</a:t>
            </a:r>
          </a:p>
          <a:p>
            <a:pPr marL="0" indent="0">
              <a:buNone/>
            </a:pPr>
            <a:r>
              <a:rPr lang="en-US" sz="4400" b="1" dirty="0"/>
              <a:t>Matthew 15:4-6</a:t>
            </a:r>
          </a:p>
          <a:p>
            <a:pPr marL="0" indent="0">
              <a:buNone/>
            </a:pPr>
            <a:r>
              <a:rPr lang="en-US" sz="4000" b="1" dirty="0"/>
              <a:t>"For Elohim said, 'HONOR YOUR FATHER AND MOTHER,' and, 'HE WHO SPEAKS EVIL OF FATHER OR MOTHER IS TO BE PUT TO DEATH.' "But you say, 'Whoever says to [his] father or mother, "Whatever I have that would help you has been given [to Elohim]," he is not to honor his father or his mother.' And [by this] you invalidated the word of Elohim for the sake of </a:t>
            </a:r>
            <a:r>
              <a:rPr lang="en-US" sz="4000" b="1" u="sng" dirty="0"/>
              <a:t>your tradition</a:t>
            </a:r>
            <a:r>
              <a:rPr lang="en-US" sz="4000" b="1" dirty="0"/>
              <a:t>.</a:t>
            </a:r>
          </a:p>
        </p:txBody>
      </p:sp>
    </p:spTree>
    <p:extLst>
      <p:ext uri="{BB962C8B-B14F-4D97-AF65-F5344CB8AC3E}">
        <p14:creationId xmlns:p14="http://schemas.microsoft.com/office/powerpoint/2010/main" val="120051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Commandments of Men</a:t>
            </a:r>
          </a:p>
          <a:p>
            <a:pPr marL="0" indent="0">
              <a:buNone/>
            </a:pPr>
            <a:r>
              <a:rPr lang="en-US" sz="4400" b="1" dirty="0"/>
              <a:t>Matthew 15:7-9</a:t>
            </a:r>
          </a:p>
          <a:p>
            <a:pPr marL="0" indent="0">
              <a:buNone/>
            </a:pPr>
            <a:r>
              <a:rPr lang="en-US" sz="4000" b="1" dirty="0"/>
              <a:t>"You hypocrites, rightly did Yeshayahu prophesy of you: 'THIS PEOPLE HONORS ME WITH THEIR LIPS, BUT THEIR HEART IS FAR AWAY FROM ME. BUT IN VAIN DO THEY WORSHIP ME, TEACHING AS DOCTRINES THE PRECEPTS (commandments) OF MEN.'"</a:t>
            </a:r>
          </a:p>
        </p:txBody>
      </p:sp>
    </p:spTree>
    <p:extLst>
      <p:ext uri="{BB962C8B-B14F-4D97-AF65-F5344CB8AC3E}">
        <p14:creationId xmlns:p14="http://schemas.microsoft.com/office/powerpoint/2010/main" val="285669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Commandments of Men</a:t>
            </a:r>
          </a:p>
          <a:p>
            <a:pPr marL="0" indent="0">
              <a:buNone/>
            </a:pPr>
            <a:r>
              <a:rPr lang="en-US" sz="4400" b="1" dirty="0"/>
              <a:t>Yeshayahu 29:13 (KJV)</a:t>
            </a:r>
          </a:p>
          <a:p>
            <a:pPr marL="0" indent="0">
              <a:buNone/>
            </a:pPr>
            <a:r>
              <a:rPr lang="en-US" sz="4000" b="1" dirty="0"/>
              <a:t>Wherefore the Lord said, Forasmuch as this people draw near </a:t>
            </a:r>
            <a:r>
              <a:rPr lang="en-US" sz="4000" b="1" i="1" dirty="0"/>
              <a:t>me </a:t>
            </a:r>
            <a:r>
              <a:rPr lang="en-US" sz="4000" b="1" dirty="0"/>
              <a:t>with their mouth, and with their lips do </a:t>
            </a:r>
            <a:r>
              <a:rPr lang="en-US" sz="4000" b="1" dirty="0" err="1"/>
              <a:t>honour</a:t>
            </a:r>
            <a:r>
              <a:rPr lang="en-US" sz="4000" b="1" dirty="0"/>
              <a:t> me, but have removed their heart far from me, and their fear toward me is taught by the precept of men.</a:t>
            </a:r>
          </a:p>
          <a:p>
            <a:pPr marL="0" indent="0">
              <a:buNone/>
            </a:pPr>
            <a:r>
              <a:rPr lang="en-US" sz="4000" b="1" dirty="0"/>
              <a:t>Hebrew, literally “their fear of me is command of men, taught (by rote)” – does “command” here (</a:t>
            </a:r>
            <a:r>
              <a:rPr lang="en-US" sz="4000" b="1" i="1" dirty="0"/>
              <a:t>mitzvah</a:t>
            </a:r>
            <a:r>
              <a:rPr lang="en-US" sz="4000" b="1" dirty="0"/>
              <a:t>) mean “body of law” as it does elsewhere? (</a:t>
            </a:r>
            <a:r>
              <a:rPr lang="en-US" sz="4000" b="1" dirty="0" err="1"/>
              <a:t>Devarim</a:t>
            </a:r>
            <a:r>
              <a:rPr lang="en-US" sz="4000" b="1" dirty="0"/>
              <a:t> 6:1, etc.)</a:t>
            </a:r>
            <a:endParaRPr lang="en-US" sz="5400" b="1" dirty="0"/>
          </a:p>
        </p:txBody>
      </p:sp>
    </p:spTree>
    <p:extLst>
      <p:ext uri="{BB962C8B-B14F-4D97-AF65-F5344CB8AC3E}">
        <p14:creationId xmlns:p14="http://schemas.microsoft.com/office/powerpoint/2010/main" val="1889086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Former Way of Life</a:t>
            </a:r>
          </a:p>
          <a:p>
            <a:pPr marL="0" indent="0">
              <a:buNone/>
            </a:pPr>
            <a:r>
              <a:rPr lang="en-US" sz="4000" b="1" dirty="0"/>
              <a:t>Galatians 1:13-14</a:t>
            </a:r>
          </a:p>
          <a:p>
            <a:pPr marL="0" indent="0">
              <a:buNone/>
            </a:pPr>
            <a:r>
              <a:rPr lang="en-US" sz="4000" b="1" dirty="0"/>
              <a:t>For you have heard of </a:t>
            </a:r>
            <a:r>
              <a:rPr lang="en-US" sz="4000" b="1" u="sng" dirty="0"/>
              <a:t>my former manner of life in Judaism</a:t>
            </a:r>
            <a:r>
              <a:rPr lang="en-US" sz="4000" b="1" dirty="0"/>
              <a:t>, how I used to persecute the assembly of Elohim beyond measure and tried to destroy it; and I was </a:t>
            </a:r>
            <a:r>
              <a:rPr lang="en-US" sz="4000" b="1" u="sng" dirty="0"/>
              <a:t>advancing in Judaism</a:t>
            </a:r>
            <a:r>
              <a:rPr lang="en-US" sz="4000" b="1" dirty="0"/>
              <a:t> beyond many of my contemporaries among my countrymen, being </a:t>
            </a:r>
            <a:r>
              <a:rPr lang="en-US" sz="4000" b="1" u="sng" dirty="0"/>
              <a:t>more extremely zealous for my ancestral traditions</a:t>
            </a:r>
            <a:r>
              <a:rPr lang="en-US" sz="4000" b="1" dirty="0"/>
              <a:t>.</a:t>
            </a:r>
          </a:p>
        </p:txBody>
      </p:sp>
    </p:spTree>
    <p:extLst>
      <p:ext uri="{BB962C8B-B14F-4D97-AF65-F5344CB8AC3E}">
        <p14:creationId xmlns:p14="http://schemas.microsoft.com/office/powerpoint/2010/main" val="237722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About Ancestral Traditions?</a:t>
            </a:r>
          </a:p>
          <a:p>
            <a:pPr marL="0" indent="0">
              <a:buNone/>
            </a:pPr>
            <a:r>
              <a:rPr lang="en-US" sz="4000" b="1" dirty="0"/>
              <a:t>"I am a Yehudi, born in Tarsus of Cilicia, but brought up in this city (</a:t>
            </a:r>
            <a:r>
              <a:rPr lang="en-US" sz="4000" b="1" dirty="0" err="1"/>
              <a:t>Yerushalayim</a:t>
            </a:r>
            <a:r>
              <a:rPr lang="en-US" sz="4000" b="1" dirty="0"/>
              <a:t>). </a:t>
            </a:r>
            <a:r>
              <a:rPr lang="en-US" sz="4000" b="1" u="sng" dirty="0"/>
              <a:t>Under Gamaliel I was thoroughly trained in the law of our fathers</a:t>
            </a:r>
            <a:r>
              <a:rPr lang="en-US" sz="4000" b="1" dirty="0"/>
              <a:t> and was just as zealous for Elohim as any of you are today. (Acts 22:3)</a:t>
            </a:r>
          </a:p>
        </p:txBody>
      </p:sp>
    </p:spTree>
    <p:extLst>
      <p:ext uri="{BB962C8B-B14F-4D97-AF65-F5344CB8AC3E}">
        <p14:creationId xmlns:p14="http://schemas.microsoft.com/office/powerpoint/2010/main" val="1211363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err="1">
                <a:solidFill>
                  <a:schemeClr val="tx1">
                    <a:lumMod val="95000"/>
                    <a:lumOff val="5000"/>
                  </a:schemeClr>
                </a:solidFill>
              </a:rPr>
              <a:t>Sha’ul’s</a:t>
            </a:r>
            <a:r>
              <a:rPr lang="en-US" sz="4800" b="1" dirty="0">
                <a:solidFill>
                  <a:schemeClr val="tx1">
                    <a:lumMod val="95000"/>
                    <a:lumOff val="5000"/>
                  </a:schemeClr>
                </a:solidFill>
              </a:rPr>
              <a:t> Way of Life</a:t>
            </a:r>
          </a:p>
          <a:p>
            <a:pPr marL="0" indent="0">
              <a:buNone/>
            </a:pPr>
            <a:r>
              <a:rPr lang="en-US" sz="4000" b="1" dirty="0"/>
              <a:t>If someone thinks he has good reasons to put confidence in </a:t>
            </a:r>
            <a:r>
              <a:rPr lang="en-US" sz="4000" b="1" u="sng" dirty="0"/>
              <a:t>human credentials</a:t>
            </a:r>
            <a:r>
              <a:rPr lang="en-US" sz="4000" b="1" dirty="0"/>
              <a:t>, I have more: I was circumcised on the eighth day, from the people of </a:t>
            </a:r>
            <a:r>
              <a:rPr lang="en-US" sz="4000" b="1" dirty="0" err="1"/>
              <a:t>Yisrael</a:t>
            </a:r>
            <a:r>
              <a:rPr lang="en-US" sz="4000" b="1" dirty="0"/>
              <a:t> and the tribe of Binyamin, a Hebrew of Hebrews. </a:t>
            </a:r>
            <a:r>
              <a:rPr lang="en-US" sz="4000" b="1" u="sng" dirty="0"/>
              <a:t>I lived according to the law as a Pharisee</a:t>
            </a:r>
            <a:r>
              <a:rPr lang="en-US" sz="4000" b="1" dirty="0"/>
              <a:t>.  In my zeal for Elohim I persecuted the congregation. According to the righteousness </a:t>
            </a:r>
            <a:r>
              <a:rPr lang="en-US" sz="4000" b="1" u="sng" dirty="0"/>
              <a:t>stipulated in the law</a:t>
            </a:r>
            <a:r>
              <a:rPr lang="en-US" sz="4000" b="1" dirty="0"/>
              <a:t> I was blameless.  But these assets I have come to regard as liabilities because of Messiah. (Philippians 3:4-6)</a:t>
            </a:r>
            <a:endParaRPr lang="en-US" sz="5400" b="1" dirty="0"/>
          </a:p>
        </p:txBody>
      </p:sp>
    </p:spTree>
    <p:extLst>
      <p:ext uri="{BB962C8B-B14F-4D97-AF65-F5344CB8AC3E}">
        <p14:creationId xmlns:p14="http://schemas.microsoft.com/office/powerpoint/2010/main" val="2074249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err="1">
                <a:solidFill>
                  <a:schemeClr val="tx1">
                    <a:lumMod val="95000"/>
                    <a:lumOff val="5000"/>
                  </a:schemeClr>
                </a:solidFill>
              </a:rPr>
              <a:t>Sha’ul’s</a:t>
            </a:r>
            <a:r>
              <a:rPr lang="en-US" sz="4800" b="1" dirty="0">
                <a:solidFill>
                  <a:schemeClr val="tx1">
                    <a:lumMod val="95000"/>
                    <a:lumOff val="5000"/>
                  </a:schemeClr>
                </a:solidFill>
              </a:rPr>
              <a:t> Way of Life</a:t>
            </a:r>
          </a:p>
          <a:p>
            <a:pPr marL="0" indent="0">
              <a:buNone/>
            </a:pPr>
            <a:r>
              <a:rPr lang="en-US" sz="4000" b="1" dirty="0"/>
              <a:t>More than that, I now regard all things as liabilities compared to the far greater value of knowing Messiah </a:t>
            </a:r>
            <a:r>
              <a:rPr lang="en-US" sz="4000" b="1" dirty="0" err="1"/>
              <a:t>Yahusha</a:t>
            </a:r>
            <a:r>
              <a:rPr lang="en-US" sz="4000" b="1" dirty="0"/>
              <a:t> my Lord, for whom I have suffered the loss of all things--indeed, I regard them as dung!--that I may gain Messiah, and be found in him, not because I have my own righteousness derived from the law (i.e. man's law codes), but because I have the righteousness that comes by way of Messiah's faithfulness--a righteousness from Elohim that is in fact based on Messiah's faithfulness (Philippians 3:7-9).</a:t>
            </a:r>
            <a:endParaRPr lang="en-US" sz="7200" b="1" dirty="0"/>
          </a:p>
        </p:txBody>
      </p:sp>
    </p:spTree>
    <p:extLst>
      <p:ext uri="{BB962C8B-B14F-4D97-AF65-F5344CB8AC3E}">
        <p14:creationId xmlns:p14="http://schemas.microsoft.com/office/powerpoint/2010/main" val="1165903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Sha’ul’s</a:t>
            </a:r>
            <a:r>
              <a:rPr lang="en-US" sz="4800" b="1" dirty="0">
                <a:solidFill>
                  <a:schemeClr val="tx1">
                    <a:lumMod val="95000"/>
                    <a:lumOff val="5000"/>
                  </a:schemeClr>
                </a:solidFill>
              </a:rPr>
              <a:t> Way of Life</a:t>
            </a:r>
          </a:p>
          <a:p>
            <a:pPr>
              <a:buFontTx/>
              <a:buChar char="-"/>
            </a:pPr>
            <a:r>
              <a:rPr lang="en-US" sz="4000" b="1" dirty="0"/>
              <a:t>He describes his former way of life as: </a:t>
            </a:r>
          </a:p>
          <a:p>
            <a:pPr>
              <a:buFontTx/>
              <a:buChar char="-"/>
            </a:pPr>
            <a:r>
              <a:rPr lang="en-US" sz="4000" b="1" dirty="0"/>
              <a:t>“ancestral traditions” </a:t>
            </a:r>
          </a:p>
          <a:p>
            <a:pPr>
              <a:buFontTx/>
              <a:buChar char="-"/>
            </a:pPr>
            <a:r>
              <a:rPr lang="en-US" sz="4000" b="1" dirty="0"/>
              <a:t>“Judaism” </a:t>
            </a:r>
          </a:p>
          <a:p>
            <a:pPr>
              <a:buFontTx/>
              <a:buChar char="-"/>
            </a:pPr>
            <a:r>
              <a:rPr lang="en-US" sz="4000" b="1" dirty="0"/>
              <a:t>“teachings of men” </a:t>
            </a:r>
          </a:p>
          <a:p>
            <a:pPr>
              <a:buFontTx/>
              <a:buChar char="-"/>
            </a:pPr>
            <a:r>
              <a:rPr lang="en-US" sz="4000" b="1" dirty="0"/>
              <a:t>“according to law as a Pharisee” </a:t>
            </a:r>
          </a:p>
          <a:p>
            <a:pPr>
              <a:buFontTx/>
              <a:buChar char="-"/>
            </a:pPr>
            <a:r>
              <a:rPr lang="en-US" sz="4000" b="1" dirty="0"/>
              <a:t>“dung”!</a:t>
            </a:r>
            <a:endParaRPr lang="en-US" sz="7200" b="1" dirty="0"/>
          </a:p>
        </p:txBody>
      </p:sp>
    </p:spTree>
    <p:extLst>
      <p:ext uri="{BB962C8B-B14F-4D97-AF65-F5344CB8AC3E}">
        <p14:creationId xmlns:p14="http://schemas.microsoft.com/office/powerpoint/2010/main" val="1332870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Rabbis Acknowledge Two </a:t>
            </a:r>
            <a:r>
              <a:rPr lang="en-US" sz="4800" b="1" dirty="0" err="1">
                <a:solidFill>
                  <a:schemeClr val="tx1">
                    <a:lumMod val="95000"/>
                    <a:lumOff val="5000"/>
                  </a:schemeClr>
                </a:solidFill>
              </a:rPr>
              <a:t>Torahs</a:t>
            </a:r>
            <a:r>
              <a:rPr lang="en-US" sz="4800" b="1" dirty="0">
                <a:solidFill>
                  <a:schemeClr val="tx1">
                    <a:lumMod val="95000"/>
                    <a:lumOff val="5000"/>
                  </a:schemeClr>
                </a:solidFill>
              </a:rPr>
              <a:t>!</a:t>
            </a:r>
          </a:p>
          <a:p>
            <a:pPr marL="0" indent="0">
              <a:buNone/>
            </a:pPr>
            <a:r>
              <a:rPr lang="en-US" sz="4000" dirty="0"/>
              <a:t>A Certain gentile came to </a:t>
            </a:r>
            <a:r>
              <a:rPr lang="en-US" sz="4000" dirty="0" err="1"/>
              <a:t>Shammai</a:t>
            </a:r>
            <a:r>
              <a:rPr lang="en-US" sz="4000" dirty="0"/>
              <a:t>: The Gentile said to him, How many </a:t>
            </a:r>
            <a:r>
              <a:rPr lang="en-US" sz="4000" dirty="0" err="1"/>
              <a:t>Torahs</a:t>
            </a:r>
            <a:r>
              <a:rPr lang="en-US" sz="4000" dirty="0"/>
              <a:t> do you have? (</a:t>
            </a:r>
            <a:r>
              <a:rPr lang="en-US" sz="4000" dirty="0" err="1"/>
              <a:t>Shammai</a:t>
            </a:r>
            <a:r>
              <a:rPr lang="en-US" sz="4000" dirty="0"/>
              <a:t>) answered: TWO.  The written Torah and the ORAL TORAH (Torah She-</a:t>
            </a:r>
            <a:r>
              <a:rPr lang="en-US" sz="4000" dirty="0" err="1"/>
              <a:t>Be’al</a:t>
            </a:r>
            <a:r>
              <a:rPr lang="en-US" sz="4000" dirty="0"/>
              <a:t> </a:t>
            </a:r>
            <a:r>
              <a:rPr lang="en-US" sz="4000" dirty="0" err="1"/>
              <a:t>Peh</a:t>
            </a:r>
            <a:r>
              <a:rPr lang="en-US" sz="4000" dirty="0"/>
              <a:t>) (Babylonian Talmud, Sabbath 31a).</a:t>
            </a:r>
          </a:p>
          <a:p>
            <a:pPr marL="0" indent="0">
              <a:buNone/>
            </a:pPr>
            <a:r>
              <a:rPr lang="en-US" sz="3600" dirty="0"/>
              <a:t>- (</a:t>
            </a:r>
            <a:r>
              <a:rPr lang="en-US" sz="3600" dirty="0" err="1"/>
              <a:t>Shammai</a:t>
            </a:r>
            <a:r>
              <a:rPr lang="en-US" sz="3600" dirty="0"/>
              <a:t> was a Jewish scholar of the 1st century, and an important figure in Judaism's core work of rabbinic literature, the Mishnah.)</a:t>
            </a:r>
          </a:p>
        </p:txBody>
      </p:sp>
    </p:spTree>
    <p:extLst>
      <p:ext uri="{BB962C8B-B14F-4D97-AF65-F5344CB8AC3E}">
        <p14:creationId xmlns:p14="http://schemas.microsoft.com/office/powerpoint/2010/main" val="2757174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Written Torah is from </a:t>
            </a:r>
            <a:r>
              <a:rPr lang="en-US" sz="4800" b="1" dirty="0" err="1">
                <a:solidFill>
                  <a:schemeClr val="tx1">
                    <a:lumMod val="95000"/>
                    <a:lumOff val="5000"/>
                  </a:schemeClr>
                </a:solidFill>
              </a:rPr>
              <a:t>Mosheh</a:t>
            </a:r>
            <a:r>
              <a:rPr lang="en-US" sz="4800" b="1" dirty="0">
                <a:solidFill>
                  <a:schemeClr val="tx1">
                    <a:lumMod val="95000"/>
                    <a:lumOff val="5000"/>
                  </a:schemeClr>
                </a:solidFill>
              </a:rPr>
              <a:t>!</a:t>
            </a:r>
          </a:p>
          <a:p>
            <a:pPr marL="0" indent="0">
              <a:buNone/>
            </a:pPr>
            <a:r>
              <a:rPr lang="en-US" sz="4000" dirty="0"/>
              <a:t>Then Yahuwah said to </a:t>
            </a:r>
            <a:r>
              <a:rPr lang="en-US" sz="4000" dirty="0" err="1"/>
              <a:t>Mosheh</a:t>
            </a:r>
            <a:r>
              <a:rPr lang="en-US" sz="4000" dirty="0"/>
              <a:t>, "Write down these words, for in accordance with these words I have made a covenant with you and with Israel." Exodus 34:27</a:t>
            </a:r>
          </a:p>
        </p:txBody>
      </p:sp>
    </p:spTree>
    <p:extLst>
      <p:ext uri="{BB962C8B-B14F-4D97-AF65-F5344CB8AC3E}">
        <p14:creationId xmlns:p14="http://schemas.microsoft.com/office/powerpoint/2010/main" val="1680190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Rabbinic Terminology</a:t>
            </a:r>
          </a:p>
          <a:p>
            <a:pPr marL="0" indent="0">
              <a:buNone/>
            </a:pPr>
            <a:r>
              <a:rPr lang="en-US" sz="4000" b="1" dirty="0" err="1"/>
              <a:t>Ma’aseh</a:t>
            </a:r>
            <a:r>
              <a:rPr lang="en-US" sz="4000" b="1" dirty="0"/>
              <a:t> ”Work”</a:t>
            </a:r>
          </a:p>
          <a:p>
            <a:pPr marL="0" indent="0">
              <a:buNone/>
            </a:pPr>
            <a:r>
              <a:rPr lang="en-US" sz="4000" b="1" dirty="0" err="1"/>
              <a:t>Ma’asei</a:t>
            </a:r>
            <a:r>
              <a:rPr lang="en-US" sz="4000" b="1" dirty="0"/>
              <a:t> </a:t>
            </a:r>
            <a:r>
              <a:rPr lang="en-US" sz="4000" b="1" dirty="0" err="1"/>
              <a:t>HaTorah</a:t>
            </a:r>
            <a:r>
              <a:rPr lang="en-US" sz="4000" b="1" dirty="0"/>
              <a:t> “Works of the Law”</a:t>
            </a:r>
          </a:p>
          <a:p>
            <a:pPr marL="0" indent="0">
              <a:buNone/>
            </a:pPr>
            <a:r>
              <a:rPr lang="en-US" sz="4000" b="1" dirty="0" err="1"/>
              <a:t>Takanah</a:t>
            </a:r>
            <a:r>
              <a:rPr lang="en-US" sz="4000" b="1" dirty="0"/>
              <a:t> “Enactment”</a:t>
            </a:r>
          </a:p>
          <a:p>
            <a:pPr marL="0" indent="0">
              <a:buNone/>
            </a:pPr>
            <a:r>
              <a:rPr lang="en-US" sz="4000" b="1" dirty="0" err="1"/>
              <a:t>Gezerah</a:t>
            </a:r>
            <a:r>
              <a:rPr lang="en-US" sz="4000" b="1" dirty="0"/>
              <a:t> “Decree”</a:t>
            </a:r>
          </a:p>
          <a:p>
            <a:pPr marL="0" indent="0">
              <a:buNone/>
            </a:pPr>
            <a:r>
              <a:rPr lang="en-US" sz="4000" b="1" dirty="0"/>
              <a:t>Halacha “Law” (as in walk or way of life)</a:t>
            </a:r>
          </a:p>
          <a:p>
            <a:pPr marL="0" indent="0">
              <a:buNone/>
            </a:pPr>
            <a:r>
              <a:rPr lang="en-US" sz="4000" b="1" dirty="0"/>
              <a:t>Minhag “Custom”</a:t>
            </a:r>
            <a:endParaRPr lang="en-US" sz="5400" b="1" dirty="0"/>
          </a:p>
        </p:txBody>
      </p:sp>
    </p:spTree>
    <p:extLst>
      <p:ext uri="{BB962C8B-B14F-4D97-AF65-F5344CB8AC3E}">
        <p14:creationId xmlns:p14="http://schemas.microsoft.com/office/powerpoint/2010/main" val="1265326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Work</a:t>
            </a:r>
          </a:p>
          <a:p>
            <a:pPr marL="0" indent="0">
              <a:buNone/>
            </a:pPr>
            <a:r>
              <a:rPr lang="en-US" sz="4000" b="1" dirty="0" err="1"/>
              <a:t>Ma’aseh</a:t>
            </a:r>
            <a:r>
              <a:rPr lang="en-US" sz="4000" b="1" dirty="0"/>
              <a:t> </a:t>
            </a:r>
            <a:r>
              <a:rPr lang="en-US" sz="4000" b="1" dirty="0" err="1">
                <a:latin typeface="Bwhebb" panose="02000400000000000000" pitchFamily="2" charset="0"/>
              </a:rPr>
              <a:t>hfeä</a:t>
            </a:r>
            <a:r>
              <a:rPr lang="en-US" sz="4000" b="1" dirty="0">
                <a:latin typeface="Bwhebb" panose="02000400000000000000" pitchFamily="2" charset="0"/>
              </a:rPr>
              <a:t>[]m;)</a:t>
            </a:r>
            <a:r>
              <a:rPr lang="en-US" sz="4000" b="1" dirty="0"/>
              <a:t> ”Work”</a:t>
            </a:r>
          </a:p>
          <a:p>
            <a:pPr>
              <a:buFontTx/>
              <a:buChar char="-"/>
            </a:pPr>
            <a:r>
              <a:rPr lang="en-US" sz="4000" b="1" dirty="0"/>
              <a:t>In a bad and a good sense – Ephesians 2:8-10</a:t>
            </a:r>
          </a:p>
          <a:p>
            <a:pPr marL="0" indent="0">
              <a:buNone/>
            </a:pPr>
            <a:r>
              <a:rPr lang="en-US" sz="4000" b="1" dirty="0"/>
              <a:t>For by grace you have been saved through faith; and that not of yourselves, [it is] the gift of Elohim; </a:t>
            </a:r>
            <a:r>
              <a:rPr lang="en-US" sz="4000" b="1" u="sng" dirty="0"/>
              <a:t>not as a result of works</a:t>
            </a:r>
            <a:r>
              <a:rPr lang="en-US" sz="4000" b="1" dirty="0"/>
              <a:t>, so that no one may boast. For we are His workmanship, created in Messiah </a:t>
            </a:r>
            <a:r>
              <a:rPr lang="en-US" sz="4000" b="1" dirty="0" err="1"/>
              <a:t>Yahusha</a:t>
            </a:r>
            <a:r>
              <a:rPr lang="en-US" sz="4000" b="1" dirty="0"/>
              <a:t> </a:t>
            </a:r>
            <a:r>
              <a:rPr lang="en-US" sz="4000" b="1" u="sng" dirty="0"/>
              <a:t>for good works</a:t>
            </a:r>
            <a:r>
              <a:rPr lang="en-US" sz="4000" b="1" dirty="0"/>
              <a:t>, which Elohim prepared beforehand </a:t>
            </a:r>
            <a:r>
              <a:rPr lang="en-US" sz="4000" b="1" u="sng" dirty="0"/>
              <a:t>so that we would walk in them</a:t>
            </a:r>
            <a:r>
              <a:rPr lang="en-US" sz="4000" b="1" dirty="0"/>
              <a:t>.</a:t>
            </a:r>
          </a:p>
        </p:txBody>
      </p:sp>
    </p:spTree>
    <p:extLst>
      <p:ext uri="{BB962C8B-B14F-4D97-AF65-F5344CB8AC3E}">
        <p14:creationId xmlns:p14="http://schemas.microsoft.com/office/powerpoint/2010/main" val="4177349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Work</a:t>
            </a:r>
          </a:p>
          <a:p>
            <a:pPr marL="0" indent="0">
              <a:buNone/>
            </a:pPr>
            <a:r>
              <a:rPr lang="en-US" sz="4000" b="1" dirty="0" err="1"/>
              <a:t>Ma’aseh</a:t>
            </a:r>
            <a:r>
              <a:rPr lang="en-US" sz="4000" b="1" dirty="0"/>
              <a:t> </a:t>
            </a:r>
            <a:r>
              <a:rPr lang="en-US" sz="4000" b="1" dirty="0" err="1">
                <a:latin typeface="Bwhebb" panose="02000400000000000000" pitchFamily="2" charset="0"/>
              </a:rPr>
              <a:t>hfeä</a:t>
            </a:r>
            <a:r>
              <a:rPr lang="en-US" sz="4000" b="1" dirty="0">
                <a:latin typeface="Bwhebb" panose="02000400000000000000" pitchFamily="2" charset="0"/>
              </a:rPr>
              <a:t>[]m;)</a:t>
            </a:r>
            <a:r>
              <a:rPr lang="en-US" sz="4000" b="1" dirty="0"/>
              <a:t> ”Work”</a:t>
            </a:r>
          </a:p>
          <a:p>
            <a:pPr marL="0" indent="0">
              <a:buNone/>
            </a:pPr>
            <a:r>
              <a:rPr lang="en-US" sz="4000" b="1" dirty="0"/>
              <a:t>For just as the body without the spirit is dead, so also faith without </a:t>
            </a:r>
            <a:r>
              <a:rPr lang="en-US" sz="4000" b="1" u="sng" dirty="0"/>
              <a:t>works</a:t>
            </a:r>
            <a:r>
              <a:rPr lang="en-US" sz="4000" b="1" dirty="0"/>
              <a:t> is dead (</a:t>
            </a:r>
            <a:r>
              <a:rPr lang="en-US" sz="4000" b="1" dirty="0" err="1"/>
              <a:t>Ya'acov</a:t>
            </a:r>
            <a:r>
              <a:rPr lang="en-US" sz="4000" b="1" dirty="0"/>
              <a:t> [James] 2:26).</a:t>
            </a:r>
          </a:p>
          <a:p>
            <a:pPr marL="0" indent="0">
              <a:buNone/>
            </a:pPr>
            <a:r>
              <a:rPr lang="en-US" sz="4000" b="1" dirty="0"/>
              <a:t>They sang the song of </a:t>
            </a:r>
            <a:r>
              <a:rPr lang="en-US" sz="4000" b="1" dirty="0" err="1"/>
              <a:t>Mosheh</a:t>
            </a:r>
            <a:r>
              <a:rPr lang="en-US" sz="4000" b="1" dirty="0"/>
              <a:t> the servant of Elohim and the song of the Lamb: "Great and astounding are your </a:t>
            </a:r>
            <a:r>
              <a:rPr lang="en-US" sz="4000" b="1" u="sng" dirty="0"/>
              <a:t>deeds</a:t>
            </a:r>
            <a:r>
              <a:rPr lang="en-US" sz="4000" b="1" dirty="0"/>
              <a:t>, Yahuwah Elohim, the All-Powerful! Just and true are your ways, King over the nations! (Revelation 15:3)</a:t>
            </a:r>
          </a:p>
        </p:txBody>
      </p:sp>
    </p:spTree>
    <p:extLst>
      <p:ext uri="{BB962C8B-B14F-4D97-AF65-F5344CB8AC3E}">
        <p14:creationId xmlns:p14="http://schemas.microsoft.com/office/powerpoint/2010/main" val="2263779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Work</a:t>
            </a:r>
          </a:p>
          <a:p>
            <a:pPr marL="0" indent="0">
              <a:buNone/>
            </a:pPr>
            <a:r>
              <a:rPr lang="en-US" sz="4000" dirty="0"/>
              <a:t>However, the Pharisees (the rabbis) attributed to this term special nuance.  Another Pharisaic invention - the </a:t>
            </a:r>
            <a:r>
              <a:rPr lang="en-US" sz="4000" i="1" dirty="0" err="1"/>
              <a:t>ma'aseh</a:t>
            </a:r>
            <a:r>
              <a:rPr lang="en-US" sz="4000" dirty="0"/>
              <a:t> - is a law created for all </a:t>
            </a:r>
            <a:r>
              <a:rPr lang="en-US" sz="4000" dirty="0" err="1"/>
              <a:t>Yisrael</a:t>
            </a:r>
            <a:r>
              <a:rPr lang="en-US" sz="4000" dirty="0"/>
              <a:t> based on the repeated actions of a Pharisee.  The thinking goes something like this: if one so pious as a Pharisee (and later, a rabbi) consistently performs an action, said action must have great merit.  Therefore, this action of the Pharisee becomes law for all in Israel.</a:t>
            </a:r>
            <a:endParaRPr lang="en-US" sz="5400" b="1" dirty="0"/>
          </a:p>
        </p:txBody>
      </p:sp>
    </p:spTree>
    <p:extLst>
      <p:ext uri="{BB962C8B-B14F-4D97-AF65-F5344CB8AC3E}">
        <p14:creationId xmlns:p14="http://schemas.microsoft.com/office/powerpoint/2010/main" val="1711886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Work</a:t>
            </a:r>
          </a:p>
          <a:p>
            <a:pPr marL="0" indent="0">
              <a:buNone/>
            </a:pPr>
            <a:r>
              <a:rPr lang="en-US" sz="4000" dirty="0"/>
              <a:t>A </a:t>
            </a:r>
            <a:r>
              <a:rPr lang="en-US" sz="4000" i="1" dirty="0" err="1"/>
              <a:t>ma'aseh</a:t>
            </a:r>
            <a:r>
              <a:rPr lang="en-US" sz="4000" dirty="0"/>
              <a:t>, in Pharisaic thinking, is an action, work or deed of a Pharisee which, by its repetition, has become law for all of Israel.  These works were common among Pharisees and rabbis</a:t>
            </a:r>
          </a:p>
          <a:p>
            <a:pPr marL="0" indent="0">
              <a:buNone/>
            </a:pPr>
            <a:r>
              <a:rPr lang="en-US" sz="4000" dirty="0"/>
              <a:t>learning precedents from the action of the Rabbis is a standard method used to derive religious law.  There is no need for biblical proof because Rabbinic precedent is even better! (from Mordecai, </a:t>
            </a:r>
            <a:r>
              <a:rPr lang="en-US" sz="4000" i="1" dirty="0"/>
              <a:t>Galatians</a:t>
            </a:r>
            <a:r>
              <a:rPr lang="en-US" sz="4000" dirty="0"/>
              <a:t>, pg.82).</a:t>
            </a:r>
          </a:p>
        </p:txBody>
      </p:sp>
    </p:spTree>
    <p:extLst>
      <p:ext uri="{BB962C8B-B14F-4D97-AF65-F5344CB8AC3E}">
        <p14:creationId xmlns:p14="http://schemas.microsoft.com/office/powerpoint/2010/main" val="3239036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800" b="1" dirty="0">
                <a:solidFill>
                  <a:schemeClr val="tx1">
                    <a:lumMod val="95000"/>
                    <a:lumOff val="5000"/>
                  </a:schemeClr>
                </a:solidFill>
              </a:rPr>
              <a:t>Work</a:t>
            </a:r>
          </a:p>
          <a:p>
            <a:pPr marL="0" indent="0">
              <a:buNone/>
            </a:pPr>
            <a:r>
              <a:rPr lang="en-US" sz="4000" dirty="0"/>
              <a:t>The Jewish historian Flavius Josephus explained the difference between the Pharisees and the Sadducees by the observance of man-made traditions:</a:t>
            </a:r>
          </a:p>
          <a:p>
            <a:r>
              <a:rPr lang="en-US" sz="4000" dirty="0"/>
              <a:t>What I would now explain is this, that the Pharisees have delivered to the people a great many observances by succession from their fathers, which are not written in the Torah of Moses; and for that reason it is that the Sadducees reject them and say that we are to esteem those observances to be obligatory which are in the written word, but are not to observe what are derived from the tradition of our forefathers… (Book of Antiquities 13.10.6).</a:t>
            </a:r>
          </a:p>
        </p:txBody>
      </p:sp>
    </p:spTree>
    <p:extLst>
      <p:ext uri="{BB962C8B-B14F-4D97-AF65-F5344CB8AC3E}">
        <p14:creationId xmlns:p14="http://schemas.microsoft.com/office/powerpoint/2010/main" val="3072143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“Law” in Paul’s Writings</a:t>
            </a:r>
          </a:p>
          <a:p>
            <a:pPr marL="0" indent="0">
              <a:buNone/>
            </a:pPr>
            <a:r>
              <a:rPr lang="en-US" sz="3600" dirty="0"/>
              <a:t>When he speaks of the "law" as righteous, spiritual, good and holy (set-apart), he is referring to the Law of Moses as written in Scripture.  When he speaks of the "law of my members" and similar phrases, he is talking about the "law of sin" or the controlling effect of sin on mankind.  But when he speaks of the "law" as something that has no merit and is worthless and contrary to the work of Messiah, he is talking about the Pharisaic oral law, which he was trained in and which when he came to know Messiah he came to realize is worthless.</a:t>
            </a:r>
            <a:endParaRPr lang="en-US" sz="4800" b="1" dirty="0"/>
          </a:p>
        </p:txBody>
      </p:sp>
    </p:spTree>
    <p:extLst>
      <p:ext uri="{BB962C8B-B14F-4D97-AF65-F5344CB8AC3E}">
        <p14:creationId xmlns:p14="http://schemas.microsoft.com/office/powerpoint/2010/main" val="4258199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“Law” in Paul’s Writings</a:t>
            </a:r>
          </a:p>
          <a:p>
            <a:pPr marL="0" indent="0">
              <a:buNone/>
            </a:pPr>
            <a:r>
              <a:rPr lang="en-US" sz="3200" dirty="0"/>
              <a:t>So when </a:t>
            </a:r>
            <a:r>
              <a:rPr lang="en-US" sz="3200" dirty="0" err="1"/>
              <a:t>Sha'ul</a:t>
            </a:r>
            <a:r>
              <a:rPr lang="en-US" sz="3200" dirty="0"/>
              <a:t> writes that "</a:t>
            </a:r>
            <a:r>
              <a:rPr lang="en-US" sz="3200" b="1" dirty="0"/>
              <a:t>as many as are of the </a:t>
            </a:r>
            <a:r>
              <a:rPr lang="en-US" sz="3200" b="1" u="sng" dirty="0"/>
              <a:t>works of the law</a:t>
            </a:r>
            <a:r>
              <a:rPr lang="en-US" sz="3200" b="1" dirty="0"/>
              <a:t> are under the curse</a:t>
            </a:r>
            <a:r>
              <a:rPr lang="en-US" sz="3200" dirty="0"/>
              <a:t>" (Galatians 3:10), he is speaking about the laws based upon the actions or deeds of a Pharisee which were a part of the oral tradition of the Pharisees.  Thus, those who are placing their confidence for salvation in the works of man truly are "under a curse" because in doing so, they are rejecting the true righteousness which Elohim has revealed in the commandments which he has given.  And when Paul writes, "</a:t>
            </a:r>
            <a:r>
              <a:rPr lang="en-US" sz="3200" b="1" dirty="0"/>
              <a:t>a man is not declared right by </a:t>
            </a:r>
            <a:r>
              <a:rPr lang="en-US" sz="3200" b="1" u="sng" dirty="0"/>
              <a:t>works of the law</a:t>
            </a:r>
            <a:r>
              <a:rPr lang="en-US" sz="3200" dirty="0"/>
              <a:t>" (Galatians 2:16), he is speaking about the Pharisaic man-made commandments, not the Law of Elohim, because it is clear that man's law has no merit toward salvation.</a:t>
            </a:r>
            <a:endParaRPr lang="en-US" sz="5400" b="1" dirty="0"/>
          </a:p>
        </p:txBody>
      </p:sp>
    </p:spTree>
    <p:extLst>
      <p:ext uri="{BB962C8B-B14F-4D97-AF65-F5344CB8AC3E}">
        <p14:creationId xmlns:p14="http://schemas.microsoft.com/office/powerpoint/2010/main" val="3557742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Halacha</a:t>
            </a:r>
          </a:p>
          <a:p>
            <a:pPr marL="0" indent="0">
              <a:buNone/>
            </a:pPr>
            <a:r>
              <a:rPr lang="en-US" sz="4000" dirty="0"/>
              <a:t>The word </a:t>
            </a:r>
            <a:r>
              <a:rPr lang="en-US" sz="4000" i="1" dirty="0"/>
              <a:t>halacha</a:t>
            </a:r>
            <a:r>
              <a:rPr lang="en-US" sz="4000" dirty="0"/>
              <a:t> (</a:t>
            </a:r>
            <a:r>
              <a:rPr lang="en-US" sz="4000" i="1" dirty="0" err="1"/>
              <a:t>halachot</a:t>
            </a:r>
            <a:r>
              <a:rPr lang="en-US" sz="4000" dirty="0"/>
              <a:t> in the plural) comes from the Hebrew </a:t>
            </a:r>
            <a:r>
              <a:rPr lang="en-US" sz="4000" dirty="0">
                <a:latin typeface="Bwhebb" panose="02000400000000000000" pitchFamily="2" charset="0"/>
              </a:rPr>
              <a:t>$</a:t>
            </a:r>
            <a:r>
              <a:rPr lang="en-US" sz="4000" dirty="0" err="1">
                <a:latin typeface="Bwhebb" panose="02000400000000000000" pitchFamily="2" charset="0"/>
              </a:rPr>
              <a:t>lh</a:t>
            </a:r>
            <a:r>
              <a:rPr lang="en-US" sz="4000" dirty="0">
                <a:latin typeface="Bwhebb" panose="02000400000000000000" pitchFamily="2" charset="0"/>
              </a:rPr>
              <a:t> </a:t>
            </a:r>
            <a:r>
              <a:rPr lang="en-US" sz="4000" dirty="0"/>
              <a:t>which means "to go, to walk".  It is a common metaphor for the "way one conducts himself" or "the manner in which one lives his life".</a:t>
            </a:r>
            <a:endParaRPr lang="en-US" sz="7200" b="1" dirty="0"/>
          </a:p>
          <a:p>
            <a:pPr marL="0" indent="0">
              <a:buNone/>
            </a:pPr>
            <a:r>
              <a:rPr lang="en-US" sz="4000" b="1" dirty="0"/>
              <a:t>The one who says he resides in Elohim ought himself to walk just as </a:t>
            </a:r>
            <a:r>
              <a:rPr lang="en-US" sz="4000" b="1" dirty="0" err="1"/>
              <a:t>Yahusha</a:t>
            </a:r>
            <a:r>
              <a:rPr lang="en-US" sz="4000" b="1" dirty="0"/>
              <a:t> walked (1 </a:t>
            </a:r>
            <a:r>
              <a:rPr lang="en-US" sz="4000" b="1" dirty="0" err="1"/>
              <a:t>Yochanan</a:t>
            </a:r>
            <a:r>
              <a:rPr lang="en-US" sz="4000" b="1" dirty="0"/>
              <a:t> 2:6).</a:t>
            </a:r>
            <a:endParaRPr lang="en-US" sz="5400" dirty="0"/>
          </a:p>
        </p:txBody>
      </p:sp>
    </p:spTree>
    <p:extLst>
      <p:ext uri="{BB962C8B-B14F-4D97-AF65-F5344CB8AC3E}">
        <p14:creationId xmlns:p14="http://schemas.microsoft.com/office/powerpoint/2010/main" val="3494528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Halacha</a:t>
            </a:r>
          </a:p>
          <a:p>
            <a:pPr marL="0" indent="0">
              <a:buNone/>
            </a:pPr>
            <a:r>
              <a:rPr lang="en-US" sz="3600" dirty="0"/>
              <a:t>It is one thing to "walk" according to the Scripture commandments, and quite another to "walk" according to Pharisaic commandments.  The Pharisees then, and the Rabbis of Judaism since then and to this day, establish their own </a:t>
            </a:r>
            <a:r>
              <a:rPr lang="en-US" sz="3600" i="1" dirty="0" err="1"/>
              <a:t>halachot</a:t>
            </a:r>
            <a:r>
              <a:rPr lang="en-US" sz="3600" dirty="0"/>
              <a:t> based on their own (private) interpretations of Scripture.  The Pharisees and Rabbis, and even Christian theologians throughout "Church history", have made a habit of taking a simple Scripture commandment or statement and twist, distort, re-interpret or outright change or add to the plain meaning of a statement of writ.</a:t>
            </a:r>
            <a:endParaRPr lang="en-US" sz="6600" dirty="0"/>
          </a:p>
        </p:txBody>
      </p:sp>
    </p:spTree>
    <p:extLst>
      <p:ext uri="{BB962C8B-B14F-4D97-AF65-F5344CB8AC3E}">
        <p14:creationId xmlns:p14="http://schemas.microsoft.com/office/powerpoint/2010/main" val="4198157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Halacha</a:t>
            </a:r>
          </a:p>
          <a:p>
            <a:pPr marL="0" indent="0">
              <a:buNone/>
            </a:pPr>
            <a:r>
              <a:rPr lang="en-US" sz="3600" dirty="0"/>
              <a:t>An example of Pharisaic </a:t>
            </a:r>
            <a:r>
              <a:rPr lang="en-US" sz="3600" i="1" dirty="0"/>
              <a:t>halacha</a:t>
            </a:r>
            <a:r>
              <a:rPr lang="en-US" sz="3600" dirty="0"/>
              <a:t>:  The Scripture commands us that no work (occupational labor, chores, everyday busy-ness tasks) is to be done on the Sabbath. The Rabbis break "work" down into 39 different categories and additional subcategories which one is not allowed to do on the Sabbath, to the point of being absurd.  From the re-interpretive twisting of the intended meaning of "do no work", they regard flipping a light switch as building (because you are connecting a circuit), and forbid it on the Sabbath.</a:t>
            </a:r>
            <a:endParaRPr lang="en-US" sz="8000" dirty="0"/>
          </a:p>
        </p:txBody>
      </p:sp>
    </p:spTree>
    <p:extLst>
      <p:ext uri="{BB962C8B-B14F-4D97-AF65-F5344CB8AC3E}">
        <p14:creationId xmlns:p14="http://schemas.microsoft.com/office/powerpoint/2010/main" val="2278630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800" b="1" dirty="0">
                <a:solidFill>
                  <a:schemeClr val="tx1">
                    <a:lumMod val="95000"/>
                    <a:lumOff val="5000"/>
                  </a:schemeClr>
                </a:solidFill>
              </a:rPr>
              <a:t>Halacha</a:t>
            </a:r>
          </a:p>
          <a:p>
            <a:pPr marL="0" indent="0">
              <a:buNone/>
            </a:pPr>
            <a:r>
              <a:rPr lang="en-US" sz="3600" dirty="0"/>
              <a:t>A classic example of a Rabbinic </a:t>
            </a:r>
            <a:r>
              <a:rPr lang="en-US" sz="3600" i="1" dirty="0"/>
              <a:t>halacha</a:t>
            </a:r>
            <a:r>
              <a:rPr lang="en-US" sz="3600" dirty="0"/>
              <a:t> is where they take </a:t>
            </a:r>
            <a:r>
              <a:rPr lang="en-US" sz="3600" dirty="0" err="1"/>
              <a:t>Shemot</a:t>
            </a:r>
            <a:r>
              <a:rPr lang="en-US" sz="3600" dirty="0"/>
              <a:t> 23:2,</a:t>
            </a:r>
          </a:p>
          <a:p>
            <a:r>
              <a:rPr lang="en-US" sz="3600" b="1" dirty="0"/>
              <a:t>You must not incline after the majority into evil things; in a lawsuit you must not offer testimony that agrees with a crowd so as to pervert justice.</a:t>
            </a:r>
          </a:p>
          <a:p>
            <a:pPr marL="0" indent="0">
              <a:buNone/>
            </a:pPr>
            <a:r>
              <a:rPr lang="en-US" sz="3600" dirty="0"/>
              <a:t>which is clearly an instruction not to pervert justice just because the majority of others pervert it, and snatch out the phrase "incline after the majority".  They ignore all else, including the context in which these words were spoken, and they rip out that single phrase, "incline after the majority."  They interpret this phrase to be a </a:t>
            </a:r>
            <a:r>
              <a:rPr lang="en-US" sz="3600" i="1" dirty="0"/>
              <a:t>halacha</a:t>
            </a:r>
            <a:r>
              <a:rPr lang="en-US" sz="3600" dirty="0"/>
              <a:t> which instructs men to do what the majority of the Rabbis consent on.</a:t>
            </a:r>
          </a:p>
        </p:txBody>
      </p:sp>
    </p:spTree>
    <p:extLst>
      <p:ext uri="{BB962C8B-B14F-4D97-AF65-F5344CB8AC3E}">
        <p14:creationId xmlns:p14="http://schemas.microsoft.com/office/powerpoint/2010/main" val="474189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Minhag</a:t>
            </a:r>
          </a:p>
          <a:p>
            <a:pPr marL="0" indent="0">
              <a:buNone/>
            </a:pPr>
            <a:r>
              <a:rPr lang="en-US" sz="3600" dirty="0"/>
              <a:t>The word </a:t>
            </a:r>
            <a:r>
              <a:rPr lang="en-US" sz="3600" i="1" dirty="0"/>
              <a:t>minhag</a:t>
            </a:r>
            <a:r>
              <a:rPr lang="en-US" sz="3600" dirty="0"/>
              <a:t> (plural is </a:t>
            </a:r>
            <a:r>
              <a:rPr lang="en-US" sz="3600" i="1" dirty="0" err="1"/>
              <a:t>minhagim</a:t>
            </a:r>
            <a:r>
              <a:rPr lang="en-US" sz="3600" dirty="0"/>
              <a:t>) comes from the Hebrew </a:t>
            </a:r>
            <a:r>
              <a:rPr lang="en-US" sz="4000" dirty="0" err="1">
                <a:latin typeface="Bwhebb" panose="02000400000000000000" pitchFamily="2" charset="0"/>
              </a:rPr>
              <a:t>ghnm</a:t>
            </a:r>
            <a:r>
              <a:rPr lang="en-US" sz="3600" dirty="0"/>
              <a:t> which means "custom".  Customs, while not commanded by Scripture, are the common way of life and the accepted practice of people based on the repeating of a behavior induced by some circumstance.  The historical record of Scripture references some customs.</a:t>
            </a:r>
          </a:p>
          <a:p>
            <a:r>
              <a:rPr lang="en-US" sz="3600" b="1" dirty="0"/>
              <a:t>She died a virgin. Her tragic death gave rise to </a:t>
            </a:r>
            <a:r>
              <a:rPr lang="en-US" sz="3600" b="1" u="sng" dirty="0"/>
              <a:t>a custom in </a:t>
            </a:r>
            <a:r>
              <a:rPr lang="en-US" sz="3600" b="1" u="sng" dirty="0" err="1"/>
              <a:t>Yisrael</a:t>
            </a:r>
            <a:r>
              <a:rPr lang="en-US" sz="3600" b="1" dirty="0"/>
              <a:t>.  Every year </a:t>
            </a:r>
            <a:r>
              <a:rPr lang="en-US" sz="3600" b="1" dirty="0" err="1"/>
              <a:t>Yisraeli</a:t>
            </a:r>
            <a:r>
              <a:rPr lang="en-US" sz="3600" b="1" dirty="0"/>
              <a:t> women commemorate the daughter of </a:t>
            </a:r>
            <a:r>
              <a:rPr lang="en-US" sz="3600" b="1" dirty="0" err="1"/>
              <a:t>Yephthah</a:t>
            </a:r>
            <a:r>
              <a:rPr lang="en-US" sz="3600" b="1" dirty="0"/>
              <a:t> the </a:t>
            </a:r>
            <a:r>
              <a:rPr lang="en-US" sz="3600" b="1" dirty="0" err="1"/>
              <a:t>Gileadite</a:t>
            </a:r>
            <a:r>
              <a:rPr lang="en-US" sz="3600" b="1" dirty="0"/>
              <a:t> for four days (</a:t>
            </a:r>
            <a:r>
              <a:rPr lang="en-US" sz="3600" b="1" dirty="0" err="1"/>
              <a:t>Shoftim</a:t>
            </a:r>
            <a:r>
              <a:rPr lang="en-US" sz="3600" b="1" dirty="0"/>
              <a:t> [Judges] 11:39,40).</a:t>
            </a:r>
          </a:p>
        </p:txBody>
      </p:sp>
    </p:spTree>
    <p:extLst>
      <p:ext uri="{BB962C8B-B14F-4D97-AF65-F5344CB8AC3E}">
        <p14:creationId xmlns:p14="http://schemas.microsoft.com/office/powerpoint/2010/main" val="3007730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Minhag</a:t>
            </a:r>
          </a:p>
          <a:p>
            <a:pPr marL="0" indent="0">
              <a:buNone/>
            </a:pPr>
            <a:r>
              <a:rPr lang="en-US" sz="3600" dirty="0"/>
              <a:t>Not to be outdone, and to further establish their own authority to make law and control all </a:t>
            </a:r>
            <a:r>
              <a:rPr lang="en-US" sz="3600" dirty="0" err="1"/>
              <a:t>Yisrael</a:t>
            </a:r>
            <a:r>
              <a:rPr lang="en-US" sz="3600" dirty="0"/>
              <a:t>, the Rabbis concocted their own customs for all </a:t>
            </a:r>
            <a:r>
              <a:rPr lang="en-US" sz="3600" dirty="0" err="1"/>
              <a:t>Yisrael</a:t>
            </a:r>
            <a:r>
              <a:rPr lang="en-US" sz="3600" dirty="0"/>
              <a:t> and made them binding upon all.  The requirement upon all Jewish males to wear a </a:t>
            </a:r>
            <a:r>
              <a:rPr lang="en-US" sz="3600" i="1" dirty="0"/>
              <a:t>kippah</a:t>
            </a:r>
            <a:r>
              <a:rPr lang="en-US" sz="3600" dirty="0"/>
              <a:t> (also called a </a:t>
            </a:r>
            <a:r>
              <a:rPr lang="en-US" sz="3600" i="1" dirty="0"/>
              <a:t>yarmulke</a:t>
            </a:r>
            <a:r>
              <a:rPr lang="en-US" sz="3600" dirty="0"/>
              <a:t> or skull cap) is an accepted </a:t>
            </a:r>
            <a:r>
              <a:rPr lang="en-US" sz="3600" i="1" dirty="0"/>
              <a:t>minhag</a:t>
            </a:r>
            <a:r>
              <a:rPr lang="en-US" sz="3600" dirty="0"/>
              <a:t>.  Males not wearing the </a:t>
            </a:r>
            <a:r>
              <a:rPr lang="en-US" sz="3600" i="1" dirty="0"/>
              <a:t>kippah </a:t>
            </a:r>
            <a:r>
              <a:rPr lang="en-US" sz="3600" dirty="0"/>
              <a:t>are considered to be transgressing the law.  This law for Jewish males also stipulates that one may not walk four cubits without covering his head, nor can one make a blessing without donning a </a:t>
            </a:r>
            <a:r>
              <a:rPr lang="en-US" sz="3600" i="1" dirty="0"/>
              <a:t>kippah</a:t>
            </a:r>
            <a:r>
              <a:rPr lang="en-US" sz="3600" dirty="0"/>
              <a:t>.</a:t>
            </a:r>
            <a:endParaRPr lang="en-US" sz="4400" b="1" dirty="0"/>
          </a:p>
        </p:txBody>
      </p:sp>
    </p:spTree>
    <p:extLst>
      <p:ext uri="{BB962C8B-B14F-4D97-AF65-F5344CB8AC3E}">
        <p14:creationId xmlns:p14="http://schemas.microsoft.com/office/powerpoint/2010/main" val="3747445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Minhag</a:t>
            </a:r>
          </a:p>
          <a:p>
            <a:pPr marL="0" indent="0">
              <a:buNone/>
            </a:pPr>
            <a:r>
              <a:rPr lang="en-US" sz="4000" dirty="0"/>
              <a:t>Another example of a </a:t>
            </a:r>
            <a:r>
              <a:rPr lang="en-US" sz="4000" i="1" dirty="0"/>
              <a:t>minhag</a:t>
            </a:r>
            <a:r>
              <a:rPr lang="en-US" sz="4000" dirty="0"/>
              <a:t> is the conflicting custom of eating beans and rice during the feast of Unleavened Bread.  The Ashkenazi Jews forbid the eating, while the Sephardic Jews permit the eating during the Feast.  Members of each sect of Judaism are required to obey the custom of the sect they belong to.  The absurdity of declaring this custom to be "Law in Israel" is self-evident.</a:t>
            </a:r>
            <a:endParaRPr lang="en-US" sz="6000" b="1" dirty="0"/>
          </a:p>
        </p:txBody>
      </p:sp>
    </p:spTree>
    <p:extLst>
      <p:ext uri="{BB962C8B-B14F-4D97-AF65-F5344CB8AC3E}">
        <p14:creationId xmlns:p14="http://schemas.microsoft.com/office/powerpoint/2010/main" val="2602302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Minhag</a:t>
            </a:r>
          </a:p>
          <a:p>
            <a:pPr marL="0" indent="0">
              <a:buNone/>
            </a:pPr>
            <a:r>
              <a:rPr lang="en-US" sz="4000" dirty="0"/>
              <a:t>Such customs gave rise to a common saying in among the rabbis in Israel, "</a:t>
            </a:r>
            <a:r>
              <a:rPr lang="en-US" sz="4000" i="1" dirty="0"/>
              <a:t>minhag </a:t>
            </a:r>
            <a:r>
              <a:rPr lang="en-US" sz="4000" i="1" dirty="0" err="1"/>
              <a:t>Yisrael</a:t>
            </a:r>
            <a:r>
              <a:rPr lang="en-US" sz="4000" i="1" dirty="0"/>
              <a:t> </a:t>
            </a:r>
            <a:r>
              <a:rPr lang="en-US" sz="4000" i="1" dirty="0" err="1"/>
              <a:t>torah</a:t>
            </a:r>
            <a:r>
              <a:rPr lang="en-US" sz="4000" i="1" dirty="0"/>
              <a:t> hi</a:t>
            </a:r>
            <a:r>
              <a:rPr lang="en-US" sz="4000" dirty="0"/>
              <a:t>" which translates as, "a custom of Israel is Torah".  Even though the </a:t>
            </a:r>
            <a:r>
              <a:rPr lang="en-US" sz="4000" dirty="0" err="1"/>
              <a:t>Tanach</a:t>
            </a:r>
            <a:r>
              <a:rPr lang="en-US" sz="4000" dirty="0"/>
              <a:t> (Old Testament) lists the commandments and sayings of Elohim as "Torah", the Rabbis have added to "their </a:t>
            </a:r>
            <a:r>
              <a:rPr lang="en-US" sz="4000" dirty="0" err="1"/>
              <a:t>torah</a:t>
            </a:r>
            <a:r>
              <a:rPr lang="en-US" sz="4000" dirty="0"/>
              <a:t>" any of their own established customs!</a:t>
            </a:r>
            <a:endParaRPr lang="en-US" sz="8000" b="1" dirty="0"/>
          </a:p>
        </p:txBody>
      </p:sp>
    </p:spTree>
    <p:extLst>
      <p:ext uri="{BB962C8B-B14F-4D97-AF65-F5344CB8AC3E}">
        <p14:creationId xmlns:p14="http://schemas.microsoft.com/office/powerpoint/2010/main" val="404580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Takanah</a:t>
            </a:r>
            <a:r>
              <a:rPr lang="en-US" sz="4800" b="1" dirty="0">
                <a:solidFill>
                  <a:schemeClr val="tx1">
                    <a:lumMod val="95000"/>
                    <a:lumOff val="5000"/>
                  </a:schemeClr>
                </a:solidFill>
              </a:rPr>
              <a:t> and </a:t>
            </a:r>
            <a:r>
              <a:rPr lang="en-US" sz="4800" b="1" dirty="0" err="1">
                <a:solidFill>
                  <a:schemeClr val="tx1">
                    <a:lumMod val="95000"/>
                    <a:lumOff val="5000"/>
                  </a:schemeClr>
                </a:solidFill>
              </a:rPr>
              <a:t>Gezerah</a:t>
            </a:r>
            <a:endParaRPr lang="en-US" sz="4800" b="1" dirty="0">
              <a:solidFill>
                <a:schemeClr val="tx1">
                  <a:lumMod val="95000"/>
                  <a:lumOff val="5000"/>
                </a:schemeClr>
              </a:solidFill>
            </a:endParaRPr>
          </a:p>
          <a:p>
            <a:pPr marL="0" indent="0">
              <a:buNone/>
            </a:pPr>
            <a:r>
              <a:rPr lang="en-US" sz="4000" dirty="0"/>
              <a:t>The word </a:t>
            </a:r>
            <a:r>
              <a:rPr lang="en-US" sz="4000" i="1" dirty="0" err="1"/>
              <a:t>takanah</a:t>
            </a:r>
            <a:r>
              <a:rPr lang="en-US" sz="4000" dirty="0"/>
              <a:t> (plural is </a:t>
            </a:r>
            <a:r>
              <a:rPr lang="en-US" sz="4000" i="1" dirty="0" err="1"/>
              <a:t>takanot</a:t>
            </a:r>
            <a:r>
              <a:rPr lang="en-US" sz="4000" dirty="0"/>
              <a:t>) comes from the Hebrew </a:t>
            </a:r>
            <a:r>
              <a:rPr lang="en-US" sz="4000" dirty="0" err="1">
                <a:latin typeface="Bwhebb" panose="02000400000000000000" pitchFamily="2" charset="0"/>
              </a:rPr>
              <a:t>hnqt</a:t>
            </a:r>
            <a:r>
              <a:rPr lang="en-US" sz="4000" dirty="0"/>
              <a:t> (also spelled </a:t>
            </a:r>
            <a:r>
              <a:rPr lang="en-US" sz="4000" dirty="0" err="1">
                <a:latin typeface="Bwhebb" panose="02000400000000000000" pitchFamily="2" charset="0"/>
              </a:rPr>
              <a:t>anqt</a:t>
            </a:r>
            <a:r>
              <a:rPr lang="en-US" sz="4000" dirty="0"/>
              <a:t>) and means, "to become straight, to make right, to put in order, to fix, to repair, to arrange, to establish, to enact."  The word </a:t>
            </a:r>
            <a:r>
              <a:rPr lang="en-US" sz="4000" i="1" dirty="0" err="1"/>
              <a:t>gezerah</a:t>
            </a:r>
            <a:r>
              <a:rPr lang="en-US" sz="4000" dirty="0"/>
              <a:t> (plural is </a:t>
            </a:r>
            <a:r>
              <a:rPr lang="en-US" sz="4000" i="1" dirty="0" err="1"/>
              <a:t>gerzerot</a:t>
            </a:r>
            <a:r>
              <a:rPr lang="en-US" sz="4000" dirty="0"/>
              <a:t>) comes from the Hebrew </a:t>
            </a:r>
            <a:r>
              <a:rPr lang="en-US" sz="4000" dirty="0" err="1">
                <a:latin typeface="Bwhebb" panose="02000400000000000000" pitchFamily="2" charset="0"/>
              </a:rPr>
              <a:t>hrzg</a:t>
            </a:r>
            <a:r>
              <a:rPr lang="en-US" sz="4000" dirty="0"/>
              <a:t> and means, "decree."  Thus, the "</a:t>
            </a:r>
            <a:r>
              <a:rPr lang="en-US" sz="4000" dirty="0" err="1"/>
              <a:t>takanot</a:t>
            </a:r>
            <a:r>
              <a:rPr lang="en-US" sz="4000" dirty="0"/>
              <a:t> and </a:t>
            </a:r>
            <a:r>
              <a:rPr lang="en-US" sz="4000" dirty="0" err="1"/>
              <a:t>gezerot</a:t>
            </a:r>
            <a:r>
              <a:rPr lang="en-US" sz="4000" dirty="0"/>
              <a:t>" are the enactments and decrees of Pharisaic law.  They are "the commandments of the Rabbis."</a:t>
            </a:r>
            <a:endParaRPr lang="en-US" sz="11500" b="1" dirty="0"/>
          </a:p>
        </p:txBody>
      </p:sp>
    </p:spTree>
    <p:extLst>
      <p:ext uri="{BB962C8B-B14F-4D97-AF65-F5344CB8AC3E}">
        <p14:creationId xmlns:p14="http://schemas.microsoft.com/office/powerpoint/2010/main" val="2843185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Takanah</a:t>
            </a:r>
            <a:r>
              <a:rPr lang="en-US" sz="4800" b="1" dirty="0">
                <a:solidFill>
                  <a:schemeClr val="tx1">
                    <a:lumMod val="95000"/>
                    <a:lumOff val="5000"/>
                  </a:schemeClr>
                </a:solidFill>
              </a:rPr>
              <a:t> and </a:t>
            </a:r>
            <a:r>
              <a:rPr lang="en-US" sz="4800" b="1" dirty="0" err="1">
                <a:solidFill>
                  <a:schemeClr val="tx1">
                    <a:lumMod val="95000"/>
                    <a:lumOff val="5000"/>
                  </a:schemeClr>
                </a:solidFill>
              </a:rPr>
              <a:t>Gezerah</a:t>
            </a:r>
            <a:endParaRPr lang="en-US" sz="4800" b="1" dirty="0">
              <a:solidFill>
                <a:schemeClr val="tx1">
                  <a:lumMod val="95000"/>
                  <a:lumOff val="5000"/>
                </a:schemeClr>
              </a:solidFill>
            </a:endParaRPr>
          </a:p>
          <a:p>
            <a:pPr marL="0" indent="0">
              <a:buNone/>
            </a:pPr>
            <a:r>
              <a:rPr lang="en-US" sz="3600" dirty="0"/>
              <a:t>The scribes and Pharisees before the time of Messiah, and the rabbis afterward, saw a need to construct additional commandments.  As they assumed the role of authoritarian leadership in Israel, the scribes and Pharisees enacted their own laws for all Israel, which were designed to enforce their own right of authority to interpret and apply law and even create new law for Israel.  Under the guise of "guarding" the Torah, which the Scriptures command, they began to "guard" the Torah by enacting additional laws in an act which they termed, "making a fence around the Torah."</a:t>
            </a:r>
            <a:endParaRPr lang="en-US" sz="16600" b="1" dirty="0"/>
          </a:p>
        </p:txBody>
      </p:sp>
    </p:spTree>
    <p:extLst>
      <p:ext uri="{BB962C8B-B14F-4D97-AF65-F5344CB8AC3E}">
        <p14:creationId xmlns:p14="http://schemas.microsoft.com/office/powerpoint/2010/main" val="1237195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err="1">
                <a:solidFill>
                  <a:schemeClr val="tx1">
                    <a:lumMod val="95000"/>
                    <a:lumOff val="5000"/>
                  </a:schemeClr>
                </a:solidFill>
              </a:rPr>
              <a:t>Takanah</a:t>
            </a:r>
            <a:r>
              <a:rPr lang="en-US" sz="4800" b="1" dirty="0">
                <a:solidFill>
                  <a:schemeClr val="tx1">
                    <a:lumMod val="95000"/>
                    <a:lumOff val="5000"/>
                  </a:schemeClr>
                </a:solidFill>
              </a:rPr>
              <a:t> and </a:t>
            </a:r>
            <a:r>
              <a:rPr lang="en-US" sz="4800" b="1" dirty="0" err="1">
                <a:solidFill>
                  <a:schemeClr val="tx1">
                    <a:lumMod val="95000"/>
                    <a:lumOff val="5000"/>
                  </a:schemeClr>
                </a:solidFill>
              </a:rPr>
              <a:t>Gezerah</a:t>
            </a:r>
            <a:endParaRPr lang="en-US" sz="4800" b="1" dirty="0">
              <a:solidFill>
                <a:schemeClr val="tx1">
                  <a:lumMod val="95000"/>
                  <a:lumOff val="5000"/>
                </a:schemeClr>
              </a:solidFill>
            </a:endParaRPr>
          </a:p>
          <a:p>
            <a:pPr marL="0" indent="0">
              <a:buNone/>
            </a:pPr>
            <a:r>
              <a:rPr lang="en-US" sz="3600" dirty="0"/>
              <a:t>In an article entitled, </a:t>
            </a:r>
            <a:r>
              <a:rPr lang="en-US" sz="3600" i="1" dirty="0"/>
              <a:t>Adding, Uprooting, and Rabbinic Authority</a:t>
            </a:r>
            <a:r>
              <a:rPr lang="en-US" sz="3600" dirty="0"/>
              <a:t>, Rabbi Baruch Paz wrote:</a:t>
            </a:r>
          </a:p>
          <a:p>
            <a:r>
              <a:rPr lang="en-US" sz="3600" dirty="0"/>
              <a:t>Some rabbinical ordinances were enacted not for the purpose of protecting the laws of the Torah, but because the Rabbis saw an independent need to enact them; others, though, were enacted as preventative measures, safeguards to prevent people from violating actual commandments of the Torah.  At times the Rabbis even saw fit to uproot a Torah law in order to erect one of these safeguards...  (Cited from </a:t>
            </a:r>
            <a:r>
              <a:rPr lang="en-US" sz="3600" i="1" dirty="0"/>
              <a:t>Galatians</a:t>
            </a:r>
            <a:r>
              <a:rPr lang="en-US" sz="3600" dirty="0"/>
              <a:t> by </a:t>
            </a:r>
            <a:r>
              <a:rPr lang="en-US" sz="3600" dirty="0" err="1"/>
              <a:t>Avi</a:t>
            </a:r>
            <a:r>
              <a:rPr lang="en-US" sz="3600" dirty="0"/>
              <a:t> ben Mordecai, pg. 67)</a:t>
            </a:r>
          </a:p>
          <a:p>
            <a:pPr marL="0" indent="0">
              <a:buNone/>
            </a:pPr>
            <a:endParaRPr lang="en-US" sz="16600" b="1" dirty="0"/>
          </a:p>
        </p:txBody>
      </p:sp>
    </p:spTree>
    <p:extLst>
      <p:ext uri="{BB962C8B-B14F-4D97-AF65-F5344CB8AC3E}">
        <p14:creationId xmlns:p14="http://schemas.microsoft.com/office/powerpoint/2010/main" val="2148654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solidFill>
                  <a:schemeClr val="tx1">
                    <a:lumMod val="95000"/>
                    <a:lumOff val="5000"/>
                  </a:schemeClr>
                </a:solidFill>
              </a:rPr>
              <a:t>Yeshua</a:t>
            </a:r>
            <a:r>
              <a:rPr lang="en-US" sz="4800" b="1" dirty="0">
                <a:solidFill>
                  <a:schemeClr val="tx1">
                    <a:lumMod val="95000"/>
                    <a:lumOff val="5000"/>
                  </a:schemeClr>
                </a:solidFill>
              </a:rPr>
              <a:t> Scolds the Pharisees</a:t>
            </a:r>
          </a:p>
          <a:p>
            <a:pPr marL="0" indent="0">
              <a:buNone/>
            </a:pPr>
            <a:r>
              <a:rPr lang="en-US" sz="4400" b="1" dirty="0"/>
              <a:t>Matthew 15:1-3</a:t>
            </a:r>
          </a:p>
          <a:p>
            <a:pPr marL="0" indent="0">
              <a:buNone/>
            </a:pPr>
            <a:r>
              <a:rPr lang="en-US" sz="4000" b="1" dirty="0"/>
              <a:t>Then some Pharisees and scribes came to </a:t>
            </a:r>
            <a:r>
              <a:rPr lang="en-US" sz="4000" b="1" dirty="0" err="1"/>
              <a:t>Yahusha</a:t>
            </a:r>
            <a:r>
              <a:rPr lang="en-US" sz="4000" b="1" dirty="0"/>
              <a:t> from Jerusalem and said, "Why do Your disciples break </a:t>
            </a:r>
            <a:r>
              <a:rPr lang="en-US" sz="4000" b="1" u="sng" dirty="0"/>
              <a:t>the tradition of the elders</a:t>
            </a:r>
            <a:r>
              <a:rPr lang="en-US" sz="4000" b="1" dirty="0"/>
              <a:t>? For they do not wash their hands when they eat bread." And He answered and said to them, "Why do you yourselves transgress the commandment of Elohim for the sake of </a:t>
            </a:r>
            <a:r>
              <a:rPr lang="en-US" sz="4000" b="1" u="sng" dirty="0"/>
              <a:t>your tradition</a:t>
            </a:r>
            <a:r>
              <a:rPr lang="en-US" sz="4000" b="1" dirty="0"/>
              <a:t> (Hebrew </a:t>
            </a:r>
            <a:r>
              <a:rPr lang="en-US" sz="4000" b="1" u="sng" dirty="0" err="1"/>
              <a:t>takanah</a:t>
            </a:r>
            <a:r>
              <a:rPr lang="en-US" sz="4000" b="1" dirty="0"/>
              <a:t>)?</a:t>
            </a:r>
          </a:p>
        </p:txBody>
      </p:sp>
    </p:spTree>
    <p:extLst>
      <p:ext uri="{BB962C8B-B14F-4D97-AF65-F5344CB8AC3E}">
        <p14:creationId xmlns:p14="http://schemas.microsoft.com/office/powerpoint/2010/main" val="29938898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Movements After Conversion</a:t>
            </a:r>
          </a:p>
          <a:p>
            <a:pPr marL="0" indent="0">
              <a:buNone/>
            </a:pPr>
            <a:r>
              <a:rPr lang="en-US" sz="4000" b="1" dirty="0"/>
              <a:t>Galatians 1:15-17</a:t>
            </a:r>
          </a:p>
          <a:p>
            <a:pPr marL="0" indent="0">
              <a:buNone/>
            </a:pPr>
            <a:r>
              <a:rPr lang="en-US" sz="4000" b="1" dirty="0"/>
              <a:t>But when Elohim, who had set me apart from my mother's womb and called me through His grace, was pleased to reveal His Son in me so that I might preach Him among the Gentiles, </a:t>
            </a:r>
            <a:r>
              <a:rPr lang="en-US" sz="4000" b="1" u="sng" dirty="0"/>
              <a:t>I did not immediately consult with flesh and blood, nor did I go up to Jerusalem to those who were apostles before me</a:t>
            </a:r>
            <a:r>
              <a:rPr lang="en-US" sz="4000" b="1" dirty="0"/>
              <a:t>; but I went away to Arabia, and returned once more to Damascus.</a:t>
            </a:r>
          </a:p>
        </p:txBody>
      </p:sp>
    </p:spTree>
    <p:extLst>
      <p:ext uri="{BB962C8B-B14F-4D97-AF65-F5344CB8AC3E}">
        <p14:creationId xmlns:p14="http://schemas.microsoft.com/office/powerpoint/2010/main" val="3066895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Visit to </a:t>
            </a:r>
            <a:r>
              <a:rPr lang="en-US" sz="4800" b="1" dirty="0" err="1">
                <a:solidFill>
                  <a:schemeClr val="tx1">
                    <a:lumMod val="95000"/>
                    <a:lumOff val="5000"/>
                  </a:schemeClr>
                </a:solidFill>
              </a:rPr>
              <a:t>Yerushalayim</a:t>
            </a:r>
            <a:endParaRPr lang="en-US" sz="4800" b="1" dirty="0">
              <a:solidFill>
                <a:schemeClr val="tx1">
                  <a:lumMod val="95000"/>
                  <a:lumOff val="5000"/>
                </a:schemeClr>
              </a:solidFill>
            </a:endParaRPr>
          </a:p>
          <a:p>
            <a:pPr marL="0" indent="0">
              <a:buNone/>
            </a:pPr>
            <a:r>
              <a:rPr lang="en-US" sz="4000" b="1" dirty="0"/>
              <a:t>Galatians 1:18-20</a:t>
            </a:r>
          </a:p>
          <a:p>
            <a:pPr marL="0" indent="0">
              <a:buNone/>
            </a:pPr>
            <a:r>
              <a:rPr lang="en-US" sz="4000" b="1" dirty="0"/>
              <a:t>Then three years later I went up to Jerusalem to become acquainted with Cephas, and stayed with him fifteen days. But I did not see any other of the apostles except James, the Lord's brother. (Now in what I am writing to you, I assure you before Elohim that I am not lying.)</a:t>
            </a:r>
          </a:p>
        </p:txBody>
      </p:sp>
    </p:spTree>
    <p:extLst>
      <p:ext uri="{BB962C8B-B14F-4D97-AF65-F5344CB8AC3E}">
        <p14:creationId xmlns:p14="http://schemas.microsoft.com/office/powerpoint/2010/main" val="2774596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What About the Account in Acts?</a:t>
            </a:r>
          </a:p>
          <a:p>
            <a:pPr marL="0" indent="0">
              <a:buNone/>
            </a:pPr>
            <a:r>
              <a:rPr lang="en-US" sz="4000" dirty="0"/>
              <a:t>Now </a:t>
            </a:r>
            <a:r>
              <a:rPr lang="en-US" sz="4000" u="sng" dirty="0"/>
              <a:t>for several days</a:t>
            </a:r>
            <a:r>
              <a:rPr lang="en-US" sz="4000" dirty="0"/>
              <a:t> he was with the disciples who were at Damascus, and immediately he [began] to proclaim </a:t>
            </a:r>
            <a:r>
              <a:rPr lang="en-US" sz="4000" dirty="0" err="1"/>
              <a:t>Yahusha</a:t>
            </a:r>
            <a:r>
              <a:rPr lang="en-US" sz="4000" dirty="0"/>
              <a:t> in the synagogues, saying, "He is the Son of Elohim."</a:t>
            </a:r>
            <a:r>
              <a:rPr lang="en-US" sz="4000" b="1" dirty="0"/>
              <a:t> Acts 9:19-20</a:t>
            </a:r>
          </a:p>
          <a:p>
            <a:pPr marL="0" indent="0">
              <a:buNone/>
            </a:pPr>
            <a:r>
              <a:rPr lang="en-US" sz="4000" dirty="0"/>
              <a:t>But Saul kept increasing in strength and confounding the </a:t>
            </a:r>
            <a:r>
              <a:rPr lang="en-US" sz="4000" dirty="0" err="1"/>
              <a:t>Yehudim</a:t>
            </a:r>
            <a:r>
              <a:rPr lang="en-US" sz="4000" dirty="0"/>
              <a:t> who lived at Damascus by proving that this [</a:t>
            </a:r>
            <a:r>
              <a:rPr lang="en-US" sz="4000" dirty="0" err="1"/>
              <a:t>Yahusha</a:t>
            </a:r>
            <a:r>
              <a:rPr lang="en-US" sz="4000" dirty="0"/>
              <a:t>] is the Messiah. </a:t>
            </a:r>
            <a:r>
              <a:rPr lang="en-US" sz="4000" u="sng" dirty="0"/>
              <a:t>When many days had elapsed</a:t>
            </a:r>
            <a:r>
              <a:rPr lang="en-US" sz="4000" dirty="0"/>
              <a:t>, the </a:t>
            </a:r>
            <a:r>
              <a:rPr lang="en-US" sz="4000" dirty="0" err="1"/>
              <a:t>Yehudim</a:t>
            </a:r>
            <a:r>
              <a:rPr lang="en-US" sz="4000" dirty="0"/>
              <a:t> plotted together to do away with him, but their plot became known to Saul. </a:t>
            </a:r>
            <a:r>
              <a:rPr lang="en-US" sz="4000" b="1" dirty="0"/>
              <a:t> </a:t>
            </a:r>
            <a:r>
              <a:rPr lang="en-US" sz="4000" b="1" dirty="0" err="1"/>
              <a:t>Vss</a:t>
            </a:r>
            <a:r>
              <a:rPr lang="en-US" sz="4000" b="1" dirty="0"/>
              <a:t> 22-24</a:t>
            </a:r>
          </a:p>
        </p:txBody>
      </p:sp>
    </p:spTree>
    <p:extLst>
      <p:ext uri="{BB962C8B-B14F-4D97-AF65-F5344CB8AC3E}">
        <p14:creationId xmlns:p14="http://schemas.microsoft.com/office/powerpoint/2010/main" val="31134785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“First Missionary Journey”</a:t>
            </a:r>
          </a:p>
          <a:p>
            <a:pPr marL="0" indent="0">
              <a:buNone/>
            </a:pPr>
            <a:r>
              <a:rPr lang="en-US" sz="4000" b="1" dirty="0"/>
              <a:t>Galatians 1:21-24</a:t>
            </a:r>
          </a:p>
          <a:p>
            <a:pPr marL="0" indent="0">
              <a:buNone/>
            </a:pPr>
            <a:r>
              <a:rPr lang="en-US" sz="4000" b="1" dirty="0"/>
              <a:t>Then I went into the regions of Syria and Cilicia. I was [still] unknown by sight to the assemblies of Judea which were in Messiah; but only, they kept hearing, "He who once persecuted us is now preaching the faith which he once tried to destroy." And they were glorifying Elohim because of me.</a:t>
            </a:r>
          </a:p>
        </p:txBody>
      </p:sp>
    </p:spTree>
    <p:extLst>
      <p:ext uri="{BB962C8B-B14F-4D97-AF65-F5344CB8AC3E}">
        <p14:creationId xmlns:p14="http://schemas.microsoft.com/office/powerpoint/2010/main" val="807732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Paul’s Way of Life before Messiah was that of a </a:t>
            </a:r>
            <a:r>
              <a:rPr lang="en-US" sz="4000" b="1" u="sng" dirty="0"/>
              <a:t>different religion</a:t>
            </a:r>
            <a:r>
              <a:rPr lang="en-US" sz="4000" b="1" dirty="0"/>
              <a:t>: Judaism (Judaism does not mix with belief in Messiah – like oil and water!)</a:t>
            </a:r>
          </a:p>
          <a:p>
            <a:pPr marL="0" indent="0">
              <a:buNone/>
            </a:pPr>
            <a:r>
              <a:rPr lang="en-US" sz="4000" b="1" dirty="0"/>
              <a:t>Paul’s world was turned upside down when </a:t>
            </a:r>
            <a:r>
              <a:rPr lang="en-US" sz="4000" b="1" dirty="0" err="1"/>
              <a:t>Yahusha</a:t>
            </a:r>
            <a:r>
              <a:rPr lang="en-US" sz="4000" b="1" dirty="0"/>
              <a:t> revealed himself to Paul</a:t>
            </a:r>
          </a:p>
          <a:p>
            <a:pPr marL="0" indent="0">
              <a:buNone/>
            </a:pPr>
            <a:r>
              <a:rPr lang="en-US" sz="4000" b="1" dirty="0"/>
              <a:t>Paul desired to steer clear of man’s interpretation of Scripture (I guess he learned his lesson) and went to Sinai instead to get the real deal from Elohim himself</a:t>
            </a:r>
          </a:p>
        </p:txBody>
      </p:sp>
    </p:spTree>
    <p:extLst>
      <p:ext uri="{BB962C8B-B14F-4D97-AF65-F5344CB8AC3E}">
        <p14:creationId xmlns:p14="http://schemas.microsoft.com/office/powerpoint/2010/main" val="9404233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dirty="0">
              <a:solidFill>
                <a:schemeClr val="tx1"/>
              </a:solidFill>
              <a:latin typeface="+mn-lt"/>
            </a:endParaRPr>
          </a:p>
          <a:p>
            <a:pPr algn="ctr">
              <a:buNone/>
            </a:pPr>
            <a:r>
              <a:rPr lang="en-US" sz="4400" b="1" dirty="0"/>
              <a:t>or</a:t>
            </a:r>
          </a:p>
          <a:p>
            <a:pPr algn="ctr">
              <a:buNone/>
            </a:pPr>
            <a:r>
              <a:rPr lang="en-US" sz="5200" b="1" dirty="0">
                <a:solidFill>
                  <a:schemeClr val="tx1"/>
                </a:solidFill>
                <a:latin typeface="+mn-lt"/>
              </a:rPr>
              <a:t>Search for ‘David M Rogers’ on YouTube</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360591</TotalTime>
  <Words>3449</Words>
  <Application>Microsoft Macintosh PowerPoint</Application>
  <PresentationFormat>Widescreen</PresentationFormat>
  <Paragraphs>184</Paragraphs>
  <Slides>43</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Bwhebb</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2595</cp:revision>
  <dcterms:created xsi:type="dcterms:W3CDTF">2018-11-07T08:55:54Z</dcterms:created>
  <dcterms:modified xsi:type="dcterms:W3CDTF">2022-02-19T15:00:11Z</dcterms:modified>
</cp:coreProperties>
</file>