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4" r:id="rId2"/>
    <p:sldId id="1002" r:id="rId3"/>
    <p:sldId id="1587" r:id="rId4"/>
    <p:sldId id="1183" r:id="rId5"/>
    <p:sldId id="1556" r:id="rId6"/>
    <p:sldId id="1548" r:id="rId7"/>
    <p:sldId id="1590" r:id="rId8"/>
    <p:sldId id="1576" r:id="rId9"/>
    <p:sldId id="1593" r:id="rId10"/>
    <p:sldId id="1594" r:id="rId11"/>
    <p:sldId id="1578" r:id="rId12"/>
    <p:sldId id="1592" r:id="rId13"/>
    <p:sldId id="1581" r:id="rId14"/>
    <p:sldId id="1579" r:id="rId15"/>
    <p:sldId id="1577" r:id="rId16"/>
    <p:sldId id="1595" r:id="rId17"/>
    <p:sldId id="1588" r:id="rId18"/>
    <p:sldId id="1580" r:id="rId19"/>
    <p:sldId id="1602" r:id="rId20"/>
    <p:sldId id="1575" r:id="rId21"/>
    <p:sldId id="1596" r:id="rId22"/>
    <p:sldId id="1597" r:id="rId23"/>
    <p:sldId id="1598" r:id="rId24"/>
    <p:sldId id="1591" r:id="rId25"/>
    <p:sldId id="1603" r:id="rId26"/>
    <p:sldId id="1557" r:id="rId27"/>
    <p:sldId id="1599" r:id="rId28"/>
    <p:sldId id="1558" r:id="rId29"/>
    <p:sldId id="1559" r:id="rId30"/>
    <p:sldId id="1589" r:id="rId31"/>
    <p:sldId id="1600" r:id="rId32"/>
    <p:sldId id="1547" r:id="rId33"/>
    <p:sldId id="1601" r:id="rId34"/>
    <p:sldId id="77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216" autoAdjust="0"/>
    <p:restoredTop sz="94675" autoAdjust="0"/>
  </p:normalViewPr>
  <p:slideViewPr>
    <p:cSldViewPr snapToGrid="0">
      <p:cViewPr varScale="1">
        <p:scale>
          <a:sx n="76" d="100"/>
          <a:sy n="76" d="100"/>
        </p:scale>
        <p:origin x="216" y="296"/>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12/18/21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957379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783366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err="1"/>
              <a:t>Ya’akov</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368962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630988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301013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209043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974395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930866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913238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357378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773986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3265844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552365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951773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536062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3514857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9334110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1923452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741744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3036071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7904592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7478210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549217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8310830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0196633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731138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0151013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3862612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7515706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12/18/21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12/18/21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12/18/21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12/18/21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12/18/21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12/18/21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12/18/21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12/18/21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12/18/21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12/18/21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12/18/21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12/18/21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bibletruth.cc/"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www.youtube.com/channel/UCs_00x4DPn9OJH-E406Vh7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423333"/>
            <a:ext cx="11489633" cy="6206066"/>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Ancient Paths</a:t>
            </a:r>
          </a:p>
          <a:p>
            <a:pPr marL="0" indent="0" algn="ctr">
              <a:spcBef>
                <a:spcPts val="0"/>
              </a:spcBef>
              <a:buNone/>
            </a:pPr>
            <a:r>
              <a:rPr lang="en-US" sz="5333" b="1" dirty="0">
                <a:solidFill>
                  <a:srgbClr val="C00000"/>
                </a:solidFill>
                <a:latin typeface="Helvetica" pitchFamily="34" charset="0"/>
                <a:cs typeface="Helvetica" pitchFamily="34" charset="0"/>
              </a:rPr>
              <a:t>of Our Biblical Roots</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December 18,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Galatians 1:1-2</a:t>
            </a:r>
          </a:p>
          <a:p>
            <a:pPr marL="0" indent="0">
              <a:buNone/>
            </a:pPr>
            <a:r>
              <a:rPr lang="en-US" sz="4000" b="1" dirty="0"/>
              <a:t>Paul, an apostle - not [sent] from men nor through the agency of man, but through </a:t>
            </a:r>
            <a:r>
              <a:rPr lang="en-US" sz="4000" b="1" dirty="0" err="1"/>
              <a:t>Yahusha</a:t>
            </a:r>
            <a:r>
              <a:rPr lang="en-US" sz="4000" b="1" dirty="0"/>
              <a:t> Messiah and Elohim the Father, who raised Him from the dead, and all the brethren who are with me, To the assemblies of Galatia:</a:t>
            </a:r>
          </a:p>
          <a:p>
            <a:pPr marL="0" indent="0">
              <a:buNone/>
            </a:pPr>
            <a:r>
              <a:rPr lang="en-US" sz="4000" b="1" dirty="0"/>
              <a:t>Acts 13:9 Saul also know as Paul</a:t>
            </a:r>
          </a:p>
        </p:txBody>
      </p:sp>
    </p:spTree>
    <p:extLst>
      <p:ext uri="{BB962C8B-B14F-4D97-AF65-F5344CB8AC3E}">
        <p14:creationId xmlns:p14="http://schemas.microsoft.com/office/powerpoint/2010/main" val="3182719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Not About Genealogy</a:t>
            </a:r>
          </a:p>
          <a:p>
            <a:pPr marL="0" indent="0">
              <a:buNone/>
            </a:pPr>
            <a:r>
              <a:rPr lang="en-US" sz="4000" b="1" dirty="0"/>
              <a:t>4th Gospel 1:10-13</a:t>
            </a:r>
          </a:p>
          <a:p>
            <a:pPr marL="0" indent="0">
              <a:buNone/>
            </a:pPr>
            <a:r>
              <a:rPr lang="en-US" sz="4000" b="1" dirty="0"/>
              <a:t>He was in the world, and the world was made through Him, and the world did not know Him. He came to His own, and those who were His own did not receive Him. But as many as received Him, to them He gave the right to become children of Elohim, [even] to those who believe in His name, </a:t>
            </a:r>
            <a:r>
              <a:rPr lang="en-US" sz="4000" b="1" u="sng" dirty="0"/>
              <a:t>who were born, not of blood nor of the will of the flesh nor of the will of man, but of Elohim</a:t>
            </a:r>
            <a:r>
              <a:rPr lang="en-US" sz="4000" b="1" dirty="0"/>
              <a:t>.</a:t>
            </a:r>
          </a:p>
        </p:txBody>
      </p:sp>
    </p:spTree>
    <p:extLst>
      <p:ext uri="{BB962C8B-B14F-4D97-AF65-F5344CB8AC3E}">
        <p14:creationId xmlns:p14="http://schemas.microsoft.com/office/powerpoint/2010/main" val="3567996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The Real Gospel v the False</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Galatians 1:3-12</a:t>
            </a:r>
          </a:p>
        </p:txBody>
      </p:sp>
    </p:spTree>
    <p:extLst>
      <p:ext uri="{BB962C8B-B14F-4D97-AF65-F5344CB8AC3E}">
        <p14:creationId xmlns:p14="http://schemas.microsoft.com/office/powerpoint/2010/main" val="1458432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First Statement of the Gospel</a:t>
            </a:r>
          </a:p>
          <a:p>
            <a:pPr marL="0" indent="0">
              <a:buNone/>
            </a:pPr>
            <a:r>
              <a:rPr lang="en-US" sz="4000" b="1" dirty="0"/>
              <a:t>Galatians 1:3-5</a:t>
            </a:r>
          </a:p>
          <a:p>
            <a:pPr marL="0" indent="0">
              <a:buNone/>
            </a:pPr>
            <a:r>
              <a:rPr lang="en-US" sz="4000" b="1" dirty="0"/>
              <a:t>Grace to you and peace from Elohim our Father and the Master </a:t>
            </a:r>
            <a:r>
              <a:rPr lang="en-US" sz="4000" b="1" dirty="0" err="1"/>
              <a:t>Yahusha</a:t>
            </a:r>
            <a:r>
              <a:rPr lang="en-US" sz="4000" b="1" dirty="0"/>
              <a:t> Messiah, who gave Himself for our sins so that He might rescue us from this present evil age, according to the will of our Elohim and Father, to whom [be] the glory forevermore. Amen.</a:t>
            </a:r>
          </a:p>
        </p:txBody>
      </p:sp>
    </p:spTree>
    <p:extLst>
      <p:ext uri="{BB962C8B-B14F-4D97-AF65-F5344CB8AC3E}">
        <p14:creationId xmlns:p14="http://schemas.microsoft.com/office/powerpoint/2010/main" val="2730395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Are You Falling For A Different Gospel?</a:t>
            </a:r>
          </a:p>
          <a:p>
            <a:pPr marL="0" indent="0">
              <a:buNone/>
            </a:pPr>
            <a:r>
              <a:rPr lang="en-US" sz="4000" b="1" dirty="0"/>
              <a:t>Galatians 1:6</a:t>
            </a:r>
          </a:p>
          <a:p>
            <a:pPr marL="0" indent="0">
              <a:buNone/>
            </a:pPr>
            <a:r>
              <a:rPr lang="en-US" sz="4000" b="1" dirty="0"/>
              <a:t>I am amazed that you are so quickly deserting Him who called you by the grace of Messiah, for a different gospel…</a:t>
            </a:r>
          </a:p>
        </p:txBody>
      </p:sp>
    </p:spTree>
    <p:extLst>
      <p:ext uri="{BB962C8B-B14F-4D97-AF65-F5344CB8AC3E}">
        <p14:creationId xmlns:p14="http://schemas.microsoft.com/office/powerpoint/2010/main" val="493797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Different Names For the Same Gospel</a:t>
            </a:r>
          </a:p>
          <a:p>
            <a:pPr marL="0" indent="0">
              <a:buNone/>
            </a:pPr>
            <a:r>
              <a:rPr lang="en-US" sz="4000" b="1" dirty="0"/>
              <a:t>Gospel of the Kingdom (All over the NT)</a:t>
            </a:r>
          </a:p>
          <a:p>
            <a:pPr marL="0" indent="0">
              <a:buNone/>
            </a:pPr>
            <a:r>
              <a:rPr lang="en-US" sz="4000" b="1" dirty="0"/>
              <a:t>Gospel of Grace (Acts 20:24)</a:t>
            </a:r>
          </a:p>
          <a:p>
            <a:pPr marL="0" indent="0">
              <a:buNone/>
            </a:pPr>
            <a:r>
              <a:rPr lang="en-US" sz="4000" b="1" dirty="0"/>
              <a:t>Gospel of Messiah (Galatians 1:7; Phil 1:27)</a:t>
            </a:r>
          </a:p>
          <a:p>
            <a:pPr marL="0" indent="0">
              <a:buNone/>
            </a:pPr>
            <a:r>
              <a:rPr lang="en-US" sz="4000" b="1" dirty="0"/>
              <a:t>My Gospel, Our Gospel (a designation used by Paul)</a:t>
            </a:r>
          </a:p>
          <a:p>
            <a:pPr marL="0" indent="0">
              <a:buNone/>
            </a:pPr>
            <a:r>
              <a:rPr lang="en-US" sz="4000" b="1" dirty="0"/>
              <a:t>Everlasting Gospel (Revelation)</a:t>
            </a:r>
          </a:p>
        </p:txBody>
      </p:sp>
    </p:spTree>
    <p:extLst>
      <p:ext uri="{BB962C8B-B14F-4D97-AF65-F5344CB8AC3E}">
        <p14:creationId xmlns:p14="http://schemas.microsoft.com/office/powerpoint/2010/main" val="2900329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Paul’s Gospel</a:t>
            </a:r>
          </a:p>
          <a:p>
            <a:pPr marL="0" indent="0">
              <a:buNone/>
            </a:pPr>
            <a:r>
              <a:rPr lang="en-US" sz="4000" b="1" dirty="0"/>
              <a:t>1 Corinthians 15:1-2</a:t>
            </a:r>
          </a:p>
          <a:p>
            <a:pPr marL="0" indent="0">
              <a:buNone/>
            </a:pPr>
            <a:r>
              <a:rPr lang="en-US" sz="4000" b="1" dirty="0"/>
              <a:t>Now I make known to you, brethren, </a:t>
            </a:r>
            <a:r>
              <a:rPr lang="en-US" sz="4000" b="1" u="sng" dirty="0"/>
              <a:t>the gospel which I preached to you</a:t>
            </a:r>
            <a:r>
              <a:rPr lang="en-US" sz="4000" b="1" dirty="0"/>
              <a:t>, which also you received, in which also you stand, by which also you are saved, if you hold fast the word which I preached to you, unless you believed in vain.</a:t>
            </a:r>
          </a:p>
        </p:txBody>
      </p:sp>
    </p:spTree>
    <p:extLst>
      <p:ext uri="{BB962C8B-B14F-4D97-AF65-F5344CB8AC3E}">
        <p14:creationId xmlns:p14="http://schemas.microsoft.com/office/powerpoint/2010/main" val="3076118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“My Gospel”</a:t>
            </a:r>
          </a:p>
          <a:p>
            <a:pPr marL="0" indent="0">
              <a:buNone/>
            </a:pPr>
            <a:r>
              <a:rPr lang="en-US" sz="4000" b="1" dirty="0"/>
              <a:t>Romans 2:16  </a:t>
            </a:r>
            <a:r>
              <a:rPr lang="en-US" dirty="0"/>
              <a:t> </a:t>
            </a:r>
            <a:r>
              <a:rPr lang="en-US" sz="4000" b="1" dirty="0"/>
              <a:t>on the day when, according to my gospel, Elohim will judge the secrets of men through Messiah </a:t>
            </a:r>
            <a:r>
              <a:rPr lang="en-US" sz="4000" b="1" dirty="0" err="1"/>
              <a:t>Yahusha</a:t>
            </a:r>
            <a:r>
              <a:rPr lang="en-US" sz="4000" b="1" dirty="0"/>
              <a:t>.</a:t>
            </a:r>
          </a:p>
          <a:p>
            <a:pPr marL="0" indent="0">
              <a:buNone/>
            </a:pPr>
            <a:r>
              <a:rPr lang="en-US" sz="4000" b="1" dirty="0"/>
              <a:t>1 Thessalonians 1:5</a:t>
            </a:r>
          </a:p>
          <a:p>
            <a:pPr marL="0" indent="0">
              <a:buNone/>
            </a:pPr>
            <a:r>
              <a:rPr lang="en-US" sz="4000" b="1" dirty="0"/>
              <a:t> for our gospel did not come to you in word only, but also in power and in the Holy Spirit and with full conviction; just as you know what kind of men we proved to be among you for your sake.</a:t>
            </a:r>
            <a:endParaRPr lang="en-US" sz="5400" b="1" dirty="0"/>
          </a:p>
          <a:p>
            <a:pPr marL="0" indent="0">
              <a:buNone/>
            </a:pPr>
            <a:endParaRPr lang="en-US" b="1" dirty="0"/>
          </a:p>
        </p:txBody>
      </p:sp>
    </p:spTree>
    <p:extLst>
      <p:ext uri="{BB962C8B-B14F-4D97-AF65-F5344CB8AC3E}">
        <p14:creationId xmlns:p14="http://schemas.microsoft.com/office/powerpoint/2010/main" val="3303218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“My Gospel”</a:t>
            </a:r>
          </a:p>
          <a:p>
            <a:pPr marL="0" indent="0">
              <a:buNone/>
            </a:pPr>
            <a:r>
              <a:rPr lang="en-US" sz="4000" b="1" dirty="0"/>
              <a:t>Romans 16:25-27</a:t>
            </a:r>
          </a:p>
          <a:p>
            <a:pPr marL="0" indent="0">
              <a:buNone/>
            </a:pPr>
            <a:r>
              <a:rPr lang="en-US" sz="4000" b="1" dirty="0"/>
              <a:t>Now to Him who is able to establish you </a:t>
            </a:r>
            <a:r>
              <a:rPr lang="en-US" sz="4000" b="1" u="sng" dirty="0"/>
              <a:t>according to my gospel</a:t>
            </a:r>
            <a:r>
              <a:rPr lang="en-US" sz="4000" b="1" dirty="0"/>
              <a:t> and the preaching of </a:t>
            </a:r>
            <a:r>
              <a:rPr lang="en-US" sz="4000" b="1" dirty="0" err="1"/>
              <a:t>Yahusha</a:t>
            </a:r>
            <a:r>
              <a:rPr lang="en-US" sz="4000" b="1" dirty="0"/>
              <a:t> Messiah, according to the revelation of the mystery which has been kept secret for long ages past, but now is manifested, </a:t>
            </a:r>
            <a:r>
              <a:rPr lang="en-US" sz="4000" b="1" u="sng" dirty="0"/>
              <a:t>and by the Scriptures of the prophets, according to the commandment of the eternal Elohim</a:t>
            </a:r>
            <a:r>
              <a:rPr lang="en-US" sz="4000" b="1" dirty="0"/>
              <a:t>, has been made known to all the nations, [leading] to obedience of faith; to the only wise Elohim, through </a:t>
            </a:r>
            <a:r>
              <a:rPr lang="en-US" sz="4000" b="1" dirty="0" err="1"/>
              <a:t>Yahusha</a:t>
            </a:r>
            <a:r>
              <a:rPr lang="en-US" sz="4000" b="1" dirty="0"/>
              <a:t> Messiah, be the glory forever. Amen.</a:t>
            </a:r>
          </a:p>
          <a:p>
            <a:pPr marL="0" indent="0">
              <a:buNone/>
            </a:pPr>
            <a:endParaRPr lang="en-US" b="1" dirty="0"/>
          </a:p>
        </p:txBody>
      </p:sp>
    </p:spTree>
    <p:extLst>
      <p:ext uri="{BB962C8B-B14F-4D97-AF65-F5344CB8AC3E}">
        <p14:creationId xmlns:p14="http://schemas.microsoft.com/office/powerpoint/2010/main" val="3513921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Paul’s Gospel of Death and Resurrection</a:t>
            </a:r>
          </a:p>
          <a:p>
            <a:pPr marL="0" indent="0">
              <a:buNone/>
            </a:pPr>
            <a:r>
              <a:rPr lang="en-US" sz="4000" b="1" dirty="0"/>
              <a:t>1 Corinthians 15:3-5</a:t>
            </a:r>
          </a:p>
          <a:p>
            <a:pPr marL="0" indent="0">
              <a:buNone/>
            </a:pPr>
            <a:r>
              <a:rPr lang="en-US" sz="4000" b="1" dirty="0"/>
              <a:t>For I delivered to you </a:t>
            </a:r>
            <a:r>
              <a:rPr lang="en-US" sz="4000" b="1" u="sng" dirty="0"/>
              <a:t>as of first importance</a:t>
            </a:r>
            <a:r>
              <a:rPr lang="en-US" sz="4000" b="1" dirty="0"/>
              <a:t> what I also received, </a:t>
            </a:r>
            <a:r>
              <a:rPr lang="en-US" sz="4000" b="1" u="sng" dirty="0"/>
              <a:t>that Messiah died for our sins according to the Scriptures, and that He was buried, and that He was raised on the third day according to the Scriptures</a:t>
            </a:r>
            <a:r>
              <a:rPr lang="en-US" sz="4000" b="1" dirty="0"/>
              <a:t>, and that He appeared to Cephas, then to the twelve.</a:t>
            </a:r>
          </a:p>
          <a:p>
            <a:pPr marL="0" indent="0">
              <a:buNone/>
            </a:pPr>
            <a:r>
              <a:rPr lang="en-US" sz="4000" b="1" dirty="0"/>
              <a:t>(This is the Gospel proclaimed through the Appointed Times)</a:t>
            </a:r>
          </a:p>
        </p:txBody>
      </p:sp>
    </p:spTree>
    <p:extLst>
      <p:ext uri="{BB962C8B-B14F-4D97-AF65-F5344CB8AC3E}">
        <p14:creationId xmlns:p14="http://schemas.microsoft.com/office/powerpoint/2010/main" val="4195497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Paul’s Gospel Has Witnesses</a:t>
            </a:r>
          </a:p>
          <a:p>
            <a:pPr marL="0" indent="0">
              <a:buNone/>
            </a:pPr>
            <a:r>
              <a:rPr lang="en-US" sz="4000" b="1" dirty="0"/>
              <a:t>1 Corinthians 15:6-8</a:t>
            </a:r>
          </a:p>
          <a:p>
            <a:pPr marL="0" indent="0">
              <a:buNone/>
            </a:pPr>
            <a:r>
              <a:rPr lang="en-US" sz="4000" b="1" dirty="0"/>
              <a:t>After that He appeared to more than five hundred brethren at one time, most of whom remain until now, but some have fallen asleep; then He appeared to James, then to all the apostles; and last of all, as to one untimely born, He appeared to me also.</a:t>
            </a:r>
          </a:p>
        </p:txBody>
      </p:sp>
    </p:spTree>
    <p:extLst>
      <p:ext uri="{BB962C8B-B14F-4D97-AF65-F5344CB8AC3E}">
        <p14:creationId xmlns:p14="http://schemas.microsoft.com/office/powerpoint/2010/main" val="920800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Gospel Given to Abraham</a:t>
            </a:r>
          </a:p>
          <a:p>
            <a:pPr marL="0" indent="0">
              <a:buNone/>
            </a:pPr>
            <a:r>
              <a:rPr lang="en-US" sz="4000" b="1" dirty="0"/>
              <a:t>Galatians 3:8</a:t>
            </a:r>
          </a:p>
          <a:p>
            <a:pPr marL="0" indent="0">
              <a:buNone/>
            </a:pPr>
            <a:r>
              <a:rPr lang="en-US" sz="4000" b="1" dirty="0"/>
              <a:t>The Scripture, foreseeing that Elohim would justify the Gentiles by faith, </a:t>
            </a:r>
            <a:r>
              <a:rPr lang="en-US" sz="4000" b="1" u="sng" dirty="0"/>
              <a:t>preached the gospel beforehand to Abraham</a:t>
            </a:r>
            <a:r>
              <a:rPr lang="en-US" sz="4000" b="1" dirty="0"/>
              <a:t>, [saying], "ALL THE NATIONS WILL BE BLESSED IN YOU."</a:t>
            </a:r>
          </a:p>
        </p:txBody>
      </p:sp>
    </p:spTree>
    <p:extLst>
      <p:ext uri="{BB962C8B-B14F-4D97-AF65-F5344CB8AC3E}">
        <p14:creationId xmlns:p14="http://schemas.microsoft.com/office/powerpoint/2010/main" val="4290988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Gospel of Reconciliation</a:t>
            </a:r>
          </a:p>
          <a:p>
            <a:pPr marL="0" indent="0">
              <a:buNone/>
            </a:pPr>
            <a:r>
              <a:rPr lang="en-US" sz="4000" b="1" dirty="0"/>
              <a:t>2 Corinthians 5:18-19</a:t>
            </a:r>
          </a:p>
          <a:p>
            <a:pPr marL="0" indent="0">
              <a:buNone/>
            </a:pPr>
            <a:r>
              <a:rPr lang="en-US" sz="4000" b="1" dirty="0"/>
              <a:t>Now all [these] things are from Elohim, who reconciled us to Himself through Messiah and gave us the ministry of reconciliation, namely, that </a:t>
            </a:r>
            <a:r>
              <a:rPr lang="en-US" sz="4000" b="1" u="sng" dirty="0"/>
              <a:t>Elohim was in Messiah reconciling the world to Himself, not counting their trespasses against them</a:t>
            </a:r>
            <a:r>
              <a:rPr lang="en-US" sz="4000" b="1" dirty="0"/>
              <a:t>, and He has committed to us the word of reconciliation.</a:t>
            </a:r>
          </a:p>
        </p:txBody>
      </p:sp>
    </p:spTree>
    <p:extLst>
      <p:ext uri="{BB962C8B-B14F-4D97-AF65-F5344CB8AC3E}">
        <p14:creationId xmlns:p14="http://schemas.microsoft.com/office/powerpoint/2010/main" val="1503800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Gospel of Reconciliation</a:t>
            </a:r>
          </a:p>
          <a:p>
            <a:pPr marL="0" indent="0">
              <a:buNone/>
            </a:pPr>
            <a:r>
              <a:rPr lang="en-US" sz="4000" b="1" dirty="0"/>
              <a:t>2 Corinthians 5:20-21</a:t>
            </a:r>
          </a:p>
          <a:p>
            <a:pPr marL="0" indent="0">
              <a:buNone/>
            </a:pPr>
            <a:r>
              <a:rPr lang="en-US" sz="4000" b="1" dirty="0"/>
              <a:t>Therefore, we are ambassadors for Messiah, as though Elohim were making an appeal through us; we beg you on behalf of Messiah, be reconciled to Elohim. </a:t>
            </a:r>
            <a:r>
              <a:rPr lang="en-US" sz="4000" b="1" u="sng" dirty="0"/>
              <a:t>He made Him who knew no sin [to be] sin on our behalf, so that we might become the righteousness of Elohim in Him</a:t>
            </a:r>
            <a:r>
              <a:rPr lang="en-US" sz="4000" b="1" dirty="0"/>
              <a:t>.</a:t>
            </a:r>
          </a:p>
        </p:txBody>
      </p:sp>
    </p:spTree>
    <p:extLst>
      <p:ext uri="{BB962C8B-B14F-4D97-AF65-F5344CB8AC3E}">
        <p14:creationId xmlns:p14="http://schemas.microsoft.com/office/powerpoint/2010/main" val="2791280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Eternal Gospel</a:t>
            </a:r>
          </a:p>
          <a:p>
            <a:pPr marL="0" indent="0">
              <a:buNone/>
            </a:pPr>
            <a:r>
              <a:rPr lang="en-US" sz="4000" b="1" dirty="0"/>
              <a:t>Revelation 14:6-7</a:t>
            </a:r>
          </a:p>
          <a:p>
            <a:pPr marL="0" indent="0">
              <a:buNone/>
            </a:pPr>
            <a:r>
              <a:rPr lang="en-US" sz="4000" b="1" dirty="0"/>
              <a:t>And I saw another angel flying in midheaven, having an eternal gospel to preach to those who live on the earth, and to every nation and tribe and tongue and people; and he said with a loud voice, "Fear Elohim, and give Him glory, because the hour of His judgment has come; worship Him who made the heaven and the earth and sea and springs of waters."</a:t>
            </a:r>
          </a:p>
        </p:txBody>
      </p:sp>
    </p:spTree>
    <p:extLst>
      <p:ext uri="{BB962C8B-B14F-4D97-AF65-F5344CB8AC3E}">
        <p14:creationId xmlns:p14="http://schemas.microsoft.com/office/powerpoint/2010/main" val="1427772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A Different Gospel?</a:t>
            </a:r>
          </a:p>
          <a:p>
            <a:pPr marL="0" indent="0">
              <a:buNone/>
            </a:pPr>
            <a:r>
              <a:rPr lang="en-US" sz="4000" b="1" dirty="0"/>
              <a:t>Galatians 1:6-7</a:t>
            </a:r>
          </a:p>
          <a:p>
            <a:pPr marL="0" indent="0">
              <a:buNone/>
            </a:pPr>
            <a:r>
              <a:rPr lang="en-US" sz="4000" b="1" u="sng" dirty="0"/>
              <a:t>I am amazed</a:t>
            </a:r>
            <a:r>
              <a:rPr lang="en-US" sz="4000" b="1" dirty="0"/>
              <a:t> that you are so quickly deserting Him who called you by the grace of Messiah, for </a:t>
            </a:r>
            <a:r>
              <a:rPr lang="en-US" sz="4000" b="1" u="sng" dirty="0"/>
              <a:t>a different gospel</a:t>
            </a:r>
            <a:r>
              <a:rPr lang="en-US" sz="4000" b="1" dirty="0"/>
              <a:t>; which is [really] not another; only there are some who are disturbing you and want to distort the gospel of Messiah.</a:t>
            </a:r>
          </a:p>
        </p:txBody>
      </p:sp>
    </p:spTree>
    <p:extLst>
      <p:ext uri="{BB962C8B-B14F-4D97-AF65-F5344CB8AC3E}">
        <p14:creationId xmlns:p14="http://schemas.microsoft.com/office/powerpoint/2010/main" val="1057660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Amazing</a:t>
            </a:r>
          </a:p>
          <a:p>
            <a:pPr marL="0" indent="0">
              <a:buNone/>
            </a:pPr>
            <a:r>
              <a:rPr lang="en-US" dirty="0"/>
              <a:t> </a:t>
            </a:r>
            <a:r>
              <a:rPr lang="el-GR" sz="4000" b="1" dirty="0" err="1"/>
              <a:t>θαυμάζω</a:t>
            </a:r>
            <a:r>
              <a:rPr lang="el-GR" sz="4000" b="1" dirty="0"/>
              <a:t> </a:t>
            </a:r>
            <a:r>
              <a:rPr lang="en-US" sz="4000" b="1" dirty="0"/>
              <a:t>(</a:t>
            </a:r>
            <a:r>
              <a:rPr lang="en-US" sz="4000" b="1" dirty="0" err="1"/>
              <a:t>thaumazo</a:t>
            </a:r>
            <a:r>
              <a:rPr lang="en-US" sz="4000" b="1" dirty="0"/>
              <a:t>) </a:t>
            </a:r>
            <a:r>
              <a:rPr lang="el-GR" sz="4000" dirty="0"/>
              <a:t>(1) </a:t>
            </a:r>
            <a:r>
              <a:rPr lang="en-US" sz="4000" dirty="0"/>
              <a:t>intransitively; (a) as expressing human response when confronted by divine revelation in some form </a:t>
            </a:r>
            <a:r>
              <a:rPr lang="en-US" sz="4000" i="1" dirty="0"/>
              <a:t>wonder, be astonished, marvel </a:t>
            </a:r>
            <a:r>
              <a:rPr lang="en-US" sz="4000" dirty="0"/>
              <a:t>(MT 9.33); </a:t>
            </a:r>
            <a:r>
              <a:rPr lang="en-US" sz="4000" u="sng" dirty="0"/>
              <a:t>(b) with </a:t>
            </a:r>
            <a:r>
              <a:rPr lang="el-GR" sz="4000" u="sng" dirty="0" err="1"/>
              <a:t>ὅτι</a:t>
            </a:r>
            <a:r>
              <a:rPr lang="el-GR" sz="4000" u="sng" dirty="0"/>
              <a:t> </a:t>
            </a:r>
            <a:r>
              <a:rPr lang="en-US" sz="4000" u="sng" dirty="0"/>
              <a:t>following </a:t>
            </a:r>
            <a:r>
              <a:rPr lang="en-US" sz="4000" i="1" u="sng" dirty="0"/>
              <a:t>be astonished </a:t>
            </a:r>
            <a:r>
              <a:rPr lang="en-US" sz="4000" u="sng" dirty="0"/>
              <a:t>or </a:t>
            </a:r>
            <a:r>
              <a:rPr lang="en-US" sz="4000" i="1" u="sng" dirty="0"/>
              <a:t>surprised that </a:t>
            </a:r>
            <a:r>
              <a:rPr lang="en-US" sz="4000" u="sng" dirty="0"/>
              <a:t>(GA 1.6); </a:t>
            </a:r>
          </a:p>
          <a:p>
            <a:pPr marL="0" indent="0">
              <a:buNone/>
            </a:pPr>
            <a:r>
              <a:rPr lang="en-US" sz="4000" dirty="0"/>
              <a:t>(2) transitively; (a) </a:t>
            </a:r>
            <a:r>
              <a:rPr lang="en-US" sz="4000" i="1" dirty="0"/>
              <a:t>admire, wonder at </a:t>
            </a:r>
            <a:r>
              <a:rPr lang="en-US" sz="4000" dirty="0"/>
              <a:t>something (AC 7.31); (b) </a:t>
            </a:r>
            <a:r>
              <a:rPr lang="en-US" sz="4000" i="1" dirty="0"/>
              <a:t>be amazed </a:t>
            </a:r>
            <a:r>
              <a:rPr lang="en-US" sz="4000" dirty="0"/>
              <a:t>or </a:t>
            </a:r>
            <a:r>
              <a:rPr lang="en-US" sz="4000" i="1" dirty="0"/>
              <a:t>marvel at </a:t>
            </a:r>
            <a:r>
              <a:rPr lang="en-US" sz="4000" dirty="0"/>
              <a:t>someone (LU 7.9); (c) passive </a:t>
            </a:r>
            <a:r>
              <a:rPr lang="en-US" sz="4000" i="1" dirty="0"/>
              <a:t>be filled with wonder, be amazed </a:t>
            </a:r>
            <a:r>
              <a:rPr lang="en-US" sz="4000" dirty="0"/>
              <a:t>(RV 17.8); astounding</a:t>
            </a:r>
            <a:endParaRPr lang="en-US" dirty="0"/>
          </a:p>
        </p:txBody>
      </p:sp>
    </p:spTree>
    <p:extLst>
      <p:ext uri="{BB962C8B-B14F-4D97-AF65-F5344CB8AC3E}">
        <p14:creationId xmlns:p14="http://schemas.microsoft.com/office/powerpoint/2010/main" val="2336508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A Different Gospel?</a:t>
            </a:r>
          </a:p>
          <a:p>
            <a:pPr marL="0" indent="0">
              <a:buNone/>
            </a:pPr>
            <a:r>
              <a:rPr lang="en-US" sz="4000" b="1" dirty="0"/>
              <a:t>Galatians 1:6-7</a:t>
            </a:r>
          </a:p>
          <a:p>
            <a:pPr marL="0" indent="0">
              <a:buNone/>
            </a:pPr>
            <a:r>
              <a:rPr lang="en-US" sz="4000" b="1" dirty="0"/>
              <a:t>I am amazed that you are so quickly deserting Him who called you by the grace of Messiah, for </a:t>
            </a:r>
            <a:r>
              <a:rPr lang="en-US" sz="4000" b="1" u="sng" dirty="0"/>
              <a:t>a different gospel</a:t>
            </a:r>
            <a:r>
              <a:rPr lang="en-US" sz="4000" b="1" dirty="0"/>
              <a:t>; which is not another; only there are some who are disturbing you and want to distort the gospel of Messiah.</a:t>
            </a:r>
          </a:p>
        </p:txBody>
      </p:sp>
    </p:spTree>
    <p:extLst>
      <p:ext uri="{BB962C8B-B14F-4D97-AF65-F5344CB8AC3E}">
        <p14:creationId xmlns:p14="http://schemas.microsoft.com/office/powerpoint/2010/main" val="3806446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A Different Gospel, Different </a:t>
            </a:r>
            <a:r>
              <a:rPr lang="en-US" sz="4800" b="1" dirty="0" err="1">
                <a:solidFill>
                  <a:schemeClr val="tx1">
                    <a:lumMod val="95000"/>
                    <a:lumOff val="5000"/>
                  </a:schemeClr>
                </a:solidFill>
              </a:rPr>
              <a:t>Yeshua</a:t>
            </a:r>
            <a:endParaRPr lang="en-US" sz="4800" b="1" dirty="0">
              <a:solidFill>
                <a:schemeClr val="tx1">
                  <a:lumMod val="95000"/>
                  <a:lumOff val="5000"/>
                </a:schemeClr>
              </a:solidFill>
            </a:endParaRPr>
          </a:p>
          <a:p>
            <a:pPr marL="0" indent="0">
              <a:buNone/>
            </a:pPr>
            <a:r>
              <a:rPr lang="en-US" sz="4400" b="1" dirty="0"/>
              <a:t>2 Corinthians 11:3-4</a:t>
            </a:r>
          </a:p>
          <a:p>
            <a:pPr marL="0" indent="0">
              <a:buNone/>
            </a:pPr>
            <a:r>
              <a:rPr lang="en-US" sz="4000" b="1" dirty="0"/>
              <a:t>But I am afraid that, as the serpent deceived Eve by his craftiness, your minds will be led astray from the simplicity and purity [of devotion] to Messiah. For if one comes and preaches </a:t>
            </a:r>
            <a:r>
              <a:rPr lang="en-US" sz="4000" b="1" u="sng" dirty="0"/>
              <a:t>another </a:t>
            </a:r>
            <a:r>
              <a:rPr lang="en-US" sz="4000" b="1" u="sng" dirty="0" err="1"/>
              <a:t>Yahusha</a:t>
            </a:r>
            <a:r>
              <a:rPr lang="en-US" sz="4000" b="1" dirty="0"/>
              <a:t> whom we have not preached, or you receive </a:t>
            </a:r>
            <a:r>
              <a:rPr lang="en-US" sz="4000" b="1" u="sng" dirty="0"/>
              <a:t>a different spirit</a:t>
            </a:r>
            <a:r>
              <a:rPr lang="en-US" sz="4000" b="1" dirty="0"/>
              <a:t> which you have not received, or </a:t>
            </a:r>
            <a:r>
              <a:rPr lang="en-US" sz="4000" b="1" u="sng" dirty="0"/>
              <a:t>a different gospel</a:t>
            </a:r>
            <a:r>
              <a:rPr lang="en-US" sz="4000" b="1" dirty="0"/>
              <a:t> which you have not accepted, you bear [this] beautifully.</a:t>
            </a:r>
          </a:p>
        </p:txBody>
      </p:sp>
    </p:spTree>
    <p:extLst>
      <p:ext uri="{BB962C8B-B14F-4D97-AF65-F5344CB8AC3E}">
        <p14:creationId xmlns:p14="http://schemas.microsoft.com/office/powerpoint/2010/main" val="997540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solidFill>
                  <a:schemeClr val="tx1">
                    <a:lumMod val="95000"/>
                    <a:lumOff val="5000"/>
                  </a:schemeClr>
                </a:solidFill>
              </a:rPr>
              <a:t>Yeshua</a:t>
            </a:r>
            <a:r>
              <a:rPr lang="en-US" sz="4800" b="1" dirty="0">
                <a:solidFill>
                  <a:schemeClr val="tx1">
                    <a:lumMod val="95000"/>
                    <a:lumOff val="5000"/>
                  </a:schemeClr>
                </a:solidFill>
              </a:rPr>
              <a:t> Identified the “Other” Gospel</a:t>
            </a:r>
          </a:p>
          <a:p>
            <a:pPr marL="0" indent="0">
              <a:buNone/>
            </a:pPr>
            <a:r>
              <a:rPr lang="en-US" sz="4400" b="1" dirty="0"/>
              <a:t>Matthew 15:1-3</a:t>
            </a:r>
          </a:p>
          <a:p>
            <a:pPr marL="0" indent="0">
              <a:buNone/>
            </a:pPr>
            <a:r>
              <a:rPr lang="en-US" sz="4000" b="1" dirty="0"/>
              <a:t>Then some Pharisees and scribes came to </a:t>
            </a:r>
            <a:r>
              <a:rPr lang="en-US" sz="4000" b="1" dirty="0" err="1"/>
              <a:t>Yahusha</a:t>
            </a:r>
            <a:r>
              <a:rPr lang="en-US" sz="4000" b="1" dirty="0"/>
              <a:t> from Jerusalem and said, "Why do Your disciples break the tradition of the elders? For they do not wash their hands when they eat bread." And He answered and said to them, "Why do you yourselves transgress the commandment of Elohim for the sake of your tradition?</a:t>
            </a:r>
          </a:p>
        </p:txBody>
      </p:sp>
    </p:spTree>
    <p:extLst>
      <p:ext uri="{BB962C8B-B14F-4D97-AF65-F5344CB8AC3E}">
        <p14:creationId xmlns:p14="http://schemas.microsoft.com/office/powerpoint/2010/main" val="1245205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solidFill>
                  <a:schemeClr val="tx1">
                    <a:lumMod val="95000"/>
                    <a:lumOff val="5000"/>
                  </a:schemeClr>
                </a:solidFill>
              </a:rPr>
              <a:t>Yeshua</a:t>
            </a:r>
            <a:r>
              <a:rPr lang="en-US" sz="4800" b="1" dirty="0">
                <a:solidFill>
                  <a:schemeClr val="tx1">
                    <a:lumMod val="95000"/>
                    <a:lumOff val="5000"/>
                  </a:schemeClr>
                </a:solidFill>
              </a:rPr>
              <a:t> Identified the “Other” Gospel</a:t>
            </a:r>
          </a:p>
          <a:p>
            <a:pPr marL="0" indent="0">
              <a:buNone/>
            </a:pPr>
            <a:r>
              <a:rPr lang="en-US" sz="4400" b="1" dirty="0"/>
              <a:t>Matthew 15:4-6</a:t>
            </a:r>
          </a:p>
          <a:p>
            <a:pPr marL="0" indent="0">
              <a:buNone/>
            </a:pPr>
            <a:r>
              <a:rPr lang="en-US" sz="4000" b="1" dirty="0"/>
              <a:t>"For Elohim said, 'HONOR YOUR FATHER AND MOTHER,' and, 'HE WHO SPEAKS EVIL OF FATHER OR MOTHER IS TO BE PUT TO DEATH.' "But you say, 'Whoever says to [his] father or mother, "Whatever I have that would help you has been given [to Elohim]," he is not to honor his father or his mother.' And [by this] you invalidated the word of Elohim for the sake of </a:t>
            </a:r>
            <a:r>
              <a:rPr lang="en-US" sz="4000" b="1" u="sng" dirty="0"/>
              <a:t>your tradition</a:t>
            </a:r>
            <a:r>
              <a:rPr lang="en-US" sz="4000" b="1" dirty="0"/>
              <a:t>.</a:t>
            </a:r>
          </a:p>
        </p:txBody>
      </p:sp>
    </p:spTree>
    <p:extLst>
      <p:ext uri="{BB962C8B-B14F-4D97-AF65-F5344CB8AC3E}">
        <p14:creationId xmlns:p14="http://schemas.microsoft.com/office/powerpoint/2010/main" val="2593029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solidFill>
                  <a:schemeClr val="tx1">
                    <a:lumMod val="95000"/>
                    <a:lumOff val="5000"/>
                  </a:schemeClr>
                </a:solidFill>
              </a:rPr>
              <a:t>Yeshua</a:t>
            </a:r>
            <a:r>
              <a:rPr lang="en-US" sz="4800" b="1" dirty="0">
                <a:solidFill>
                  <a:schemeClr val="tx1">
                    <a:lumMod val="95000"/>
                    <a:lumOff val="5000"/>
                  </a:schemeClr>
                </a:solidFill>
              </a:rPr>
              <a:t> Identified the “Other” Gospel</a:t>
            </a:r>
          </a:p>
          <a:p>
            <a:pPr marL="0" indent="0">
              <a:buNone/>
            </a:pPr>
            <a:r>
              <a:rPr lang="en-US" sz="4400" b="1" dirty="0"/>
              <a:t>Matthew 15:7-9</a:t>
            </a:r>
          </a:p>
          <a:p>
            <a:pPr marL="0" indent="0">
              <a:buNone/>
            </a:pPr>
            <a:r>
              <a:rPr lang="en-US" sz="4000" b="1" dirty="0"/>
              <a:t>"You hypocrites, rightly did Yeshayahu prophesy of you: 'THIS PEOPLE HONORS ME WITH THEIR LIPS, BUT THEIR HEART IS FAR AWAY FROM ME. BUT IN VAIN DO THEY WORSHIP ME, TEACHING AS DOCTRINES THE PRECEPTS (commandments) OF MEN.'"</a:t>
            </a:r>
          </a:p>
        </p:txBody>
      </p:sp>
    </p:spTree>
    <p:extLst>
      <p:ext uri="{BB962C8B-B14F-4D97-AF65-F5344CB8AC3E}">
        <p14:creationId xmlns:p14="http://schemas.microsoft.com/office/powerpoint/2010/main" val="2059189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a:bodyPr>
          <a:lstStyle/>
          <a:p>
            <a:pPr marL="0" indent="0" algn="ctr">
              <a:buNone/>
            </a:pPr>
            <a:r>
              <a:rPr lang="en-US" sz="4800" b="1" dirty="0">
                <a:solidFill>
                  <a:schemeClr val="tx1">
                    <a:lumMod val="95000"/>
                    <a:lumOff val="5000"/>
                  </a:schemeClr>
                </a:solidFill>
              </a:rPr>
              <a:t>The Disciples Faced the Same Opposition</a:t>
            </a:r>
          </a:p>
          <a:p>
            <a:pPr marL="0" indent="0">
              <a:buNone/>
            </a:pPr>
            <a:r>
              <a:rPr lang="en-US" sz="4400" b="1" dirty="0"/>
              <a:t>Acts 14:1-3</a:t>
            </a:r>
          </a:p>
          <a:p>
            <a:pPr marL="0" indent="0">
              <a:buNone/>
            </a:pPr>
            <a:r>
              <a:rPr lang="en-US" sz="4000" b="1" dirty="0"/>
              <a:t>In Iconium they entered the synagogue of the </a:t>
            </a:r>
            <a:r>
              <a:rPr lang="en-US" sz="4000" b="1" dirty="0" err="1"/>
              <a:t>Yehudim</a:t>
            </a:r>
            <a:r>
              <a:rPr lang="en-US" sz="4000" b="1" dirty="0"/>
              <a:t> together, and spoke in such a manner that a large number of people believed, both of </a:t>
            </a:r>
            <a:r>
              <a:rPr lang="en-US" sz="4000" b="1" dirty="0" err="1"/>
              <a:t>Yehudim</a:t>
            </a:r>
            <a:r>
              <a:rPr lang="en-US" sz="4000" b="1" dirty="0"/>
              <a:t> and of Greeks. </a:t>
            </a:r>
            <a:r>
              <a:rPr lang="en-US" sz="4000" b="1" u="sng" dirty="0"/>
              <a:t>But the </a:t>
            </a:r>
            <a:r>
              <a:rPr lang="en-US" sz="4000" b="1" u="sng" dirty="0" err="1"/>
              <a:t>Yehudim</a:t>
            </a:r>
            <a:r>
              <a:rPr lang="en-US" sz="4000" b="1" u="sng" dirty="0"/>
              <a:t> who disbelieved stirred up the minds of the Gentiles and embittered them against the brethren</a:t>
            </a:r>
            <a:r>
              <a:rPr lang="en-US" sz="4000" b="1" dirty="0"/>
              <a:t>. Therefore they spent a long time [there] speaking boldly [with reliance] upon the Lord, who was testifying to the word of His grace, granting that signs and wonders be done by their hands.</a:t>
            </a:r>
            <a:endParaRPr lang="en-US" sz="5400" b="1" dirty="0"/>
          </a:p>
        </p:txBody>
      </p:sp>
    </p:spTree>
    <p:extLst>
      <p:ext uri="{BB962C8B-B14F-4D97-AF65-F5344CB8AC3E}">
        <p14:creationId xmlns:p14="http://schemas.microsoft.com/office/powerpoint/2010/main" val="1611586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What is the Other (Different) Gospel?</a:t>
            </a:r>
          </a:p>
          <a:p>
            <a:pPr marL="0" indent="0">
              <a:buNone/>
            </a:pPr>
            <a:r>
              <a:rPr lang="en-US" sz="4400" b="1" dirty="0"/>
              <a:t>It is Not obedience to Elohim’s commands</a:t>
            </a:r>
          </a:p>
          <a:p>
            <a:pPr marL="0" indent="0">
              <a:buNone/>
            </a:pPr>
            <a:r>
              <a:rPr lang="en-US" sz="4400" b="1" dirty="0"/>
              <a:t>Submission to man’s commandments over Elohim’s</a:t>
            </a:r>
          </a:p>
          <a:p>
            <a:pPr marL="0" indent="0">
              <a:buNone/>
            </a:pPr>
            <a:r>
              <a:rPr lang="en-US" sz="4400" b="1" dirty="0"/>
              <a:t>Any form of worship which is forbidden in the Torah and Prophets</a:t>
            </a:r>
          </a:p>
          <a:p>
            <a:pPr marL="0" indent="0">
              <a:buNone/>
            </a:pPr>
            <a:r>
              <a:rPr lang="en-US" sz="4400" b="1" dirty="0"/>
              <a:t>Any message which diminishes </a:t>
            </a:r>
            <a:r>
              <a:rPr lang="en-US" sz="4400" b="1" dirty="0" err="1"/>
              <a:t>Yahusha</a:t>
            </a:r>
            <a:endParaRPr lang="en-US" sz="5400" b="1" dirty="0"/>
          </a:p>
        </p:txBody>
      </p:sp>
    </p:spTree>
    <p:extLst>
      <p:ext uri="{BB962C8B-B14F-4D97-AF65-F5344CB8AC3E}">
        <p14:creationId xmlns:p14="http://schemas.microsoft.com/office/powerpoint/2010/main" val="2028787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The Curse of the “Other Gospel”</a:t>
            </a:r>
          </a:p>
          <a:p>
            <a:pPr marL="0" indent="0">
              <a:buNone/>
            </a:pPr>
            <a:r>
              <a:rPr lang="en-US" sz="4000" b="1" dirty="0"/>
              <a:t>Galatians 1:8-9</a:t>
            </a:r>
          </a:p>
          <a:p>
            <a:pPr marL="0" indent="0">
              <a:buNone/>
            </a:pPr>
            <a:r>
              <a:rPr lang="en-US" sz="4000" b="1" dirty="0"/>
              <a:t>But even if we, or an angel from heaven, should preach to you a gospel contrary to what we have preached to you, he is to be accursed! As we have said before, so I say again now, if any man is preaching to you a gospel contrary to what you received, he is to be accursed!</a:t>
            </a:r>
          </a:p>
          <a:p>
            <a:pPr>
              <a:buFontTx/>
              <a:buChar char="-"/>
            </a:pPr>
            <a:r>
              <a:rPr lang="en-US" sz="4000" b="1" dirty="0"/>
              <a:t>The purveyors of a false gospel are cursed</a:t>
            </a:r>
          </a:p>
          <a:p>
            <a:pPr>
              <a:buFontTx/>
              <a:buChar char="-"/>
            </a:pPr>
            <a:r>
              <a:rPr lang="en-US" sz="4000" b="1" dirty="0"/>
              <a:t>Any other teachings which differ from the Torah are false</a:t>
            </a:r>
          </a:p>
        </p:txBody>
      </p:sp>
    </p:spTree>
    <p:extLst>
      <p:ext uri="{BB962C8B-B14F-4D97-AF65-F5344CB8AC3E}">
        <p14:creationId xmlns:p14="http://schemas.microsoft.com/office/powerpoint/2010/main" val="1232230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Curse of Torah – The Curses Spoken From Mt </a:t>
            </a:r>
            <a:r>
              <a:rPr lang="en-US" sz="4800" b="1" dirty="0" err="1">
                <a:solidFill>
                  <a:schemeClr val="tx1">
                    <a:lumMod val="95000"/>
                    <a:lumOff val="5000"/>
                  </a:schemeClr>
                </a:solidFill>
              </a:rPr>
              <a:t>Ebal</a:t>
            </a:r>
            <a:endParaRPr lang="en-US" sz="4800" b="1" dirty="0">
              <a:solidFill>
                <a:schemeClr val="tx1">
                  <a:lumMod val="95000"/>
                  <a:lumOff val="5000"/>
                </a:schemeClr>
              </a:solidFill>
            </a:endParaRPr>
          </a:p>
          <a:p>
            <a:pPr marL="0" indent="0">
              <a:buNone/>
            </a:pPr>
            <a:r>
              <a:rPr lang="en-US" sz="4000" b="1" dirty="0" err="1"/>
              <a:t>Devarim</a:t>
            </a:r>
            <a:r>
              <a:rPr lang="en-US" sz="4000" b="1" dirty="0"/>
              <a:t> 27:26</a:t>
            </a:r>
          </a:p>
          <a:p>
            <a:pPr marL="0" indent="0">
              <a:buNone/>
            </a:pPr>
            <a:r>
              <a:rPr lang="en-US" sz="4000" b="1" dirty="0"/>
              <a:t>'Cursed is he who does not confirm the words of this law by doing them.' And all the people shall say, 'Amen.'</a:t>
            </a:r>
          </a:p>
        </p:txBody>
      </p:sp>
    </p:spTree>
    <p:extLst>
      <p:ext uri="{BB962C8B-B14F-4D97-AF65-F5344CB8AC3E}">
        <p14:creationId xmlns:p14="http://schemas.microsoft.com/office/powerpoint/2010/main" val="15518039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What is Paul’s Motivation?</a:t>
            </a:r>
          </a:p>
          <a:p>
            <a:pPr marL="0" indent="0">
              <a:buNone/>
            </a:pPr>
            <a:r>
              <a:rPr lang="en-US" sz="4000" b="1" dirty="0"/>
              <a:t>Galatians 1:10</a:t>
            </a:r>
          </a:p>
          <a:p>
            <a:pPr marL="0" indent="0">
              <a:buNone/>
            </a:pPr>
            <a:r>
              <a:rPr lang="en-US" sz="4000" b="1" dirty="0"/>
              <a:t>For am I now seeking the favor of men, or of Elohim? Or am I striving to please men? If I were still trying to please men, I would not be a bond-servant of Messiah.</a:t>
            </a:r>
          </a:p>
          <a:p>
            <a:pPr marL="0" indent="0">
              <a:buNone/>
            </a:pPr>
            <a:r>
              <a:rPr lang="en-US" sz="4000" b="1" dirty="0"/>
              <a:t>- Remember the description given in </a:t>
            </a:r>
            <a:r>
              <a:rPr lang="en-US" sz="4000" b="1" dirty="0" err="1"/>
              <a:t>Devarim</a:t>
            </a:r>
            <a:r>
              <a:rPr lang="en-US" sz="4000" b="1" dirty="0"/>
              <a:t> 13 of the true prophet. The </a:t>
            </a:r>
            <a:r>
              <a:rPr lang="en-US" sz="4000" b="1" i="1" dirty="0" err="1"/>
              <a:t>shaliach</a:t>
            </a:r>
            <a:r>
              <a:rPr lang="en-US" sz="4000" b="1" dirty="0"/>
              <a:t> from Elohim does not capitulate to the whim of men</a:t>
            </a:r>
          </a:p>
        </p:txBody>
      </p:sp>
    </p:spTree>
    <p:extLst>
      <p:ext uri="{BB962C8B-B14F-4D97-AF65-F5344CB8AC3E}">
        <p14:creationId xmlns:p14="http://schemas.microsoft.com/office/powerpoint/2010/main" val="34948661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Source Of Paul’s Gospel</a:t>
            </a:r>
          </a:p>
          <a:p>
            <a:pPr marL="0" indent="0">
              <a:buNone/>
            </a:pPr>
            <a:r>
              <a:rPr lang="en-US" sz="4000" b="1" dirty="0"/>
              <a:t>Galatians 1:11-12</a:t>
            </a:r>
          </a:p>
          <a:p>
            <a:pPr marL="0" indent="0">
              <a:buNone/>
            </a:pPr>
            <a:r>
              <a:rPr lang="en-US" sz="4000" b="1" dirty="0"/>
              <a:t>For I would have you know, brethren, that the gospel which was preached by me is not according to man. For I neither received it from man, nor was I taught it, but [I received it] through a revelation of </a:t>
            </a:r>
            <a:r>
              <a:rPr lang="en-US" sz="4000" b="1" dirty="0" err="1"/>
              <a:t>Yahusha</a:t>
            </a:r>
            <a:r>
              <a:rPr lang="en-US" sz="4000" b="1" dirty="0"/>
              <a:t> Messiah.</a:t>
            </a:r>
          </a:p>
          <a:p>
            <a:pPr marL="0" indent="0">
              <a:buNone/>
            </a:pPr>
            <a:r>
              <a:rPr lang="en-US" sz="4000" b="1" dirty="0"/>
              <a:t>- Paul reiterates this point due to its importance</a:t>
            </a:r>
          </a:p>
        </p:txBody>
      </p:sp>
    </p:spTree>
    <p:extLst>
      <p:ext uri="{BB962C8B-B14F-4D97-AF65-F5344CB8AC3E}">
        <p14:creationId xmlns:p14="http://schemas.microsoft.com/office/powerpoint/2010/main" val="840148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Road to Damascus Encounter</a:t>
            </a:r>
          </a:p>
          <a:p>
            <a:pPr marL="0" indent="0">
              <a:buNone/>
            </a:pPr>
            <a:r>
              <a:rPr lang="en-US" sz="4000" b="1" dirty="0"/>
              <a:t>Acts 9:1-2</a:t>
            </a:r>
          </a:p>
          <a:p>
            <a:pPr marL="0" indent="0">
              <a:buNone/>
            </a:pPr>
            <a:r>
              <a:rPr lang="en-US" sz="4000" b="1" dirty="0"/>
              <a:t>Now Saul, still breathing threats and murder against the disciples of the Lord, went to the high priest, and asked for letters from him to the synagogues at Damascus, so that if he found any belonging to the Way, both men and women, he might bring them bound to Jerusalem.</a:t>
            </a:r>
          </a:p>
        </p:txBody>
      </p:sp>
    </p:spTree>
    <p:extLst>
      <p:ext uri="{BB962C8B-B14F-4D97-AF65-F5344CB8AC3E}">
        <p14:creationId xmlns:p14="http://schemas.microsoft.com/office/powerpoint/2010/main" val="19791076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The Road to Damascus Encounter</a:t>
            </a:r>
          </a:p>
          <a:p>
            <a:pPr marL="0" indent="0">
              <a:buNone/>
            </a:pPr>
            <a:r>
              <a:rPr lang="en-US" sz="4000" b="1" dirty="0"/>
              <a:t>Acts 9:3-6</a:t>
            </a:r>
          </a:p>
          <a:p>
            <a:pPr marL="0" indent="0">
              <a:buNone/>
            </a:pPr>
            <a:r>
              <a:rPr lang="en-US" sz="4000" b="1" dirty="0"/>
              <a:t>As he was traveling, it happened that he was approaching Damascus, and suddenly a light from heaven flashed around him; and he fell to the ground and heard a voice saying to him, "Saul, Saul, why are you persecuting Me?" And he said, "Who are You, Lord?" And He [said], "I am </a:t>
            </a:r>
            <a:r>
              <a:rPr lang="en-US" sz="4000" b="1" dirty="0" err="1"/>
              <a:t>Yahusha</a:t>
            </a:r>
            <a:r>
              <a:rPr lang="en-US" sz="4000" b="1" dirty="0"/>
              <a:t> whom you are persecuting, but get up and enter the city, and it will be told you what you must do."</a:t>
            </a:r>
          </a:p>
        </p:txBody>
      </p:sp>
    </p:spTree>
    <p:extLst>
      <p:ext uri="{BB962C8B-B14F-4D97-AF65-F5344CB8AC3E}">
        <p14:creationId xmlns:p14="http://schemas.microsoft.com/office/powerpoint/2010/main" val="3816445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True Gospel is the message that Elohim has provided redemption and reconciliation through the death of the Son on the tree</a:t>
            </a:r>
          </a:p>
          <a:p>
            <a:pPr marL="0" indent="0">
              <a:buNone/>
            </a:pPr>
            <a:r>
              <a:rPr lang="en-US" sz="4000" b="1" dirty="0"/>
              <a:t>The True Gospel must agree with the Torah and the Prophets</a:t>
            </a:r>
          </a:p>
          <a:p>
            <a:pPr marL="0" indent="0">
              <a:buNone/>
            </a:pPr>
            <a:r>
              <a:rPr lang="en-US" sz="4000" b="1" dirty="0"/>
              <a:t>The False Gospel diminishes or eliminates </a:t>
            </a:r>
            <a:r>
              <a:rPr lang="en-US" sz="4000" b="1" dirty="0" err="1"/>
              <a:t>Yahusha</a:t>
            </a:r>
            <a:r>
              <a:rPr lang="en-US" sz="4000" b="1" dirty="0"/>
              <a:t> as the Sent One from Elohim</a:t>
            </a:r>
          </a:p>
          <a:p>
            <a:pPr marL="0" indent="0">
              <a:buNone/>
            </a:pPr>
            <a:r>
              <a:rPr lang="en-US" sz="4000" b="1" dirty="0"/>
              <a:t>The False Gospel results in a curse</a:t>
            </a:r>
          </a:p>
        </p:txBody>
      </p:sp>
    </p:spTree>
    <p:extLst>
      <p:ext uri="{BB962C8B-B14F-4D97-AF65-F5344CB8AC3E}">
        <p14:creationId xmlns:p14="http://schemas.microsoft.com/office/powerpoint/2010/main" val="75449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Next Week…</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More about Paul’s way of life in Judaism</a:t>
            </a:r>
          </a:p>
          <a:p>
            <a:pPr marL="0" indent="0">
              <a:buNone/>
            </a:pPr>
            <a:r>
              <a:rPr lang="en-US" sz="4000" b="1" dirty="0"/>
              <a:t>A breakdown of terminology of Judaism which Paul refers to in Galatians and other of his writings</a:t>
            </a:r>
          </a:p>
        </p:txBody>
      </p:sp>
    </p:spTree>
    <p:extLst>
      <p:ext uri="{BB962C8B-B14F-4D97-AF65-F5344CB8AC3E}">
        <p14:creationId xmlns:p14="http://schemas.microsoft.com/office/powerpoint/2010/main" val="35123085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fontScale="92500"/>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hlinkClick r:id="rId3"/>
              </a:rPr>
              <a:t>www.BibleTruth.cc</a:t>
            </a:r>
            <a:endParaRPr lang="en-US" sz="6000" b="1">
              <a:solidFill>
                <a:schemeClr val="tx1"/>
              </a:solidFill>
              <a:latin typeface="+mn-lt"/>
            </a:endParaRPr>
          </a:p>
          <a:p>
            <a:pPr algn="ctr">
              <a:buNone/>
            </a:pPr>
            <a:r>
              <a:rPr lang="en-US" sz="6000" b="1" dirty="0"/>
              <a:t>and</a:t>
            </a:r>
          </a:p>
          <a:p>
            <a:pPr algn="ctr">
              <a:buNone/>
            </a:pPr>
            <a:r>
              <a:rPr lang="en-US" sz="6000" b="1" dirty="0">
                <a:hlinkClick r:id="rId4"/>
              </a:rPr>
              <a:t>https://www.youtube.com/channel/UCs_00x4DPn9OJH-E406Vh7g/</a:t>
            </a:r>
            <a:endParaRPr lang="en-US" sz="6000" b="1" dirty="0">
              <a:solidFill>
                <a:schemeClr val="tx1"/>
              </a:solidFill>
              <a:latin typeface="+mn-lt"/>
            </a:endParaRP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350998</TotalTime>
  <Words>2189</Words>
  <Application>Microsoft Macintosh PowerPoint</Application>
  <PresentationFormat>Widescreen</PresentationFormat>
  <Paragraphs>157</Paragraphs>
  <Slides>34</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Next Week…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2575</cp:revision>
  <dcterms:created xsi:type="dcterms:W3CDTF">2018-11-07T08:55:54Z</dcterms:created>
  <dcterms:modified xsi:type="dcterms:W3CDTF">2021-12-18T21:02:44Z</dcterms:modified>
</cp:coreProperties>
</file>