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713" r:id="rId2"/>
    <p:sldMasterId id="2147483917" r:id="rId3"/>
    <p:sldMasterId id="2147484781" r:id="rId4"/>
    <p:sldMasterId id="2147484793" r:id="rId5"/>
    <p:sldMasterId id="2147484805" r:id="rId6"/>
    <p:sldMasterId id="2147484817" r:id="rId7"/>
  </p:sldMasterIdLst>
  <p:notesMasterIdLst>
    <p:notesMasterId r:id="rId80"/>
  </p:notesMasterIdLst>
  <p:sldIdLst>
    <p:sldId id="825" r:id="rId8"/>
    <p:sldId id="826" r:id="rId9"/>
    <p:sldId id="836" r:id="rId10"/>
    <p:sldId id="670" r:id="rId11"/>
    <p:sldId id="847" r:id="rId12"/>
    <p:sldId id="908" r:id="rId13"/>
    <p:sldId id="923" r:id="rId14"/>
    <p:sldId id="909" r:id="rId15"/>
    <p:sldId id="910" r:id="rId16"/>
    <p:sldId id="851" r:id="rId17"/>
    <p:sldId id="852" r:id="rId18"/>
    <p:sldId id="850" r:id="rId19"/>
    <p:sldId id="849" r:id="rId20"/>
    <p:sldId id="875" r:id="rId21"/>
    <p:sldId id="876" r:id="rId22"/>
    <p:sldId id="877" r:id="rId23"/>
    <p:sldId id="878" r:id="rId24"/>
    <p:sldId id="879" r:id="rId25"/>
    <p:sldId id="880" r:id="rId26"/>
    <p:sldId id="869" r:id="rId27"/>
    <p:sldId id="870" r:id="rId28"/>
    <p:sldId id="871" r:id="rId29"/>
    <p:sldId id="872" r:id="rId30"/>
    <p:sldId id="907" r:id="rId31"/>
    <p:sldId id="873" r:id="rId32"/>
    <p:sldId id="874" r:id="rId33"/>
    <p:sldId id="863" r:id="rId34"/>
    <p:sldId id="926" r:id="rId35"/>
    <p:sldId id="925" r:id="rId36"/>
    <p:sldId id="882" r:id="rId37"/>
    <p:sldId id="864" r:id="rId38"/>
    <p:sldId id="881" r:id="rId39"/>
    <p:sldId id="912" r:id="rId40"/>
    <p:sldId id="865" r:id="rId41"/>
    <p:sldId id="866" r:id="rId42"/>
    <p:sldId id="928" r:id="rId43"/>
    <p:sldId id="867" r:id="rId44"/>
    <p:sldId id="868" r:id="rId45"/>
    <p:sldId id="862" r:id="rId46"/>
    <p:sldId id="861" r:id="rId47"/>
    <p:sldId id="860" r:id="rId48"/>
    <p:sldId id="859" r:id="rId49"/>
    <p:sldId id="896" r:id="rId50"/>
    <p:sldId id="897" r:id="rId51"/>
    <p:sldId id="898" r:id="rId52"/>
    <p:sldId id="899" r:id="rId53"/>
    <p:sldId id="900" r:id="rId54"/>
    <p:sldId id="891" r:id="rId55"/>
    <p:sldId id="892" r:id="rId56"/>
    <p:sldId id="927" r:id="rId57"/>
    <p:sldId id="893" r:id="rId58"/>
    <p:sldId id="913" r:id="rId59"/>
    <p:sldId id="914" r:id="rId60"/>
    <p:sldId id="917" r:id="rId61"/>
    <p:sldId id="921" r:id="rId62"/>
    <p:sldId id="922" r:id="rId63"/>
    <p:sldId id="918" r:id="rId64"/>
    <p:sldId id="895" r:id="rId65"/>
    <p:sldId id="886" r:id="rId66"/>
    <p:sldId id="915" r:id="rId67"/>
    <p:sldId id="919" r:id="rId68"/>
    <p:sldId id="887" r:id="rId69"/>
    <p:sldId id="858" r:id="rId70"/>
    <p:sldId id="824" r:id="rId71"/>
    <p:sldId id="273" r:id="rId72"/>
    <p:sldId id="274" r:id="rId73"/>
    <p:sldId id="275" r:id="rId74"/>
    <p:sldId id="276" r:id="rId75"/>
    <p:sldId id="277" r:id="rId76"/>
    <p:sldId id="278" r:id="rId77"/>
    <p:sldId id="669" r:id="rId78"/>
    <p:sldId id="688" r:id="rId79"/>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8DEEE"/>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762" autoAdjust="0"/>
    <p:restoredTop sz="94660" autoAdjust="0"/>
  </p:normalViewPr>
  <p:slideViewPr>
    <p:cSldViewPr snapToGrid="0" snapToObjects="1">
      <p:cViewPr>
        <p:scale>
          <a:sx n="117" d="100"/>
          <a:sy n="117" d="100"/>
        </p:scale>
        <p:origin x="-432" y="-30"/>
      </p:cViewPr>
      <p:guideLst>
        <p:guide orient="horz" pos="1620"/>
        <p:guide pos="2880"/>
      </p:guideLst>
    </p:cSldViewPr>
  </p:slideViewPr>
  <p:outlineViewPr>
    <p:cViewPr>
      <p:scale>
        <a:sx n="33" d="100"/>
        <a:sy n="33" d="100"/>
      </p:scale>
      <p:origin x="48" y="19194"/>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slide" Target="slides/slide43.xml"/><Relationship Id="rId55" Type="http://schemas.openxmlformats.org/officeDocument/2006/relationships/slide" Target="slides/slide48.xml"/><Relationship Id="rId63" Type="http://schemas.openxmlformats.org/officeDocument/2006/relationships/slide" Target="slides/slide56.xml"/><Relationship Id="rId68" Type="http://schemas.openxmlformats.org/officeDocument/2006/relationships/slide" Target="slides/slide61.xml"/><Relationship Id="rId76" Type="http://schemas.openxmlformats.org/officeDocument/2006/relationships/slide" Target="slides/slide69.xml"/><Relationship Id="rId84" Type="http://schemas.openxmlformats.org/officeDocument/2006/relationships/tableStyles" Target="tableStyles.xml"/><Relationship Id="rId7" Type="http://schemas.openxmlformats.org/officeDocument/2006/relationships/slideMaster" Target="slideMasters/slideMaster7.xml"/><Relationship Id="rId71" Type="http://schemas.openxmlformats.org/officeDocument/2006/relationships/slide" Target="slides/slide64.xml"/><Relationship Id="rId2" Type="http://schemas.openxmlformats.org/officeDocument/2006/relationships/slideMaster" Target="slideMasters/slideMaster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slide" Target="slides/slide46.xml"/><Relationship Id="rId58" Type="http://schemas.openxmlformats.org/officeDocument/2006/relationships/slide" Target="slides/slide51.xml"/><Relationship Id="rId66" Type="http://schemas.openxmlformats.org/officeDocument/2006/relationships/slide" Target="slides/slide59.xml"/><Relationship Id="rId74" Type="http://schemas.openxmlformats.org/officeDocument/2006/relationships/slide" Target="slides/slide67.xml"/><Relationship Id="rId79" Type="http://schemas.openxmlformats.org/officeDocument/2006/relationships/slide" Target="slides/slide72.xml"/><Relationship Id="rId5" Type="http://schemas.openxmlformats.org/officeDocument/2006/relationships/slideMaster" Target="slideMasters/slideMaster5.xml"/><Relationship Id="rId61" Type="http://schemas.openxmlformats.org/officeDocument/2006/relationships/slide" Target="slides/slide54.xml"/><Relationship Id="rId82" Type="http://schemas.openxmlformats.org/officeDocument/2006/relationships/viewProps" Target="viewProps.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slide" Target="slides/slide53.xml"/><Relationship Id="rId65" Type="http://schemas.openxmlformats.org/officeDocument/2006/relationships/slide" Target="slides/slide58.xml"/><Relationship Id="rId73" Type="http://schemas.openxmlformats.org/officeDocument/2006/relationships/slide" Target="slides/slide66.xml"/><Relationship Id="rId78" Type="http://schemas.openxmlformats.org/officeDocument/2006/relationships/slide" Target="slides/slide71.xml"/><Relationship Id="rId81"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slide" Target="slides/slide49.xml"/><Relationship Id="rId64" Type="http://schemas.openxmlformats.org/officeDocument/2006/relationships/slide" Target="slides/slide57.xml"/><Relationship Id="rId69" Type="http://schemas.openxmlformats.org/officeDocument/2006/relationships/slide" Target="slides/slide62.xml"/><Relationship Id="rId77" Type="http://schemas.openxmlformats.org/officeDocument/2006/relationships/slide" Target="slides/slide70.xml"/><Relationship Id="rId8" Type="http://schemas.openxmlformats.org/officeDocument/2006/relationships/slide" Target="slides/slide1.xml"/><Relationship Id="rId51" Type="http://schemas.openxmlformats.org/officeDocument/2006/relationships/slide" Target="slides/slide44.xml"/><Relationship Id="rId72" Type="http://schemas.openxmlformats.org/officeDocument/2006/relationships/slide" Target="slides/slide65.xml"/><Relationship Id="rId80" Type="http://schemas.openxmlformats.org/officeDocument/2006/relationships/notesMaster" Target="notesMasters/notesMaster1.xml"/><Relationship Id="rId3"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slide" Target="slides/slide52.xml"/><Relationship Id="rId67" Type="http://schemas.openxmlformats.org/officeDocument/2006/relationships/slide" Target="slides/slide60.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slide" Target="slides/slide47.xml"/><Relationship Id="rId62" Type="http://schemas.openxmlformats.org/officeDocument/2006/relationships/slide" Target="slides/slide55.xml"/><Relationship Id="rId70" Type="http://schemas.openxmlformats.org/officeDocument/2006/relationships/slide" Target="slides/slide63.xml"/><Relationship Id="rId75" Type="http://schemas.openxmlformats.org/officeDocument/2006/relationships/slide" Target="slides/slide68.xml"/><Relationship Id="rId83"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slide" Target="slides/slide5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98825CE-FD59-BE41-A671-CC59F812A072}" type="datetimeFigureOut">
              <a:rPr lang="en-US" smtClean="0"/>
              <a:pPr/>
              <a:t>5/10/2014</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BE03013-8287-D549-A06B-B0A86AFD7633}" type="slidenum">
              <a:rPr lang="en-US" smtClean="0"/>
              <a:pPr/>
              <a:t>‹#›</a:t>
            </a:fld>
            <a:endParaRPr lang="en-US"/>
          </a:p>
        </p:txBody>
      </p:sp>
    </p:spTree>
    <p:extLst>
      <p:ext uri="{BB962C8B-B14F-4D97-AF65-F5344CB8AC3E}">
        <p14:creationId xmlns:p14="http://schemas.microsoft.com/office/powerpoint/2010/main" val="352630422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a:t>
            </a:fld>
            <a:endParaRPr lang="en-US"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a:t>
            </a:fld>
            <a:endParaRPr lang="en-U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a:t>
            </a:fld>
            <a:endParaRPr lang="en-U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a:t>
            </a:fld>
            <a:endParaRPr lang="en-US">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a:t>
            </a:fld>
            <a:endParaRPr lang="en-US">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6</a:t>
            </a:fld>
            <a:endParaRPr lang="en-US">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7</a:t>
            </a:fld>
            <a:endParaRPr lang="en-US">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8</a:t>
            </a:fld>
            <a:endParaRPr lang="en-US">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9</a:t>
            </a:fld>
            <a:endParaRPr lang="en-US">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10</a:t>
            </a:fld>
            <a:endParaRPr lang="en-US">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11</a:t>
            </a:fld>
            <a:endParaRPr lang="en-US">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12</a:t>
            </a:fld>
            <a:endParaRPr lang="en-US">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13</a:t>
            </a:fld>
            <a:endParaRPr lang="en-US">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14</a:t>
            </a:fld>
            <a:endParaRPr lang="en-US">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15</a:t>
            </a:fld>
            <a:endParaRPr lang="en-US">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16</a:t>
            </a:fld>
            <a:endParaRPr lang="en-US">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17</a:t>
            </a:fld>
            <a:endParaRPr lang="en-US">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18</a:t>
            </a:fld>
            <a:endParaRPr lang="en-US">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19</a:t>
            </a:fld>
            <a:endParaRPr lang="en-US">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20</a:t>
            </a:fld>
            <a:endParaRPr lang="en-US">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21</a:t>
            </a:fld>
            <a:endParaRPr lang="en-US">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22</a:t>
            </a:fld>
            <a:endParaRPr lang="en-US">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23</a:t>
            </a:fld>
            <a:endParaRPr lang="en-US">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24</a:t>
            </a:fld>
            <a:endParaRPr lang="en-US">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25</a:t>
            </a:fld>
            <a:endParaRPr lang="en-US">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26</a:t>
            </a:fld>
            <a:endParaRPr lang="en-US">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27</a:t>
            </a:fld>
            <a:endParaRPr lang="en-US">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28</a:t>
            </a:fld>
            <a:endParaRPr lang="en-US">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29</a:t>
            </a:fld>
            <a:endParaRPr lang="en-US">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30</a:t>
            </a:fld>
            <a:endParaRPr lang="en-US">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31</a:t>
            </a:fld>
            <a:endParaRPr lang="en-US">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32</a:t>
            </a:fld>
            <a:endParaRPr lang="en-US">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33</a:t>
            </a:fld>
            <a:endParaRPr lang="en-US">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34</a:t>
            </a:fld>
            <a:endParaRPr lang="en-US">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35</a:t>
            </a:fld>
            <a:endParaRPr lang="en-US">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36</a:t>
            </a:fld>
            <a:endParaRPr lang="en-US">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37</a:t>
            </a:fld>
            <a:endParaRPr lang="en-US">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38</a:t>
            </a:fld>
            <a:endParaRPr lang="en-US">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39</a:t>
            </a:fld>
            <a:endParaRPr lang="en-US">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40</a:t>
            </a:fld>
            <a:endParaRPr lang="en-US">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41</a:t>
            </a:fld>
            <a:endParaRPr lang="en-US">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42</a:t>
            </a:fld>
            <a:endParaRPr lang="en-US">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43</a:t>
            </a:fld>
            <a:endParaRPr lang="en-US">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44</a:t>
            </a:fld>
            <a:endParaRPr lang="en-US">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45</a:t>
            </a:fld>
            <a:endParaRPr lang="en-US">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46</a:t>
            </a:fld>
            <a:endParaRPr lang="en-US">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47</a:t>
            </a:fld>
            <a:endParaRPr lang="en-US">
              <a:solidFill>
                <a:prstClr val="black"/>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48</a:t>
            </a:fld>
            <a:endParaRPr lang="en-US">
              <a:solidFill>
                <a:prstClr val="black"/>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49</a:t>
            </a:fld>
            <a:endParaRPr lang="en-US">
              <a:solidFill>
                <a:prstClr val="black"/>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50</a:t>
            </a:fld>
            <a:endParaRPr lang="en-US">
              <a:solidFill>
                <a:prstClr val="black"/>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51</a:t>
            </a:fld>
            <a:endParaRPr lang="en-US">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52</a:t>
            </a:fld>
            <a:endParaRPr lang="en-US">
              <a:solidFill>
                <a:prstClr val="black"/>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53</a:t>
            </a:fld>
            <a:endParaRPr lang="en-US">
              <a:solidFill>
                <a:prstClr val="black"/>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54</a:t>
            </a:fld>
            <a:endParaRPr lang="en-US">
              <a:solidFill>
                <a:prstClr val="black"/>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55</a:t>
            </a:fld>
            <a:endParaRPr lang="en-US">
              <a:solidFill>
                <a:prstClr val="black"/>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56</a:t>
            </a:fld>
            <a:endParaRPr lang="en-US">
              <a:solidFill>
                <a:prstClr val="black"/>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57</a:t>
            </a:fld>
            <a:endParaRPr lang="en-US">
              <a:solidFill>
                <a:prstClr val="black"/>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58</a:t>
            </a:fld>
            <a:endParaRPr lang="en-US">
              <a:solidFill>
                <a:prstClr val="black"/>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59</a:t>
            </a:fld>
            <a:endParaRPr lang="en-US">
              <a:solidFill>
                <a:prstClr val="black"/>
              </a:solidFil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60</a:t>
            </a:fld>
            <a:endParaRPr lang="en-US">
              <a:solidFill>
                <a:prstClr val="black"/>
              </a:solidFil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61</a:t>
            </a:fld>
            <a:endParaRPr lang="en-US">
              <a:solidFill>
                <a:prstClr val="black"/>
              </a:solidFil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62</a:t>
            </a:fld>
            <a:endParaRPr lang="en-US">
              <a:solidFill>
                <a:prstClr val="black"/>
              </a:solidFil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63</a:t>
            </a:fld>
            <a:endParaRPr lang="en-US">
              <a:solidFill>
                <a:prstClr val="black"/>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64</a:t>
            </a:fld>
            <a:endParaRPr lang="en-US">
              <a:solidFill>
                <a:prstClr val="black"/>
              </a:solidFil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pPr/>
              <a:t>65</a:t>
            </a:fld>
            <a:endParaRPr lang="en-US"/>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pPr/>
              <a:t>66</a:t>
            </a:fld>
            <a:endParaRPr lang="en-US"/>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pPr/>
              <a:t>67</a:t>
            </a:fld>
            <a:endParaRPr lang="en-US"/>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pPr/>
              <a:t>68</a:t>
            </a:fld>
            <a:endParaRPr lang="en-US"/>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pPr/>
              <a:t>69</a:t>
            </a:fld>
            <a:endParaRPr lang="en-US"/>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pPr/>
              <a:t>70</a:t>
            </a:fld>
            <a:endParaRPr lang="en-US"/>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71</a:t>
            </a:fld>
            <a:endParaRPr lang="en-US">
              <a:solidFill>
                <a:prstClr val="black"/>
              </a:solidFil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72</a:t>
            </a:fld>
            <a:endParaRPr lang="en-US">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pPr/>
              <a:t>5/10/2014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26217845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pPr/>
              <a:t>5/10/2014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28604693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pPr/>
              <a:t>5/10/2014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19957356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pPr/>
              <a:t>5/10/2014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12145753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pPr/>
              <a:t>5/10/2014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14498140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pPr/>
              <a:t>5/10/2014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38742033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pPr/>
              <a:t>5/10/2014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36520683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pPr/>
              <a:t>5/10/2014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40552907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pPr/>
              <a:t>5/10/2014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42914799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pPr/>
              <a:t>5/10/2014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33787755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pPr/>
              <a:t>5/10/2014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9145119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5/10/2014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525515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5/10/2014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041673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5/10/2014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419048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5/10/2014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1338982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5/10/2014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4374469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5/10/2014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3978596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5/10/2014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4357162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5/10/2014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004052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5/10/2014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707741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5/10/2014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2657897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5/10/2014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3607735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5/10/2014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8247056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5/10/2014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2975542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5/10/2014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1129494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5/10/2014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4991993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5/10/2014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5831748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5/10/2014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2979875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5/10/2014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0089235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5/10/2014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0297062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5/10/2014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0607198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5/10/2014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7820694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5/10/2014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2853724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5/10/2014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6987324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5/10/2014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2421497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5/10/2014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7261370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5/10/2014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2516929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5/10/2014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9712175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5/10/2014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4509390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5/10/2014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8290144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5/10/2014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1113162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5/10/2014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6589747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5/10/2014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8000424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5/10/2014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4231811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5/10/2014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0208579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5/10/2014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3168970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5/10/2014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3177976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5/10/2014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9007730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5/10/2014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7954385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5/10/2014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0939113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5/10/2014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8507621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5/10/2014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0857112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5/10/2014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1061539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5/10/2014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5425216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5/10/2014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9621106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5/10/2014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5280773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5/10/2014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9758021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5/10/2014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2058715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5/10/2014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7335015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5/10/2014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8749211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5/10/2014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3460403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5/10/2014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1139850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5/10/2014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2533861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5/10/2014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963512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5/10/2014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1601703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5/10/2014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3444414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5/10/2014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1372875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5/10/2014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8609689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5/10/2014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5145409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5/10/2014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9125759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5/10/2014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91132745"/>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5/10/2014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41971687"/>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5/10/2014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062225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5/10/2014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4146818"/>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5/10/2014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88848282"/>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5/10/2014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45731951"/>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5/10/2014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669156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pPr/>
              <a:t>5/10/2014</a:t>
            </a:fld>
            <a:endParaRPr lang="en-US"/>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pPr/>
              <a:t>‹#›</a:t>
            </a:fld>
            <a:endParaRPr lang="en-US"/>
          </a:p>
        </p:txBody>
      </p:sp>
    </p:spTree>
    <p:extLst>
      <p:ext uri="{BB962C8B-B14F-4D97-AF65-F5344CB8AC3E}">
        <p14:creationId xmlns:p14="http://schemas.microsoft.com/office/powerpoint/2010/main" val="9574857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5/10/2014</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05964423"/>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5/10/2014</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85844062"/>
      </p:ext>
    </p:extLst>
  </p:cSld>
  <p:clrMap bg1="lt1" tx1="dk1" bg2="lt2" tx2="dk2" accent1="accent1" accent2="accent2" accent3="accent3" accent4="accent4" accent5="accent5" accent6="accent6" hlink="hlink" folHlink="folHlink"/>
  <p:sldLayoutIdLst>
    <p:sldLayoutId id="2147483918" r:id="rId1"/>
    <p:sldLayoutId id="2147483919" r:id="rId2"/>
    <p:sldLayoutId id="2147483920" r:id="rId3"/>
    <p:sldLayoutId id="2147483921" r:id="rId4"/>
    <p:sldLayoutId id="2147483922" r:id="rId5"/>
    <p:sldLayoutId id="2147483923" r:id="rId6"/>
    <p:sldLayoutId id="2147483924" r:id="rId7"/>
    <p:sldLayoutId id="2147483925" r:id="rId8"/>
    <p:sldLayoutId id="2147483926" r:id="rId9"/>
    <p:sldLayoutId id="2147483927" r:id="rId10"/>
    <p:sldLayoutId id="2147483928"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5/10/2014</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77656465"/>
      </p:ext>
    </p:extLst>
  </p:cSld>
  <p:clrMap bg1="lt1" tx1="dk1" bg2="lt2" tx2="dk2" accent1="accent1" accent2="accent2" accent3="accent3" accent4="accent4" accent5="accent5" accent6="accent6" hlink="hlink" folHlink="folHlink"/>
  <p:sldLayoutIdLst>
    <p:sldLayoutId id="2147484782" r:id="rId1"/>
    <p:sldLayoutId id="2147484783" r:id="rId2"/>
    <p:sldLayoutId id="2147484784" r:id="rId3"/>
    <p:sldLayoutId id="2147484785" r:id="rId4"/>
    <p:sldLayoutId id="2147484786" r:id="rId5"/>
    <p:sldLayoutId id="2147484787" r:id="rId6"/>
    <p:sldLayoutId id="2147484788" r:id="rId7"/>
    <p:sldLayoutId id="2147484789" r:id="rId8"/>
    <p:sldLayoutId id="2147484790" r:id="rId9"/>
    <p:sldLayoutId id="2147484791" r:id="rId10"/>
    <p:sldLayoutId id="2147484792"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5/10/2014</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48743911"/>
      </p:ext>
    </p:extLst>
  </p:cSld>
  <p:clrMap bg1="lt1" tx1="dk1" bg2="lt2" tx2="dk2" accent1="accent1" accent2="accent2" accent3="accent3" accent4="accent4" accent5="accent5" accent6="accent6" hlink="hlink" folHlink="folHlink"/>
  <p:sldLayoutIdLst>
    <p:sldLayoutId id="2147484794" r:id="rId1"/>
    <p:sldLayoutId id="2147484795" r:id="rId2"/>
    <p:sldLayoutId id="2147484796" r:id="rId3"/>
    <p:sldLayoutId id="2147484797" r:id="rId4"/>
    <p:sldLayoutId id="2147484798" r:id="rId5"/>
    <p:sldLayoutId id="2147484799" r:id="rId6"/>
    <p:sldLayoutId id="2147484800" r:id="rId7"/>
    <p:sldLayoutId id="2147484801" r:id="rId8"/>
    <p:sldLayoutId id="2147484802" r:id="rId9"/>
    <p:sldLayoutId id="2147484803" r:id="rId10"/>
    <p:sldLayoutId id="2147484804"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5/10/2014</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40421932"/>
      </p:ext>
    </p:extLst>
  </p:cSld>
  <p:clrMap bg1="lt1" tx1="dk1" bg2="lt2" tx2="dk2" accent1="accent1" accent2="accent2" accent3="accent3" accent4="accent4" accent5="accent5" accent6="accent6" hlink="hlink" folHlink="folHlink"/>
  <p:sldLayoutIdLst>
    <p:sldLayoutId id="2147484806" r:id="rId1"/>
    <p:sldLayoutId id="2147484807" r:id="rId2"/>
    <p:sldLayoutId id="2147484808" r:id="rId3"/>
    <p:sldLayoutId id="2147484809" r:id="rId4"/>
    <p:sldLayoutId id="2147484810" r:id="rId5"/>
    <p:sldLayoutId id="2147484811" r:id="rId6"/>
    <p:sldLayoutId id="2147484812" r:id="rId7"/>
    <p:sldLayoutId id="2147484813" r:id="rId8"/>
    <p:sldLayoutId id="2147484814" r:id="rId9"/>
    <p:sldLayoutId id="2147484815" r:id="rId10"/>
    <p:sldLayoutId id="2147484816"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5/10/2014</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58409023"/>
      </p:ext>
    </p:extLst>
  </p:cSld>
  <p:clrMap bg1="lt1" tx1="dk1" bg2="lt2" tx2="dk2" accent1="accent1" accent2="accent2" accent3="accent3" accent4="accent4" accent5="accent5" accent6="accent6" hlink="hlink" folHlink="folHlink"/>
  <p:sldLayoutIdLst>
    <p:sldLayoutId id="2147484818" r:id="rId1"/>
    <p:sldLayoutId id="2147484819" r:id="rId2"/>
    <p:sldLayoutId id="2147484820" r:id="rId3"/>
    <p:sldLayoutId id="2147484821" r:id="rId4"/>
    <p:sldLayoutId id="2147484822" r:id="rId5"/>
    <p:sldLayoutId id="2147484823" r:id="rId6"/>
    <p:sldLayoutId id="2147484824" r:id="rId7"/>
    <p:sldLayoutId id="2147484825" r:id="rId8"/>
    <p:sldLayoutId id="2147484826" r:id="rId9"/>
    <p:sldLayoutId id="2147484827" r:id="rId10"/>
    <p:sldLayoutId id="2147484828"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8.xml"/><Relationship Id="rId1" Type="http://schemas.openxmlformats.org/officeDocument/2006/relationships/slideLayout" Target="../slideLayouts/slideLayout57.xml"/></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9.xml"/><Relationship Id="rId1" Type="http://schemas.openxmlformats.org/officeDocument/2006/relationships/slideLayout" Target="../slideLayouts/slideLayout57.xml"/></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3.xml"/><Relationship Id="rId1" Type="http://schemas.openxmlformats.org/officeDocument/2006/relationships/slideLayout" Target="../slideLayouts/slideLayout35.xml"/></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6.xml"/><Relationship Id="rId1" Type="http://schemas.openxmlformats.org/officeDocument/2006/relationships/slideLayout" Target="../slideLayouts/slideLayout68.xml"/></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9.xml"/><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0.xml"/><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1.xml"/><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2.xml"/><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7.xml"/><Relationship Id="rId1" Type="http://schemas.openxmlformats.org/officeDocument/2006/relationships/slideLayout" Target="../slideLayouts/slideLayout46.xml"/></Relationships>
</file>

<file path=ppt/slides/_rels/slide5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3.xml"/><Relationship Id="rId1" Type="http://schemas.openxmlformats.org/officeDocument/2006/relationships/slideLayout" Target="../slideLayouts/slideLayout13.xml"/></Relationships>
</file>

<file path=ppt/slides/_rels/slide6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2.xml"/><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920750" y="657227"/>
            <a:ext cx="7334250" cy="3857625"/>
          </a:xfrm>
        </p:spPr>
        <p:txBody>
          <a:bodyPr/>
          <a:lstStyle/>
          <a:p>
            <a:endParaRPr lang="en-US" dirty="0" smtClean="0"/>
          </a:p>
          <a:p>
            <a:pPr>
              <a:buNone/>
            </a:pPr>
            <a:endParaRPr lang="en-US" dirty="0" smtClean="0"/>
          </a:p>
          <a:p>
            <a:pPr algn="ctr">
              <a:buNone/>
            </a:pPr>
            <a:r>
              <a:rPr lang="en-US" dirty="0" smtClean="0">
                <a:solidFill>
                  <a:schemeClr val="bg1"/>
                </a:solidFill>
              </a:rPr>
              <a:t>   </a:t>
            </a:r>
            <a:endParaRPr lang="en-US" dirty="0"/>
          </a:p>
        </p:txBody>
      </p:sp>
      <p:pic>
        <p:nvPicPr>
          <p:cNvPr id="4" name="Picture 3" descr="HOI_ProfilePicture.jpg"/>
          <p:cNvPicPr>
            <a:picLocks noChangeAspect="1"/>
          </p:cNvPicPr>
          <p:nvPr/>
        </p:nvPicPr>
        <p:blipFill>
          <a:blip r:embed="rId3" cstate="print"/>
          <a:stretch>
            <a:fillRect/>
          </a:stretch>
        </p:blipFill>
        <p:spPr>
          <a:xfrm>
            <a:off x="1304372" y="208192"/>
            <a:ext cx="6485263" cy="4584387"/>
          </a:xfrm>
          <a:prstGeom prst="rect">
            <a:avLst/>
          </a:prstGeom>
        </p:spPr>
      </p:pic>
    </p:spTree>
    <p:extLst>
      <p:ext uri="{BB962C8B-B14F-4D97-AF65-F5344CB8AC3E}">
        <p14:creationId xmlns:p14="http://schemas.microsoft.com/office/powerpoint/2010/main" val="337036662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95993" y="657227"/>
            <a:ext cx="7659007" cy="3857625"/>
          </a:xfrm>
        </p:spPr>
        <p:txBody>
          <a:bodyPr/>
          <a:lstStyle/>
          <a:p>
            <a:endParaRPr lang="en-US" dirty="0" smtClean="0"/>
          </a:p>
          <a:p>
            <a:pPr marL="0" algn="ctr">
              <a:buNone/>
            </a:pPr>
            <a:r>
              <a:rPr lang="en-US" sz="4400" dirty="0" smtClean="0">
                <a:solidFill>
                  <a:schemeClr val="bg1"/>
                </a:solidFill>
              </a:rPr>
              <a:t>Shabbat Shalom</a:t>
            </a:r>
          </a:p>
          <a:p>
            <a:pPr marL="0" algn="ctr">
              <a:buNone/>
            </a:pPr>
            <a:r>
              <a:rPr lang="en-US" sz="4400" dirty="0" smtClean="0">
                <a:solidFill>
                  <a:schemeClr val="bg1"/>
                </a:solidFill>
              </a:rPr>
              <a:t>Welcome to House of Israel’s</a:t>
            </a:r>
            <a:br>
              <a:rPr lang="en-US" sz="4400" dirty="0" smtClean="0">
                <a:solidFill>
                  <a:schemeClr val="bg1"/>
                </a:solidFill>
              </a:rPr>
            </a:br>
            <a:r>
              <a:rPr lang="en-US" sz="4400" dirty="0" smtClean="0">
                <a:solidFill>
                  <a:schemeClr val="bg1"/>
                </a:solidFill>
              </a:rPr>
              <a:t>Shabbat Service</a:t>
            </a:r>
            <a:endParaRPr lang="en-US" dirty="0"/>
          </a:p>
        </p:txBody>
      </p:sp>
    </p:spTree>
    <p:extLst>
      <p:ext uri="{BB962C8B-B14F-4D97-AF65-F5344CB8AC3E}">
        <p14:creationId xmlns:p14="http://schemas.microsoft.com/office/powerpoint/2010/main" val="20296843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00050" y="449036"/>
            <a:ext cx="8033657" cy="4523013"/>
          </a:xfrm>
        </p:spPr>
        <p:txBody>
          <a:bodyPr>
            <a:normAutofit/>
          </a:bodyPr>
          <a:lstStyle/>
          <a:p>
            <a:pPr algn="ctr">
              <a:buNone/>
            </a:pPr>
            <a:r>
              <a:rPr lang="en-US" sz="4000" dirty="0" smtClean="0">
                <a:solidFill>
                  <a:schemeClr val="bg1"/>
                </a:solidFill>
                <a:latin typeface="Helvetica" pitchFamily="34" charset="0"/>
                <a:cs typeface="Helvetica" pitchFamily="34" charset="0"/>
              </a:rPr>
              <a:t>  </a:t>
            </a:r>
          </a:p>
          <a:p>
            <a:pPr marL="0" algn="ctr">
              <a:buNone/>
            </a:pPr>
            <a:r>
              <a:rPr lang="en-US" sz="4000" dirty="0" smtClean="0">
                <a:solidFill>
                  <a:schemeClr val="bg1"/>
                </a:solidFill>
                <a:latin typeface="Helvetica" pitchFamily="34" charset="0"/>
                <a:cs typeface="Helvetica" pitchFamily="34" charset="0"/>
              </a:rPr>
              <a:t>Freedom in Messiah</a:t>
            </a:r>
          </a:p>
          <a:p>
            <a:pPr algn="ctr">
              <a:buNone/>
            </a:pPr>
            <a:endParaRPr lang="en-US" sz="2800" dirty="0" smtClean="0">
              <a:solidFill>
                <a:schemeClr val="bg1"/>
              </a:solidFill>
              <a:latin typeface="Helvetica" pitchFamily="34" charset="0"/>
              <a:cs typeface="Helvetica" pitchFamily="34" charset="0"/>
            </a:endParaRPr>
          </a:p>
          <a:p>
            <a:pPr marL="0" algn="ctr">
              <a:buNone/>
            </a:pPr>
            <a:r>
              <a:rPr lang="en-US" sz="2800" dirty="0" smtClean="0">
                <a:solidFill>
                  <a:schemeClr val="bg1"/>
                </a:solidFill>
                <a:latin typeface="Helvetica" pitchFamily="34" charset="0"/>
                <a:cs typeface="Helvetica" pitchFamily="34" charset="0"/>
              </a:rPr>
              <a:t>“The Truth Shall Set You Free”</a:t>
            </a:r>
          </a:p>
        </p:txBody>
      </p:sp>
    </p:spTree>
    <p:extLst>
      <p:ext uri="{BB962C8B-B14F-4D97-AF65-F5344CB8AC3E}">
        <p14:creationId xmlns:p14="http://schemas.microsoft.com/office/powerpoint/2010/main" val="195271764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a:bodyPr>
          <a:lstStyle/>
          <a:p>
            <a:pPr>
              <a:buNone/>
            </a:pPr>
            <a:r>
              <a:rPr lang="en-US" dirty="0" smtClean="0">
                <a:solidFill>
                  <a:schemeClr val="bg1"/>
                </a:solidFill>
                <a:cs typeface="Times New Roman" pitchFamily="18" charset="0"/>
              </a:rPr>
              <a:t>The history of the human family is replete with episodes of bondage</a:t>
            </a:r>
          </a:p>
          <a:p>
            <a:pPr>
              <a:buNone/>
            </a:pPr>
            <a:r>
              <a:rPr lang="en-US" dirty="0" smtClean="0">
                <a:solidFill>
                  <a:schemeClr val="bg1"/>
                </a:solidFill>
                <a:cs typeface="Times New Roman" pitchFamily="18" charset="0"/>
              </a:rPr>
              <a:t>The sins of greed and selfishness leads the heart of man to steal, oppress, abuse and enslave others</a:t>
            </a:r>
          </a:p>
          <a:p>
            <a:pPr>
              <a:buNone/>
            </a:pPr>
            <a:r>
              <a:rPr lang="en-US" dirty="0" smtClean="0">
                <a:solidFill>
                  <a:schemeClr val="bg1"/>
                </a:solidFill>
                <a:cs typeface="Times New Roman" pitchFamily="18" charset="0"/>
              </a:rPr>
              <a:t>The rich are never satisfied – they want more</a:t>
            </a:r>
          </a:p>
          <a:p>
            <a:pPr>
              <a:buNone/>
            </a:pPr>
            <a:endParaRPr lang="en-US" dirty="0" smtClean="0">
              <a:solidFill>
                <a:schemeClr val="bg1"/>
              </a:solidFill>
              <a:cs typeface="Times New Roman" pitchFamily="18" charset="0"/>
            </a:endParaRPr>
          </a:p>
          <a:p>
            <a:pPr>
              <a:buNone/>
            </a:pPr>
            <a:endParaRPr lang="en-US" sz="4000" dirty="0">
              <a:solidFill>
                <a:schemeClr val="bg1"/>
              </a:solidFill>
              <a:cs typeface="Times New Roman" pitchFamily="18" charset="0"/>
            </a:endParaRPr>
          </a:p>
        </p:txBody>
      </p:sp>
    </p:spTree>
    <p:extLst>
      <p:ext uri="{BB962C8B-B14F-4D97-AF65-F5344CB8AC3E}">
        <p14:creationId xmlns:p14="http://schemas.microsoft.com/office/powerpoint/2010/main" val="427493178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a:bodyPr>
          <a:lstStyle/>
          <a:p>
            <a:pPr>
              <a:buNone/>
            </a:pPr>
            <a:r>
              <a:rPr lang="en-US" dirty="0" smtClean="0">
                <a:solidFill>
                  <a:schemeClr val="bg1"/>
                </a:solidFill>
                <a:cs typeface="Times New Roman" pitchFamily="18" charset="0"/>
              </a:rPr>
              <a:t>The sins of mankind are one kind of bondage</a:t>
            </a:r>
          </a:p>
          <a:p>
            <a:pPr>
              <a:buNone/>
            </a:pPr>
            <a:r>
              <a:rPr lang="en-US" dirty="0" smtClean="0">
                <a:solidFill>
                  <a:schemeClr val="bg1"/>
                </a:solidFill>
                <a:cs typeface="Times New Roman" pitchFamily="18" charset="0"/>
              </a:rPr>
              <a:t>Man’s rebellion against his creator often results in religious bondage</a:t>
            </a:r>
          </a:p>
          <a:p>
            <a:pPr>
              <a:buNone/>
            </a:pPr>
            <a:r>
              <a:rPr lang="en-US" dirty="0" smtClean="0">
                <a:solidFill>
                  <a:schemeClr val="bg1"/>
                </a:solidFill>
                <a:cs typeface="Times New Roman" pitchFamily="18" charset="0"/>
              </a:rPr>
              <a:t>Those sins lead to a physical bondage</a:t>
            </a:r>
          </a:p>
          <a:p>
            <a:pPr>
              <a:buNone/>
            </a:pPr>
            <a:r>
              <a:rPr lang="en-US" dirty="0" smtClean="0">
                <a:solidFill>
                  <a:schemeClr val="bg1"/>
                </a:solidFill>
                <a:cs typeface="Times New Roman" pitchFamily="18" charset="0"/>
              </a:rPr>
              <a:t>Social bondage is when a group of people are limited by their societal norms (prejudices, biases, bigotry) in the things they can do and the places they can go</a:t>
            </a:r>
            <a:endParaRPr lang="en-US" dirty="0">
              <a:solidFill>
                <a:schemeClr val="bg1"/>
              </a:solidFill>
              <a:cs typeface="Times New Roman" pitchFamily="18" charset="0"/>
            </a:endParaRPr>
          </a:p>
        </p:txBody>
      </p:sp>
    </p:spTree>
    <p:extLst>
      <p:ext uri="{BB962C8B-B14F-4D97-AF65-F5344CB8AC3E}">
        <p14:creationId xmlns:p14="http://schemas.microsoft.com/office/powerpoint/2010/main" val="6179923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fontScale="92500" lnSpcReduction="10000"/>
          </a:bodyPr>
          <a:lstStyle/>
          <a:p>
            <a:pPr>
              <a:buNone/>
            </a:pPr>
            <a:r>
              <a:rPr lang="en-US" dirty="0" smtClean="0">
                <a:solidFill>
                  <a:schemeClr val="bg1"/>
                </a:solidFill>
                <a:cs typeface="Times New Roman" pitchFamily="18" charset="0"/>
              </a:rPr>
              <a:t>The Story of the Exodus – A Classic Example of Yahuwah Delivering from Human Bondage </a:t>
            </a:r>
          </a:p>
          <a:p>
            <a:pPr marL="0" indent="0">
              <a:buNone/>
            </a:pPr>
            <a:r>
              <a:rPr lang="en-US" dirty="0">
                <a:solidFill>
                  <a:schemeClr val="bg1"/>
                </a:solidFill>
              </a:rPr>
              <a:t>As the sun was setting, </a:t>
            </a:r>
            <a:r>
              <a:rPr lang="en-US" dirty="0" err="1">
                <a:solidFill>
                  <a:schemeClr val="bg1"/>
                </a:solidFill>
              </a:rPr>
              <a:t>Avram</a:t>
            </a:r>
            <a:r>
              <a:rPr lang="en-US" dirty="0">
                <a:solidFill>
                  <a:schemeClr val="bg1"/>
                </a:solidFill>
              </a:rPr>
              <a:t> fell into a deep sleep, and a thick and dreadful darkness came over </a:t>
            </a:r>
            <a:r>
              <a:rPr lang="en-US" dirty="0" smtClean="0">
                <a:solidFill>
                  <a:schemeClr val="bg1"/>
                </a:solidFill>
              </a:rPr>
              <a:t>him. </a:t>
            </a:r>
            <a:r>
              <a:rPr lang="en-US" dirty="0">
                <a:solidFill>
                  <a:schemeClr val="bg1"/>
                </a:solidFill>
              </a:rPr>
              <a:t>Then Yahuwah said to him, "Know for certain that your descendants will be strangers in a country not their own, and they will be enslaved and mistreated </a:t>
            </a:r>
            <a:r>
              <a:rPr lang="en-US" dirty="0" smtClean="0">
                <a:solidFill>
                  <a:schemeClr val="bg1"/>
                </a:solidFill>
              </a:rPr>
              <a:t>- four </a:t>
            </a:r>
            <a:r>
              <a:rPr lang="en-US" dirty="0">
                <a:solidFill>
                  <a:schemeClr val="bg1"/>
                </a:solidFill>
              </a:rPr>
              <a:t>hundred </a:t>
            </a:r>
            <a:r>
              <a:rPr lang="en-US" dirty="0" smtClean="0">
                <a:solidFill>
                  <a:schemeClr val="bg1"/>
                </a:solidFill>
              </a:rPr>
              <a:t>years. </a:t>
            </a:r>
            <a:r>
              <a:rPr lang="en-US" dirty="0">
                <a:solidFill>
                  <a:schemeClr val="bg1"/>
                </a:solidFill>
              </a:rPr>
              <a:t>But I will punish the nation they serve as slaves, and afterward they will come out with great possessions</a:t>
            </a:r>
            <a:r>
              <a:rPr lang="en-US" dirty="0" smtClean="0">
                <a:solidFill>
                  <a:schemeClr val="bg1"/>
                </a:solidFill>
              </a:rPr>
              <a:t>.” (Genesis 15:12-14)</a:t>
            </a:r>
            <a:endParaRPr lang="en-US" dirty="0">
              <a:solidFill>
                <a:schemeClr val="bg1"/>
              </a:solidFill>
            </a:endParaRPr>
          </a:p>
          <a:p>
            <a:pPr>
              <a:buNone/>
            </a:pPr>
            <a:endParaRPr lang="en-US" dirty="0" smtClean="0">
              <a:solidFill>
                <a:schemeClr val="bg1"/>
              </a:solidFill>
              <a:cs typeface="Times New Roman" pitchFamily="18" charset="0"/>
            </a:endParaRPr>
          </a:p>
          <a:p>
            <a:pPr>
              <a:buNone/>
            </a:pPr>
            <a:endParaRPr lang="en-US" dirty="0" smtClean="0">
              <a:solidFill>
                <a:schemeClr val="bg1"/>
              </a:solidFill>
              <a:cs typeface="Times New Roman" pitchFamily="18" charset="0"/>
            </a:endParaRPr>
          </a:p>
        </p:txBody>
      </p:sp>
    </p:spTree>
    <p:extLst>
      <p:ext uri="{BB962C8B-B14F-4D97-AF65-F5344CB8AC3E}">
        <p14:creationId xmlns:p14="http://schemas.microsoft.com/office/powerpoint/2010/main" val="5109796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a:bodyPr>
          <a:lstStyle/>
          <a:p>
            <a:pPr>
              <a:buNone/>
            </a:pPr>
            <a:r>
              <a:rPr lang="en-US" dirty="0" smtClean="0">
                <a:solidFill>
                  <a:schemeClr val="bg1"/>
                </a:solidFill>
              </a:rPr>
              <a:t>"Look</a:t>
            </a:r>
            <a:r>
              <a:rPr lang="en-US" dirty="0">
                <a:solidFill>
                  <a:schemeClr val="bg1"/>
                </a:solidFill>
              </a:rPr>
              <a:t>," he said to his people, "the sons of </a:t>
            </a:r>
            <a:r>
              <a:rPr lang="en-US" dirty="0" err="1">
                <a:solidFill>
                  <a:schemeClr val="bg1"/>
                </a:solidFill>
              </a:rPr>
              <a:t>Yisrael</a:t>
            </a:r>
            <a:r>
              <a:rPr lang="en-US" dirty="0">
                <a:solidFill>
                  <a:schemeClr val="bg1"/>
                </a:solidFill>
              </a:rPr>
              <a:t> have become much too numerous for </a:t>
            </a:r>
            <a:r>
              <a:rPr lang="en-US" dirty="0" smtClean="0">
                <a:solidFill>
                  <a:schemeClr val="bg1"/>
                </a:solidFill>
              </a:rPr>
              <a:t>us. </a:t>
            </a:r>
            <a:r>
              <a:rPr lang="en-US" dirty="0">
                <a:solidFill>
                  <a:schemeClr val="bg1"/>
                </a:solidFill>
              </a:rPr>
              <a:t>Come, we must deal shrewdly with them or they will become even more numerous and, if war breaks out, will join our enemies, fight against us and leave the country</a:t>
            </a:r>
            <a:r>
              <a:rPr lang="en-US" dirty="0" smtClean="0">
                <a:solidFill>
                  <a:schemeClr val="bg1"/>
                </a:solidFill>
              </a:rPr>
              <a:t>.” (Exodus 1:9-10)</a:t>
            </a:r>
            <a:endParaRPr lang="en-US" dirty="0">
              <a:solidFill>
                <a:schemeClr val="bg1"/>
              </a:solidFill>
            </a:endParaRPr>
          </a:p>
          <a:p>
            <a:pPr>
              <a:buNone/>
            </a:pPr>
            <a:endParaRPr lang="en-US" dirty="0" smtClean="0">
              <a:solidFill>
                <a:schemeClr val="bg1"/>
              </a:solidFill>
              <a:cs typeface="Times New Roman" pitchFamily="18" charset="0"/>
            </a:endParaRPr>
          </a:p>
          <a:p>
            <a:pPr>
              <a:buNone/>
            </a:pPr>
            <a:endParaRPr lang="en-US" dirty="0" smtClean="0">
              <a:solidFill>
                <a:schemeClr val="bg1"/>
              </a:solidFill>
              <a:cs typeface="Times New Roman" pitchFamily="18" charset="0"/>
            </a:endParaRPr>
          </a:p>
        </p:txBody>
      </p:sp>
    </p:spTree>
    <p:extLst>
      <p:ext uri="{BB962C8B-B14F-4D97-AF65-F5344CB8AC3E}">
        <p14:creationId xmlns:p14="http://schemas.microsoft.com/office/powerpoint/2010/main" val="5214934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fontScale="92500"/>
          </a:bodyPr>
          <a:lstStyle/>
          <a:p>
            <a:pPr>
              <a:buNone/>
            </a:pPr>
            <a:r>
              <a:rPr lang="en-US" dirty="0">
                <a:solidFill>
                  <a:schemeClr val="bg1"/>
                </a:solidFill>
              </a:rPr>
              <a:t>So they put slave masters over them to oppress them with forced labor, and they built </a:t>
            </a:r>
            <a:r>
              <a:rPr lang="en-US" dirty="0" err="1">
                <a:solidFill>
                  <a:schemeClr val="bg1"/>
                </a:solidFill>
              </a:rPr>
              <a:t>Pithom</a:t>
            </a:r>
            <a:r>
              <a:rPr lang="en-US" dirty="0">
                <a:solidFill>
                  <a:schemeClr val="bg1"/>
                </a:solidFill>
              </a:rPr>
              <a:t> and </a:t>
            </a:r>
            <a:r>
              <a:rPr lang="en-US" dirty="0" err="1">
                <a:solidFill>
                  <a:schemeClr val="bg1"/>
                </a:solidFill>
              </a:rPr>
              <a:t>Rameses</a:t>
            </a:r>
            <a:r>
              <a:rPr lang="en-US" dirty="0">
                <a:solidFill>
                  <a:schemeClr val="bg1"/>
                </a:solidFill>
              </a:rPr>
              <a:t> as store cities for Pharaoh.  But the more they were oppressed, the more they multiplied and spread; so the </a:t>
            </a:r>
            <a:r>
              <a:rPr lang="en-US" dirty="0" err="1">
                <a:solidFill>
                  <a:schemeClr val="bg1"/>
                </a:solidFill>
              </a:rPr>
              <a:t>Mitzrites</a:t>
            </a:r>
            <a:r>
              <a:rPr lang="en-US" dirty="0">
                <a:solidFill>
                  <a:schemeClr val="bg1"/>
                </a:solidFill>
              </a:rPr>
              <a:t> came to dread the sons of </a:t>
            </a:r>
            <a:r>
              <a:rPr lang="en-US" dirty="0" err="1">
                <a:solidFill>
                  <a:schemeClr val="bg1"/>
                </a:solidFill>
              </a:rPr>
              <a:t>Yisrael</a:t>
            </a:r>
            <a:r>
              <a:rPr lang="en-US" dirty="0">
                <a:solidFill>
                  <a:schemeClr val="bg1"/>
                </a:solidFill>
              </a:rPr>
              <a:t> and worked them ruthlessly.  They made their lives bitter with hard labor in brick and mortar and with all kinds of work in the fields; in all their hard labor the </a:t>
            </a:r>
            <a:r>
              <a:rPr lang="en-US" dirty="0" err="1">
                <a:solidFill>
                  <a:schemeClr val="bg1"/>
                </a:solidFill>
              </a:rPr>
              <a:t>Mitzrites</a:t>
            </a:r>
            <a:r>
              <a:rPr lang="en-US" dirty="0">
                <a:solidFill>
                  <a:schemeClr val="bg1"/>
                </a:solidFill>
              </a:rPr>
              <a:t> used them ruthlessly. (Exodus 1:11-14</a:t>
            </a:r>
            <a:r>
              <a:rPr lang="en-US" dirty="0" smtClean="0">
                <a:solidFill>
                  <a:schemeClr val="bg1"/>
                </a:solidFill>
              </a:rPr>
              <a:t>)</a:t>
            </a:r>
            <a:endParaRPr lang="en-US" sz="4000" dirty="0">
              <a:solidFill>
                <a:schemeClr val="bg1"/>
              </a:solidFill>
              <a:cs typeface="Times New Roman" pitchFamily="18" charset="0"/>
            </a:endParaRPr>
          </a:p>
        </p:txBody>
      </p:sp>
    </p:spTree>
    <p:extLst>
      <p:ext uri="{BB962C8B-B14F-4D97-AF65-F5344CB8AC3E}">
        <p14:creationId xmlns:p14="http://schemas.microsoft.com/office/powerpoint/2010/main" val="99049296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a:bodyPr>
          <a:lstStyle/>
          <a:p>
            <a:pPr>
              <a:buNone/>
            </a:pPr>
            <a:r>
              <a:rPr lang="en-US" dirty="0" smtClean="0">
                <a:solidFill>
                  <a:schemeClr val="bg1"/>
                </a:solidFill>
                <a:cs typeface="Times New Roman" pitchFamily="18" charset="0"/>
              </a:rPr>
              <a:t>Enter </a:t>
            </a:r>
            <a:r>
              <a:rPr lang="en-US" dirty="0" err="1" smtClean="0">
                <a:solidFill>
                  <a:schemeClr val="bg1"/>
                </a:solidFill>
                <a:cs typeface="Times New Roman" pitchFamily="18" charset="0"/>
              </a:rPr>
              <a:t>Mosheh</a:t>
            </a:r>
            <a:endParaRPr lang="en-US" dirty="0" smtClean="0">
              <a:solidFill>
                <a:schemeClr val="bg1"/>
              </a:solidFill>
              <a:cs typeface="Times New Roman" pitchFamily="18" charset="0"/>
            </a:endParaRPr>
          </a:p>
          <a:p>
            <a:pPr>
              <a:buNone/>
            </a:pPr>
            <a:r>
              <a:rPr lang="en-US" dirty="0" smtClean="0">
                <a:solidFill>
                  <a:schemeClr val="bg1"/>
                </a:solidFill>
                <a:cs typeface="Times New Roman" pitchFamily="18" charset="0"/>
              </a:rPr>
              <a:t>The Deliverance</a:t>
            </a:r>
          </a:p>
          <a:p>
            <a:pPr>
              <a:buNone/>
            </a:pPr>
            <a:r>
              <a:rPr lang="en-US" dirty="0" smtClean="0">
                <a:solidFill>
                  <a:schemeClr val="bg1"/>
                </a:solidFill>
                <a:cs typeface="Times New Roman" pitchFamily="18" charset="0"/>
              </a:rPr>
              <a:t>The Meeting on Mt Sinai</a:t>
            </a:r>
          </a:p>
          <a:p>
            <a:pPr>
              <a:buNone/>
            </a:pPr>
            <a:r>
              <a:rPr lang="en-US" dirty="0" smtClean="0">
                <a:solidFill>
                  <a:schemeClr val="bg1"/>
                </a:solidFill>
                <a:cs typeface="Times New Roman" pitchFamily="18" charset="0"/>
              </a:rPr>
              <a:t>When Did this happen?</a:t>
            </a:r>
          </a:p>
          <a:p>
            <a:pPr>
              <a:buNone/>
            </a:pPr>
            <a:r>
              <a:rPr lang="en-US" dirty="0" smtClean="0">
                <a:solidFill>
                  <a:schemeClr val="bg1"/>
                </a:solidFill>
                <a:cs typeface="Times New Roman" pitchFamily="18" charset="0"/>
              </a:rPr>
              <a:t>The Pattern: Deliverance based on a simple act of obedience, then a revelation of more instructions.</a:t>
            </a:r>
          </a:p>
        </p:txBody>
      </p:sp>
    </p:spTree>
    <p:extLst>
      <p:ext uri="{BB962C8B-B14F-4D97-AF65-F5344CB8AC3E}">
        <p14:creationId xmlns:p14="http://schemas.microsoft.com/office/powerpoint/2010/main" val="6020574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a:bodyPr>
          <a:lstStyle/>
          <a:p>
            <a:pPr algn="ctr">
              <a:buNone/>
            </a:pPr>
            <a:r>
              <a:rPr lang="en-US" dirty="0">
                <a:solidFill>
                  <a:schemeClr val="bg1"/>
                </a:solidFill>
                <a:cs typeface="Times New Roman" pitchFamily="18" charset="0"/>
              </a:rPr>
              <a:t>Is the Torah bondage?</a:t>
            </a:r>
          </a:p>
          <a:p>
            <a:pPr>
              <a:buNone/>
            </a:pPr>
            <a:r>
              <a:rPr lang="en-US" dirty="0">
                <a:solidFill>
                  <a:schemeClr val="bg1"/>
                </a:solidFill>
                <a:cs typeface="Times New Roman" pitchFamily="18" charset="0"/>
              </a:rPr>
              <a:t>Did the Prophet like </a:t>
            </a:r>
            <a:r>
              <a:rPr lang="en-US" dirty="0" err="1">
                <a:solidFill>
                  <a:schemeClr val="bg1"/>
                </a:solidFill>
                <a:cs typeface="Times New Roman" pitchFamily="18" charset="0"/>
              </a:rPr>
              <a:t>Mosheh</a:t>
            </a:r>
            <a:r>
              <a:rPr lang="en-US" dirty="0">
                <a:solidFill>
                  <a:schemeClr val="bg1"/>
                </a:solidFill>
                <a:cs typeface="Times New Roman" pitchFamily="18" charset="0"/>
              </a:rPr>
              <a:t> come to set us free from the Torah</a:t>
            </a:r>
            <a:r>
              <a:rPr lang="en-US" dirty="0" smtClean="0">
                <a:solidFill>
                  <a:schemeClr val="bg1"/>
                </a:solidFill>
                <a:cs typeface="Times New Roman" pitchFamily="18" charset="0"/>
              </a:rPr>
              <a:t>?</a:t>
            </a:r>
            <a:endParaRPr lang="en-US" dirty="0" smtClean="0">
              <a:solidFill>
                <a:schemeClr val="bg1"/>
              </a:solidFill>
            </a:endParaRPr>
          </a:p>
          <a:p>
            <a:pPr marL="0" indent="0">
              <a:buNone/>
            </a:pPr>
            <a:r>
              <a:rPr lang="en-US" dirty="0" smtClean="0">
                <a:solidFill>
                  <a:schemeClr val="bg1"/>
                </a:solidFill>
              </a:rPr>
              <a:t>I </a:t>
            </a:r>
            <a:r>
              <a:rPr lang="en-US" dirty="0">
                <a:solidFill>
                  <a:schemeClr val="bg1"/>
                </a:solidFill>
              </a:rPr>
              <a:t>run in the path of </a:t>
            </a:r>
            <a:r>
              <a:rPr lang="en-US" u="sng" dirty="0">
                <a:solidFill>
                  <a:schemeClr val="bg1"/>
                </a:solidFill>
              </a:rPr>
              <a:t>your commands</a:t>
            </a:r>
            <a:r>
              <a:rPr lang="en-US" dirty="0">
                <a:solidFill>
                  <a:schemeClr val="bg1"/>
                </a:solidFill>
              </a:rPr>
              <a:t>, for </a:t>
            </a:r>
            <a:r>
              <a:rPr lang="en-US" u="sng" dirty="0">
                <a:solidFill>
                  <a:schemeClr val="bg1"/>
                </a:solidFill>
              </a:rPr>
              <a:t>you have set my heart free</a:t>
            </a:r>
            <a:r>
              <a:rPr lang="en-US" dirty="0">
                <a:solidFill>
                  <a:schemeClr val="bg1"/>
                </a:solidFill>
              </a:rPr>
              <a:t> (Ps.119:32).</a:t>
            </a:r>
          </a:p>
          <a:p>
            <a:pPr marL="0" indent="0">
              <a:buNone/>
            </a:pPr>
            <a:r>
              <a:rPr lang="en-US" u="sng" dirty="0" smtClean="0">
                <a:solidFill>
                  <a:schemeClr val="bg1"/>
                </a:solidFill>
              </a:rPr>
              <a:t>I </a:t>
            </a:r>
            <a:r>
              <a:rPr lang="en-US" u="sng" dirty="0">
                <a:solidFill>
                  <a:schemeClr val="bg1"/>
                </a:solidFill>
              </a:rPr>
              <a:t>will walk about in freedom</a:t>
            </a:r>
            <a:r>
              <a:rPr lang="en-US" dirty="0">
                <a:solidFill>
                  <a:schemeClr val="bg1"/>
                </a:solidFill>
              </a:rPr>
              <a:t>, for I have sought out your precepts (119:45).</a:t>
            </a:r>
          </a:p>
          <a:p>
            <a:pPr>
              <a:buNone/>
            </a:pPr>
            <a:endParaRPr lang="en-US" sz="4000" dirty="0">
              <a:solidFill>
                <a:schemeClr val="bg1"/>
              </a:solidFill>
              <a:cs typeface="Times New Roman" pitchFamily="18" charset="0"/>
            </a:endParaRPr>
          </a:p>
        </p:txBody>
      </p:sp>
    </p:spTree>
    <p:extLst>
      <p:ext uri="{BB962C8B-B14F-4D97-AF65-F5344CB8AC3E}">
        <p14:creationId xmlns:p14="http://schemas.microsoft.com/office/powerpoint/2010/main" val="15652702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a:bodyPr>
          <a:lstStyle/>
          <a:p>
            <a:pPr algn="ctr">
              <a:buNone/>
            </a:pPr>
            <a:r>
              <a:rPr lang="en-US" dirty="0" smtClean="0">
                <a:solidFill>
                  <a:schemeClr val="bg1"/>
                </a:solidFill>
                <a:cs typeface="Times New Roman" pitchFamily="18" charset="0"/>
              </a:rPr>
              <a:t>The Torah Brings Freedom</a:t>
            </a:r>
          </a:p>
          <a:p>
            <a:pPr>
              <a:buNone/>
            </a:pPr>
            <a:r>
              <a:rPr lang="en-US" dirty="0">
                <a:solidFill>
                  <a:schemeClr val="bg1"/>
                </a:solidFill>
              </a:rPr>
              <a:t>But the man who looks intently into the perfect Torah that gives freedom, and continues to do this, not forgetting what he has heard, but doing it - he will be blessed in what he does (James 1:25).</a:t>
            </a:r>
            <a:endParaRPr lang="en-US" dirty="0">
              <a:solidFill>
                <a:schemeClr val="bg1"/>
              </a:solidFill>
              <a:cs typeface="Times New Roman" pitchFamily="18" charset="0"/>
            </a:endParaRPr>
          </a:p>
        </p:txBody>
      </p:sp>
    </p:spTree>
    <p:extLst>
      <p:ext uri="{BB962C8B-B14F-4D97-AF65-F5344CB8AC3E}">
        <p14:creationId xmlns:p14="http://schemas.microsoft.com/office/powerpoint/2010/main" val="235566445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a:bodyPr>
          <a:lstStyle/>
          <a:p>
            <a:pPr>
              <a:buNone/>
            </a:pPr>
            <a:r>
              <a:rPr lang="en-US" dirty="0">
                <a:solidFill>
                  <a:schemeClr val="bg1"/>
                </a:solidFill>
              </a:rPr>
              <a:t>For whoever keeps the whole </a:t>
            </a:r>
            <a:r>
              <a:rPr lang="en-US" dirty="0" smtClean="0">
                <a:solidFill>
                  <a:schemeClr val="bg1"/>
                </a:solidFill>
              </a:rPr>
              <a:t>Torah </a:t>
            </a:r>
            <a:r>
              <a:rPr lang="en-US" dirty="0">
                <a:solidFill>
                  <a:schemeClr val="bg1"/>
                </a:solidFill>
              </a:rPr>
              <a:t>and yet stumbles at just one point is guilty of breaking all of it.  For he who said, "Do not commit adultery," also said, "Do not murder." If you do not commit adultery but do commit murder, you have become a lawbreaker.  </a:t>
            </a:r>
            <a:r>
              <a:rPr lang="en-US" u="sng" dirty="0">
                <a:solidFill>
                  <a:schemeClr val="bg1"/>
                </a:solidFill>
              </a:rPr>
              <a:t>Speak and act as those who are going to be judged by the </a:t>
            </a:r>
            <a:r>
              <a:rPr lang="en-US" u="sng" dirty="0" smtClean="0">
                <a:solidFill>
                  <a:schemeClr val="bg1"/>
                </a:solidFill>
              </a:rPr>
              <a:t>Torah </a:t>
            </a:r>
            <a:r>
              <a:rPr lang="en-US" u="sng" dirty="0">
                <a:solidFill>
                  <a:schemeClr val="bg1"/>
                </a:solidFill>
              </a:rPr>
              <a:t>that gives freedom</a:t>
            </a:r>
            <a:r>
              <a:rPr lang="en-US" dirty="0">
                <a:solidFill>
                  <a:schemeClr val="bg1"/>
                </a:solidFill>
              </a:rPr>
              <a:t> (James 2:10-12)</a:t>
            </a:r>
            <a:endParaRPr lang="en-US" dirty="0">
              <a:solidFill>
                <a:schemeClr val="bg1"/>
              </a:solidFill>
              <a:cs typeface="Times New Roman" pitchFamily="18" charset="0"/>
            </a:endParaRPr>
          </a:p>
        </p:txBody>
      </p:sp>
    </p:spTree>
    <p:extLst>
      <p:ext uri="{BB962C8B-B14F-4D97-AF65-F5344CB8AC3E}">
        <p14:creationId xmlns:p14="http://schemas.microsoft.com/office/powerpoint/2010/main" val="283266805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a:bodyPr>
          <a:lstStyle/>
          <a:p>
            <a:pPr algn="ctr">
              <a:buNone/>
            </a:pPr>
            <a:r>
              <a:rPr lang="en-US" dirty="0" smtClean="0">
                <a:solidFill>
                  <a:schemeClr val="bg1"/>
                </a:solidFill>
                <a:cs typeface="Times New Roman" pitchFamily="18" charset="0"/>
              </a:rPr>
              <a:t>Romans 6: Biblical Freedom Comes from Connection with Yahuwah</a:t>
            </a:r>
          </a:p>
          <a:p>
            <a:pPr>
              <a:buNone/>
            </a:pPr>
            <a:r>
              <a:rPr lang="en-US" dirty="0">
                <a:solidFill>
                  <a:schemeClr val="bg1"/>
                </a:solidFill>
              </a:rPr>
              <a:t>Don't you know that when you offer yourselves to someone to obey him as slaves, you are slaves to the one whom you obey - whether you are slaves to sin...or to obedience...? You have been set free from sin and have become slaves to righteousness (Romans 6:16,18).</a:t>
            </a:r>
            <a:endParaRPr lang="en-US" dirty="0">
              <a:solidFill>
                <a:schemeClr val="bg1"/>
              </a:solidFill>
              <a:cs typeface="Times New Roman" pitchFamily="18" charset="0"/>
            </a:endParaRPr>
          </a:p>
        </p:txBody>
      </p:sp>
    </p:spTree>
    <p:extLst>
      <p:ext uri="{BB962C8B-B14F-4D97-AF65-F5344CB8AC3E}">
        <p14:creationId xmlns:p14="http://schemas.microsoft.com/office/powerpoint/2010/main" val="7823042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a:bodyPr>
          <a:lstStyle/>
          <a:p>
            <a:pPr algn="ctr">
              <a:buNone/>
            </a:pPr>
            <a:r>
              <a:rPr lang="en-US" dirty="0" smtClean="0">
                <a:solidFill>
                  <a:schemeClr val="bg1"/>
                </a:solidFill>
                <a:cs typeface="Times New Roman" pitchFamily="18" charset="0"/>
              </a:rPr>
              <a:t>Slaves to Elohim</a:t>
            </a:r>
          </a:p>
          <a:p>
            <a:pPr>
              <a:buNone/>
            </a:pPr>
            <a:r>
              <a:rPr lang="en-US" dirty="0">
                <a:solidFill>
                  <a:schemeClr val="bg1"/>
                </a:solidFill>
              </a:rPr>
              <a:t>When you were slaves to sin, you were free from the control of righteousness. But now that you have been set free from sin and have become slaves to Elohim, the benefit you reap leads to holiness, and the result is eternal life (Romans 6:20, 22).</a:t>
            </a:r>
            <a:endParaRPr lang="en-US" dirty="0">
              <a:solidFill>
                <a:schemeClr val="bg1"/>
              </a:solidFill>
              <a:cs typeface="Times New Roman" pitchFamily="18" charset="0"/>
            </a:endParaRPr>
          </a:p>
        </p:txBody>
      </p:sp>
    </p:spTree>
    <p:extLst>
      <p:ext uri="{BB962C8B-B14F-4D97-AF65-F5344CB8AC3E}">
        <p14:creationId xmlns:p14="http://schemas.microsoft.com/office/powerpoint/2010/main" val="242074363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a:bodyPr>
          <a:lstStyle/>
          <a:p>
            <a:pPr>
              <a:buNone/>
            </a:pPr>
            <a:r>
              <a:rPr lang="en-US" dirty="0" smtClean="0">
                <a:solidFill>
                  <a:schemeClr val="bg1"/>
                </a:solidFill>
                <a:cs typeface="Times New Roman" pitchFamily="18" charset="0"/>
              </a:rPr>
              <a:t>Paul Teaches That We Are Slaves to </a:t>
            </a:r>
            <a:r>
              <a:rPr lang="en-US" dirty="0" err="1" smtClean="0">
                <a:solidFill>
                  <a:schemeClr val="bg1"/>
                </a:solidFill>
                <a:cs typeface="Times New Roman" pitchFamily="18" charset="0"/>
              </a:rPr>
              <a:t>Yah’s</a:t>
            </a:r>
            <a:r>
              <a:rPr lang="en-US" dirty="0" smtClean="0">
                <a:solidFill>
                  <a:schemeClr val="bg1"/>
                </a:solidFill>
                <a:cs typeface="Times New Roman" pitchFamily="18" charset="0"/>
              </a:rPr>
              <a:t> Law</a:t>
            </a:r>
          </a:p>
          <a:p>
            <a:pPr>
              <a:buNone/>
            </a:pPr>
            <a:r>
              <a:rPr lang="en-US" dirty="0">
                <a:solidFill>
                  <a:schemeClr val="bg1"/>
                </a:solidFill>
              </a:rPr>
              <a:t>Romans 7:22, Paul says, "in my inner being I delight in Elohim's law," </a:t>
            </a:r>
            <a:endParaRPr lang="en-US" dirty="0" smtClean="0">
              <a:solidFill>
                <a:schemeClr val="bg1"/>
              </a:solidFill>
            </a:endParaRPr>
          </a:p>
          <a:p>
            <a:pPr>
              <a:buNone/>
            </a:pPr>
            <a:r>
              <a:rPr lang="en-US" dirty="0">
                <a:solidFill>
                  <a:schemeClr val="bg1"/>
                </a:solidFill>
              </a:rPr>
              <a:t>I</a:t>
            </a:r>
            <a:r>
              <a:rPr lang="en-US" dirty="0" smtClean="0">
                <a:solidFill>
                  <a:schemeClr val="bg1"/>
                </a:solidFill>
              </a:rPr>
              <a:t>n </a:t>
            </a:r>
            <a:r>
              <a:rPr lang="en-US" dirty="0">
                <a:solidFill>
                  <a:schemeClr val="bg1"/>
                </a:solidFill>
              </a:rPr>
              <a:t>verse 25 he adds, "so then, I myself in my mind am a slave to Elohim's law."  </a:t>
            </a:r>
            <a:endParaRPr lang="en-US" dirty="0" smtClean="0">
              <a:solidFill>
                <a:schemeClr val="bg1"/>
              </a:solidFill>
            </a:endParaRPr>
          </a:p>
          <a:p>
            <a:pPr>
              <a:buNone/>
            </a:pPr>
            <a:r>
              <a:rPr lang="en-US" dirty="0">
                <a:solidFill>
                  <a:schemeClr val="bg1"/>
                </a:solidFill>
              </a:rPr>
              <a:t>I</a:t>
            </a:r>
            <a:r>
              <a:rPr lang="en-US" dirty="0" smtClean="0">
                <a:solidFill>
                  <a:schemeClr val="bg1"/>
                </a:solidFill>
              </a:rPr>
              <a:t>n </a:t>
            </a:r>
            <a:r>
              <a:rPr lang="en-US" dirty="0">
                <a:solidFill>
                  <a:schemeClr val="bg1"/>
                </a:solidFill>
              </a:rPr>
              <a:t>1 Corinthians 9:21, Paul writes, "I am not free from Elohim's law but am under Messiah's law." </a:t>
            </a:r>
            <a:endParaRPr lang="en-US" dirty="0">
              <a:solidFill>
                <a:schemeClr val="bg1"/>
              </a:solidFill>
              <a:cs typeface="Times New Roman" pitchFamily="18" charset="0"/>
            </a:endParaRPr>
          </a:p>
        </p:txBody>
      </p:sp>
    </p:spTree>
    <p:extLst>
      <p:ext uri="{BB962C8B-B14F-4D97-AF65-F5344CB8AC3E}">
        <p14:creationId xmlns:p14="http://schemas.microsoft.com/office/powerpoint/2010/main" val="35557767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a:bodyPr>
          <a:lstStyle/>
          <a:p>
            <a:pPr marL="0" indent="0">
              <a:buNone/>
            </a:pPr>
            <a:r>
              <a:rPr lang="en-US" dirty="0">
                <a:solidFill>
                  <a:schemeClr val="bg1"/>
                </a:solidFill>
              </a:rPr>
              <a:t>"Do we, then, nullify the law by this faith? Not at all! Rather, we uphold the law" (Romans 3:31). Paul goes on to say that those who are controlled by the Holy Spirit submit themselves to Elohim's law. He says, "those who live in accordance with the Spirit have their minds set on what the Spirit desires" (Romans 8:5). </a:t>
            </a:r>
          </a:p>
        </p:txBody>
      </p:sp>
    </p:spTree>
    <p:extLst>
      <p:ext uri="{BB962C8B-B14F-4D97-AF65-F5344CB8AC3E}">
        <p14:creationId xmlns:p14="http://schemas.microsoft.com/office/powerpoint/2010/main" val="123659969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a:bodyPr>
          <a:lstStyle/>
          <a:p>
            <a:pPr marL="0" indent="0">
              <a:buNone/>
            </a:pPr>
            <a:r>
              <a:rPr lang="en-US" dirty="0">
                <a:solidFill>
                  <a:schemeClr val="bg1"/>
                </a:solidFill>
              </a:rPr>
              <a:t>Then </a:t>
            </a:r>
            <a:r>
              <a:rPr lang="en-US" dirty="0" smtClean="0">
                <a:solidFill>
                  <a:schemeClr val="bg1"/>
                </a:solidFill>
              </a:rPr>
              <a:t>Paul </a:t>
            </a:r>
            <a:r>
              <a:rPr lang="en-US" dirty="0">
                <a:solidFill>
                  <a:schemeClr val="bg1"/>
                </a:solidFill>
              </a:rPr>
              <a:t>asserts that the sinful mind</a:t>
            </a:r>
          </a:p>
          <a:p>
            <a:pPr marL="0" indent="0">
              <a:buNone/>
            </a:pPr>
            <a:r>
              <a:rPr lang="en-US" dirty="0" smtClean="0">
                <a:solidFill>
                  <a:schemeClr val="bg1"/>
                </a:solidFill>
              </a:rPr>
              <a:t>“does </a:t>
            </a:r>
            <a:r>
              <a:rPr lang="en-US" dirty="0">
                <a:solidFill>
                  <a:schemeClr val="bg1"/>
                </a:solidFill>
              </a:rPr>
              <a:t>not submit to Elohim's law, nor can it do so... You, however, are controlled not by the sinful nature but by the Spirit, if the Spirit of Elohim lives in you... Therefore, brothers, we have an obligation - but it is not to the sinful nature, to live according to </a:t>
            </a:r>
            <a:r>
              <a:rPr lang="en-US" dirty="0" smtClean="0">
                <a:solidFill>
                  <a:schemeClr val="bg1"/>
                </a:solidFill>
              </a:rPr>
              <a:t>it” </a:t>
            </a:r>
            <a:r>
              <a:rPr lang="en-US" dirty="0">
                <a:solidFill>
                  <a:schemeClr val="bg1"/>
                </a:solidFill>
              </a:rPr>
              <a:t>(Romans 8:7,9,12</a:t>
            </a:r>
            <a:r>
              <a:rPr lang="en-US" dirty="0" smtClean="0">
                <a:solidFill>
                  <a:schemeClr val="bg1"/>
                </a:solidFill>
              </a:rPr>
              <a:t>).</a:t>
            </a:r>
            <a:endParaRPr lang="en-US" dirty="0">
              <a:solidFill>
                <a:schemeClr val="bg1"/>
              </a:solidFill>
            </a:endParaRPr>
          </a:p>
        </p:txBody>
      </p:sp>
    </p:spTree>
    <p:extLst>
      <p:ext uri="{BB962C8B-B14F-4D97-AF65-F5344CB8AC3E}">
        <p14:creationId xmlns:p14="http://schemas.microsoft.com/office/powerpoint/2010/main" val="80860650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lnSpcReduction="10000"/>
          </a:bodyPr>
          <a:lstStyle/>
          <a:p>
            <a:pPr>
              <a:buNone/>
            </a:pPr>
            <a:r>
              <a:rPr lang="en-US" dirty="0">
                <a:solidFill>
                  <a:schemeClr val="bg1"/>
                </a:solidFill>
              </a:rPr>
              <a:t>Even to this day when </a:t>
            </a:r>
            <a:r>
              <a:rPr lang="en-US" dirty="0" err="1">
                <a:solidFill>
                  <a:schemeClr val="bg1"/>
                </a:solidFill>
              </a:rPr>
              <a:t>Mosheh</a:t>
            </a:r>
            <a:r>
              <a:rPr lang="en-US" dirty="0">
                <a:solidFill>
                  <a:schemeClr val="bg1"/>
                </a:solidFill>
              </a:rPr>
              <a:t> is read, a veil covers their hearts.  But whenever anyone turns to the Master, the veil is taken away.  </a:t>
            </a:r>
            <a:r>
              <a:rPr lang="en-US" u="sng" dirty="0">
                <a:solidFill>
                  <a:schemeClr val="bg1"/>
                </a:solidFill>
              </a:rPr>
              <a:t>Now Yahuwah is the Spirit, and where the Spirit of Yahuwah is, there is freedom</a:t>
            </a:r>
            <a:r>
              <a:rPr lang="en-US" dirty="0">
                <a:solidFill>
                  <a:schemeClr val="bg1"/>
                </a:solidFill>
              </a:rPr>
              <a:t>.  And we, who with unveiled faces all reflect Yahuwah's glory, </a:t>
            </a:r>
            <a:r>
              <a:rPr lang="en-US" u="sng" dirty="0">
                <a:solidFill>
                  <a:schemeClr val="bg1"/>
                </a:solidFill>
              </a:rPr>
              <a:t>are being transformed into his likeness</a:t>
            </a:r>
            <a:r>
              <a:rPr lang="en-US" dirty="0">
                <a:solidFill>
                  <a:schemeClr val="bg1"/>
                </a:solidFill>
              </a:rPr>
              <a:t> with ever-increasing glory, which comes from Yahuwah, who is the Spirit. (2 Corinthians 3:15-18</a:t>
            </a:r>
            <a:r>
              <a:rPr lang="en-US" dirty="0" smtClean="0">
                <a:solidFill>
                  <a:schemeClr val="bg1"/>
                </a:solidFill>
              </a:rPr>
              <a:t>)</a:t>
            </a:r>
            <a:endParaRPr lang="en-US" sz="4000" dirty="0">
              <a:solidFill>
                <a:schemeClr val="bg1"/>
              </a:solidFill>
              <a:cs typeface="Times New Roman" pitchFamily="18" charset="0"/>
            </a:endParaRPr>
          </a:p>
        </p:txBody>
      </p:sp>
    </p:spTree>
    <p:extLst>
      <p:ext uri="{BB962C8B-B14F-4D97-AF65-F5344CB8AC3E}">
        <p14:creationId xmlns:p14="http://schemas.microsoft.com/office/powerpoint/2010/main" val="141963169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a:bodyPr>
          <a:lstStyle/>
          <a:p>
            <a:pPr algn="ctr">
              <a:buNone/>
            </a:pPr>
            <a:r>
              <a:rPr lang="en-US" dirty="0" smtClean="0">
                <a:solidFill>
                  <a:schemeClr val="bg1"/>
                </a:solidFill>
                <a:cs typeface="Times New Roman" pitchFamily="18" charset="0"/>
              </a:rPr>
              <a:t>Why Does He Give Us His Spirit?</a:t>
            </a:r>
          </a:p>
          <a:p>
            <a:pPr>
              <a:buNone/>
            </a:pPr>
            <a:r>
              <a:rPr lang="en-US" dirty="0">
                <a:solidFill>
                  <a:schemeClr val="bg1"/>
                </a:solidFill>
              </a:rPr>
              <a:t>I will give them one heart and </a:t>
            </a:r>
            <a:r>
              <a:rPr lang="en-US" b="1" u="sng" dirty="0">
                <a:solidFill>
                  <a:schemeClr val="bg1"/>
                </a:solidFill>
              </a:rPr>
              <a:t>I will put a new Spirit within them</a:t>
            </a:r>
            <a:r>
              <a:rPr lang="en-US" dirty="0">
                <a:solidFill>
                  <a:schemeClr val="bg1"/>
                </a:solidFill>
              </a:rPr>
              <a:t>; I will remove the heart of stone from their bodies and I will give them a heart of flesh, </a:t>
            </a:r>
            <a:r>
              <a:rPr lang="en-US" b="1" u="sng" dirty="0">
                <a:solidFill>
                  <a:schemeClr val="bg1"/>
                </a:solidFill>
              </a:rPr>
              <a:t>so that they may obey my rules (Hebrew, "</a:t>
            </a:r>
            <a:r>
              <a:rPr lang="en-US" b="1" u="sng" dirty="0" err="1">
                <a:solidFill>
                  <a:schemeClr val="bg1"/>
                </a:solidFill>
              </a:rPr>
              <a:t>chukot</a:t>
            </a:r>
            <a:r>
              <a:rPr lang="en-US" b="1" u="sng" dirty="0">
                <a:solidFill>
                  <a:schemeClr val="bg1"/>
                </a:solidFill>
              </a:rPr>
              <a:t>") and keep my right-rulings (Hebrew, "</a:t>
            </a:r>
            <a:r>
              <a:rPr lang="en-US" b="1" u="sng" dirty="0" err="1">
                <a:solidFill>
                  <a:schemeClr val="bg1"/>
                </a:solidFill>
              </a:rPr>
              <a:t>mishpatim</a:t>
            </a:r>
            <a:r>
              <a:rPr lang="en-US" b="1" u="sng" dirty="0">
                <a:solidFill>
                  <a:schemeClr val="bg1"/>
                </a:solidFill>
              </a:rPr>
              <a:t>") and observe them</a:t>
            </a:r>
            <a:r>
              <a:rPr lang="en-US" b="1" dirty="0">
                <a:solidFill>
                  <a:schemeClr val="bg1"/>
                </a:solidFill>
              </a:rPr>
              <a:t>.</a:t>
            </a:r>
            <a:r>
              <a:rPr lang="en-US" dirty="0">
                <a:solidFill>
                  <a:schemeClr val="bg1"/>
                </a:solidFill>
              </a:rPr>
              <a:t> Then they will be my people, and I will be their Elohim. (</a:t>
            </a:r>
            <a:r>
              <a:rPr lang="en-US" dirty="0" err="1">
                <a:solidFill>
                  <a:schemeClr val="bg1"/>
                </a:solidFill>
              </a:rPr>
              <a:t>Yechezqel</a:t>
            </a:r>
            <a:r>
              <a:rPr lang="en-US" dirty="0">
                <a:solidFill>
                  <a:schemeClr val="bg1"/>
                </a:solidFill>
              </a:rPr>
              <a:t> 11:19,20</a:t>
            </a:r>
            <a:r>
              <a:rPr lang="en-US" dirty="0" smtClean="0">
                <a:solidFill>
                  <a:schemeClr val="bg1"/>
                </a:solidFill>
              </a:rPr>
              <a:t>)</a:t>
            </a:r>
            <a:endParaRPr lang="en-US" dirty="0">
              <a:solidFill>
                <a:schemeClr val="bg1"/>
              </a:solidFill>
              <a:cs typeface="Times New Roman" pitchFamily="18" charset="0"/>
            </a:endParaRPr>
          </a:p>
        </p:txBody>
      </p:sp>
    </p:spTree>
    <p:extLst>
      <p:ext uri="{BB962C8B-B14F-4D97-AF65-F5344CB8AC3E}">
        <p14:creationId xmlns:p14="http://schemas.microsoft.com/office/powerpoint/2010/main" val="362554959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fontScale="85000" lnSpcReduction="20000"/>
          </a:bodyPr>
          <a:lstStyle/>
          <a:p>
            <a:pPr>
              <a:buNone/>
            </a:pPr>
            <a:r>
              <a:rPr lang="en-US" dirty="0">
                <a:solidFill>
                  <a:schemeClr val="bg1"/>
                </a:solidFill>
              </a:rPr>
              <a:t>"'I will take you from the nations and gather you from all the countries; then I will bring you to your land.  I will sprinkle you with pure water and you will be clean from all your impurities. I will purify you from all your idols.  I will give you a new heart, and I will put a new spirit within you. I will remove the heart of stone from your body and give you a heart of flesh.  </a:t>
            </a:r>
            <a:r>
              <a:rPr lang="en-US" u="sng" dirty="0">
                <a:solidFill>
                  <a:schemeClr val="bg1"/>
                </a:solidFill>
              </a:rPr>
              <a:t>I will put my Spirit within you; I will cause you to walk in my rules (Hebrew, "</a:t>
            </a:r>
            <a:r>
              <a:rPr lang="en-US" u="sng" dirty="0" err="1">
                <a:solidFill>
                  <a:schemeClr val="bg1"/>
                </a:solidFill>
              </a:rPr>
              <a:t>chukot</a:t>
            </a:r>
            <a:r>
              <a:rPr lang="en-US" u="sng" dirty="0">
                <a:solidFill>
                  <a:schemeClr val="bg1"/>
                </a:solidFill>
              </a:rPr>
              <a:t>") and carefully observe my right-rulings (Hebrew, "</a:t>
            </a:r>
            <a:r>
              <a:rPr lang="en-US" u="sng" dirty="0" err="1">
                <a:solidFill>
                  <a:schemeClr val="bg1"/>
                </a:solidFill>
              </a:rPr>
              <a:t>mishpatim</a:t>
            </a:r>
            <a:r>
              <a:rPr lang="en-US" u="sng" dirty="0">
                <a:solidFill>
                  <a:schemeClr val="bg1"/>
                </a:solidFill>
              </a:rPr>
              <a:t>")</a:t>
            </a:r>
            <a:r>
              <a:rPr lang="en-US" dirty="0">
                <a:solidFill>
                  <a:schemeClr val="bg1"/>
                </a:solidFill>
              </a:rPr>
              <a:t>.  Then you will live in the land I gave to your fathers; you will be my people, and I will be your Elohim.  I will save you from all your uncleanness (</a:t>
            </a:r>
            <a:r>
              <a:rPr lang="en-US" dirty="0" err="1">
                <a:solidFill>
                  <a:schemeClr val="bg1"/>
                </a:solidFill>
              </a:rPr>
              <a:t>Yechezqel</a:t>
            </a:r>
            <a:r>
              <a:rPr lang="en-US" dirty="0">
                <a:solidFill>
                  <a:schemeClr val="bg1"/>
                </a:solidFill>
              </a:rPr>
              <a:t> 36:24-29</a:t>
            </a:r>
            <a:r>
              <a:rPr lang="en-US" dirty="0" smtClean="0">
                <a:solidFill>
                  <a:schemeClr val="bg1"/>
                </a:solidFill>
              </a:rPr>
              <a:t>).</a:t>
            </a:r>
            <a:endParaRPr lang="en-US" sz="4000" dirty="0">
              <a:solidFill>
                <a:schemeClr val="bg1"/>
              </a:solidFill>
              <a:cs typeface="Times New Roman" pitchFamily="18" charset="0"/>
            </a:endParaRPr>
          </a:p>
        </p:txBody>
      </p:sp>
    </p:spTree>
    <p:extLst>
      <p:ext uri="{BB962C8B-B14F-4D97-AF65-F5344CB8AC3E}">
        <p14:creationId xmlns:p14="http://schemas.microsoft.com/office/powerpoint/2010/main" val="242074363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a:bodyPr>
          <a:lstStyle/>
          <a:p>
            <a:pPr algn="ctr">
              <a:buNone/>
            </a:pPr>
            <a:r>
              <a:rPr lang="en-US" dirty="0" smtClean="0">
                <a:solidFill>
                  <a:schemeClr val="bg1"/>
                </a:solidFill>
                <a:cs typeface="Times New Roman" pitchFamily="18" charset="0"/>
              </a:rPr>
              <a:t>What is the Curse of the Law?</a:t>
            </a:r>
          </a:p>
          <a:p>
            <a:pPr>
              <a:buNone/>
            </a:pPr>
            <a:r>
              <a:rPr lang="en-US" dirty="0">
                <a:solidFill>
                  <a:schemeClr val="bg1"/>
                </a:solidFill>
              </a:rPr>
              <a:t>Christ hath redeemed us from </a:t>
            </a:r>
            <a:r>
              <a:rPr lang="en-US" u="sng" dirty="0">
                <a:solidFill>
                  <a:schemeClr val="bg1"/>
                </a:solidFill>
              </a:rPr>
              <a:t>the curse of the law</a:t>
            </a:r>
            <a:r>
              <a:rPr lang="en-US" dirty="0">
                <a:solidFill>
                  <a:schemeClr val="bg1"/>
                </a:solidFill>
              </a:rPr>
              <a:t>, being made a curse for us: for it is written, Cursed is every one that </a:t>
            </a:r>
            <a:r>
              <a:rPr lang="en-US" dirty="0" err="1">
                <a:solidFill>
                  <a:schemeClr val="bg1"/>
                </a:solidFill>
              </a:rPr>
              <a:t>hangeth</a:t>
            </a:r>
            <a:r>
              <a:rPr lang="en-US" dirty="0">
                <a:solidFill>
                  <a:schemeClr val="bg1"/>
                </a:solidFill>
              </a:rPr>
              <a:t> on a tree </a:t>
            </a:r>
            <a:r>
              <a:rPr lang="en-US" dirty="0" smtClean="0">
                <a:solidFill>
                  <a:schemeClr val="bg1"/>
                </a:solidFill>
              </a:rPr>
              <a:t>(Galatians 3:13, KJV</a:t>
            </a:r>
            <a:r>
              <a:rPr lang="en-US" dirty="0">
                <a:solidFill>
                  <a:schemeClr val="bg1"/>
                </a:solidFill>
              </a:rPr>
              <a:t>)</a:t>
            </a:r>
            <a:endParaRPr lang="en-US" dirty="0">
              <a:solidFill>
                <a:schemeClr val="bg1"/>
              </a:solidFill>
              <a:cs typeface="Times New Roman" pitchFamily="18" charset="0"/>
            </a:endParaRPr>
          </a:p>
        </p:txBody>
      </p:sp>
    </p:spTree>
    <p:extLst>
      <p:ext uri="{BB962C8B-B14F-4D97-AF65-F5344CB8AC3E}">
        <p14:creationId xmlns:p14="http://schemas.microsoft.com/office/powerpoint/2010/main" val="35557767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fontScale="77500" lnSpcReduction="20000"/>
          </a:bodyPr>
          <a:lstStyle/>
          <a:p>
            <a:pPr algn="ctr">
              <a:buNone/>
            </a:pPr>
            <a:r>
              <a:rPr lang="en-US" sz="4100" dirty="0" smtClean="0">
                <a:solidFill>
                  <a:schemeClr val="bg1"/>
                </a:solidFill>
                <a:cs typeface="Times New Roman" pitchFamily="18" charset="0"/>
              </a:rPr>
              <a:t>Blessings or Curses?  The Choice is Ours</a:t>
            </a:r>
          </a:p>
          <a:p>
            <a:pPr>
              <a:buNone/>
            </a:pPr>
            <a:r>
              <a:rPr lang="en-US" sz="4000" dirty="0">
                <a:solidFill>
                  <a:schemeClr val="bg1"/>
                </a:solidFill>
              </a:rPr>
              <a:t>For I command you today to love Yahuwah your Elohim, to walk in his ways, and to keep his commands, decrees and laws; then you will live and increase, and Yahuwah your Elohim will bless you in the land you are entering to possess.  But if your heart turns away and you are not obedient, and if you are drawn away to bow down to other gods and worship them, I declare to you this day that you will certainly be destroyed. </a:t>
            </a:r>
            <a:endParaRPr lang="en-US" sz="4000" dirty="0">
              <a:solidFill>
                <a:schemeClr val="bg1"/>
              </a:solidFill>
              <a:cs typeface="Times New Roman" pitchFamily="18" charset="0"/>
            </a:endParaRPr>
          </a:p>
        </p:txBody>
      </p:sp>
    </p:spTree>
    <p:extLst>
      <p:ext uri="{BB962C8B-B14F-4D97-AF65-F5344CB8AC3E}">
        <p14:creationId xmlns:p14="http://schemas.microsoft.com/office/powerpoint/2010/main" val="123659969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fontScale="92500" lnSpcReduction="10000"/>
          </a:bodyPr>
          <a:lstStyle/>
          <a:p>
            <a:pPr>
              <a:buNone/>
            </a:pPr>
            <a:r>
              <a:rPr lang="en-US" dirty="0"/>
              <a:t> </a:t>
            </a:r>
            <a:r>
              <a:rPr lang="en-US" dirty="0">
                <a:solidFill>
                  <a:schemeClr val="bg1"/>
                </a:solidFill>
              </a:rPr>
              <a:t>You will not live long in the land you are crossing the </a:t>
            </a:r>
            <a:r>
              <a:rPr lang="en-US" dirty="0" err="1">
                <a:solidFill>
                  <a:schemeClr val="bg1"/>
                </a:solidFill>
              </a:rPr>
              <a:t>Yarden</a:t>
            </a:r>
            <a:r>
              <a:rPr lang="en-US" dirty="0">
                <a:solidFill>
                  <a:schemeClr val="bg1"/>
                </a:solidFill>
              </a:rPr>
              <a:t> to enter and possess.</a:t>
            </a:r>
            <a:r>
              <a:rPr lang="en-US" dirty="0"/>
              <a:t> </a:t>
            </a:r>
            <a:r>
              <a:rPr lang="en-US" u="sng" dirty="0" smtClean="0">
                <a:solidFill>
                  <a:schemeClr val="bg1"/>
                </a:solidFill>
              </a:rPr>
              <a:t>This </a:t>
            </a:r>
            <a:r>
              <a:rPr lang="en-US" u="sng" dirty="0">
                <a:solidFill>
                  <a:schemeClr val="bg1"/>
                </a:solidFill>
              </a:rPr>
              <a:t>day I call heaven and earth as witnesses against you that I have set before you life and death, blessings and curses</a:t>
            </a:r>
            <a:r>
              <a:rPr lang="en-US" dirty="0">
                <a:solidFill>
                  <a:schemeClr val="bg1"/>
                </a:solidFill>
              </a:rPr>
              <a:t>. Now choose life, so that you and your children may live and that you may love Yahuwah your Elohim, listen to his voice, and hold fast to him. For Yahuwah is your life, and he will give you many years in the land he swore to give to your fathers, Avraham, Yitzchak and </a:t>
            </a:r>
            <a:r>
              <a:rPr lang="en-US" dirty="0" err="1">
                <a:solidFill>
                  <a:schemeClr val="bg1"/>
                </a:solidFill>
              </a:rPr>
              <a:t>Ya'acov</a:t>
            </a:r>
            <a:r>
              <a:rPr lang="en-US" dirty="0">
                <a:solidFill>
                  <a:schemeClr val="bg1"/>
                </a:solidFill>
              </a:rPr>
              <a:t>. (Deuteronomy 30:16-20</a:t>
            </a:r>
            <a:r>
              <a:rPr lang="en-US" dirty="0" smtClean="0">
                <a:solidFill>
                  <a:schemeClr val="bg1"/>
                </a:solidFill>
              </a:rPr>
              <a:t>)</a:t>
            </a:r>
            <a:endParaRPr lang="en-US" dirty="0">
              <a:solidFill>
                <a:schemeClr val="bg1"/>
              </a:solidFill>
              <a:cs typeface="Times New Roman" pitchFamily="18" charset="0"/>
            </a:endParaRPr>
          </a:p>
        </p:txBody>
      </p:sp>
    </p:spTree>
    <p:extLst>
      <p:ext uri="{BB962C8B-B14F-4D97-AF65-F5344CB8AC3E}">
        <p14:creationId xmlns:p14="http://schemas.microsoft.com/office/powerpoint/2010/main" val="80860650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fontScale="77500" lnSpcReduction="20000"/>
          </a:bodyPr>
          <a:lstStyle/>
          <a:p>
            <a:pPr algn="ctr">
              <a:buNone/>
            </a:pPr>
            <a:r>
              <a:rPr lang="en-US" sz="4100" dirty="0" smtClean="0">
                <a:solidFill>
                  <a:schemeClr val="bg1"/>
                </a:solidFill>
                <a:cs typeface="Times New Roman" pitchFamily="18" charset="0"/>
              </a:rPr>
              <a:t>Captivity a Result of Disobedience</a:t>
            </a:r>
          </a:p>
          <a:p>
            <a:pPr marL="0" indent="0">
              <a:buNone/>
            </a:pPr>
            <a:r>
              <a:rPr lang="en-US" sz="3600" dirty="0">
                <a:solidFill>
                  <a:schemeClr val="bg1"/>
                </a:solidFill>
              </a:rPr>
              <a:t>You will have sons and daughters but you will not keep them, </a:t>
            </a:r>
            <a:r>
              <a:rPr lang="en-US" sz="3600" u="sng" dirty="0">
                <a:solidFill>
                  <a:schemeClr val="bg1"/>
                </a:solidFill>
              </a:rPr>
              <a:t>because they will go into </a:t>
            </a:r>
            <a:r>
              <a:rPr lang="en-US" sz="3600" u="sng" dirty="0" smtClean="0">
                <a:solidFill>
                  <a:schemeClr val="bg1"/>
                </a:solidFill>
              </a:rPr>
              <a:t>captivity</a:t>
            </a:r>
            <a:r>
              <a:rPr lang="en-US" sz="3600" dirty="0" smtClean="0">
                <a:solidFill>
                  <a:schemeClr val="bg1"/>
                </a:solidFill>
              </a:rPr>
              <a:t>. </a:t>
            </a:r>
            <a:r>
              <a:rPr lang="en-US" sz="3600" dirty="0">
                <a:solidFill>
                  <a:schemeClr val="bg1"/>
                </a:solidFill>
              </a:rPr>
              <a:t>Swarms of locusts will take over all your trees and the crops of your </a:t>
            </a:r>
            <a:r>
              <a:rPr lang="en-US" sz="3600" dirty="0" smtClean="0">
                <a:solidFill>
                  <a:schemeClr val="bg1"/>
                </a:solidFill>
              </a:rPr>
              <a:t>land. </a:t>
            </a:r>
            <a:r>
              <a:rPr lang="en-US" sz="3600" dirty="0">
                <a:solidFill>
                  <a:schemeClr val="bg1"/>
                </a:solidFill>
              </a:rPr>
              <a:t>The alien who lives among you will rise above you higher and higher, but you will sink lower and </a:t>
            </a:r>
            <a:r>
              <a:rPr lang="en-US" sz="3600" dirty="0" smtClean="0">
                <a:solidFill>
                  <a:schemeClr val="bg1"/>
                </a:solidFill>
              </a:rPr>
              <a:t>lower. </a:t>
            </a:r>
            <a:r>
              <a:rPr lang="en-US" sz="3600" dirty="0">
                <a:solidFill>
                  <a:schemeClr val="bg1"/>
                </a:solidFill>
              </a:rPr>
              <a:t>He will lend to you, but you will not lend to him. He will be the head, but you will be the </a:t>
            </a:r>
            <a:r>
              <a:rPr lang="en-US" sz="3600" dirty="0" smtClean="0">
                <a:solidFill>
                  <a:schemeClr val="bg1"/>
                </a:solidFill>
              </a:rPr>
              <a:t>tail. </a:t>
            </a:r>
            <a:r>
              <a:rPr lang="en-US" sz="3600" dirty="0">
                <a:solidFill>
                  <a:schemeClr val="bg1"/>
                </a:solidFill>
              </a:rPr>
              <a:t>All these </a:t>
            </a:r>
            <a:r>
              <a:rPr lang="en-US" sz="3600" u="sng" dirty="0">
                <a:solidFill>
                  <a:schemeClr val="bg1"/>
                </a:solidFill>
              </a:rPr>
              <a:t>curses</a:t>
            </a:r>
            <a:r>
              <a:rPr lang="en-US" sz="3600" dirty="0">
                <a:solidFill>
                  <a:schemeClr val="bg1"/>
                </a:solidFill>
              </a:rPr>
              <a:t> will come upon you. They will pursue you and overtake you until you are destroyed, </a:t>
            </a:r>
            <a:r>
              <a:rPr lang="en-US" sz="3600" u="sng" dirty="0">
                <a:solidFill>
                  <a:schemeClr val="bg1"/>
                </a:solidFill>
              </a:rPr>
              <a:t>because you did not obey Yahuwah your Elohim and observe the commands and decrees he gave you</a:t>
            </a:r>
            <a:r>
              <a:rPr lang="en-US" sz="3600" dirty="0" smtClean="0">
                <a:solidFill>
                  <a:schemeClr val="bg1"/>
                </a:solidFill>
              </a:rPr>
              <a:t>. (</a:t>
            </a:r>
            <a:r>
              <a:rPr lang="en-US" sz="3600" dirty="0" err="1" smtClean="0">
                <a:solidFill>
                  <a:schemeClr val="bg1"/>
                </a:solidFill>
              </a:rPr>
              <a:t>Devarim</a:t>
            </a:r>
            <a:r>
              <a:rPr lang="en-US" sz="3600" dirty="0" smtClean="0">
                <a:solidFill>
                  <a:schemeClr val="bg1"/>
                </a:solidFill>
              </a:rPr>
              <a:t> 28:41-45)</a:t>
            </a:r>
            <a:endParaRPr lang="en-US" sz="3600" dirty="0">
              <a:solidFill>
                <a:schemeClr val="bg1"/>
              </a:solidFill>
            </a:endParaRPr>
          </a:p>
        </p:txBody>
      </p:sp>
    </p:spTree>
    <p:extLst>
      <p:ext uri="{BB962C8B-B14F-4D97-AF65-F5344CB8AC3E}">
        <p14:creationId xmlns:p14="http://schemas.microsoft.com/office/powerpoint/2010/main" val="341692417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a:bodyPr>
          <a:lstStyle/>
          <a:p>
            <a:pPr>
              <a:buNone/>
            </a:pPr>
            <a:r>
              <a:rPr lang="en-US" dirty="0">
                <a:solidFill>
                  <a:schemeClr val="bg1"/>
                </a:solidFill>
              </a:rPr>
              <a:t>Also with uplifted hand I swore to them in the desert that I would disperse them among the nations and scatter them through the countries, because they had not obeyed my laws but had rejected my decrees and desecrated my Sabbaths, and their eyes </a:t>
            </a:r>
            <a:r>
              <a:rPr lang="en-US" dirty="0" smtClean="0">
                <a:solidFill>
                  <a:schemeClr val="bg1"/>
                </a:solidFill>
              </a:rPr>
              <a:t>went </a:t>
            </a:r>
            <a:r>
              <a:rPr lang="en-US" dirty="0">
                <a:solidFill>
                  <a:schemeClr val="bg1"/>
                </a:solidFill>
              </a:rPr>
              <a:t>after their fathers' idols.  </a:t>
            </a:r>
            <a:r>
              <a:rPr lang="en-US" u="sng" dirty="0">
                <a:solidFill>
                  <a:schemeClr val="bg1"/>
                </a:solidFill>
              </a:rPr>
              <a:t>I also gave them over to statutes that were not good and laws they could not live by</a:t>
            </a:r>
            <a:r>
              <a:rPr lang="en-US" dirty="0">
                <a:solidFill>
                  <a:schemeClr val="bg1"/>
                </a:solidFill>
              </a:rPr>
              <a:t> (Ezekiel 20:23-25</a:t>
            </a:r>
            <a:r>
              <a:rPr lang="en-US" dirty="0" smtClean="0">
                <a:solidFill>
                  <a:schemeClr val="bg1"/>
                </a:solidFill>
              </a:rPr>
              <a:t>)</a:t>
            </a:r>
            <a:endParaRPr lang="en-US" sz="4000" dirty="0">
              <a:solidFill>
                <a:schemeClr val="bg1"/>
              </a:solidFill>
              <a:cs typeface="Times New Roman" pitchFamily="18" charset="0"/>
            </a:endParaRPr>
          </a:p>
        </p:txBody>
      </p:sp>
    </p:spTree>
    <p:extLst>
      <p:ext uri="{BB962C8B-B14F-4D97-AF65-F5344CB8AC3E}">
        <p14:creationId xmlns:p14="http://schemas.microsoft.com/office/powerpoint/2010/main" val="141963169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fontScale="92500" lnSpcReduction="10000"/>
          </a:bodyPr>
          <a:lstStyle/>
          <a:p>
            <a:pPr>
              <a:buNone/>
            </a:pPr>
            <a:r>
              <a:rPr lang="en-US" dirty="0">
                <a:solidFill>
                  <a:schemeClr val="bg1"/>
                </a:solidFill>
              </a:rPr>
              <a:t>Here in Ezekiel 20, Elohim is </a:t>
            </a:r>
            <a:r>
              <a:rPr lang="en-US" u="sng" dirty="0">
                <a:solidFill>
                  <a:schemeClr val="bg1"/>
                </a:solidFill>
              </a:rPr>
              <a:t>giving people up </a:t>
            </a:r>
            <a:r>
              <a:rPr lang="en-US" dirty="0" smtClean="0">
                <a:solidFill>
                  <a:schemeClr val="bg1"/>
                </a:solidFill>
              </a:rPr>
              <a:t>to the </a:t>
            </a:r>
            <a:r>
              <a:rPr lang="en-US" dirty="0">
                <a:solidFill>
                  <a:schemeClr val="bg1"/>
                </a:solidFill>
              </a:rPr>
              <a:t>the laws which they have chosen to obey - the man-made laws which lead to sin and slavery</a:t>
            </a:r>
            <a:r>
              <a:rPr lang="en-US" dirty="0" smtClean="0">
                <a:solidFill>
                  <a:schemeClr val="bg1"/>
                </a:solidFill>
              </a:rPr>
              <a:t>.</a:t>
            </a:r>
          </a:p>
          <a:p>
            <a:pPr>
              <a:buNone/>
            </a:pPr>
            <a:r>
              <a:rPr lang="en-US" sz="3500" dirty="0">
                <a:solidFill>
                  <a:schemeClr val="bg1"/>
                </a:solidFill>
              </a:rPr>
              <a:t>Similar to what Paul says in Romans 1 about God giving "them up to uncleanness" (1:24) and "God gave them up unto vile affections" (1:26), the Almighty will allow the rebellious to indulge themselves in their sinful practices - whatever they choose.</a:t>
            </a:r>
            <a:endParaRPr lang="en-US" sz="3500" dirty="0">
              <a:solidFill>
                <a:schemeClr val="bg1"/>
              </a:solidFill>
              <a:cs typeface="Times New Roman" pitchFamily="18" charset="0"/>
            </a:endParaRPr>
          </a:p>
        </p:txBody>
      </p:sp>
    </p:spTree>
    <p:extLst>
      <p:ext uri="{BB962C8B-B14F-4D97-AF65-F5344CB8AC3E}">
        <p14:creationId xmlns:p14="http://schemas.microsoft.com/office/powerpoint/2010/main" val="3625549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a:bodyPr>
          <a:lstStyle/>
          <a:p>
            <a:pPr algn="ctr">
              <a:buNone/>
            </a:pPr>
            <a:r>
              <a:rPr lang="en-US" dirty="0" smtClean="0">
                <a:solidFill>
                  <a:schemeClr val="bg1"/>
                </a:solidFill>
                <a:cs typeface="Times New Roman" pitchFamily="18" charset="0"/>
              </a:rPr>
              <a:t>The Oral Torah – Talmud</a:t>
            </a:r>
          </a:p>
          <a:p>
            <a:pPr>
              <a:buNone/>
            </a:pPr>
            <a:r>
              <a:rPr lang="en-US" dirty="0" smtClean="0">
                <a:solidFill>
                  <a:schemeClr val="bg1"/>
                </a:solidFill>
                <a:cs typeface="Times New Roman" pitchFamily="18" charset="0"/>
              </a:rPr>
              <a:t>Bondage for a people who refuse to obey the Almighty’s commands</a:t>
            </a:r>
          </a:p>
          <a:p>
            <a:pPr>
              <a:buNone/>
            </a:pPr>
            <a:r>
              <a:rPr lang="en-US" dirty="0" smtClean="0">
                <a:solidFill>
                  <a:schemeClr val="bg1"/>
                </a:solidFill>
                <a:cs typeface="Times New Roman" pitchFamily="18" charset="0"/>
              </a:rPr>
              <a:t>After the Antiochus Epiphanies defilement, Building a fence around the Torah</a:t>
            </a:r>
          </a:p>
          <a:p>
            <a:pPr>
              <a:buNone/>
            </a:pPr>
            <a:r>
              <a:rPr lang="en-US" dirty="0" smtClean="0">
                <a:solidFill>
                  <a:schemeClr val="bg1"/>
                </a:solidFill>
                <a:cs typeface="Times New Roman" pitchFamily="18" charset="0"/>
              </a:rPr>
              <a:t>What’s wrong with some additional laws that help us to keep from breaking Yahuwah’s laws?</a:t>
            </a:r>
            <a:endParaRPr lang="en-US" dirty="0">
              <a:solidFill>
                <a:schemeClr val="bg1"/>
              </a:solidFill>
              <a:cs typeface="Times New Roman" pitchFamily="18" charset="0"/>
            </a:endParaRPr>
          </a:p>
        </p:txBody>
      </p:sp>
    </p:spTree>
    <p:extLst>
      <p:ext uri="{BB962C8B-B14F-4D97-AF65-F5344CB8AC3E}">
        <p14:creationId xmlns:p14="http://schemas.microsoft.com/office/powerpoint/2010/main" val="242074363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fontScale="92500"/>
          </a:bodyPr>
          <a:lstStyle/>
          <a:p>
            <a:pPr algn="ctr">
              <a:buNone/>
            </a:pPr>
            <a:r>
              <a:rPr lang="en-US" sz="3500" dirty="0" smtClean="0">
                <a:solidFill>
                  <a:schemeClr val="bg1"/>
                </a:solidFill>
                <a:cs typeface="Times New Roman" pitchFamily="18" charset="0"/>
              </a:rPr>
              <a:t>Freedom in Messiah</a:t>
            </a:r>
          </a:p>
          <a:p>
            <a:pPr algn="ctr">
              <a:buNone/>
            </a:pPr>
            <a:r>
              <a:rPr lang="en-US" sz="3500" dirty="0" smtClean="0">
                <a:solidFill>
                  <a:schemeClr val="bg1"/>
                </a:solidFill>
                <a:cs typeface="Times New Roman" pitchFamily="18" charset="0"/>
              </a:rPr>
              <a:t>Freedom For the Oppressed</a:t>
            </a:r>
          </a:p>
          <a:p>
            <a:pPr>
              <a:buNone/>
            </a:pPr>
            <a:r>
              <a:rPr lang="en-US" sz="3500" dirty="0">
                <a:solidFill>
                  <a:schemeClr val="bg1"/>
                </a:solidFill>
              </a:rPr>
              <a:t>"The Spirit of Yahuwah is on me, because he has anointed me to preach good news to the poor. </a:t>
            </a:r>
            <a:r>
              <a:rPr lang="en-US" sz="3500" u="sng" dirty="0">
                <a:solidFill>
                  <a:schemeClr val="bg1"/>
                </a:solidFill>
              </a:rPr>
              <a:t>He has sent me to proclaim freedom for the prisoners</a:t>
            </a:r>
            <a:r>
              <a:rPr lang="en-US" sz="3500" dirty="0">
                <a:solidFill>
                  <a:schemeClr val="bg1"/>
                </a:solidFill>
              </a:rPr>
              <a:t> and recovery of sight for the blind, </a:t>
            </a:r>
            <a:r>
              <a:rPr lang="en-US" sz="3500" u="sng" dirty="0">
                <a:solidFill>
                  <a:schemeClr val="bg1"/>
                </a:solidFill>
              </a:rPr>
              <a:t>to release the oppressed</a:t>
            </a:r>
            <a:r>
              <a:rPr lang="en-US" sz="3500" dirty="0">
                <a:solidFill>
                  <a:schemeClr val="bg1"/>
                </a:solidFill>
              </a:rPr>
              <a:t>, to proclaim the year of Yahuwah's favor." (Luke 4:18-19, citing Isaiah 61:1)</a:t>
            </a:r>
            <a:endParaRPr lang="en-US" sz="3500" dirty="0">
              <a:solidFill>
                <a:schemeClr val="bg1"/>
              </a:solidFill>
              <a:cs typeface="Times New Roman" pitchFamily="18" charset="0"/>
            </a:endParaRPr>
          </a:p>
        </p:txBody>
      </p:sp>
    </p:spTree>
    <p:extLst>
      <p:ext uri="{BB962C8B-B14F-4D97-AF65-F5344CB8AC3E}">
        <p14:creationId xmlns:p14="http://schemas.microsoft.com/office/powerpoint/2010/main" val="33431031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a:bodyPr>
          <a:lstStyle/>
          <a:p>
            <a:pPr algn="ctr">
              <a:buNone/>
            </a:pPr>
            <a:r>
              <a:rPr lang="en-US" dirty="0" smtClean="0">
                <a:solidFill>
                  <a:schemeClr val="bg1"/>
                </a:solidFill>
                <a:cs typeface="Times New Roman" pitchFamily="18" charset="0"/>
              </a:rPr>
              <a:t>Freedom in Messiah Includes:</a:t>
            </a:r>
          </a:p>
          <a:p>
            <a:pPr>
              <a:buNone/>
            </a:pPr>
            <a:r>
              <a:rPr lang="en-US" dirty="0" smtClean="0">
                <a:solidFill>
                  <a:schemeClr val="bg1"/>
                </a:solidFill>
                <a:cs typeface="Times New Roman" pitchFamily="18" charset="0"/>
              </a:rPr>
              <a:t>Freedom </a:t>
            </a:r>
            <a:r>
              <a:rPr lang="en-US" dirty="0">
                <a:solidFill>
                  <a:schemeClr val="bg1"/>
                </a:solidFill>
                <a:cs typeface="Times New Roman" pitchFamily="18" charset="0"/>
              </a:rPr>
              <a:t>from sin</a:t>
            </a:r>
          </a:p>
          <a:p>
            <a:pPr>
              <a:buNone/>
            </a:pPr>
            <a:r>
              <a:rPr lang="en-US" dirty="0" smtClean="0">
                <a:solidFill>
                  <a:schemeClr val="bg1"/>
                </a:solidFill>
                <a:cs typeface="Times New Roman" pitchFamily="18" charset="0"/>
              </a:rPr>
              <a:t>Freedom from human bondage</a:t>
            </a:r>
          </a:p>
          <a:p>
            <a:pPr>
              <a:buNone/>
            </a:pPr>
            <a:r>
              <a:rPr lang="en-US" dirty="0" smtClean="0">
                <a:solidFill>
                  <a:schemeClr val="bg1"/>
                </a:solidFill>
                <a:cs typeface="Times New Roman" pitchFamily="18" charset="0"/>
              </a:rPr>
              <a:t>Freedom from religious bondage</a:t>
            </a:r>
          </a:p>
          <a:p>
            <a:pPr>
              <a:buNone/>
            </a:pPr>
            <a:r>
              <a:rPr lang="en-US" dirty="0" smtClean="0">
                <a:solidFill>
                  <a:schemeClr val="bg1"/>
                </a:solidFill>
                <a:cs typeface="Times New Roman" pitchFamily="18" charset="0"/>
              </a:rPr>
              <a:t>Freedom from social bondage</a:t>
            </a:r>
          </a:p>
        </p:txBody>
      </p:sp>
    </p:spTree>
    <p:extLst>
      <p:ext uri="{BB962C8B-B14F-4D97-AF65-F5344CB8AC3E}">
        <p14:creationId xmlns:p14="http://schemas.microsoft.com/office/powerpoint/2010/main" val="39953697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a:bodyPr>
          <a:lstStyle/>
          <a:p>
            <a:pPr>
              <a:buNone/>
            </a:pPr>
            <a:r>
              <a:rPr lang="en-US" dirty="0" smtClean="0">
                <a:solidFill>
                  <a:schemeClr val="bg1"/>
                </a:solidFill>
              </a:rPr>
              <a:t>To </a:t>
            </a:r>
            <a:r>
              <a:rPr lang="en-US" dirty="0">
                <a:solidFill>
                  <a:schemeClr val="bg1"/>
                </a:solidFill>
              </a:rPr>
              <a:t>the </a:t>
            </a:r>
            <a:r>
              <a:rPr lang="en-US" dirty="0" err="1">
                <a:solidFill>
                  <a:schemeClr val="bg1"/>
                </a:solidFill>
              </a:rPr>
              <a:t>Yehudim</a:t>
            </a:r>
            <a:r>
              <a:rPr lang="en-US" dirty="0">
                <a:solidFill>
                  <a:schemeClr val="bg1"/>
                </a:solidFill>
              </a:rPr>
              <a:t> who had believed him, </a:t>
            </a:r>
            <a:r>
              <a:rPr lang="en-US" dirty="0" err="1">
                <a:solidFill>
                  <a:schemeClr val="bg1"/>
                </a:solidFill>
              </a:rPr>
              <a:t>Yahusha</a:t>
            </a:r>
            <a:r>
              <a:rPr lang="en-US" dirty="0">
                <a:solidFill>
                  <a:schemeClr val="bg1"/>
                </a:solidFill>
              </a:rPr>
              <a:t> said, "</a:t>
            </a:r>
            <a:r>
              <a:rPr lang="en-US" u="sng" dirty="0">
                <a:solidFill>
                  <a:schemeClr val="bg1"/>
                </a:solidFill>
              </a:rPr>
              <a:t>If you hold to my teaching, you are really my disciples.  Then you will know the truth, and the truth will set you free</a:t>
            </a:r>
            <a:r>
              <a:rPr lang="en-US" dirty="0">
                <a:solidFill>
                  <a:schemeClr val="bg1"/>
                </a:solidFill>
              </a:rPr>
              <a:t>." (4th Gospel 8:31-32</a:t>
            </a:r>
            <a:r>
              <a:rPr lang="en-US" dirty="0" smtClean="0">
                <a:solidFill>
                  <a:schemeClr val="bg1"/>
                </a:solidFill>
              </a:rPr>
              <a:t>)</a:t>
            </a:r>
          </a:p>
          <a:p>
            <a:pPr>
              <a:buNone/>
            </a:pPr>
            <a:r>
              <a:rPr lang="en-US" dirty="0" smtClean="0">
                <a:solidFill>
                  <a:schemeClr val="bg1"/>
                </a:solidFill>
                <a:cs typeface="Times New Roman" pitchFamily="18" charset="0"/>
              </a:rPr>
              <a:t>What is </a:t>
            </a:r>
            <a:r>
              <a:rPr lang="en-US" dirty="0" err="1" smtClean="0">
                <a:solidFill>
                  <a:schemeClr val="bg1"/>
                </a:solidFill>
                <a:cs typeface="Times New Roman" pitchFamily="18" charset="0"/>
              </a:rPr>
              <a:t>Yahusha’s</a:t>
            </a:r>
            <a:r>
              <a:rPr lang="en-US" dirty="0" smtClean="0">
                <a:solidFill>
                  <a:schemeClr val="bg1"/>
                </a:solidFill>
                <a:cs typeface="Times New Roman" pitchFamily="18" charset="0"/>
              </a:rPr>
              <a:t> teaching?</a:t>
            </a:r>
          </a:p>
          <a:p>
            <a:pPr>
              <a:buNone/>
            </a:pPr>
            <a:endParaRPr lang="en-US" dirty="0">
              <a:solidFill>
                <a:schemeClr val="bg1"/>
              </a:solidFill>
              <a:cs typeface="Times New Roman" pitchFamily="18" charset="0"/>
            </a:endParaRPr>
          </a:p>
        </p:txBody>
      </p:sp>
    </p:spTree>
    <p:extLst>
      <p:ext uri="{BB962C8B-B14F-4D97-AF65-F5344CB8AC3E}">
        <p14:creationId xmlns:p14="http://schemas.microsoft.com/office/powerpoint/2010/main" val="269055949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fontScale="85000" lnSpcReduction="10000"/>
          </a:bodyPr>
          <a:lstStyle/>
          <a:p>
            <a:pPr algn="ctr">
              <a:buNone/>
            </a:pPr>
            <a:r>
              <a:rPr lang="en-US" sz="3800" dirty="0" smtClean="0">
                <a:solidFill>
                  <a:schemeClr val="bg1"/>
                </a:solidFill>
                <a:cs typeface="Times New Roman" pitchFamily="18" charset="0"/>
              </a:rPr>
              <a:t>What Did </a:t>
            </a:r>
            <a:r>
              <a:rPr lang="en-US" sz="3800" dirty="0" err="1" smtClean="0">
                <a:solidFill>
                  <a:schemeClr val="bg1"/>
                </a:solidFill>
                <a:cs typeface="Times New Roman" pitchFamily="18" charset="0"/>
              </a:rPr>
              <a:t>Yahusha</a:t>
            </a:r>
            <a:r>
              <a:rPr lang="en-US" sz="3800" dirty="0" smtClean="0">
                <a:solidFill>
                  <a:schemeClr val="bg1"/>
                </a:solidFill>
                <a:cs typeface="Times New Roman" pitchFamily="18" charset="0"/>
              </a:rPr>
              <a:t> Teach as Truth?</a:t>
            </a:r>
          </a:p>
          <a:p>
            <a:pPr>
              <a:buNone/>
            </a:pPr>
            <a:r>
              <a:rPr lang="en-US" sz="3800" dirty="0">
                <a:solidFill>
                  <a:schemeClr val="bg1"/>
                </a:solidFill>
              </a:rPr>
              <a:t>"Do not think that I have come to abolish the Law (Torah of </a:t>
            </a:r>
            <a:r>
              <a:rPr lang="en-US" sz="3800" dirty="0" err="1">
                <a:solidFill>
                  <a:schemeClr val="bg1"/>
                </a:solidFill>
              </a:rPr>
              <a:t>Mosheh</a:t>
            </a:r>
            <a:r>
              <a:rPr lang="en-US" sz="3800" dirty="0">
                <a:solidFill>
                  <a:schemeClr val="bg1"/>
                </a:solidFill>
              </a:rPr>
              <a:t>) or the Prophets; I have not come to abolish them but to fulfill them.  I tell you the truth, until heaven and earth disappear, not the smallest letter, not the least stroke of a pen, will by any means disappear from the Law (Torah of </a:t>
            </a:r>
            <a:r>
              <a:rPr lang="en-US" sz="3800" dirty="0" err="1">
                <a:solidFill>
                  <a:schemeClr val="bg1"/>
                </a:solidFill>
              </a:rPr>
              <a:t>Mosheh</a:t>
            </a:r>
            <a:r>
              <a:rPr lang="en-US" sz="3800" dirty="0">
                <a:solidFill>
                  <a:schemeClr val="bg1"/>
                </a:solidFill>
              </a:rPr>
              <a:t>) until everything is accomplished.  </a:t>
            </a:r>
            <a:r>
              <a:rPr lang="en-US" sz="3800" dirty="0" smtClean="0">
                <a:solidFill>
                  <a:schemeClr val="bg1"/>
                </a:solidFill>
              </a:rPr>
              <a:t>(</a:t>
            </a:r>
            <a:r>
              <a:rPr lang="en-US" sz="3800" dirty="0">
                <a:solidFill>
                  <a:schemeClr val="bg1"/>
                </a:solidFill>
              </a:rPr>
              <a:t>Matthew 5:17-19)</a:t>
            </a:r>
            <a:endParaRPr lang="en-US" sz="3800" dirty="0">
              <a:solidFill>
                <a:schemeClr val="bg1"/>
              </a:solidFill>
              <a:cs typeface="Times New Roman" pitchFamily="18" charset="0"/>
            </a:endParaRPr>
          </a:p>
        </p:txBody>
      </p:sp>
    </p:spTree>
    <p:extLst>
      <p:ext uri="{BB962C8B-B14F-4D97-AF65-F5344CB8AC3E}">
        <p14:creationId xmlns:p14="http://schemas.microsoft.com/office/powerpoint/2010/main" val="35557767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a:bodyPr>
          <a:lstStyle/>
          <a:p>
            <a:pPr algn="ctr">
              <a:buNone/>
            </a:pPr>
            <a:r>
              <a:rPr lang="en-US" dirty="0" smtClean="0">
                <a:solidFill>
                  <a:schemeClr val="bg1"/>
                </a:solidFill>
                <a:cs typeface="Times New Roman" pitchFamily="18" charset="0"/>
              </a:rPr>
              <a:t>What Did </a:t>
            </a:r>
            <a:r>
              <a:rPr lang="en-US" dirty="0" err="1" smtClean="0">
                <a:solidFill>
                  <a:schemeClr val="bg1"/>
                </a:solidFill>
                <a:cs typeface="Times New Roman" pitchFamily="18" charset="0"/>
              </a:rPr>
              <a:t>Yahusha</a:t>
            </a:r>
            <a:r>
              <a:rPr lang="en-US" dirty="0" smtClean="0">
                <a:solidFill>
                  <a:schemeClr val="bg1"/>
                </a:solidFill>
                <a:cs typeface="Times New Roman" pitchFamily="18" charset="0"/>
              </a:rPr>
              <a:t> Teach as Truth?</a:t>
            </a:r>
          </a:p>
          <a:p>
            <a:pPr>
              <a:buNone/>
            </a:pPr>
            <a:r>
              <a:rPr lang="en-US" dirty="0" smtClean="0">
                <a:solidFill>
                  <a:schemeClr val="bg1"/>
                </a:solidFill>
              </a:rPr>
              <a:t>Anyone </a:t>
            </a:r>
            <a:r>
              <a:rPr lang="en-US" dirty="0">
                <a:solidFill>
                  <a:schemeClr val="bg1"/>
                </a:solidFill>
              </a:rPr>
              <a:t>who breaks one of the least of these commandments and teaches others to do the same will be called least in the kingdom of heaven, but whoever practices and teaches these commands will be called great in the kingdom of heaven." (Matthew 5:17-19)</a:t>
            </a:r>
            <a:endParaRPr lang="en-US" dirty="0">
              <a:solidFill>
                <a:schemeClr val="bg1"/>
              </a:solidFill>
              <a:cs typeface="Times New Roman" pitchFamily="18" charset="0"/>
            </a:endParaRPr>
          </a:p>
        </p:txBody>
      </p:sp>
    </p:spTree>
    <p:extLst>
      <p:ext uri="{BB962C8B-B14F-4D97-AF65-F5344CB8AC3E}">
        <p14:creationId xmlns:p14="http://schemas.microsoft.com/office/powerpoint/2010/main" val="61359873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a:bodyPr>
          <a:lstStyle/>
          <a:p>
            <a:pPr>
              <a:buNone/>
            </a:pPr>
            <a:r>
              <a:rPr lang="en-US" dirty="0" smtClean="0">
                <a:solidFill>
                  <a:schemeClr val="bg1"/>
                </a:solidFill>
              </a:rPr>
              <a:t>To </a:t>
            </a:r>
            <a:r>
              <a:rPr lang="en-US" dirty="0">
                <a:solidFill>
                  <a:schemeClr val="bg1"/>
                </a:solidFill>
              </a:rPr>
              <a:t>the </a:t>
            </a:r>
            <a:r>
              <a:rPr lang="en-US" dirty="0" err="1">
                <a:solidFill>
                  <a:schemeClr val="bg1"/>
                </a:solidFill>
              </a:rPr>
              <a:t>Yehudim</a:t>
            </a:r>
            <a:r>
              <a:rPr lang="en-US" dirty="0">
                <a:solidFill>
                  <a:schemeClr val="bg1"/>
                </a:solidFill>
              </a:rPr>
              <a:t> who had believed him, </a:t>
            </a:r>
            <a:r>
              <a:rPr lang="en-US" dirty="0" err="1">
                <a:solidFill>
                  <a:schemeClr val="bg1"/>
                </a:solidFill>
              </a:rPr>
              <a:t>Yahusha</a:t>
            </a:r>
            <a:r>
              <a:rPr lang="en-US" dirty="0">
                <a:solidFill>
                  <a:schemeClr val="bg1"/>
                </a:solidFill>
              </a:rPr>
              <a:t> said, "</a:t>
            </a:r>
            <a:r>
              <a:rPr lang="en-US" u="sng" dirty="0">
                <a:solidFill>
                  <a:schemeClr val="bg1"/>
                </a:solidFill>
              </a:rPr>
              <a:t>If you hold to my teaching, you are really my disciples.  Then you will know the truth, and the truth will set you free</a:t>
            </a:r>
            <a:r>
              <a:rPr lang="en-US" dirty="0">
                <a:solidFill>
                  <a:schemeClr val="bg1"/>
                </a:solidFill>
              </a:rPr>
              <a:t>." (4th Gospel 8:31-32</a:t>
            </a:r>
            <a:r>
              <a:rPr lang="en-US" dirty="0" smtClean="0">
                <a:solidFill>
                  <a:schemeClr val="bg1"/>
                </a:solidFill>
              </a:rPr>
              <a:t>)</a:t>
            </a:r>
          </a:p>
        </p:txBody>
      </p:sp>
    </p:spTree>
    <p:extLst>
      <p:ext uri="{BB962C8B-B14F-4D97-AF65-F5344CB8AC3E}">
        <p14:creationId xmlns:p14="http://schemas.microsoft.com/office/powerpoint/2010/main" val="36755122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fontScale="92500" lnSpcReduction="10000"/>
          </a:bodyPr>
          <a:lstStyle/>
          <a:p>
            <a:pPr>
              <a:buNone/>
            </a:pPr>
            <a:r>
              <a:rPr lang="en-US" dirty="0">
                <a:solidFill>
                  <a:schemeClr val="bg1"/>
                </a:solidFill>
              </a:rPr>
              <a:t>They answered him, "We are Avraham's descendants and </a:t>
            </a:r>
            <a:r>
              <a:rPr lang="en-US" u="sng" dirty="0">
                <a:solidFill>
                  <a:schemeClr val="bg1"/>
                </a:solidFill>
              </a:rPr>
              <a:t>have never been slaves of anyone. How can you say that we shall be set free?</a:t>
            </a:r>
            <a:r>
              <a:rPr lang="en-US" dirty="0">
                <a:solidFill>
                  <a:schemeClr val="bg1"/>
                </a:solidFill>
              </a:rPr>
              <a:t>"  </a:t>
            </a:r>
            <a:r>
              <a:rPr lang="en-US" dirty="0" err="1">
                <a:solidFill>
                  <a:schemeClr val="bg1"/>
                </a:solidFill>
              </a:rPr>
              <a:t>Yahusha</a:t>
            </a:r>
            <a:r>
              <a:rPr lang="en-US" dirty="0">
                <a:solidFill>
                  <a:schemeClr val="bg1"/>
                </a:solidFill>
              </a:rPr>
              <a:t> replied, "I tell you the truth, </a:t>
            </a:r>
            <a:r>
              <a:rPr lang="en-US" u="sng" dirty="0">
                <a:solidFill>
                  <a:schemeClr val="bg1"/>
                </a:solidFill>
              </a:rPr>
              <a:t>everyone who sins is a slave to sin</a:t>
            </a:r>
            <a:r>
              <a:rPr lang="en-US" dirty="0">
                <a:solidFill>
                  <a:schemeClr val="bg1"/>
                </a:solidFill>
              </a:rPr>
              <a:t>.  Now a slave has no permanent place in the family, but a son belongs to it forever.  </a:t>
            </a:r>
            <a:r>
              <a:rPr lang="en-US" u="sng" dirty="0">
                <a:solidFill>
                  <a:schemeClr val="bg1"/>
                </a:solidFill>
              </a:rPr>
              <a:t>So if the Son sets you free, you will be free indeed</a:t>
            </a:r>
            <a:r>
              <a:rPr lang="en-US" dirty="0">
                <a:solidFill>
                  <a:schemeClr val="bg1"/>
                </a:solidFill>
              </a:rPr>
              <a:t>.  I know you are Avraham's descendants. Yet you are ready to kill me, because </a:t>
            </a:r>
            <a:r>
              <a:rPr lang="en-US" u="sng" dirty="0">
                <a:solidFill>
                  <a:schemeClr val="bg1"/>
                </a:solidFill>
              </a:rPr>
              <a:t>you have no room for my word</a:t>
            </a:r>
            <a:r>
              <a:rPr lang="en-US" dirty="0">
                <a:solidFill>
                  <a:schemeClr val="bg1"/>
                </a:solidFill>
              </a:rPr>
              <a:t>. (4th Gospel 8:33-37</a:t>
            </a:r>
            <a:r>
              <a:rPr lang="en-US" dirty="0" smtClean="0">
                <a:solidFill>
                  <a:schemeClr val="bg1"/>
                </a:solidFill>
              </a:rPr>
              <a:t>)</a:t>
            </a:r>
            <a:endParaRPr lang="en-US" sz="4000" dirty="0">
              <a:solidFill>
                <a:schemeClr val="bg1"/>
              </a:solidFill>
              <a:cs typeface="Times New Roman" pitchFamily="18" charset="0"/>
            </a:endParaRPr>
          </a:p>
        </p:txBody>
      </p:sp>
    </p:spTree>
    <p:extLst>
      <p:ext uri="{BB962C8B-B14F-4D97-AF65-F5344CB8AC3E}">
        <p14:creationId xmlns:p14="http://schemas.microsoft.com/office/powerpoint/2010/main" val="123659969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fontScale="92500" lnSpcReduction="20000"/>
          </a:bodyPr>
          <a:lstStyle/>
          <a:p>
            <a:pPr>
              <a:buNone/>
            </a:pPr>
            <a:r>
              <a:rPr lang="en-US" dirty="0">
                <a:solidFill>
                  <a:schemeClr val="bg1"/>
                </a:solidFill>
              </a:rPr>
              <a:t>Then Jesus said unto them, Take heed and beware of the leaven of the Pharisees and of the Sadducees.  And they reasoned among themselves, saying, It is because we have taken no bread....  How is it that ye do not understand that I </a:t>
            </a:r>
            <a:r>
              <a:rPr lang="en-US" dirty="0" err="1">
                <a:solidFill>
                  <a:schemeClr val="bg1"/>
                </a:solidFill>
              </a:rPr>
              <a:t>spake</a:t>
            </a:r>
            <a:r>
              <a:rPr lang="en-US" dirty="0">
                <a:solidFill>
                  <a:schemeClr val="bg1"/>
                </a:solidFill>
              </a:rPr>
              <a:t> it not to you concerning bread, that </a:t>
            </a:r>
            <a:r>
              <a:rPr lang="en-US" u="sng" dirty="0">
                <a:solidFill>
                  <a:schemeClr val="bg1"/>
                </a:solidFill>
              </a:rPr>
              <a:t>ye should beware of the leaven of the Pharisees and of the Sadducees</a:t>
            </a:r>
            <a:r>
              <a:rPr lang="en-US" dirty="0">
                <a:solidFill>
                  <a:schemeClr val="bg1"/>
                </a:solidFill>
              </a:rPr>
              <a:t>?  </a:t>
            </a:r>
            <a:r>
              <a:rPr lang="en-US" u="sng" dirty="0">
                <a:solidFill>
                  <a:schemeClr val="bg1"/>
                </a:solidFill>
              </a:rPr>
              <a:t>Then understood they how that he bade them not beware of the leaven of bread, but of the doctrine of the Pharisees and of the Sadducees</a:t>
            </a:r>
            <a:r>
              <a:rPr lang="en-US" dirty="0">
                <a:solidFill>
                  <a:schemeClr val="bg1"/>
                </a:solidFill>
              </a:rPr>
              <a:t>. (Matthew 16:6-7, 11-12, KJV</a:t>
            </a:r>
            <a:r>
              <a:rPr lang="en-US" dirty="0" smtClean="0">
                <a:solidFill>
                  <a:schemeClr val="bg1"/>
                </a:solidFill>
              </a:rPr>
              <a:t>)</a:t>
            </a:r>
            <a:endParaRPr lang="en-US" sz="4000" dirty="0">
              <a:solidFill>
                <a:schemeClr val="bg1"/>
              </a:solidFill>
              <a:cs typeface="Times New Roman" pitchFamily="18" charset="0"/>
            </a:endParaRPr>
          </a:p>
        </p:txBody>
      </p:sp>
    </p:spTree>
    <p:extLst>
      <p:ext uri="{BB962C8B-B14F-4D97-AF65-F5344CB8AC3E}">
        <p14:creationId xmlns:p14="http://schemas.microsoft.com/office/powerpoint/2010/main" val="80860650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a:bodyPr>
          <a:lstStyle/>
          <a:p>
            <a:pPr algn="ctr">
              <a:buNone/>
            </a:pPr>
            <a:r>
              <a:rPr lang="en-US" dirty="0" smtClean="0">
                <a:solidFill>
                  <a:schemeClr val="bg1"/>
                </a:solidFill>
              </a:rPr>
              <a:t>4</a:t>
            </a:r>
            <a:r>
              <a:rPr lang="en-US" baseline="30000" dirty="0" smtClean="0">
                <a:solidFill>
                  <a:schemeClr val="bg1"/>
                </a:solidFill>
              </a:rPr>
              <a:t>th</a:t>
            </a:r>
            <a:r>
              <a:rPr lang="en-US" dirty="0" smtClean="0">
                <a:solidFill>
                  <a:schemeClr val="bg1"/>
                </a:solidFill>
              </a:rPr>
              <a:t> Gospel 2:1-11 The Water to Wine miracle</a:t>
            </a:r>
          </a:p>
          <a:p>
            <a:pPr marL="0" indent="0">
              <a:buNone/>
            </a:pPr>
            <a:r>
              <a:rPr lang="en-US" dirty="0">
                <a:solidFill>
                  <a:schemeClr val="bg1"/>
                </a:solidFill>
              </a:rPr>
              <a:t>Nearby stood six stone water jars, </a:t>
            </a:r>
            <a:r>
              <a:rPr lang="en-US" u="sng" dirty="0">
                <a:solidFill>
                  <a:schemeClr val="bg1"/>
                </a:solidFill>
              </a:rPr>
              <a:t>the kind used by the </a:t>
            </a:r>
            <a:r>
              <a:rPr lang="en-US" u="sng" dirty="0" err="1">
                <a:solidFill>
                  <a:schemeClr val="bg1"/>
                </a:solidFill>
              </a:rPr>
              <a:t>Yehudim</a:t>
            </a:r>
            <a:r>
              <a:rPr lang="en-US" u="sng" dirty="0">
                <a:solidFill>
                  <a:schemeClr val="bg1"/>
                </a:solidFill>
              </a:rPr>
              <a:t> for ceremonial washing</a:t>
            </a:r>
            <a:r>
              <a:rPr lang="en-US" dirty="0">
                <a:solidFill>
                  <a:schemeClr val="bg1"/>
                </a:solidFill>
              </a:rPr>
              <a:t>, each holding from twenty to thirty </a:t>
            </a:r>
            <a:r>
              <a:rPr lang="en-US" dirty="0" smtClean="0">
                <a:solidFill>
                  <a:schemeClr val="bg1"/>
                </a:solidFill>
              </a:rPr>
              <a:t>gallons. </a:t>
            </a:r>
            <a:r>
              <a:rPr lang="en-US" dirty="0" err="1">
                <a:solidFill>
                  <a:schemeClr val="bg1"/>
                </a:solidFill>
              </a:rPr>
              <a:t>Yahusha</a:t>
            </a:r>
            <a:r>
              <a:rPr lang="en-US" dirty="0">
                <a:solidFill>
                  <a:schemeClr val="bg1"/>
                </a:solidFill>
              </a:rPr>
              <a:t> said to the servants, "Fill the jars with water"; so they filled them to the brim</a:t>
            </a:r>
            <a:r>
              <a:rPr lang="en-US" dirty="0" smtClean="0">
                <a:solidFill>
                  <a:schemeClr val="bg1"/>
                </a:solidFill>
              </a:rPr>
              <a:t>. (6-7)</a:t>
            </a:r>
            <a:endParaRPr lang="en-US" dirty="0">
              <a:solidFill>
                <a:schemeClr val="bg1"/>
              </a:solidFill>
            </a:endParaRPr>
          </a:p>
          <a:p>
            <a:pPr>
              <a:buNone/>
            </a:pPr>
            <a:r>
              <a:rPr lang="en-US" dirty="0" smtClean="0">
                <a:solidFill>
                  <a:schemeClr val="bg1"/>
                </a:solidFill>
                <a:cs typeface="Times New Roman" pitchFamily="18" charset="0"/>
              </a:rPr>
              <a:t>What did </a:t>
            </a:r>
            <a:r>
              <a:rPr lang="en-US" dirty="0" err="1" smtClean="0">
                <a:solidFill>
                  <a:schemeClr val="bg1"/>
                </a:solidFill>
                <a:cs typeface="Times New Roman" pitchFamily="18" charset="0"/>
              </a:rPr>
              <a:t>Yahusha</a:t>
            </a:r>
            <a:r>
              <a:rPr lang="en-US" dirty="0" smtClean="0">
                <a:solidFill>
                  <a:schemeClr val="bg1"/>
                </a:solidFill>
                <a:cs typeface="Times New Roman" pitchFamily="18" charset="0"/>
              </a:rPr>
              <a:t> indicate by using these water pots to make drink for the wedding?</a:t>
            </a:r>
            <a:endParaRPr lang="en-US" dirty="0">
              <a:solidFill>
                <a:schemeClr val="bg1"/>
              </a:solidFill>
              <a:cs typeface="Times New Roman" pitchFamily="18" charset="0"/>
            </a:endParaRPr>
          </a:p>
        </p:txBody>
      </p:sp>
    </p:spTree>
    <p:extLst>
      <p:ext uri="{BB962C8B-B14F-4D97-AF65-F5344CB8AC3E}">
        <p14:creationId xmlns:p14="http://schemas.microsoft.com/office/powerpoint/2010/main" val="7173639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a:bodyPr>
          <a:lstStyle/>
          <a:p>
            <a:pPr>
              <a:buNone/>
            </a:pPr>
            <a:r>
              <a:rPr lang="en-US" dirty="0" smtClean="0">
                <a:solidFill>
                  <a:schemeClr val="bg1"/>
                </a:solidFill>
                <a:cs typeface="Times New Roman" pitchFamily="18" charset="0"/>
              </a:rPr>
              <a:t>Matthew 15: Elohim’s Commands vs. Traditions</a:t>
            </a:r>
          </a:p>
          <a:p>
            <a:pPr algn="ctr">
              <a:buNone/>
            </a:pPr>
            <a:r>
              <a:rPr lang="en-US" dirty="0" err="1" smtClean="0">
                <a:solidFill>
                  <a:schemeClr val="bg1"/>
                </a:solidFill>
                <a:cs typeface="Times New Roman" pitchFamily="18" charset="0"/>
              </a:rPr>
              <a:t>Yahusha</a:t>
            </a:r>
            <a:r>
              <a:rPr lang="en-US" dirty="0" smtClean="0">
                <a:solidFill>
                  <a:schemeClr val="bg1"/>
                </a:solidFill>
                <a:cs typeface="Times New Roman" pitchFamily="18" charset="0"/>
              </a:rPr>
              <a:t> Confronts the Pharisees</a:t>
            </a:r>
          </a:p>
          <a:p>
            <a:pPr>
              <a:buNone/>
            </a:pPr>
            <a:r>
              <a:rPr lang="en-US" dirty="0">
                <a:solidFill>
                  <a:schemeClr val="bg1"/>
                </a:solidFill>
              </a:rPr>
              <a:t>Then some Pharisees and teachers of the law came to </a:t>
            </a:r>
            <a:r>
              <a:rPr lang="en-US" dirty="0" err="1">
                <a:solidFill>
                  <a:schemeClr val="bg1"/>
                </a:solidFill>
              </a:rPr>
              <a:t>Yahusha</a:t>
            </a:r>
            <a:r>
              <a:rPr lang="en-US" dirty="0">
                <a:solidFill>
                  <a:schemeClr val="bg1"/>
                </a:solidFill>
              </a:rPr>
              <a:t> from </a:t>
            </a:r>
            <a:r>
              <a:rPr lang="en-US" dirty="0" err="1">
                <a:solidFill>
                  <a:schemeClr val="bg1"/>
                </a:solidFill>
              </a:rPr>
              <a:t>Yerushalayim</a:t>
            </a:r>
            <a:r>
              <a:rPr lang="en-US" dirty="0">
                <a:solidFill>
                  <a:schemeClr val="bg1"/>
                </a:solidFill>
              </a:rPr>
              <a:t> and asked, "Why do your disciples break the tradition of the elders? They don't wash their hands before they eat!" (Matthew 15:1-2)</a:t>
            </a:r>
            <a:endParaRPr lang="en-US" dirty="0">
              <a:solidFill>
                <a:schemeClr val="bg1"/>
              </a:solidFill>
              <a:cs typeface="Times New Roman" pitchFamily="18" charset="0"/>
            </a:endParaRPr>
          </a:p>
        </p:txBody>
      </p:sp>
    </p:spTree>
    <p:extLst>
      <p:ext uri="{BB962C8B-B14F-4D97-AF65-F5344CB8AC3E}">
        <p14:creationId xmlns:p14="http://schemas.microsoft.com/office/powerpoint/2010/main" val="141963169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fontScale="92500" lnSpcReduction="10000"/>
          </a:bodyPr>
          <a:lstStyle/>
          <a:p>
            <a:pPr>
              <a:buNone/>
            </a:pPr>
            <a:r>
              <a:rPr lang="en-US" dirty="0" err="1">
                <a:solidFill>
                  <a:schemeClr val="bg1"/>
                </a:solidFill>
              </a:rPr>
              <a:t>Yahusha</a:t>
            </a:r>
            <a:r>
              <a:rPr lang="en-US" dirty="0">
                <a:solidFill>
                  <a:schemeClr val="bg1"/>
                </a:solidFill>
              </a:rPr>
              <a:t> replied, "And why do you break the command of Elohim for the sake of your tradition?  For Elohim said, 'Honor your father and mother' and 'Anyone who curses his father or mother must be put to death.'  But you say that if a man says to his father or mother, 'Whatever help you might otherwise have received from me is a gift devoted to Elohim,' he is not to 'honor his father 'with it. Thus you nullify the word of Elohim for the sake of your tradition. (Matthew 15:3-6</a:t>
            </a:r>
            <a:r>
              <a:rPr lang="en-US" dirty="0" smtClean="0">
                <a:solidFill>
                  <a:schemeClr val="bg1"/>
                </a:solidFill>
              </a:rPr>
              <a:t>)</a:t>
            </a:r>
            <a:endParaRPr lang="en-US" sz="4000" dirty="0">
              <a:solidFill>
                <a:schemeClr val="bg1"/>
              </a:solidFill>
              <a:cs typeface="Times New Roman" pitchFamily="18" charset="0"/>
            </a:endParaRPr>
          </a:p>
        </p:txBody>
      </p:sp>
    </p:spTree>
    <p:extLst>
      <p:ext uri="{BB962C8B-B14F-4D97-AF65-F5344CB8AC3E}">
        <p14:creationId xmlns:p14="http://schemas.microsoft.com/office/powerpoint/2010/main" val="362554959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a:bodyPr>
          <a:lstStyle/>
          <a:p>
            <a:pPr>
              <a:buNone/>
            </a:pPr>
            <a:r>
              <a:rPr lang="en-US" dirty="0">
                <a:solidFill>
                  <a:schemeClr val="bg1"/>
                </a:solidFill>
              </a:rPr>
              <a:t>You hypocrites! </a:t>
            </a:r>
            <a:r>
              <a:rPr lang="en-US" dirty="0" err="1">
                <a:solidFill>
                  <a:schemeClr val="bg1"/>
                </a:solidFill>
              </a:rPr>
              <a:t>Yeshayahu</a:t>
            </a:r>
            <a:r>
              <a:rPr lang="en-US" dirty="0">
                <a:solidFill>
                  <a:schemeClr val="bg1"/>
                </a:solidFill>
              </a:rPr>
              <a:t> was right when he prophesied about you:  "'These people honor me with their lips, but their hearts are far from me.  They worship me in vain; their teachings are but rules taught by men.'" (Matthew 15:7-9, quoting Isaiah 29:13</a:t>
            </a:r>
            <a:r>
              <a:rPr lang="en-US" dirty="0" smtClean="0">
                <a:solidFill>
                  <a:schemeClr val="bg1"/>
                </a:solidFill>
              </a:rPr>
              <a:t>)</a:t>
            </a:r>
            <a:endParaRPr lang="en-US" sz="4000" dirty="0">
              <a:solidFill>
                <a:schemeClr val="bg1"/>
              </a:solidFill>
              <a:cs typeface="Times New Roman" pitchFamily="18" charset="0"/>
            </a:endParaRPr>
          </a:p>
        </p:txBody>
      </p:sp>
    </p:spTree>
    <p:extLst>
      <p:ext uri="{BB962C8B-B14F-4D97-AF65-F5344CB8AC3E}">
        <p14:creationId xmlns:p14="http://schemas.microsoft.com/office/powerpoint/2010/main" val="160521035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a:bodyPr>
          <a:lstStyle/>
          <a:p>
            <a:pPr>
              <a:buNone/>
            </a:pPr>
            <a:r>
              <a:rPr lang="en-US" dirty="0" smtClean="0">
                <a:solidFill>
                  <a:schemeClr val="bg1"/>
                </a:solidFill>
                <a:cs typeface="Times New Roman" pitchFamily="18" charset="0"/>
              </a:rPr>
              <a:t>Matthew 23: </a:t>
            </a:r>
            <a:r>
              <a:rPr lang="en-US" dirty="0" err="1" smtClean="0">
                <a:solidFill>
                  <a:schemeClr val="bg1"/>
                </a:solidFill>
                <a:cs typeface="Times New Roman" pitchFamily="18" charset="0"/>
              </a:rPr>
              <a:t>Yahusha</a:t>
            </a:r>
            <a:r>
              <a:rPr lang="en-US" dirty="0" smtClean="0">
                <a:solidFill>
                  <a:schemeClr val="bg1"/>
                </a:solidFill>
                <a:cs typeface="Times New Roman" pitchFamily="18" charset="0"/>
              </a:rPr>
              <a:t> Berates the Pharisees</a:t>
            </a:r>
          </a:p>
          <a:p>
            <a:pPr>
              <a:buNone/>
            </a:pPr>
            <a:r>
              <a:rPr lang="en-US" dirty="0">
                <a:solidFill>
                  <a:schemeClr val="bg1"/>
                </a:solidFill>
              </a:rPr>
              <a:t>Then </a:t>
            </a:r>
            <a:r>
              <a:rPr lang="en-US" dirty="0" err="1">
                <a:solidFill>
                  <a:schemeClr val="bg1"/>
                </a:solidFill>
              </a:rPr>
              <a:t>spake</a:t>
            </a:r>
            <a:r>
              <a:rPr lang="en-US" dirty="0">
                <a:solidFill>
                  <a:schemeClr val="bg1"/>
                </a:solidFill>
              </a:rPr>
              <a:t> Jesus to the multitude, and to his disciples, Saying, The scribes and the Pharisees sit in Moses' seat:  All therefore whatsoever </a:t>
            </a:r>
            <a:r>
              <a:rPr lang="en-US" b="1" u="sng" dirty="0">
                <a:solidFill>
                  <a:schemeClr val="bg1"/>
                </a:solidFill>
              </a:rPr>
              <a:t>they</a:t>
            </a:r>
            <a:r>
              <a:rPr lang="en-US" dirty="0">
                <a:solidFill>
                  <a:schemeClr val="bg1"/>
                </a:solidFill>
              </a:rPr>
              <a:t> bid you observe, that observe and do; but do not ye after their works: for they say, and do not. (23:1-3)</a:t>
            </a:r>
            <a:endParaRPr lang="en-US" dirty="0" smtClean="0">
              <a:solidFill>
                <a:schemeClr val="bg1"/>
              </a:solidFill>
              <a:cs typeface="Times New Roman" pitchFamily="18" charset="0"/>
            </a:endParaRPr>
          </a:p>
        </p:txBody>
      </p:sp>
    </p:spTree>
    <p:extLst>
      <p:ext uri="{BB962C8B-B14F-4D97-AF65-F5344CB8AC3E}">
        <p14:creationId xmlns:p14="http://schemas.microsoft.com/office/powerpoint/2010/main" val="256731662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a:bodyPr>
          <a:lstStyle/>
          <a:p>
            <a:pPr algn="ctr">
              <a:buNone/>
            </a:pPr>
            <a:r>
              <a:rPr lang="en-US" sz="3500" dirty="0" smtClean="0">
                <a:solidFill>
                  <a:schemeClr val="bg1"/>
                </a:solidFill>
                <a:cs typeface="Times New Roman" pitchFamily="18" charset="0"/>
              </a:rPr>
              <a:t>Hebrew</a:t>
            </a:r>
            <a:r>
              <a:rPr lang="en-US" dirty="0" smtClean="0">
                <a:solidFill>
                  <a:schemeClr val="bg1"/>
                </a:solidFill>
                <a:cs typeface="Times New Roman" pitchFamily="18" charset="0"/>
              </a:rPr>
              <a:t> Matthew</a:t>
            </a:r>
          </a:p>
          <a:p>
            <a:pPr>
              <a:buNone/>
            </a:pPr>
            <a:r>
              <a:rPr lang="en-US" dirty="0">
                <a:solidFill>
                  <a:schemeClr val="bg1"/>
                </a:solidFill>
              </a:rPr>
              <a:t>The Pharisees and wise men sit on the seat of Moses.  Therefore, all that </a:t>
            </a:r>
            <a:r>
              <a:rPr lang="en-US" u="sng" dirty="0">
                <a:solidFill>
                  <a:schemeClr val="bg1"/>
                </a:solidFill>
              </a:rPr>
              <a:t>he</a:t>
            </a:r>
            <a:r>
              <a:rPr lang="en-US" dirty="0">
                <a:solidFill>
                  <a:schemeClr val="bg1"/>
                </a:solidFill>
              </a:rPr>
              <a:t> (Moses) says to you, guard and do.  But according to their (the Pharisees) reforms (</a:t>
            </a:r>
            <a:r>
              <a:rPr lang="en-US" i="1" dirty="0" err="1">
                <a:solidFill>
                  <a:schemeClr val="bg1"/>
                </a:solidFill>
              </a:rPr>
              <a:t>takanot</a:t>
            </a:r>
            <a:r>
              <a:rPr lang="en-US" dirty="0">
                <a:solidFill>
                  <a:schemeClr val="bg1"/>
                </a:solidFill>
              </a:rPr>
              <a:t>) and their precedents (</a:t>
            </a:r>
            <a:r>
              <a:rPr lang="en-US" i="1" dirty="0" err="1">
                <a:solidFill>
                  <a:schemeClr val="bg1"/>
                </a:solidFill>
              </a:rPr>
              <a:t>ma'asim</a:t>
            </a:r>
            <a:r>
              <a:rPr lang="en-US" dirty="0">
                <a:solidFill>
                  <a:schemeClr val="bg1"/>
                </a:solidFill>
              </a:rPr>
              <a:t>) do not do, because they talk but they do not do.</a:t>
            </a:r>
            <a:endParaRPr lang="en-US" dirty="0">
              <a:solidFill>
                <a:schemeClr val="bg1"/>
              </a:solidFill>
              <a:cs typeface="Times New Roman" pitchFamily="18" charset="0"/>
            </a:endParaRPr>
          </a:p>
        </p:txBody>
      </p:sp>
    </p:spTree>
    <p:extLst>
      <p:ext uri="{BB962C8B-B14F-4D97-AF65-F5344CB8AC3E}">
        <p14:creationId xmlns:p14="http://schemas.microsoft.com/office/powerpoint/2010/main" val="292505724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a:bodyPr>
          <a:lstStyle/>
          <a:p>
            <a:pPr>
              <a:buNone/>
            </a:pPr>
            <a:r>
              <a:rPr lang="en-US" dirty="0">
                <a:solidFill>
                  <a:schemeClr val="bg1"/>
                </a:solidFill>
              </a:rPr>
              <a:t>The Hebrew term </a:t>
            </a:r>
            <a:r>
              <a:rPr lang="en-US" i="1" dirty="0" err="1">
                <a:solidFill>
                  <a:schemeClr val="bg1"/>
                </a:solidFill>
              </a:rPr>
              <a:t>takanot</a:t>
            </a:r>
            <a:r>
              <a:rPr lang="en-US" dirty="0">
                <a:solidFill>
                  <a:schemeClr val="bg1"/>
                </a:solidFill>
              </a:rPr>
              <a:t> is very well known in modern day </a:t>
            </a:r>
            <a:r>
              <a:rPr lang="en-US" dirty="0" err="1">
                <a:solidFill>
                  <a:schemeClr val="bg1"/>
                </a:solidFill>
              </a:rPr>
              <a:t>Rabbinism</a:t>
            </a:r>
            <a:r>
              <a:rPr lang="en-US" dirty="0">
                <a:solidFill>
                  <a:schemeClr val="bg1"/>
                </a:solidFill>
              </a:rPr>
              <a:t>.  It refers to "enactments or reforms" of the Rabbis which change biblical law.  </a:t>
            </a:r>
            <a:endParaRPr lang="en-US" dirty="0" smtClean="0">
              <a:solidFill>
                <a:schemeClr val="bg1"/>
              </a:solidFill>
            </a:endParaRPr>
          </a:p>
          <a:p>
            <a:pPr>
              <a:buNone/>
            </a:pPr>
            <a:r>
              <a:rPr lang="en-US" dirty="0" smtClean="0">
                <a:solidFill>
                  <a:schemeClr val="bg1"/>
                </a:solidFill>
              </a:rPr>
              <a:t>And </a:t>
            </a:r>
            <a:r>
              <a:rPr lang="en-US" dirty="0">
                <a:solidFill>
                  <a:schemeClr val="bg1"/>
                </a:solidFill>
              </a:rPr>
              <a:t>the word </a:t>
            </a:r>
            <a:r>
              <a:rPr lang="en-US" i="1" dirty="0" err="1">
                <a:solidFill>
                  <a:schemeClr val="bg1"/>
                </a:solidFill>
              </a:rPr>
              <a:t>ma'asim</a:t>
            </a:r>
            <a:r>
              <a:rPr lang="en-US" dirty="0">
                <a:solidFill>
                  <a:schemeClr val="bg1"/>
                </a:solidFill>
              </a:rPr>
              <a:t>, also a specific technical term, refers to the "acts or deeds which serve as precedents." </a:t>
            </a:r>
            <a:r>
              <a:rPr lang="en-US" dirty="0" smtClean="0">
                <a:solidFill>
                  <a:schemeClr val="bg1"/>
                </a:solidFill>
              </a:rPr>
              <a:t> (also compare “Works of the Law”)</a:t>
            </a:r>
            <a:endParaRPr lang="en-US" sz="4000" dirty="0">
              <a:solidFill>
                <a:schemeClr val="bg1"/>
              </a:solidFill>
              <a:cs typeface="Times New Roman" pitchFamily="18" charset="0"/>
            </a:endParaRPr>
          </a:p>
        </p:txBody>
      </p:sp>
    </p:spTree>
    <p:extLst>
      <p:ext uri="{BB962C8B-B14F-4D97-AF65-F5344CB8AC3E}">
        <p14:creationId xmlns:p14="http://schemas.microsoft.com/office/powerpoint/2010/main" val="184750069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fontScale="92500"/>
          </a:bodyPr>
          <a:lstStyle/>
          <a:p>
            <a:pPr>
              <a:buNone/>
            </a:pPr>
            <a:r>
              <a:rPr lang="en-US" dirty="0">
                <a:solidFill>
                  <a:schemeClr val="bg1"/>
                </a:solidFill>
              </a:rPr>
              <a:t>They tie up heavy loads and put them on men's shoulders, but they themselves are not willing to lift a finger to move them.  Everything they do is done for men to see: They make their phylacteries wide and the tassels on their garments long; they love the place of honor at banquets and the most important seats in the synagogues; they love to be greeted in the marketplaces and to have men call them 'Rabbi.'  (Matthew 23:4-7</a:t>
            </a:r>
            <a:r>
              <a:rPr lang="en-US" dirty="0" smtClean="0">
                <a:solidFill>
                  <a:schemeClr val="bg1"/>
                </a:solidFill>
              </a:rPr>
              <a:t>)</a:t>
            </a:r>
            <a:endParaRPr lang="en-US" sz="4000" dirty="0">
              <a:solidFill>
                <a:schemeClr val="bg1"/>
              </a:solidFill>
              <a:cs typeface="Times New Roman" pitchFamily="18" charset="0"/>
            </a:endParaRPr>
          </a:p>
        </p:txBody>
      </p:sp>
    </p:spTree>
    <p:extLst>
      <p:ext uri="{BB962C8B-B14F-4D97-AF65-F5344CB8AC3E}">
        <p14:creationId xmlns:p14="http://schemas.microsoft.com/office/powerpoint/2010/main" val="139135444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a:bodyPr>
          <a:lstStyle/>
          <a:p>
            <a:pPr>
              <a:buNone/>
            </a:pPr>
            <a:r>
              <a:rPr lang="en-US" dirty="0">
                <a:solidFill>
                  <a:schemeClr val="bg1"/>
                </a:solidFill>
              </a:rPr>
              <a:t>Woe to you, teachers of the law and Pharisees, you hypocrites! You shut the kingdom of heaven in men's faces. You yourselves do not enter, nor will you let those enter who are trying to. (Matthew 23:13</a:t>
            </a:r>
            <a:r>
              <a:rPr lang="en-US" dirty="0" smtClean="0">
                <a:solidFill>
                  <a:schemeClr val="bg1"/>
                </a:solidFill>
              </a:rPr>
              <a:t>)</a:t>
            </a:r>
            <a:endParaRPr lang="en-US" sz="4000" dirty="0">
              <a:solidFill>
                <a:schemeClr val="bg1"/>
              </a:solidFill>
              <a:cs typeface="Times New Roman" pitchFamily="18" charset="0"/>
            </a:endParaRPr>
          </a:p>
        </p:txBody>
      </p:sp>
    </p:spTree>
    <p:extLst>
      <p:ext uri="{BB962C8B-B14F-4D97-AF65-F5344CB8AC3E}">
        <p14:creationId xmlns:p14="http://schemas.microsoft.com/office/powerpoint/2010/main" val="51135957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a:bodyPr>
          <a:lstStyle/>
          <a:p>
            <a:pPr algn="ctr">
              <a:buNone/>
            </a:pPr>
            <a:r>
              <a:rPr lang="en-US" dirty="0" smtClean="0">
                <a:solidFill>
                  <a:schemeClr val="bg1"/>
                </a:solidFill>
                <a:cs typeface="Times New Roman" pitchFamily="18" charset="0"/>
              </a:rPr>
              <a:t>4</a:t>
            </a:r>
            <a:r>
              <a:rPr lang="en-US" baseline="30000" dirty="0" smtClean="0">
                <a:solidFill>
                  <a:schemeClr val="bg1"/>
                </a:solidFill>
                <a:cs typeface="Times New Roman" pitchFamily="18" charset="0"/>
              </a:rPr>
              <a:t>th</a:t>
            </a:r>
            <a:r>
              <a:rPr lang="en-US" dirty="0" smtClean="0">
                <a:solidFill>
                  <a:schemeClr val="bg1"/>
                </a:solidFill>
                <a:cs typeface="Times New Roman" pitchFamily="18" charset="0"/>
              </a:rPr>
              <a:t> Gospel 5 – The Healing of the Invalid</a:t>
            </a:r>
          </a:p>
          <a:p>
            <a:pPr algn="ctr">
              <a:buNone/>
            </a:pPr>
            <a:r>
              <a:rPr lang="en-US" dirty="0" err="1" smtClean="0">
                <a:solidFill>
                  <a:schemeClr val="bg1"/>
                </a:solidFill>
                <a:cs typeface="Times New Roman" pitchFamily="18" charset="0"/>
              </a:rPr>
              <a:t>Yahusha</a:t>
            </a:r>
            <a:r>
              <a:rPr lang="en-US" dirty="0" smtClean="0">
                <a:solidFill>
                  <a:schemeClr val="bg1"/>
                </a:solidFill>
                <a:cs typeface="Times New Roman" pitchFamily="18" charset="0"/>
              </a:rPr>
              <a:t> purposely disregards the decrees of the Pharisees in their oral law</a:t>
            </a:r>
            <a:endParaRPr lang="en-US" dirty="0">
              <a:solidFill>
                <a:schemeClr val="bg1"/>
              </a:solidFill>
              <a:cs typeface="Times New Roman" pitchFamily="18" charset="0"/>
            </a:endParaRPr>
          </a:p>
        </p:txBody>
      </p:sp>
    </p:spTree>
    <p:extLst>
      <p:ext uri="{BB962C8B-B14F-4D97-AF65-F5344CB8AC3E}">
        <p14:creationId xmlns:p14="http://schemas.microsoft.com/office/powerpoint/2010/main" val="2093548286"/>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fontScale="92500" lnSpcReduction="10000"/>
          </a:bodyPr>
          <a:lstStyle/>
          <a:p>
            <a:pPr>
              <a:buNone/>
            </a:pPr>
            <a:r>
              <a:rPr lang="en-US" dirty="0">
                <a:solidFill>
                  <a:schemeClr val="bg1"/>
                </a:solidFill>
              </a:rPr>
              <a:t>"Sir," the invalid replied, "I have no one to help me into the pool when the water is stirred. While I am trying to get in, someone else goes down ahead of me."  Then </a:t>
            </a:r>
            <a:r>
              <a:rPr lang="en-US" dirty="0" err="1">
                <a:solidFill>
                  <a:schemeClr val="bg1"/>
                </a:solidFill>
              </a:rPr>
              <a:t>Yahusha</a:t>
            </a:r>
            <a:r>
              <a:rPr lang="en-US" dirty="0">
                <a:solidFill>
                  <a:schemeClr val="bg1"/>
                </a:solidFill>
              </a:rPr>
              <a:t> said to him, "Get up! Pick up your mat and walk."  At once the man was cured; he picked up his mat and walked. The day on which this took place was a Sabbath, and so the </a:t>
            </a:r>
            <a:r>
              <a:rPr lang="en-US" dirty="0" err="1">
                <a:solidFill>
                  <a:schemeClr val="bg1"/>
                </a:solidFill>
              </a:rPr>
              <a:t>Yehudim</a:t>
            </a:r>
            <a:r>
              <a:rPr lang="en-US" dirty="0">
                <a:solidFill>
                  <a:schemeClr val="bg1"/>
                </a:solidFill>
              </a:rPr>
              <a:t> said to the man who had been healed, "</a:t>
            </a:r>
            <a:r>
              <a:rPr lang="en-US" u="sng" dirty="0">
                <a:solidFill>
                  <a:schemeClr val="bg1"/>
                </a:solidFill>
              </a:rPr>
              <a:t>It is the Sabbath; the law forbids you to carry your mat</a:t>
            </a:r>
            <a:r>
              <a:rPr lang="en-US" dirty="0">
                <a:solidFill>
                  <a:schemeClr val="bg1"/>
                </a:solidFill>
              </a:rPr>
              <a:t>."  </a:t>
            </a:r>
            <a:r>
              <a:rPr lang="en-US" dirty="0" smtClean="0">
                <a:solidFill>
                  <a:schemeClr val="bg1"/>
                </a:solidFill>
              </a:rPr>
              <a:t>(</a:t>
            </a:r>
            <a:r>
              <a:rPr lang="en-US" dirty="0">
                <a:solidFill>
                  <a:schemeClr val="bg1"/>
                </a:solidFill>
              </a:rPr>
              <a:t>4th Gospel </a:t>
            </a:r>
            <a:r>
              <a:rPr lang="en-US" dirty="0" smtClean="0">
                <a:solidFill>
                  <a:schemeClr val="bg1"/>
                </a:solidFill>
              </a:rPr>
              <a:t>5:7-10)</a:t>
            </a:r>
            <a:endParaRPr lang="en-US" sz="4000" dirty="0">
              <a:solidFill>
                <a:schemeClr val="bg1"/>
              </a:solidFill>
              <a:cs typeface="Times New Roman" pitchFamily="18" charset="0"/>
            </a:endParaRPr>
          </a:p>
        </p:txBody>
      </p:sp>
    </p:spTree>
    <p:extLst>
      <p:ext uri="{BB962C8B-B14F-4D97-AF65-F5344CB8AC3E}">
        <p14:creationId xmlns:p14="http://schemas.microsoft.com/office/powerpoint/2010/main" val="187226731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a:bodyPr>
          <a:lstStyle/>
          <a:p>
            <a:pPr>
              <a:buNone/>
            </a:pPr>
            <a:r>
              <a:rPr lang="en-US" dirty="0">
                <a:solidFill>
                  <a:schemeClr val="bg1"/>
                </a:solidFill>
              </a:rPr>
              <a:t>Christian theologians have for a long time believed that Jesus was somehow breaking the biblical </a:t>
            </a:r>
            <a:r>
              <a:rPr lang="en-US" dirty="0" smtClean="0">
                <a:solidFill>
                  <a:schemeClr val="bg1"/>
                </a:solidFill>
              </a:rPr>
              <a:t>Law </a:t>
            </a:r>
            <a:r>
              <a:rPr lang="en-US" dirty="0">
                <a:solidFill>
                  <a:schemeClr val="bg1"/>
                </a:solidFill>
              </a:rPr>
              <a:t>to show that the Torah was on its way out.  They think that Jesus violated the Sabbath Law to show that it was on its way out, too.  But the Master never broke the Torah.  He always faithfully kept all his Fathers commandments</a:t>
            </a:r>
            <a:r>
              <a:rPr lang="en-US" dirty="0" smtClean="0">
                <a:solidFill>
                  <a:schemeClr val="bg1"/>
                </a:solidFill>
              </a:rPr>
              <a:t>.</a:t>
            </a:r>
          </a:p>
          <a:p>
            <a:pPr>
              <a:buNone/>
            </a:pPr>
            <a:r>
              <a:rPr lang="en-US" dirty="0" smtClean="0">
                <a:solidFill>
                  <a:schemeClr val="bg1"/>
                </a:solidFill>
                <a:cs typeface="Times New Roman" pitchFamily="18" charset="0"/>
              </a:rPr>
              <a:t>Is there any such commandment in the Torah?</a:t>
            </a:r>
            <a:endParaRPr lang="en-US" dirty="0">
              <a:solidFill>
                <a:schemeClr val="bg1"/>
              </a:solidFill>
              <a:cs typeface="Times New Roman" pitchFamily="18" charset="0"/>
            </a:endParaRPr>
          </a:p>
        </p:txBody>
      </p:sp>
    </p:spTree>
    <p:extLst>
      <p:ext uri="{BB962C8B-B14F-4D97-AF65-F5344CB8AC3E}">
        <p14:creationId xmlns:p14="http://schemas.microsoft.com/office/powerpoint/2010/main" val="3377472488"/>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a:bodyPr>
          <a:lstStyle/>
          <a:p>
            <a:pPr algn="ctr">
              <a:buNone/>
            </a:pPr>
            <a:r>
              <a:rPr lang="en-US" dirty="0" smtClean="0">
                <a:solidFill>
                  <a:schemeClr val="bg1"/>
                </a:solidFill>
                <a:cs typeface="Times New Roman" pitchFamily="18" charset="0"/>
              </a:rPr>
              <a:t>4</a:t>
            </a:r>
            <a:r>
              <a:rPr lang="en-US" baseline="30000" dirty="0" smtClean="0">
                <a:solidFill>
                  <a:schemeClr val="bg1"/>
                </a:solidFill>
                <a:cs typeface="Times New Roman" pitchFamily="18" charset="0"/>
              </a:rPr>
              <a:t>th</a:t>
            </a:r>
            <a:r>
              <a:rPr lang="en-US" dirty="0" smtClean="0">
                <a:solidFill>
                  <a:schemeClr val="bg1"/>
                </a:solidFill>
                <a:cs typeface="Times New Roman" pitchFamily="18" charset="0"/>
              </a:rPr>
              <a:t> Gospel 9 – </a:t>
            </a:r>
            <a:r>
              <a:rPr lang="en-US" dirty="0" err="1" smtClean="0">
                <a:solidFill>
                  <a:schemeClr val="bg1"/>
                </a:solidFill>
                <a:cs typeface="Times New Roman" pitchFamily="18" charset="0"/>
              </a:rPr>
              <a:t>Yahusha</a:t>
            </a:r>
            <a:r>
              <a:rPr lang="en-US" dirty="0" smtClean="0">
                <a:solidFill>
                  <a:schemeClr val="bg1"/>
                </a:solidFill>
                <a:cs typeface="Times New Roman" pitchFamily="18" charset="0"/>
              </a:rPr>
              <a:t> Defies Pharisee Law</a:t>
            </a:r>
          </a:p>
          <a:p>
            <a:pPr>
              <a:buNone/>
            </a:pPr>
            <a:r>
              <a:rPr lang="en-US" dirty="0" err="1" smtClean="0">
                <a:solidFill>
                  <a:schemeClr val="bg1"/>
                </a:solidFill>
              </a:rPr>
              <a:t>Yahusha</a:t>
            </a:r>
            <a:r>
              <a:rPr lang="en-US" dirty="0" smtClean="0">
                <a:solidFill>
                  <a:schemeClr val="bg1"/>
                </a:solidFill>
              </a:rPr>
              <a:t> speaks with the man born blind.</a:t>
            </a:r>
          </a:p>
          <a:p>
            <a:pPr>
              <a:buNone/>
            </a:pPr>
            <a:r>
              <a:rPr lang="en-US" dirty="0" smtClean="0">
                <a:solidFill>
                  <a:schemeClr val="bg1"/>
                </a:solidFill>
              </a:rPr>
              <a:t>He spit </a:t>
            </a:r>
            <a:r>
              <a:rPr lang="en-US" dirty="0">
                <a:solidFill>
                  <a:schemeClr val="bg1"/>
                </a:solidFill>
              </a:rPr>
              <a:t>on the ground, made some mud with the saliva, and put it on the man's eyes.   "Go," he told him, "wash in the Pool of Siloam" (this word means Sent). </a:t>
            </a:r>
            <a:r>
              <a:rPr lang="en-US" dirty="0" smtClean="0">
                <a:solidFill>
                  <a:schemeClr val="bg1"/>
                </a:solidFill>
              </a:rPr>
              <a:t> So </a:t>
            </a:r>
            <a:r>
              <a:rPr lang="en-US" dirty="0">
                <a:solidFill>
                  <a:schemeClr val="bg1"/>
                </a:solidFill>
              </a:rPr>
              <a:t>the man went and washed, and came home seeing. (9:6-7)</a:t>
            </a:r>
            <a:endParaRPr lang="en-US" dirty="0">
              <a:solidFill>
                <a:schemeClr val="bg1"/>
              </a:solidFill>
              <a:cs typeface="Times New Roman" pitchFamily="18" charset="0"/>
            </a:endParaRPr>
          </a:p>
        </p:txBody>
      </p:sp>
    </p:spTree>
    <p:extLst>
      <p:ext uri="{BB962C8B-B14F-4D97-AF65-F5344CB8AC3E}">
        <p14:creationId xmlns:p14="http://schemas.microsoft.com/office/powerpoint/2010/main" val="13913544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9.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fontScale="85000" lnSpcReduction="20000"/>
          </a:bodyPr>
          <a:lstStyle/>
          <a:p>
            <a:pPr algn="ctr">
              <a:buNone/>
            </a:pPr>
            <a:r>
              <a:rPr lang="en-US" sz="3800" dirty="0" smtClean="0">
                <a:solidFill>
                  <a:schemeClr val="bg1"/>
                </a:solidFill>
                <a:cs typeface="Times New Roman" pitchFamily="18" charset="0"/>
              </a:rPr>
              <a:t>A Sabbath Day Infringement?</a:t>
            </a:r>
          </a:p>
          <a:p>
            <a:pPr>
              <a:buNone/>
            </a:pPr>
            <a:r>
              <a:rPr lang="en-US" sz="3800" dirty="0">
                <a:solidFill>
                  <a:schemeClr val="bg1"/>
                </a:solidFill>
              </a:rPr>
              <a:t>They brought to the Pharisees the man who had been blind.  Now the day on which </a:t>
            </a:r>
            <a:r>
              <a:rPr lang="en-US" sz="3800" dirty="0" err="1">
                <a:solidFill>
                  <a:schemeClr val="bg1"/>
                </a:solidFill>
              </a:rPr>
              <a:t>Yahusha</a:t>
            </a:r>
            <a:r>
              <a:rPr lang="en-US" sz="3800" dirty="0">
                <a:solidFill>
                  <a:schemeClr val="bg1"/>
                </a:solidFill>
              </a:rPr>
              <a:t> had made the mud and opened the man's eyes was a Sabbath.  Therefore the Pharisees also asked him how he had received his sight. "He put mud on my eyes," the man replied, "and I washed, and now I see."  Some of the Pharisees said, "This man is not from Elohim, for he does not keep the Sabbath." (9:13-16)</a:t>
            </a:r>
            <a:endParaRPr lang="en-US" sz="3800" dirty="0">
              <a:solidFill>
                <a:schemeClr val="bg1"/>
              </a:solidFill>
              <a:cs typeface="Times New Roman" pitchFamily="18" charset="0"/>
            </a:endParaRPr>
          </a:p>
        </p:txBody>
      </p:sp>
    </p:spTree>
    <p:extLst>
      <p:ext uri="{BB962C8B-B14F-4D97-AF65-F5344CB8AC3E}">
        <p14:creationId xmlns:p14="http://schemas.microsoft.com/office/powerpoint/2010/main" val="511359572"/>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a:bodyPr>
          <a:lstStyle/>
          <a:p>
            <a:pPr>
              <a:buNone/>
            </a:pPr>
            <a:r>
              <a:rPr lang="en-US" dirty="0" smtClean="0">
                <a:solidFill>
                  <a:schemeClr val="bg1"/>
                </a:solidFill>
              </a:rPr>
              <a:t>These encounters with the Pharisees clearly demonstrate that </a:t>
            </a:r>
            <a:r>
              <a:rPr lang="en-US" dirty="0" err="1" smtClean="0">
                <a:solidFill>
                  <a:schemeClr val="bg1"/>
                </a:solidFill>
              </a:rPr>
              <a:t>Yahusha</a:t>
            </a:r>
            <a:r>
              <a:rPr lang="en-US" dirty="0" smtClean="0">
                <a:solidFill>
                  <a:schemeClr val="bg1"/>
                </a:solidFill>
              </a:rPr>
              <a:t> intentionally, purposefully was making a strong statement about the oral </a:t>
            </a:r>
            <a:r>
              <a:rPr lang="en-US" dirty="0" err="1" smtClean="0">
                <a:solidFill>
                  <a:schemeClr val="bg1"/>
                </a:solidFill>
              </a:rPr>
              <a:t>torah</a:t>
            </a:r>
            <a:r>
              <a:rPr lang="en-US" dirty="0" smtClean="0">
                <a:solidFill>
                  <a:schemeClr val="bg1"/>
                </a:solidFill>
              </a:rPr>
              <a:t> of the Pharisees</a:t>
            </a:r>
            <a:endParaRPr lang="en-US" dirty="0">
              <a:solidFill>
                <a:schemeClr val="bg1"/>
              </a:solidFill>
              <a:cs typeface="Times New Roman" pitchFamily="18" charset="0"/>
            </a:endParaRPr>
          </a:p>
        </p:txBody>
      </p:sp>
    </p:spTree>
    <p:extLst>
      <p:ext uri="{BB962C8B-B14F-4D97-AF65-F5344CB8AC3E}">
        <p14:creationId xmlns:p14="http://schemas.microsoft.com/office/powerpoint/2010/main" val="809341998"/>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a:bodyPr>
          <a:lstStyle/>
          <a:p>
            <a:pPr algn="ctr">
              <a:buNone/>
            </a:pPr>
            <a:r>
              <a:rPr lang="en-US" dirty="0" smtClean="0">
                <a:solidFill>
                  <a:schemeClr val="bg1"/>
                </a:solidFill>
                <a:cs typeface="Times New Roman" pitchFamily="18" charset="0"/>
              </a:rPr>
              <a:t>Galatians 5: Freedom in Messiah</a:t>
            </a:r>
          </a:p>
          <a:p>
            <a:pPr>
              <a:buNone/>
            </a:pPr>
            <a:r>
              <a:rPr lang="en-US" dirty="0">
                <a:solidFill>
                  <a:schemeClr val="bg1"/>
                </a:solidFill>
              </a:rPr>
              <a:t>It is for freedom that Messiah has set us free. Stand firm, then, and do not let yourselves be burdened again by a yoke of slavery. (Galatians 5:1</a:t>
            </a:r>
            <a:r>
              <a:rPr lang="en-US" dirty="0" smtClean="0">
                <a:solidFill>
                  <a:schemeClr val="bg1"/>
                </a:solidFill>
              </a:rPr>
              <a:t>)</a:t>
            </a:r>
          </a:p>
          <a:p>
            <a:pPr>
              <a:buNone/>
            </a:pPr>
            <a:r>
              <a:rPr lang="en-US" dirty="0" smtClean="0">
                <a:solidFill>
                  <a:schemeClr val="bg1"/>
                </a:solidFill>
                <a:cs typeface="Times New Roman" pitchFamily="18" charset="0"/>
              </a:rPr>
              <a:t>Is Paul talking about freedom from Mosaic law or freedom from the yoke of man made law?</a:t>
            </a:r>
            <a:endParaRPr lang="en-US" dirty="0">
              <a:solidFill>
                <a:schemeClr val="bg1"/>
              </a:solidFill>
              <a:cs typeface="Times New Roman" pitchFamily="18" charset="0"/>
            </a:endParaRPr>
          </a:p>
        </p:txBody>
      </p:sp>
    </p:spTree>
    <p:extLst>
      <p:ext uri="{BB962C8B-B14F-4D97-AF65-F5344CB8AC3E}">
        <p14:creationId xmlns:p14="http://schemas.microsoft.com/office/powerpoint/2010/main" val="2093548286"/>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a:bodyPr>
          <a:lstStyle/>
          <a:p>
            <a:pPr marL="0" indent="0" algn="ctr">
              <a:buNone/>
            </a:pPr>
            <a:r>
              <a:rPr lang="en-US" dirty="0" smtClean="0">
                <a:solidFill>
                  <a:schemeClr val="bg1"/>
                </a:solidFill>
              </a:rPr>
              <a:t>What? Don’t be Circumcised?</a:t>
            </a:r>
          </a:p>
          <a:p>
            <a:pPr marL="0" indent="0">
              <a:buNone/>
            </a:pPr>
            <a:r>
              <a:rPr lang="en-US" dirty="0" smtClean="0">
                <a:solidFill>
                  <a:schemeClr val="bg1"/>
                </a:solidFill>
              </a:rPr>
              <a:t>Mark </a:t>
            </a:r>
            <a:r>
              <a:rPr lang="en-US" dirty="0">
                <a:solidFill>
                  <a:schemeClr val="bg1"/>
                </a:solidFill>
              </a:rPr>
              <a:t>my words! I, Paul, tell you that if you let yourselves be circumcised, Messiah will be of no value to you at </a:t>
            </a:r>
            <a:r>
              <a:rPr lang="en-US" dirty="0" smtClean="0">
                <a:solidFill>
                  <a:schemeClr val="bg1"/>
                </a:solidFill>
              </a:rPr>
              <a:t>all. </a:t>
            </a:r>
            <a:r>
              <a:rPr lang="en-US" dirty="0">
                <a:solidFill>
                  <a:schemeClr val="bg1"/>
                </a:solidFill>
              </a:rPr>
              <a:t>Again I declare to every man who lets himself be circumcised that he is obligated to obey the whole law</a:t>
            </a:r>
            <a:r>
              <a:rPr lang="en-US" dirty="0" smtClean="0">
                <a:solidFill>
                  <a:schemeClr val="bg1"/>
                </a:solidFill>
              </a:rPr>
              <a:t>. (Galatians 5:2-3)</a:t>
            </a:r>
          </a:p>
          <a:p>
            <a:pPr marL="0" indent="0">
              <a:buNone/>
            </a:pPr>
            <a:r>
              <a:rPr lang="en-US" dirty="0" smtClean="0">
                <a:solidFill>
                  <a:schemeClr val="bg1"/>
                </a:solidFill>
              </a:rPr>
              <a:t>Is Paul saying that we don’t have to obey the commandment to be circumcised?</a:t>
            </a:r>
            <a:endParaRPr lang="en-US" dirty="0">
              <a:solidFill>
                <a:schemeClr val="bg1"/>
              </a:solidFill>
            </a:endParaRPr>
          </a:p>
          <a:p>
            <a:pPr>
              <a:buNone/>
            </a:pPr>
            <a:endParaRPr lang="en-US" sz="4000" dirty="0">
              <a:solidFill>
                <a:schemeClr val="bg1"/>
              </a:solidFill>
              <a:cs typeface="Times New Roman" pitchFamily="18" charset="0"/>
            </a:endParaRPr>
          </a:p>
        </p:txBody>
      </p:sp>
    </p:spTree>
    <p:extLst>
      <p:ext uri="{BB962C8B-B14F-4D97-AF65-F5344CB8AC3E}">
        <p14:creationId xmlns:p14="http://schemas.microsoft.com/office/powerpoint/2010/main" val="2650629017"/>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a:bodyPr>
          <a:lstStyle/>
          <a:p>
            <a:pPr>
              <a:buNone/>
            </a:pPr>
            <a:r>
              <a:rPr lang="en-US" dirty="0" smtClean="0">
                <a:solidFill>
                  <a:schemeClr val="bg1"/>
                </a:solidFill>
                <a:cs typeface="Times New Roman" pitchFamily="18" charset="0"/>
              </a:rPr>
              <a:t>Circumcision is from Abraham, the man of faith.</a:t>
            </a:r>
          </a:p>
          <a:p>
            <a:pPr>
              <a:buNone/>
            </a:pPr>
            <a:r>
              <a:rPr lang="en-US" dirty="0" smtClean="0">
                <a:solidFill>
                  <a:schemeClr val="bg1"/>
                </a:solidFill>
                <a:cs typeface="Times New Roman" pitchFamily="18" charset="0"/>
              </a:rPr>
              <a:t>What? We don’t have to follow after the manner of Abraham, the man of faith?</a:t>
            </a:r>
          </a:p>
          <a:p>
            <a:pPr>
              <a:buNone/>
            </a:pPr>
            <a:r>
              <a:rPr lang="en-US" dirty="0" smtClean="0">
                <a:solidFill>
                  <a:schemeClr val="bg1"/>
                </a:solidFill>
                <a:cs typeface="Times New Roman" pitchFamily="18" charset="0"/>
              </a:rPr>
              <a:t>Circumcision is a part of the Torah which </a:t>
            </a:r>
            <a:r>
              <a:rPr lang="en-US" dirty="0" err="1" smtClean="0">
                <a:solidFill>
                  <a:schemeClr val="bg1"/>
                </a:solidFill>
                <a:cs typeface="Times New Roman" pitchFamily="18" charset="0"/>
              </a:rPr>
              <a:t>Yahusha</a:t>
            </a:r>
            <a:r>
              <a:rPr lang="en-US" dirty="0" smtClean="0">
                <a:solidFill>
                  <a:schemeClr val="bg1"/>
                </a:solidFill>
                <a:cs typeface="Times New Roman" pitchFamily="18" charset="0"/>
              </a:rPr>
              <a:t> said must be kept in every detail.</a:t>
            </a:r>
          </a:p>
          <a:p>
            <a:pPr>
              <a:buNone/>
            </a:pPr>
            <a:r>
              <a:rPr lang="en-US" dirty="0" smtClean="0">
                <a:solidFill>
                  <a:schemeClr val="bg1"/>
                </a:solidFill>
                <a:cs typeface="Times New Roman" pitchFamily="18" charset="0"/>
              </a:rPr>
              <a:t>If men are not circumcised, they CANNOT participate in the Pesach.</a:t>
            </a:r>
            <a:endParaRPr lang="en-US" dirty="0">
              <a:solidFill>
                <a:schemeClr val="bg1"/>
              </a:solidFill>
              <a:cs typeface="Times New Roman" pitchFamily="18" charset="0"/>
            </a:endParaRPr>
          </a:p>
        </p:txBody>
      </p:sp>
    </p:spTree>
    <p:extLst>
      <p:ext uri="{BB962C8B-B14F-4D97-AF65-F5344CB8AC3E}">
        <p14:creationId xmlns:p14="http://schemas.microsoft.com/office/powerpoint/2010/main" val="2650629017"/>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fontScale="92500" lnSpcReduction="10000"/>
          </a:bodyPr>
          <a:lstStyle/>
          <a:p>
            <a:pPr algn="ctr">
              <a:buNone/>
            </a:pPr>
            <a:r>
              <a:rPr lang="en-US" dirty="0" smtClean="0">
                <a:solidFill>
                  <a:schemeClr val="bg1"/>
                </a:solidFill>
                <a:cs typeface="Times New Roman" pitchFamily="18" charset="0"/>
              </a:rPr>
              <a:t>What Does </a:t>
            </a:r>
            <a:r>
              <a:rPr lang="en-US" dirty="0" err="1" smtClean="0">
                <a:solidFill>
                  <a:schemeClr val="bg1"/>
                </a:solidFill>
                <a:cs typeface="Times New Roman" pitchFamily="18" charset="0"/>
              </a:rPr>
              <a:t>Yahusha</a:t>
            </a:r>
            <a:r>
              <a:rPr lang="en-US" dirty="0" smtClean="0">
                <a:solidFill>
                  <a:schemeClr val="bg1"/>
                </a:solidFill>
                <a:cs typeface="Times New Roman" pitchFamily="18" charset="0"/>
              </a:rPr>
              <a:t> Say About Circumcision?</a:t>
            </a:r>
          </a:p>
          <a:p>
            <a:pPr marL="0" indent="0">
              <a:buNone/>
            </a:pPr>
            <a:r>
              <a:rPr lang="en-US" dirty="0" err="1">
                <a:solidFill>
                  <a:schemeClr val="bg1"/>
                </a:solidFill>
              </a:rPr>
              <a:t>Yahusha</a:t>
            </a:r>
            <a:r>
              <a:rPr lang="en-US" dirty="0">
                <a:solidFill>
                  <a:schemeClr val="bg1"/>
                </a:solidFill>
              </a:rPr>
              <a:t> said to them, "I did one miracle, and you are all </a:t>
            </a:r>
            <a:r>
              <a:rPr lang="en-US" dirty="0" smtClean="0">
                <a:solidFill>
                  <a:schemeClr val="bg1"/>
                </a:solidFill>
              </a:rPr>
              <a:t>astonished. </a:t>
            </a:r>
            <a:r>
              <a:rPr lang="en-US" dirty="0">
                <a:solidFill>
                  <a:schemeClr val="bg1"/>
                </a:solidFill>
              </a:rPr>
              <a:t>Yet, because </a:t>
            </a:r>
            <a:r>
              <a:rPr lang="en-US" dirty="0" err="1">
                <a:solidFill>
                  <a:schemeClr val="bg1"/>
                </a:solidFill>
              </a:rPr>
              <a:t>Mosheh</a:t>
            </a:r>
            <a:r>
              <a:rPr lang="en-US" dirty="0">
                <a:solidFill>
                  <a:schemeClr val="bg1"/>
                </a:solidFill>
              </a:rPr>
              <a:t> gave you circumcision (though actually it did not come from </a:t>
            </a:r>
            <a:r>
              <a:rPr lang="en-US" dirty="0" err="1">
                <a:solidFill>
                  <a:schemeClr val="bg1"/>
                </a:solidFill>
              </a:rPr>
              <a:t>Mosheh</a:t>
            </a:r>
            <a:r>
              <a:rPr lang="en-US" dirty="0">
                <a:solidFill>
                  <a:schemeClr val="bg1"/>
                </a:solidFill>
              </a:rPr>
              <a:t>, but from the patriarchs), you circumcise a child on the </a:t>
            </a:r>
            <a:r>
              <a:rPr lang="en-US" dirty="0" smtClean="0">
                <a:solidFill>
                  <a:schemeClr val="bg1"/>
                </a:solidFill>
              </a:rPr>
              <a:t>Sabbath. </a:t>
            </a:r>
            <a:r>
              <a:rPr lang="en-US" dirty="0">
                <a:solidFill>
                  <a:schemeClr val="bg1"/>
                </a:solidFill>
              </a:rPr>
              <a:t>Now if a child can be circumcised on the Sabbath so that the law of </a:t>
            </a:r>
            <a:r>
              <a:rPr lang="en-US" dirty="0" err="1">
                <a:solidFill>
                  <a:schemeClr val="bg1"/>
                </a:solidFill>
              </a:rPr>
              <a:t>Mosheh</a:t>
            </a:r>
            <a:r>
              <a:rPr lang="en-US" dirty="0">
                <a:solidFill>
                  <a:schemeClr val="bg1"/>
                </a:solidFill>
              </a:rPr>
              <a:t> may not be broken, why are you angry with me for healing the whole man on the Sabbath</a:t>
            </a:r>
            <a:r>
              <a:rPr lang="en-US" dirty="0" smtClean="0">
                <a:solidFill>
                  <a:schemeClr val="bg1"/>
                </a:solidFill>
              </a:rPr>
              <a:t>?</a:t>
            </a:r>
            <a:r>
              <a:rPr lang="en-US" dirty="0">
                <a:solidFill>
                  <a:schemeClr val="bg1"/>
                </a:solidFill>
                <a:cs typeface="Times New Roman" pitchFamily="18" charset="0"/>
              </a:rPr>
              <a:t> </a:t>
            </a:r>
            <a:r>
              <a:rPr lang="en-US" dirty="0" smtClean="0">
                <a:solidFill>
                  <a:schemeClr val="bg1"/>
                </a:solidFill>
                <a:cs typeface="Times New Roman" pitchFamily="18" charset="0"/>
              </a:rPr>
              <a:t>(4</a:t>
            </a:r>
            <a:r>
              <a:rPr lang="en-US" baseline="30000" dirty="0" smtClean="0">
                <a:solidFill>
                  <a:schemeClr val="bg1"/>
                </a:solidFill>
                <a:cs typeface="Times New Roman" pitchFamily="18" charset="0"/>
              </a:rPr>
              <a:t>th</a:t>
            </a:r>
            <a:r>
              <a:rPr lang="en-US" dirty="0" smtClean="0">
                <a:solidFill>
                  <a:schemeClr val="bg1"/>
                </a:solidFill>
                <a:cs typeface="Times New Roman" pitchFamily="18" charset="0"/>
              </a:rPr>
              <a:t> Gospel 7:21-23)</a:t>
            </a:r>
            <a:endParaRPr lang="en-US" dirty="0"/>
          </a:p>
        </p:txBody>
      </p:sp>
    </p:spTree>
    <p:extLst>
      <p:ext uri="{BB962C8B-B14F-4D97-AF65-F5344CB8AC3E}">
        <p14:creationId xmlns:p14="http://schemas.microsoft.com/office/powerpoint/2010/main" val="346384802"/>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fontScale="92500" lnSpcReduction="10000"/>
          </a:bodyPr>
          <a:lstStyle/>
          <a:p>
            <a:pPr algn="ctr">
              <a:buNone/>
            </a:pPr>
            <a:r>
              <a:rPr lang="en-US" sz="3500" dirty="0">
                <a:solidFill>
                  <a:schemeClr val="bg1"/>
                </a:solidFill>
                <a:cs typeface="Times New Roman" pitchFamily="18" charset="0"/>
              </a:rPr>
              <a:t>P</a:t>
            </a:r>
            <a:r>
              <a:rPr lang="en-US" sz="3500" dirty="0" smtClean="0">
                <a:solidFill>
                  <a:schemeClr val="bg1"/>
                </a:solidFill>
                <a:cs typeface="Times New Roman" pitchFamily="18" charset="0"/>
              </a:rPr>
              <a:t>aul is Sometimes Hard to Understand</a:t>
            </a:r>
          </a:p>
          <a:p>
            <a:pPr marL="0" indent="0">
              <a:buNone/>
            </a:pPr>
            <a:r>
              <a:rPr lang="en-US" dirty="0">
                <a:solidFill>
                  <a:schemeClr val="bg1"/>
                </a:solidFill>
              </a:rPr>
              <a:t>Bear in mind that our Master's patience means salvation, just as our dear brother Paul also wrote you with the wisdom that Elohim gave </a:t>
            </a:r>
            <a:r>
              <a:rPr lang="en-US" dirty="0" smtClean="0">
                <a:solidFill>
                  <a:schemeClr val="bg1"/>
                </a:solidFill>
              </a:rPr>
              <a:t>him. </a:t>
            </a:r>
            <a:r>
              <a:rPr lang="en-US" dirty="0">
                <a:solidFill>
                  <a:schemeClr val="bg1"/>
                </a:solidFill>
              </a:rPr>
              <a:t>He writes the same way in all his letters, speaking in them of these matters. His letters contain some things that are hard to understand, which ignorant and unstable people distort, as they do the other Scriptures, to their own destruction</a:t>
            </a:r>
            <a:r>
              <a:rPr lang="en-US" dirty="0" smtClean="0">
                <a:solidFill>
                  <a:schemeClr val="bg1"/>
                </a:solidFill>
              </a:rPr>
              <a:t>.</a:t>
            </a:r>
            <a:r>
              <a:rPr lang="en-US" dirty="0">
                <a:solidFill>
                  <a:schemeClr val="bg1"/>
                </a:solidFill>
              </a:rPr>
              <a:t> </a:t>
            </a:r>
            <a:r>
              <a:rPr lang="en-US" dirty="0" smtClean="0">
                <a:solidFill>
                  <a:schemeClr val="bg1"/>
                </a:solidFill>
              </a:rPr>
              <a:t>(2 </a:t>
            </a:r>
            <a:r>
              <a:rPr lang="en-US" dirty="0" err="1" smtClean="0">
                <a:solidFill>
                  <a:schemeClr val="bg1"/>
                </a:solidFill>
              </a:rPr>
              <a:t>Kepha</a:t>
            </a:r>
            <a:r>
              <a:rPr lang="en-US" dirty="0" smtClean="0">
                <a:solidFill>
                  <a:schemeClr val="bg1"/>
                </a:solidFill>
              </a:rPr>
              <a:t> [Peter] 3:15-16)</a:t>
            </a:r>
            <a:endParaRPr lang="en-US" dirty="0">
              <a:solidFill>
                <a:schemeClr val="bg1"/>
              </a:solidFill>
            </a:endParaRPr>
          </a:p>
        </p:txBody>
      </p:sp>
    </p:spTree>
    <p:extLst>
      <p:ext uri="{BB962C8B-B14F-4D97-AF65-F5344CB8AC3E}">
        <p14:creationId xmlns:p14="http://schemas.microsoft.com/office/powerpoint/2010/main" val="2723140507"/>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fontScale="92500" lnSpcReduction="10000"/>
          </a:bodyPr>
          <a:lstStyle/>
          <a:p>
            <a:pPr marL="0" indent="0" algn="ctr">
              <a:buNone/>
            </a:pPr>
            <a:r>
              <a:rPr lang="en-US" dirty="0" smtClean="0">
                <a:solidFill>
                  <a:schemeClr val="bg1"/>
                </a:solidFill>
              </a:rPr>
              <a:t>Paul Had Discarded His Pharisaic Leanings</a:t>
            </a:r>
          </a:p>
          <a:p>
            <a:pPr marL="0" indent="0">
              <a:buNone/>
            </a:pPr>
            <a:r>
              <a:rPr lang="en-US" dirty="0" smtClean="0">
                <a:solidFill>
                  <a:schemeClr val="bg1"/>
                </a:solidFill>
              </a:rPr>
              <a:t>What </a:t>
            </a:r>
            <a:r>
              <a:rPr lang="en-US" dirty="0">
                <a:solidFill>
                  <a:schemeClr val="bg1"/>
                </a:solidFill>
              </a:rPr>
              <a:t>is more, I consider everything a loss compared to the surpassing greatness of knowing Messiah </a:t>
            </a:r>
            <a:r>
              <a:rPr lang="en-US" dirty="0" err="1">
                <a:solidFill>
                  <a:schemeClr val="bg1"/>
                </a:solidFill>
              </a:rPr>
              <a:t>Yahusha</a:t>
            </a:r>
            <a:r>
              <a:rPr lang="en-US" dirty="0">
                <a:solidFill>
                  <a:schemeClr val="bg1"/>
                </a:solidFill>
              </a:rPr>
              <a:t> my master, for whose sake I have lost all things. I consider them </a:t>
            </a:r>
            <a:r>
              <a:rPr lang="en-US" u="sng" dirty="0" smtClean="0">
                <a:solidFill>
                  <a:schemeClr val="bg1"/>
                </a:solidFill>
              </a:rPr>
              <a:t>rubbish (dung)</a:t>
            </a:r>
            <a:r>
              <a:rPr lang="en-US" dirty="0" smtClean="0">
                <a:solidFill>
                  <a:schemeClr val="bg1"/>
                </a:solidFill>
              </a:rPr>
              <a:t>, </a:t>
            </a:r>
            <a:r>
              <a:rPr lang="en-US" dirty="0">
                <a:solidFill>
                  <a:schemeClr val="bg1"/>
                </a:solidFill>
              </a:rPr>
              <a:t>that I may gain </a:t>
            </a:r>
            <a:r>
              <a:rPr lang="en-US" dirty="0" smtClean="0">
                <a:solidFill>
                  <a:schemeClr val="bg1"/>
                </a:solidFill>
              </a:rPr>
              <a:t>Messiah </a:t>
            </a:r>
            <a:r>
              <a:rPr lang="en-US" dirty="0">
                <a:solidFill>
                  <a:schemeClr val="bg1"/>
                </a:solidFill>
              </a:rPr>
              <a:t>and be found in him, not having a righteousness of my own that comes from the </a:t>
            </a:r>
            <a:r>
              <a:rPr lang="en-US" u="sng" dirty="0" smtClean="0">
                <a:solidFill>
                  <a:schemeClr val="bg1"/>
                </a:solidFill>
              </a:rPr>
              <a:t>law </a:t>
            </a:r>
            <a:r>
              <a:rPr lang="en-US" dirty="0" smtClean="0">
                <a:solidFill>
                  <a:schemeClr val="bg1"/>
                </a:solidFill>
              </a:rPr>
              <a:t>(whose law?), </a:t>
            </a:r>
            <a:r>
              <a:rPr lang="en-US" dirty="0">
                <a:solidFill>
                  <a:schemeClr val="bg1"/>
                </a:solidFill>
              </a:rPr>
              <a:t>but that which is through faith in Messiah-- the righteousness that comes from Elohim and is by faith</a:t>
            </a:r>
            <a:r>
              <a:rPr lang="en-US" dirty="0" smtClean="0">
                <a:solidFill>
                  <a:schemeClr val="bg1"/>
                </a:solidFill>
              </a:rPr>
              <a:t>. (Philippians 3:8-9)</a:t>
            </a:r>
            <a:endParaRPr lang="en-US" dirty="0">
              <a:solidFill>
                <a:schemeClr val="bg1"/>
              </a:solidFill>
            </a:endParaRPr>
          </a:p>
          <a:p>
            <a:pPr algn="ctr">
              <a:buNone/>
            </a:pPr>
            <a:endParaRPr lang="en-US" dirty="0">
              <a:solidFill>
                <a:schemeClr val="bg1"/>
              </a:solidFill>
            </a:endParaRPr>
          </a:p>
        </p:txBody>
      </p:sp>
    </p:spTree>
    <p:extLst>
      <p:ext uri="{BB962C8B-B14F-4D97-AF65-F5344CB8AC3E}">
        <p14:creationId xmlns:p14="http://schemas.microsoft.com/office/powerpoint/2010/main" val="1510261949"/>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Autofit/>
          </a:bodyPr>
          <a:lstStyle/>
          <a:p>
            <a:pPr>
              <a:buNone/>
            </a:pPr>
            <a:r>
              <a:rPr lang="en-US" dirty="0">
                <a:solidFill>
                  <a:schemeClr val="bg1"/>
                </a:solidFill>
              </a:rPr>
              <a:t>Yet not even Titus, who was with me, was compelled to be circumcised, even though he was a Greek</a:t>
            </a:r>
            <a:r>
              <a:rPr lang="en-US" dirty="0" smtClean="0">
                <a:solidFill>
                  <a:schemeClr val="bg1"/>
                </a:solidFill>
              </a:rPr>
              <a:t>. Now </a:t>
            </a:r>
            <a:r>
              <a:rPr lang="en-US" dirty="0">
                <a:solidFill>
                  <a:schemeClr val="bg1"/>
                </a:solidFill>
              </a:rPr>
              <a:t>this matter arose because of the false brothers with false pretenses who slipped in unnoticed to spy on our freedom that we have in Messiah </a:t>
            </a:r>
            <a:r>
              <a:rPr lang="en-US" dirty="0" err="1">
                <a:solidFill>
                  <a:schemeClr val="bg1"/>
                </a:solidFill>
              </a:rPr>
              <a:t>Yahusha</a:t>
            </a:r>
            <a:r>
              <a:rPr lang="en-US" dirty="0">
                <a:solidFill>
                  <a:schemeClr val="bg1"/>
                </a:solidFill>
              </a:rPr>
              <a:t>, to make us slaves.  But we did not surrender to them even for a moment, in order that the truth of the gospel would remain with you.  </a:t>
            </a:r>
            <a:r>
              <a:rPr lang="en-US" dirty="0" smtClean="0">
                <a:solidFill>
                  <a:schemeClr val="bg1"/>
                </a:solidFill>
              </a:rPr>
              <a:t>(</a:t>
            </a:r>
            <a:r>
              <a:rPr lang="en-US" dirty="0">
                <a:solidFill>
                  <a:schemeClr val="bg1"/>
                </a:solidFill>
              </a:rPr>
              <a:t>Galatians </a:t>
            </a:r>
            <a:r>
              <a:rPr lang="en-US" dirty="0" smtClean="0">
                <a:solidFill>
                  <a:schemeClr val="bg1"/>
                </a:solidFill>
              </a:rPr>
              <a:t>2:3-5)</a:t>
            </a:r>
            <a:endParaRPr lang="en-US" dirty="0">
              <a:solidFill>
                <a:schemeClr val="bg1"/>
              </a:solidFill>
              <a:cs typeface="Times New Roman" pitchFamily="18" charset="0"/>
            </a:endParaRPr>
          </a:p>
        </p:txBody>
      </p:sp>
    </p:spTree>
    <p:extLst>
      <p:ext uri="{BB962C8B-B14F-4D97-AF65-F5344CB8AC3E}">
        <p14:creationId xmlns:p14="http://schemas.microsoft.com/office/powerpoint/2010/main" val="859243830"/>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a:bodyPr>
          <a:lstStyle/>
          <a:p>
            <a:pPr algn="ctr">
              <a:buNone/>
            </a:pPr>
            <a:r>
              <a:rPr lang="en-US" dirty="0" smtClean="0">
                <a:solidFill>
                  <a:schemeClr val="bg1"/>
                </a:solidFill>
              </a:rPr>
              <a:t>The Matter of Pharisaic Circumcision</a:t>
            </a:r>
          </a:p>
          <a:p>
            <a:pPr>
              <a:buNone/>
            </a:pPr>
            <a:r>
              <a:rPr lang="en-US" dirty="0" smtClean="0">
                <a:solidFill>
                  <a:schemeClr val="bg1"/>
                </a:solidFill>
              </a:rPr>
              <a:t>Now </a:t>
            </a:r>
            <a:r>
              <a:rPr lang="en-US" dirty="0">
                <a:solidFill>
                  <a:schemeClr val="bg1"/>
                </a:solidFill>
              </a:rPr>
              <a:t>some men came down from Judea and began to teach the brothers, "Unless you are circumcised according to the </a:t>
            </a:r>
            <a:r>
              <a:rPr lang="en-US" u="sng" dirty="0">
                <a:solidFill>
                  <a:schemeClr val="bg1"/>
                </a:solidFill>
              </a:rPr>
              <a:t>custom of </a:t>
            </a:r>
            <a:r>
              <a:rPr lang="en-US" u="sng" dirty="0" err="1">
                <a:solidFill>
                  <a:schemeClr val="bg1"/>
                </a:solidFill>
              </a:rPr>
              <a:t>Mosheh</a:t>
            </a:r>
            <a:r>
              <a:rPr lang="en-US" dirty="0">
                <a:solidFill>
                  <a:schemeClr val="bg1"/>
                </a:solidFill>
              </a:rPr>
              <a:t>, you cannot be saved." (Acts 15:1</a:t>
            </a:r>
            <a:r>
              <a:rPr lang="en-US" dirty="0" smtClean="0">
                <a:solidFill>
                  <a:schemeClr val="bg1"/>
                </a:solidFill>
              </a:rPr>
              <a:t>)</a:t>
            </a:r>
            <a:endParaRPr lang="en-US" sz="4000" dirty="0">
              <a:solidFill>
                <a:schemeClr val="bg1"/>
              </a:solidFill>
              <a:cs typeface="Times New Roman" pitchFamily="18" charset="0"/>
            </a:endParaRPr>
          </a:p>
        </p:txBody>
      </p:sp>
    </p:spTree>
    <p:extLst>
      <p:ext uri="{BB962C8B-B14F-4D97-AF65-F5344CB8AC3E}">
        <p14:creationId xmlns:p14="http://schemas.microsoft.com/office/powerpoint/2010/main" val="3377472488"/>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fontScale="70000" lnSpcReduction="20000"/>
          </a:bodyPr>
          <a:lstStyle/>
          <a:p>
            <a:pPr algn="ctr">
              <a:buNone/>
            </a:pPr>
            <a:r>
              <a:rPr lang="en-US" sz="4600" dirty="0" err="1" smtClean="0">
                <a:solidFill>
                  <a:schemeClr val="bg1"/>
                </a:solidFill>
                <a:cs typeface="Times New Roman" pitchFamily="18" charset="0"/>
              </a:rPr>
              <a:t>Minhag</a:t>
            </a:r>
            <a:r>
              <a:rPr lang="en-US" sz="4600" dirty="0" smtClean="0">
                <a:solidFill>
                  <a:schemeClr val="bg1"/>
                </a:solidFill>
                <a:cs typeface="Times New Roman" pitchFamily="18" charset="0"/>
              </a:rPr>
              <a:t> – A Custom in Israel</a:t>
            </a:r>
          </a:p>
          <a:p>
            <a:pPr>
              <a:buNone/>
            </a:pPr>
            <a:r>
              <a:rPr lang="en-US" sz="4000" dirty="0">
                <a:solidFill>
                  <a:schemeClr val="bg1"/>
                </a:solidFill>
              </a:rPr>
              <a:t>If a Rabbi makes a habit of doing something, it becomes a </a:t>
            </a:r>
            <a:r>
              <a:rPr lang="en-US" sz="4000" dirty="0" err="1">
                <a:solidFill>
                  <a:schemeClr val="bg1"/>
                </a:solidFill>
              </a:rPr>
              <a:t>minhag</a:t>
            </a:r>
            <a:r>
              <a:rPr lang="en-US" sz="4000" dirty="0">
                <a:solidFill>
                  <a:schemeClr val="bg1"/>
                </a:solidFill>
              </a:rPr>
              <a:t>, which in turn becomes binding of all Israel.  The Rabbis have a saying which says, "</a:t>
            </a:r>
            <a:r>
              <a:rPr lang="en-US" sz="4000" dirty="0" err="1">
                <a:solidFill>
                  <a:schemeClr val="bg1"/>
                </a:solidFill>
              </a:rPr>
              <a:t>minhag</a:t>
            </a:r>
            <a:r>
              <a:rPr lang="en-US" sz="4000" dirty="0">
                <a:solidFill>
                  <a:schemeClr val="bg1"/>
                </a:solidFill>
              </a:rPr>
              <a:t> </a:t>
            </a:r>
            <a:r>
              <a:rPr lang="en-US" sz="4000" dirty="0" err="1">
                <a:solidFill>
                  <a:schemeClr val="bg1"/>
                </a:solidFill>
              </a:rPr>
              <a:t>Yisrael</a:t>
            </a:r>
            <a:r>
              <a:rPr lang="en-US" sz="4000" dirty="0">
                <a:solidFill>
                  <a:schemeClr val="bg1"/>
                </a:solidFill>
              </a:rPr>
              <a:t> </a:t>
            </a:r>
            <a:r>
              <a:rPr lang="en-US" sz="4000" dirty="0" err="1">
                <a:solidFill>
                  <a:schemeClr val="bg1"/>
                </a:solidFill>
              </a:rPr>
              <a:t>torah</a:t>
            </a:r>
            <a:r>
              <a:rPr lang="en-US" sz="4000" dirty="0">
                <a:solidFill>
                  <a:schemeClr val="bg1"/>
                </a:solidFill>
              </a:rPr>
              <a:t> hi" which translated means "a custom of Israel, this is law."  A </a:t>
            </a:r>
            <a:r>
              <a:rPr lang="en-US" sz="4000" i="1" dirty="0" err="1">
                <a:solidFill>
                  <a:schemeClr val="bg1"/>
                </a:solidFill>
              </a:rPr>
              <a:t>minhag</a:t>
            </a:r>
            <a:r>
              <a:rPr lang="en-US" sz="4000" dirty="0">
                <a:solidFill>
                  <a:schemeClr val="bg1"/>
                </a:solidFill>
              </a:rPr>
              <a:t> becomes law in Israel by the sheer fact that the community accepts it as a regular way of life.  Another example of this is the yarmulke (</a:t>
            </a:r>
            <a:r>
              <a:rPr lang="en-US" sz="4000" dirty="0" err="1">
                <a:solidFill>
                  <a:schemeClr val="bg1"/>
                </a:solidFill>
              </a:rPr>
              <a:t>kippah</a:t>
            </a:r>
            <a:r>
              <a:rPr lang="en-US" sz="4000" dirty="0">
                <a:solidFill>
                  <a:schemeClr val="bg1"/>
                </a:solidFill>
              </a:rPr>
              <a:t>).  There is nothing in the written Torah about the </a:t>
            </a:r>
            <a:r>
              <a:rPr lang="en-US" sz="4000" dirty="0" err="1">
                <a:solidFill>
                  <a:schemeClr val="bg1"/>
                </a:solidFill>
              </a:rPr>
              <a:t>kippah</a:t>
            </a:r>
            <a:r>
              <a:rPr lang="en-US" sz="4000" dirty="0">
                <a:solidFill>
                  <a:schemeClr val="bg1"/>
                </a:solidFill>
              </a:rPr>
              <a:t>, but you will not find a religious conservative Jew without one.</a:t>
            </a:r>
            <a:endParaRPr lang="en-US" sz="4000" dirty="0">
              <a:solidFill>
                <a:schemeClr val="bg1"/>
              </a:solidFill>
              <a:cs typeface="Times New Roman" pitchFamily="18" charset="0"/>
            </a:endParaRPr>
          </a:p>
        </p:txBody>
      </p:sp>
    </p:spTree>
    <p:extLst>
      <p:ext uri="{BB962C8B-B14F-4D97-AF65-F5344CB8AC3E}">
        <p14:creationId xmlns:p14="http://schemas.microsoft.com/office/powerpoint/2010/main" val="1391354449"/>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a:bodyPr>
          <a:lstStyle/>
          <a:p>
            <a:pPr algn="ctr">
              <a:buNone/>
            </a:pPr>
            <a:r>
              <a:rPr lang="en-US" dirty="0" smtClean="0">
                <a:solidFill>
                  <a:schemeClr val="bg1"/>
                </a:solidFill>
              </a:rPr>
              <a:t>Rabbinic Circumcision</a:t>
            </a:r>
          </a:p>
          <a:p>
            <a:pPr algn="ctr">
              <a:buNone/>
            </a:pPr>
            <a:r>
              <a:rPr lang="en-US" dirty="0" smtClean="0">
                <a:solidFill>
                  <a:schemeClr val="bg1"/>
                </a:solidFill>
              </a:rPr>
              <a:t>Hillel and </a:t>
            </a:r>
            <a:r>
              <a:rPr lang="en-US" dirty="0" err="1" smtClean="0">
                <a:solidFill>
                  <a:schemeClr val="bg1"/>
                </a:solidFill>
              </a:rPr>
              <a:t>Shammai</a:t>
            </a:r>
            <a:r>
              <a:rPr lang="en-US" dirty="0" smtClean="0">
                <a:solidFill>
                  <a:schemeClr val="bg1"/>
                </a:solidFill>
              </a:rPr>
              <a:t> (early 1</a:t>
            </a:r>
            <a:r>
              <a:rPr lang="en-US" baseline="30000" dirty="0" smtClean="0">
                <a:solidFill>
                  <a:schemeClr val="bg1"/>
                </a:solidFill>
              </a:rPr>
              <a:t>st</a:t>
            </a:r>
            <a:r>
              <a:rPr lang="en-US" dirty="0" smtClean="0">
                <a:solidFill>
                  <a:schemeClr val="bg1"/>
                </a:solidFill>
              </a:rPr>
              <a:t> century BCE)</a:t>
            </a:r>
          </a:p>
          <a:p>
            <a:pPr algn="ctr">
              <a:buNone/>
            </a:pPr>
            <a:r>
              <a:rPr lang="en-US" dirty="0" smtClean="0">
                <a:solidFill>
                  <a:schemeClr val="bg1"/>
                </a:solidFill>
              </a:rPr>
              <a:t>A Custom That Had Become Law in Israel</a:t>
            </a:r>
          </a:p>
          <a:p>
            <a:pPr>
              <a:buNone/>
            </a:pPr>
            <a:r>
              <a:rPr lang="en-US" dirty="0" err="1" smtClean="0">
                <a:solidFill>
                  <a:schemeClr val="bg1"/>
                </a:solidFill>
              </a:rPr>
              <a:t>Hatafat</a:t>
            </a:r>
            <a:r>
              <a:rPr lang="en-US" dirty="0" smtClean="0">
                <a:solidFill>
                  <a:schemeClr val="bg1"/>
                </a:solidFill>
              </a:rPr>
              <a:t> dam </a:t>
            </a:r>
            <a:r>
              <a:rPr lang="en-US" dirty="0" err="1" smtClean="0">
                <a:solidFill>
                  <a:schemeClr val="bg1"/>
                </a:solidFill>
              </a:rPr>
              <a:t>brit</a:t>
            </a:r>
            <a:r>
              <a:rPr lang="en-US" dirty="0" smtClean="0">
                <a:solidFill>
                  <a:schemeClr val="bg1"/>
                </a:solidFill>
              </a:rPr>
              <a:t> – drawing of blood</a:t>
            </a:r>
          </a:p>
          <a:p>
            <a:pPr>
              <a:buNone/>
            </a:pPr>
            <a:r>
              <a:rPr lang="en-US" dirty="0" err="1" smtClean="0">
                <a:solidFill>
                  <a:schemeClr val="bg1"/>
                </a:solidFill>
              </a:rPr>
              <a:t>Peri’ah</a:t>
            </a:r>
            <a:r>
              <a:rPr lang="en-US" dirty="0" smtClean="0">
                <a:solidFill>
                  <a:schemeClr val="bg1"/>
                </a:solidFill>
              </a:rPr>
              <a:t> – splitting and cutting away the skin</a:t>
            </a:r>
          </a:p>
          <a:p>
            <a:pPr>
              <a:buNone/>
            </a:pPr>
            <a:r>
              <a:rPr lang="en-US" dirty="0" err="1" smtClean="0">
                <a:solidFill>
                  <a:schemeClr val="bg1"/>
                </a:solidFill>
              </a:rPr>
              <a:t>Metzitzah</a:t>
            </a:r>
            <a:r>
              <a:rPr lang="en-US" dirty="0" smtClean="0">
                <a:solidFill>
                  <a:schemeClr val="bg1"/>
                </a:solidFill>
              </a:rPr>
              <a:t> – sucking the wound</a:t>
            </a:r>
          </a:p>
          <a:p>
            <a:pPr>
              <a:buNone/>
            </a:pPr>
            <a:r>
              <a:rPr lang="en-US" dirty="0" smtClean="0">
                <a:solidFill>
                  <a:schemeClr val="bg1"/>
                </a:solidFill>
              </a:rPr>
              <a:t>And a recitation of specially worded prayers</a:t>
            </a:r>
          </a:p>
        </p:txBody>
      </p:sp>
    </p:spTree>
    <p:extLst>
      <p:ext uri="{BB962C8B-B14F-4D97-AF65-F5344CB8AC3E}">
        <p14:creationId xmlns:p14="http://schemas.microsoft.com/office/powerpoint/2010/main" val="2650629017"/>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fontScale="92500"/>
          </a:bodyPr>
          <a:lstStyle/>
          <a:p>
            <a:pPr algn="ctr">
              <a:buNone/>
            </a:pPr>
            <a:r>
              <a:rPr lang="en-US" dirty="0" smtClean="0">
                <a:solidFill>
                  <a:schemeClr val="bg1"/>
                </a:solidFill>
              </a:rPr>
              <a:t>Fallen from Grace?</a:t>
            </a:r>
          </a:p>
          <a:p>
            <a:pPr>
              <a:buNone/>
            </a:pPr>
            <a:r>
              <a:rPr lang="en-US" dirty="0" smtClean="0">
                <a:solidFill>
                  <a:schemeClr val="bg1"/>
                </a:solidFill>
              </a:rPr>
              <a:t>You </a:t>
            </a:r>
            <a:r>
              <a:rPr lang="en-US" dirty="0">
                <a:solidFill>
                  <a:schemeClr val="bg1"/>
                </a:solidFill>
              </a:rPr>
              <a:t>who are trying to be justified by law have been alienated from Messiah; you have fallen away from grace</a:t>
            </a:r>
            <a:r>
              <a:rPr lang="en-US" dirty="0" smtClean="0">
                <a:solidFill>
                  <a:schemeClr val="bg1"/>
                </a:solidFill>
              </a:rPr>
              <a:t>.</a:t>
            </a:r>
            <a:r>
              <a:rPr lang="en-US" dirty="0">
                <a:solidFill>
                  <a:schemeClr val="bg1"/>
                </a:solidFill>
                <a:cs typeface="Times New Roman" pitchFamily="18" charset="0"/>
              </a:rPr>
              <a:t> </a:t>
            </a:r>
            <a:r>
              <a:rPr lang="en-US" dirty="0" smtClean="0">
                <a:solidFill>
                  <a:schemeClr val="bg1"/>
                </a:solidFill>
                <a:cs typeface="Times New Roman" pitchFamily="18" charset="0"/>
              </a:rPr>
              <a:t>(Galatians 5:4)</a:t>
            </a:r>
          </a:p>
          <a:p>
            <a:pPr>
              <a:buNone/>
            </a:pPr>
            <a:r>
              <a:rPr lang="en-US" dirty="0" smtClean="0">
                <a:solidFill>
                  <a:schemeClr val="bg1"/>
                </a:solidFill>
                <a:cs typeface="Times New Roman" pitchFamily="18" charset="0"/>
              </a:rPr>
              <a:t>In what world does obedience to the righteous commands of our Elohim alienate us from his Son?</a:t>
            </a:r>
          </a:p>
          <a:p>
            <a:pPr>
              <a:buNone/>
            </a:pPr>
            <a:r>
              <a:rPr lang="en-US" dirty="0" smtClean="0">
                <a:solidFill>
                  <a:schemeClr val="bg1"/>
                </a:solidFill>
                <a:cs typeface="Times New Roman" pitchFamily="18" charset="0"/>
              </a:rPr>
              <a:t>Since when is obedience to Father’s commands a falling away from his grace (favor)? (Acts 5:32)</a:t>
            </a:r>
            <a:endParaRPr lang="en-US" dirty="0">
              <a:solidFill>
                <a:schemeClr val="bg1"/>
              </a:solidFill>
            </a:endParaRPr>
          </a:p>
        </p:txBody>
      </p:sp>
    </p:spTree>
    <p:extLst>
      <p:ext uri="{BB962C8B-B14F-4D97-AF65-F5344CB8AC3E}">
        <p14:creationId xmlns:p14="http://schemas.microsoft.com/office/powerpoint/2010/main" val="4047014701"/>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a:bodyPr>
          <a:lstStyle/>
          <a:p>
            <a:pPr>
              <a:buNone/>
            </a:pPr>
            <a:r>
              <a:rPr lang="en-US" dirty="0">
                <a:solidFill>
                  <a:schemeClr val="bg1"/>
                </a:solidFill>
              </a:rPr>
              <a:t>You, my brothers, were called to be free. But do not use your freedom to indulge the sinful nature; rather, serve one another in love.  The entire law is summed up in a single command: "Love your neighbor as yourself."  If you keep on biting and devouring each other, watch out or you will be destroyed by each other. (Galatians 5:13-15</a:t>
            </a:r>
            <a:r>
              <a:rPr lang="en-US" dirty="0" smtClean="0">
                <a:solidFill>
                  <a:schemeClr val="bg1"/>
                </a:solidFill>
              </a:rPr>
              <a:t>)</a:t>
            </a:r>
            <a:endParaRPr lang="en-US" sz="4000" dirty="0">
              <a:solidFill>
                <a:schemeClr val="bg1"/>
              </a:solidFill>
              <a:cs typeface="Times New Roman" pitchFamily="18" charset="0"/>
            </a:endParaRPr>
          </a:p>
        </p:txBody>
      </p:sp>
    </p:spTree>
    <p:extLst>
      <p:ext uri="{BB962C8B-B14F-4D97-AF65-F5344CB8AC3E}">
        <p14:creationId xmlns:p14="http://schemas.microsoft.com/office/powerpoint/2010/main" val="511359572"/>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a:bodyPr>
          <a:lstStyle/>
          <a:p>
            <a:pPr algn="ctr">
              <a:buNone/>
            </a:pPr>
            <a:r>
              <a:rPr lang="en-US" dirty="0" smtClean="0">
                <a:solidFill>
                  <a:schemeClr val="bg1"/>
                </a:solidFill>
                <a:cs typeface="Times New Roman" pitchFamily="18" charset="0"/>
              </a:rPr>
              <a:t>Summary: Freedom in Messiah</a:t>
            </a:r>
          </a:p>
          <a:p>
            <a:pPr>
              <a:buNone/>
            </a:pPr>
            <a:r>
              <a:rPr lang="en-US" dirty="0" smtClean="0">
                <a:solidFill>
                  <a:schemeClr val="bg1"/>
                </a:solidFill>
                <a:cs typeface="Times New Roman" pitchFamily="18" charset="0"/>
              </a:rPr>
              <a:t>There is a </a:t>
            </a:r>
            <a:r>
              <a:rPr lang="en-US" dirty="0" err="1" smtClean="0">
                <a:solidFill>
                  <a:schemeClr val="bg1"/>
                </a:solidFill>
                <a:cs typeface="Times New Roman" pitchFamily="18" charset="0"/>
              </a:rPr>
              <a:t>torah</a:t>
            </a:r>
            <a:r>
              <a:rPr lang="en-US" dirty="0" smtClean="0">
                <a:solidFill>
                  <a:schemeClr val="bg1"/>
                </a:solidFill>
                <a:cs typeface="Times New Roman" pitchFamily="18" charset="0"/>
              </a:rPr>
              <a:t> that is bondage and a Torah that is true freedom</a:t>
            </a:r>
          </a:p>
          <a:p>
            <a:pPr>
              <a:buNone/>
            </a:pPr>
            <a:r>
              <a:rPr lang="en-US" dirty="0" err="1" smtClean="0">
                <a:solidFill>
                  <a:schemeClr val="bg1"/>
                </a:solidFill>
                <a:cs typeface="Times New Roman" pitchFamily="18" charset="0"/>
              </a:rPr>
              <a:t>Yahusha</a:t>
            </a:r>
            <a:r>
              <a:rPr lang="en-US" dirty="0" smtClean="0">
                <a:solidFill>
                  <a:schemeClr val="bg1"/>
                </a:solidFill>
                <a:cs typeface="Times New Roman" pitchFamily="18" charset="0"/>
              </a:rPr>
              <a:t> came to set us free from sin and to be a slave to righteousness</a:t>
            </a:r>
          </a:p>
          <a:p>
            <a:pPr>
              <a:buNone/>
            </a:pPr>
            <a:r>
              <a:rPr lang="en-US" dirty="0" err="1">
                <a:solidFill>
                  <a:schemeClr val="bg1"/>
                </a:solidFill>
                <a:cs typeface="Times New Roman" pitchFamily="18" charset="0"/>
              </a:rPr>
              <a:t>Yahusha</a:t>
            </a:r>
            <a:r>
              <a:rPr lang="en-US" dirty="0">
                <a:solidFill>
                  <a:schemeClr val="bg1"/>
                </a:solidFill>
                <a:cs typeface="Times New Roman" pitchFamily="18" charset="0"/>
              </a:rPr>
              <a:t> came to set us </a:t>
            </a:r>
            <a:r>
              <a:rPr lang="en-US" dirty="0" smtClean="0">
                <a:solidFill>
                  <a:schemeClr val="bg1"/>
                </a:solidFill>
                <a:cs typeface="Times New Roman" pitchFamily="18" charset="0"/>
              </a:rPr>
              <a:t>free from all man made religious dogma</a:t>
            </a:r>
          </a:p>
          <a:p>
            <a:pPr>
              <a:buNone/>
            </a:pPr>
            <a:r>
              <a:rPr lang="en-US" dirty="0" smtClean="0">
                <a:solidFill>
                  <a:schemeClr val="bg1"/>
                </a:solidFill>
                <a:cs typeface="Times New Roman" pitchFamily="18" charset="0"/>
              </a:rPr>
              <a:t>Let’s walk in that freedom</a:t>
            </a:r>
            <a:endParaRPr lang="en-US" dirty="0">
              <a:solidFill>
                <a:schemeClr val="bg1"/>
              </a:solidFill>
              <a:cs typeface="Times New Roman" pitchFamily="18" charset="0"/>
            </a:endParaRPr>
          </a:p>
        </p:txBody>
      </p:sp>
    </p:spTree>
    <p:extLst>
      <p:ext uri="{BB962C8B-B14F-4D97-AF65-F5344CB8AC3E}">
        <p14:creationId xmlns:p14="http://schemas.microsoft.com/office/powerpoint/2010/main" val="3750254523"/>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920750" y="657227"/>
            <a:ext cx="7334250" cy="3857625"/>
          </a:xfrm>
        </p:spPr>
        <p:txBody>
          <a:bodyPr>
            <a:normAutofit/>
          </a:bodyPr>
          <a:lstStyle/>
          <a:p>
            <a:pPr algn="ctr">
              <a:buNone/>
            </a:pPr>
            <a:endParaRPr lang="en-US" sz="4000" dirty="0" smtClean="0">
              <a:solidFill>
                <a:schemeClr val="bg1"/>
              </a:solidFill>
              <a:latin typeface="Helvetica" pitchFamily="34" charset="0"/>
              <a:cs typeface="Helvetica" pitchFamily="34" charset="0"/>
            </a:endParaRPr>
          </a:p>
          <a:p>
            <a:pPr algn="ctr">
              <a:buNone/>
            </a:pPr>
            <a:endParaRPr lang="en-US" sz="4000" dirty="0" smtClean="0">
              <a:solidFill>
                <a:schemeClr val="bg1"/>
              </a:solidFill>
              <a:latin typeface="Helvetica" pitchFamily="34" charset="0"/>
              <a:cs typeface="Helvetica" pitchFamily="34" charset="0"/>
            </a:endParaRPr>
          </a:p>
          <a:p>
            <a:pPr algn="ctr">
              <a:buNone/>
            </a:pPr>
            <a:r>
              <a:rPr lang="en-US" sz="4000" dirty="0" smtClean="0">
                <a:solidFill>
                  <a:schemeClr val="bg1"/>
                </a:solidFill>
                <a:latin typeface="Helvetica" pitchFamily="34" charset="0"/>
                <a:cs typeface="Helvetica" pitchFamily="34" charset="0"/>
              </a:rPr>
              <a:t>Worship in Prayer</a:t>
            </a:r>
            <a:endParaRPr lang="en-US" sz="4000" dirty="0">
              <a:solidFill>
                <a:schemeClr val="bg1"/>
              </a:solidFill>
            </a:endParaRPr>
          </a:p>
        </p:txBody>
      </p:sp>
    </p:spTree>
    <p:extLst>
      <p:ext uri="{BB962C8B-B14F-4D97-AF65-F5344CB8AC3E}">
        <p14:creationId xmlns:p14="http://schemas.microsoft.com/office/powerpoint/2010/main" val="451231134"/>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920750" y="657227"/>
            <a:ext cx="7334250" cy="3857625"/>
          </a:xfrm>
        </p:spPr>
        <p:txBody>
          <a:bodyPr>
            <a:normAutofit fontScale="92500" lnSpcReduction="10000"/>
          </a:bodyPr>
          <a:lstStyle/>
          <a:p>
            <a:pPr algn="ctr">
              <a:buNone/>
            </a:pPr>
            <a:r>
              <a:rPr lang="en-US" sz="4000" dirty="0" smtClean="0">
                <a:solidFill>
                  <a:schemeClr val="bg1"/>
                </a:solidFill>
                <a:latin typeface="Helvetica" pitchFamily="34" charset="0"/>
                <a:cs typeface="Helvetica" pitchFamily="34" charset="0"/>
              </a:rPr>
              <a:t>Thank you for supporting this ministry with your </a:t>
            </a:r>
            <a:br>
              <a:rPr lang="en-US" sz="4000" dirty="0" smtClean="0">
                <a:solidFill>
                  <a:schemeClr val="bg1"/>
                </a:solidFill>
                <a:latin typeface="Helvetica" pitchFamily="34" charset="0"/>
                <a:cs typeface="Helvetica" pitchFamily="34" charset="0"/>
              </a:rPr>
            </a:br>
            <a:r>
              <a:rPr lang="en-US" sz="4000" dirty="0" smtClean="0">
                <a:solidFill>
                  <a:schemeClr val="bg1"/>
                </a:solidFill>
                <a:latin typeface="Helvetica" pitchFamily="34" charset="0"/>
                <a:cs typeface="Helvetica" pitchFamily="34" charset="0"/>
              </a:rPr>
              <a:t>Tithes and Offerings</a:t>
            </a:r>
            <a:br>
              <a:rPr lang="en-US" sz="4000" dirty="0" smtClean="0">
                <a:solidFill>
                  <a:schemeClr val="bg1"/>
                </a:solidFill>
                <a:latin typeface="Helvetica" pitchFamily="34" charset="0"/>
                <a:cs typeface="Helvetica" pitchFamily="34" charset="0"/>
              </a:rPr>
            </a:br>
            <a:r>
              <a:rPr lang="en-US" sz="4000" dirty="0" smtClean="0">
                <a:solidFill>
                  <a:schemeClr val="bg1"/>
                </a:solidFill>
                <a:latin typeface="Helvetica" pitchFamily="34" charset="0"/>
                <a:cs typeface="Helvetica" pitchFamily="34" charset="0"/>
              </a:rPr>
              <a:t>You can make your donation on our website at any time during our broadcast and at any time during the week</a:t>
            </a:r>
            <a:endParaRPr lang="en-US" sz="4000" dirty="0">
              <a:solidFill>
                <a:schemeClr val="bg1"/>
              </a:solidFill>
            </a:endParaRPr>
          </a:p>
        </p:txBody>
      </p:sp>
    </p:spTree>
    <p:extLst>
      <p:ext uri="{BB962C8B-B14F-4D97-AF65-F5344CB8AC3E}">
        <p14:creationId xmlns:p14="http://schemas.microsoft.com/office/powerpoint/2010/main" val="1820218916"/>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920750" y="657227"/>
            <a:ext cx="7334250" cy="3857625"/>
          </a:xfrm>
        </p:spPr>
        <p:txBody>
          <a:bodyPr>
            <a:noAutofit/>
          </a:bodyPr>
          <a:lstStyle/>
          <a:p>
            <a:pPr algn="ctr">
              <a:buNone/>
            </a:pPr>
            <a:r>
              <a:rPr lang="en-US" sz="4000" dirty="0" smtClean="0">
                <a:solidFill>
                  <a:schemeClr val="bg1"/>
                </a:solidFill>
                <a:latin typeface="Helvetica" pitchFamily="34" charset="0"/>
                <a:cs typeface="Helvetica" pitchFamily="34" charset="0"/>
              </a:rPr>
              <a:t>on our website</a:t>
            </a:r>
            <a:br>
              <a:rPr lang="en-US" sz="4000" dirty="0" smtClean="0">
                <a:solidFill>
                  <a:schemeClr val="bg1"/>
                </a:solidFill>
                <a:latin typeface="Helvetica" pitchFamily="34" charset="0"/>
                <a:cs typeface="Helvetica" pitchFamily="34" charset="0"/>
              </a:rPr>
            </a:br>
            <a:r>
              <a:rPr lang="en-US" sz="4000" dirty="0" smtClean="0">
                <a:solidFill>
                  <a:schemeClr val="bg1"/>
                </a:solidFill>
                <a:latin typeface="Helvetica" pitchFamily="34" charset="0"/>
                <a:cs typeface="Helvetica" pitchFamily="34" charset="0"/>
              </a:rPr>
              <a:t>ArthurBaileyMinistries.com </a:t>
            </a:r>
            <a:br>
              <a:rPr lang="en-US" sz="4000" dirty="0" smtClean="0">
                <a:solidFill>
                  <a:schemeClr val="bg1"/>
                </a:solidFill>
                <a:latin typeface="Helvetica" pitchFamily="34" charset="0"/>
                <a:cs typeface="Helvetica" pitchFamily="34" charset="0"/>
              </a:rPr>
            </a:br>
            <a:r>
              <a:rPr lang="en-US" sz="4000" dirty="0" smtClean="0">
                <a:solidFill>
                  <a:schemeClr val="bg1"/>
                </a:solidFill>
                <a:latin typeface="Helvetica" pitchFamily="34" charset="0"/>
                <a:cs typeface="Helvetica" pitchFamily="34" charset="0"/>
              </a:rPr>
              <a:t/>
            </a:r>
            <a:br>
              <a:rPr lang="en-US" sz="4000" dirty="0" smtClean="0">
                <a:solidFill>
                  <a:schemeClr val="bg1"/>
                </a:solidFill>
                <a:latin typeface="Helvetica" pitchFamily="34" charset="0"/>
                <a:cs typeface="Helvetica" pitchFamily="34" charset="0"/>
              </a:rPr>
            </a:br>
            <a:r>
              <a:rPr lang="en-US" sz="4000" dirty="0" smtClean="0">
                <a:solidFill>
                  <a:schemeClr val="bg1"/>
                </a:solidFill>
                <a:latin typeface="Helvetica" pitchFamily="34" charset="0"/>
                <a:cs typeface="Helvetica" pitchFamily="34" charset="0"/>
              </a:rPr>
              <a:t>just  click the</a:t>
            </a:r>
            <a:br>
              <a:rPr lang="en-US" sz="4000" dirty="0" smtClean="0">
                <a:solidFill>
                  <a:schemeClr val="bg1"/>
                </a:solidFill>
                <a:latin typeface="Helvetica" pitchFamily="34" charset="0"/>
                <a:cs typeface="Helvetica" pitchFamily="34" charset="0"/>
              </a:rPr>
            </a:br>
            <a:r>
              <a:rPr lang="en-US" sz="4000" dirty="0" smtClean="0">
                <a:solidFill>
                  <a:schemeClr val="bg1"/>
                </a:solidFill>
                <a:latin typeface="Helvetica" pitchFamily="34" charset="0"/>
                <a:cs typeface="Helvetica" pitchFamily="34" charset="0"/>
              </a:rPr>
              <a:t/>
            </a:r>
            <a:br>
              <a:rPr lang="en-US" sz="4000" dirty="0" smtClean="0">
                <a:solidFill>
                  <a:schemeClr val="bg1"/>
                </a:solidFill>
                <a:latin typeface="Helvetica" pitchFamily="34" charset="0"/>
                <a:cs typeface="Helvetica" pitchFamily="34" charset="0"/>
              </a:rPr>
            </a:br>
            <a:r>
              <a:rPr lang="en-US" sz="4000" dirty="0" smtClean="0">
                <a:solidFill>
                  <a:srgbClr val="FFFF00"/>
                </a:solidFill>
                <a:latin typeface="Helvetica" pitchFamily="34" charset="0"/>
                <a:cs typeface="Helvetica" pitchFamily="34" charset="0"/>
              </a:rPr>
              <a:t>TITHE &amp; OFFERING</a:t>
            </a:r>
            <a:br>
              <a:rPr lang="en-US" sz="4000" dirty="0" smtClean="0">
                <a:solidFill>
                  <a:srgbClr val="FFFF00"/>
                </a:solidFill>
                <a:latin typeface="Helvetica" pitchFamily="34" charset="0"/>
                <a:cs typeface="Helvetica" pitchFamily="34" charset="0"/>
              </a:rPr>
            </a:br>
            <a:endParaRPr lang="en-US" sz="4000" dirty="0">
              <a:solidFill>
                <a:schemeClr val="bg1"/>
              </a:solidFill>
            </a:endParaRPr>
          </a:p>
        </p:txBody>
      </p:sp>
    </p:spTree>
    <p:extLst>
      <p:ext uri="{BB962C8B-B14F-4D97-AF65-F5344CB8AC3E}">
        <p14:creationId xmlns:p14="http://schemas.microsoft.com/office/powerpoint/2010/main" val="441736218"/>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920750" y="657227"/>
            <a:ext cx="7334250" cy="3857625"/>
          </a:xfrm>
        </p:spPr>
        <p:txBody>
          <a:bodyPr>
            <a:normAutofit/>
          </a:bodyPr>
          <a:lstStyle/>
          <a:p>
            <a:pPr algn="ctr">
              <a:buNone/>
            </a:pPr>
            <a:r>
              <a:rPr lang="en-US" sz="4000" dirty="0" smtClean="0">
                <a:solidFill>
                  <a:schemeClr val="bg1"/>
                </a:solidFill>
                <a:latin typeface="Helvetica" pitchFamily="34" charset="0"/>
                <a:cs typeface="Helvetica" pitchFamily="34" charset="0"/>
              </a:rPr>
              <a:t>You can mail your </a:t>
            </a:r>
            <a:br>
              <a:rPr lang="en-US" sz="4000" dirty="0" smtClean="0">
                <a:solidFill>
                  <a:schemeClr val="bg1"/>
                </a:solidFill>
                <a:latin typeface="Helvetica" pitchFamily="34" charset="0"/>
                <a:cs typeface="Helvetica" pitchFamily="34" charset="0"/>
              </a:rPr>
            </a:br>
            <a:r>
              <a:rPr lang="en-US" sz="4000" dirty="0" smtClean="0">
                <a:solidFill>
                  <a:schemeClr val="bg1"/>
                </a:solidFill>
                <a:latin typeface="Helvetica" pitchFamily="34" charset="0"/>
                <a:cs typeface="Helvetica" pitchFamily="34" charset="0"/>
              </a:rPr>
              <a:t>Tithe and Offerings to;</a:t>
            </a:r>
            <a:br>
              <a:rPr lang="en-US" sz="4000" dirty="0" smtClean="0">
                <a:solidFill>
                  <a:schemeClr val="bg1"/>
                </a:solidFill>
                <a:latin typeface="Helvetica" pitchFamily="34" charset="0"/>
                <a:cs typeface="Helvetica" pitchFamily="34" charset="0"/>
              </a:rPr>
            </a:br>
            <a:r>
              <a:rPr lang="en-US" sz="4000" dirty="0" smtClean="0">
                <a:solidFill>
                  <a:schemeClr val="bg1"/>
                </a:solidFill>
                <a:latin typeface="Helvetica" pitchFamily="34" charset="0"/>
                <a:cs typeface="Helvetica" pitchFamily="34" charset="0"/>
              </a:rPr>
              <a:t/>
            </a:r>
            <a:br>
              <a:rPr lang="en-US" sz="4000" dirty="0" smtClean="0">
                <a:solidFill>
                  <a:schemeClr val="bg1"/>
                </a:solidFill>
                <a:latin typeface="Helvetica" pitchFamily="34" charset="0"/>
                <a:cs typeface="Helvetica" pitchFamily="34" charset="0"/>
              </a:rPr>
            </a:br>
            <a:r>
              <a:rPr lang="en-US" sz="4000" dirty="0" smtClean="0">
                <a:solidFill>
                  <a:schemeClr val="bg1"/>
                </a:solidFill>
                <a:latin typeface="Helvetica" pitchFamily="34" charset="0"/>
                <a:cs typeface="Helvetica" pitchFamily="34" charset="0"/>
              </a:rPr>
              <a:t>House of Israel</a:t>
            </a:r>
            <a:br>
              <a:rPr lang="en-US" sz="4000" dirty="0" smtClean="0">
                <a:solidFill>
                  <a:schemeClr val="bg1"/>
                </a:solidFill>
                <a:latin typeface="Helvetica" pitchFamily="34" charset="0"/>
                <a:cs typeface="Helvetica" pitchFamily="34" charset="0"/>
              </a:rPr>
            </a:br>
            <a:r>
              <a:rPr lang="en-US" sz="4000" dirty="0" smtClean="0">
                <a:solidFill>
                  <a:schemeClr val="bg1"/>
                </a:solidFill>
                <a:latin typeface="Helvetica" pitchFamily="34" charset="0"/>
                <a:cs typeface="Helvetica" pitchFamily="34" charset="0"/>
              </a:rPr>
              <a:t>P O Box 49744</a:t>
            </a:r>
            <a:br>
              <a:rPr lang="en-US" sz="4000" dirty="0" smtClean="0">
                <a:solidFill>
                  <a:schemeClr val="bg1"/>
                </a:solidFill>
                <a:latin typeface="Helvetica" pitchFamily="34" charset="0"/>
                <a:cs typeface="Helvetica" pitchFamily="34" charset="0"/>
              </a:rPr>
            </a:br>
            <a:r>
              <a:rPr lang="en-US" sz="4000" dirty="0" smtClean="0">
                <a:solidFill>
                  <a:schemeClr val="bg1"/>
                </a:solidFill>
                <a:latin typeface="Helvetica" pitchFamily="34" charset="0"/>
                <a:cs typeface="Helvetica" pitchFamily="34" charset="0"/>
              </a:rPr>
              <a:t>Charlotte, NC 28277</a:t>
            </a:r>
            <a:endParaRPr lang="en-US" sz="4000" dirty="0">
              <a:solidFill>
                <a:schemeClr val="bg1"/>
              </a:solidFill>
            </a:endParaRPr>
          </a:p>
        </p:txBody>
      </p:sp>
    </p:spTree>
    <p:extLst>
      <p:ext uri="{BB962C8B-B14F-4D97-AF65-F5344CB8AC3E}">
        <p14:creationId xmlns:p14="http://schemas.microsoft.com/office/powerpoint/2010/main" val="1310941511"/>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920750" y="657227"/>
            <a:ext cx="7334250" cy="3857625"/>
          </a:xfrm>
        </p:spPr>
        <p:txBody>
          <a:bodyPr>
            <a:normAutofit/>
          </a:bodyPr>
          <a:lstStyle/>
          <a:p>
            <a:pPr algn="ctr">
              <a:buNone/>
            </a:pPr>
            <a:endParaRPr lang="en-US" sz="4000" dirty="0" smtClean="0">
              <a:solidFill>
                <a:schemeClr val="bg1"/>
              </a:solidFill>
              <a:latin typeface="Helvetica" pitchFamily="34" charset="0"/>
              <a:cs typeface="Helvetica" pitchFamily="34" charset="0"/>
            </a:endParaRPr>
          </a:p>
          <a:p>
            <a:pPr algn="ctr">
              <a:buNone/>
            </a:pPr>
            <a:r>
              <a:rPr lang="en-US" sz="4000" dirty="0" smtClean="0">
                <a:solidFill>
                  <a:schemeClr val="bg1"/>
                </a:solidFill>
                <a:latin typeface="Helvetica" pitchFamily="34" charset="0"/>
                <a:cs typeface="Helvetica" pitchFamily="34" charset="0"/>
              </a:rPr>
              <a:t>You can call your tithe and offerings in to 704-469-3345.</a:t>
            </a:r>
            <a:br>
              <a:rPr lang="en-US" sz="4000" dirty="0" smtClean="0">
                <a:solidFill>
                  <a:schemeClr val="bg1"/>
                </a:solidFill>
                <a:latin typeface="Helvetica" pitchFamily="34" charset="0"/>
                <a:cs typeface="Helvetica" pitchFamily="34" charset="0"/>
              </a:rPr>
            </a:br>
            <a:r>
              <a:rPr lang="en-US" sz="4000" dirty="0" smtClean="0">
                <a:solidFill>
                  <a:schemeClr val="bg1"/>
                </a:solidFill>
                <a:latin typeface="Helvetica" pitchFamily="34" charset="0"/>
                <a:cs typeface="Helvetica" pitchFamily="34" charset="0"/>
              </a:rPr>
              <a:t>you can setup automatic payments thru </a:t>
            </a:r>
            <a:r>
              <a:rPr lang="en-US" sz="4000" dirty="0" err="1" smtClean="0">
                <a:solidFill>
                  <a:schemeClr val="bg1"/>
                </a:solidFill>
                <a:latin typeface="Helvetica" pitchFamily="34" charset="0"/>
                <a:cs typeface="Helvetica" pitchFamily="34" charset="0"/>
              </a:rPr>
              <a:t>paypal</a:t>
            </a:r>
            <a:endParaRPr lang="en-US" sz="4000" dirty="0">
              <a:solidFill>
                <a:schemeClr val="bg1"/>
              </a:solidFill>
            </a:endParaRPr>
          </a:p>
        </p:txBody>
      </p:sp>
    </p:spTree>
    <p:extLst>
      <p:ext uri="{BB962C8B-B14F-4D97-AF65-F5344CB8AC3E}">
        <p14:creationId xmlns:p14="http://schemas.microsoft.com/office/powerpoint/2010/main" val="175864166"/>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920750" y="657227"/>
            <a:ext cx="7334250" cy="3857625"/>
          </a:xfrm>
        </p:spPr>
        <p:txBody>
          <a:bodyPr>
            <a:normAutofit fontScale="92500" lnSpcReduction="10000"/>
          </a:bodyPr>
          <a:lstStyle/>
          <a:p>
            <a:pPr algn="ctr">
              <a:buNone/>
            </a:pPr>
            <a:r>
              <a:rPr lang="en-US" sz="4000" dirty="0" smtClean="0">
                <a:solidFill>
                  <a:schemeClr val="bg1"/>
                </a:solidFill>
                <a:latin typeface="Helvetica" pitchFamily="34" charset="0"/>
                <a:cs typeface="Helvetica" pitchFamily="34" charset="0"/>
              </a:rPr>
              <a:t>Another option is using Bill Pay through your bank or Credit Union where you can set up automatic payments to be sent weekly, </a:t>
            </a:r>
            <a:br>
              <a:rPr lang="en-US" sz="4000" dirty="0" smtClean="0">
                <a:solidFill>
                  <a:schemeClr val="bg1"/>
                </a:solidFill>
                <a:latin typeface="Helvetica" pitchFamily="34" charset="0"/>
                <a:cs typeface="Helvetica" pitchFamily="34" charset="0"/>
              </a:rPr>
            </a:br>
            <a:r>
              <a:rPr lang="en-US" sz="4000" dirty="0" smtClean="0">
                <a:solidFill>
                  <a:schemeClr val="bg1"/>
                </a:solidFill>
                <a:latin typeface="Helvetica" pitchFamily="34" charset="0"/>
                <a:cs typeface="Helvetica" pitchFamily="34" charset="0"/>
              </a:rPr>
              <a:t>bi-weekly or monthly to our mailing address</a:t>
            </a:r>
            <a:endParaRPr lang="en-US" sz="4000" dirty="0">
              <a:solidFill>
                <a:schemeClr val="bg1"/>
              </a:solidFill>
            </a:endParaRPr>
          </a:p>
        </p:txBody>
      </p:sp>
    </p:spTree>
    <p:extLst>
      <p:ext uri="{BB962C8B-B14F-4D97-AF65-F5344CB8AC3E}">
        <p14:creationId xmlns:p14="http://schemas.microsoft.com/office/powerpoint/2010/main" val="1820218916"/>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920750" y="657227"/>
            <a:ext cx="7334250" cy="3857625"/>
          </a:xfrm>
        </p:spPr>
        <p:txBody>
          <a:bodyPr>
            <a:normAutofit/>
          </a:bodyPr>
          <a:lstStyle/>
          <a:p>
            <a:pPr algn="ctr">
              <a:buNone/>
            </a:pPr>
            <a:r>
              <a:rPr lang="en-US" sz="4000" dirty="0" smtClean="0">
                <a:solidFill>
                  <a:schemeClr val="bg1"/>
                </a:solidFill>
                <a:latin typeface="Helvetica" pitchFamily="34" charset="0"/>
                <a:cs typeface="Helvetica" pitchFamily="34" charset="0"/>
              </a:rPr>
              <a:t>Counsel or Prayer</a:t>
            </a:r>
            <a:br>
              <a:rPr lang="en-US" sz="4000" dirty="0" smtClean="0">
                <a:solidFill>
                  <a:schemeClr val="bg1"/>
                </a:solidFill>
                <a:latin typeface="Helvetica" pitchFamily="34" charset="0"/>
                <a:cs typeface="Helvetica" pitchFamily="34" charset="0"/>
              </a:rPr>
            </a:br>
            <a:r>
              <a:rPr lang="en-US" sz="4000" dirty="0" smtClean="0">
                <a:solidFill>
                  <a:schemeClr val="bg1"/>
                </a:solidFill>
                <a:latin typeface="Helvetica" pitchFamily="34" charset="0"/>
                <a:cs typeface="Helvetica" pitchFamily="34" charset="0"/>
              </a:rPr>
              <a:t>can be provided by Email </a:t>
            </a:r>
            <a:br>
              <a:rPr lang="en-US" sz="4000" dirty="0" smtClean="0">
                <a:solidFill>
                  <a:schemeClr val="bg1"/>
                </a:solidFill>
                <a:latin typeface="Helvetica" pitchFamily="34" charset="0"/>
                <a:cs typeface="Helvetica" pitchFamily="34" charset="0"/>
              </a:rPr>
            </a:br>
            <a:r>
              <a:rPr lang="en-US" sz="4000" dirty="0" smtClean="0">
                <a:solidFill>
                  <a:schemeClr val="bg1"/>
                </a:solidFill>
                <a:latin typeface="Helvetica" pitchFamily="34" charset="0"/>
                <a:cs typeface="Helvetica" pitchFamily="34" charset="0"/>
              </a:rPr>
              <a:t>@ </a:t>
            </a:r>
            <a:r>
              <a:rPr lang="en-US" sz="4000" u="sng" dirty="0" smtClean="0">
                <a:solidFill>
                  <a:schemeClr val="bg1"/>
                </a:solidFill>
                <a:latin typeface="Helvetica" pitchFamily="34" charset="0"/>
                <a:cs typeface="Helvetica" pitchFamily="34" charset="0"/>
              </a:rPr>
              <a:t>apostlea@gmail.com</a:t>
            </a:r>
            <a:r>
              <a:rPr lang="en-US" sz="4000" dirty="0" smtClean="0">
                <a:solidFill>
                  <a:schemeClr val="bg1"/>
                </a:solidFill>
                <a:latin typeface="Helvetica" pitchFamily="34" charset="0"/>
                <a:cs typeface="Helvetica" pitchFamily="34" charset="0"/>
              </a:rPr>
              <a:t> </a:t>
            </a:r>
            <a:br>
              <a:rPr lang="en-US" sz="4000" dirty="0" smtClean="0">
                <a:solidFill>
                  <a:schemeClr val="bg1"/>
                </a:solidFill>
                <a:latin typeface="Helvetica" pitchFamily="34" charset="0"/>
                <a:cs typeface="Helvetica" pitchFamily="34" charset="0"/>
              </a:rPr>
            </a:br>
            <a:r>
              <a:rPr lang="en-US" sz="4000" dirty="0" smtClean="0">
                <a:solidFill>
                  <a:schemeClr val="bg1"/>
                </a:solidFill>
                <a:latin typeface="Helvetica" pitchFamily="34" charset="0"/>
                <a:cs typeface="Helvetica" pitchFamily="34" charset="0"/>
              </a:rPr>
              <a:t/>
            </a:r>
            <a:br>
              <a:rPr lang="en-US" sz="4000" dirty="0" smtClean="0">
                <a:solidFill>
                  <a:schemeClr val="bg1"/>
                </a:solidFill>
                <a:latin typeface="Helvetica" pitchFamily="34" charset="0"/>
                <a:cs typeface="Helvetica" pitchFamily="34" charset="0"/>
              </a:rPr>
            </a:br>
            <a:r>
              <a:rPr lang="en-US" sz="4000" dirty="0" smtClean="0">
                <a:solidFill>
                  <a:schemeClr val="bg1"/>
                </a:solidFill>
                <a:latin typeface="Helvetica" pitchFamily="34" charset="0"/>
                <a:cs typeface="Helvetica" pitchFamily="34" charset="0"/>
              </a:rPr>
              <a:t> or by Phone </a:t>
            </a:r>
            <a:br>
              <a:rPr lang="en-US" sz="4000" dirty="0" smtClean="0">
                <a:solidFill>
                  <a:schemeClr val="bg1"/>
                </a:solidFill>
                <a:latin typeface="Helvetica" pitchFamily="34" charset="0"/>
                <a:cs typeface="Helvetica" pitchFamily="34" charset="0"/>
              </a:rPr>
            </a:br>
            <a:r>
              <a:rPr lang="en-US" sz="4000" dirty="0" smtClean="0">
                <a:solidFill>
                  <a:schemeClr val="bg1"/>
                </a:solidFill>
                <a:latin typeface="Helvetica" pitchFamily="34" charset="0"/>
                <a:cs typeface="Helvetica" pitchFamily="34" charset="0"/>
              </a:rPr>
              <a:t>@ 704-469-3345</a:t>
            </a:r>
            <a:endParaRPr lang="en-US" sz="4000" dirty="0">
              <a:solidFill>
                <a:schemeClr val="bg1"/>
              </a:solidFill>
            </a:endParaRPr>
          </a:p>
        </p:txBody>
      </p:sp>
    </p:spTree>
    <p:extLst>
      <p:ext uri="{BB962C8B-B14F-4D97-AF65-F5344CB8AC3E}">
        <p14:creationId xmlns:p14="http://schemas.microsoft.com/office/powerpoint/2010/main" val="441736218"/>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920750" y="657227"/>
            <a:ext cx="7334250" cy="3857625"/>
          </a:xfrm>
        </p:spPr>
        <p:txBody>
          <a:bodyPr>
            <a:normAutofit/>
          </a:bodyPr>
          <a:lstStyle/>
          <a:p>
            <a:pPr algn="ctr">
              <a:buNone/>
            </a:pPr>
            <a:endParaRPr lang="en-US" sz="4000" dirty="0" smtClean="0">
              <a:solidFill>
                <a:schemeClr val="bg1"/>
              </a:solidFill>
              <a:latin typeface="Helvetica" pitchFamily="34" charset="0"/>
              <a:cs typeface="Helvetica" pitchFamily="34" charset="0"/>
            </a:endParaRPr>
          </a:p>
          <a:p>
            <a:pPr algn="ctr">
              <a:buNone/>
            </a:pPr>
            <a:endParaRPr lang="en-US" sz="4000" dirty="0" smtClean="0">
              <a:solidFill>
                <a:schemeClr val="bg1"/>
              </a:solidFill>
              <a:latin typeface="Helvetica" pitchFamily="34" charset="0"/>
              <a:cs typeface="Helvetica" pitchFamily="34" charset="0"/>
            </a:endParaRPr>
          </a:p>
          <a:p>
            <a:pPr algn="ctr">
              <a:buNone/>
            </a:pPr>
            <a:r>
              <a:rPr lang="en-US" sz="4000" dirty="0" smtClean="0">
                <a:solidFill>
                  <a:schemeClr val="bg1"/>
                </a:solidFill>
                <a:latin typeface="Helvetica" pitchFamily="34" charset="0"/>
                <a:cs typeface="Helvetica" pitchFamily="34" charset="0"/>
              </a:rPr>
              <a:t>Worship in Prayer:</a:t>
            </a:r>
          </a:p>
          <a:p>
            <a:pPr algn="ctr">
              <a:buNone/>
            </a:pPr>
            <a:r>
              <a:rPr lang="en-US" sz="4000" dirty="0" smtClean="0">
                <a:solidFill>
                  <a:schemeClr val="bg1"/>
                </a:solidFill>
                <a:latin typeface="Helvetica" pitchFamily="34" charset="0"/>
                <a:cs typeface="Helvetica" pitchFamily="34" charset="0"/>
              </a:rPr>
              <a:t>The Aaronic Blessing</a:t>
            </a:r>
            <a:endParaRPr lang="en-US" sz="4000" dirty="0">
              <a:solidFill>
                <a:schemeClr val="bg1"/>
              </a:solidFill>
            </a:endParaRPr>
          </a:p>
        </p:txBody>
      </p:sp>
    </p:spTree>
    <p:extLst>
      <p:ext uri="{BB962C8B-B14F-4D97-AF65-F5344CB8AC3E}">
        <p14:creationId xmlns:p14="http://schemas.microsoft.com/office/powerpoint/2010/main" val="2452289371"/>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6050337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10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12963</TotalTime>
  <Words>3001</Words>
  <Application>Microsoft Office PowerPoint</Application>
  <PresentationFormat>On-screen Show (16:9)</PresentationFormat>
  <Paragraphs>230</Paragraphs>
  <Slides>72</Slides>
  <Notes>72</Notes>
  <HiddenSlides>0</HiddenSlides>
  <MMClips>0</MMClips>
  <ScaleCrop>false</ScaleCrop>
  <HeadingPairs>
    <vt:vector size="4" baseType="variant">
      <vt:variant>
        <vt:lpstr>Theme</vt:lpstr>
      </vt:variant>
      <vt:variant>
        <vt:i4>7</vt:i4>
      </vt:variant>
      <vt:variant>
        <vt:lpstr>Slide Titles</vt:lpstr>
      </vt:variant>
      <vt:variant>
        <vt:i4>72</vt:i4>
      </vt:variant>
    </vt:vector>
  </HeadingPairs>
  <TitlesOfParts>
    <vt:vector size="79" baseType="lpstr">
      <vt:lpstr>Office Theme</vt:lpstr>
      <vt:lpstr>4_Office Theme</vt:lpstr>
      <vt:lpstr>10_Office Theme</vt:lpstr>
      <vt:lpstr>3_Office Theme</vt:lpstr>
      <vt:lpstr>1_Office Theme</vt:lpstr>
      <vt:lpstr>2_Office Theme</vt:lpstr>
      <vt:lpstr>5_Office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Abundant Life Ministries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Arthur Bailey</dc:creator>
  <cp:lastModifiedBy>Rogers, David</cp:lastModifiedBy>
  <cp:revision>276</cp:revision>
  <dcterms:created xsi:type="dcterms:W3CDTF">2012-08-10T17:43:01Z</dcterms:created>
  <dcterms:modified xsi:type="dcterms:W3CDTF">2014-05-10T23:54:57Z</dcterms:modified>
</cp:coreProperties>
</file>