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43"/>
  </p:notesMasterIdLst>
  <p:sldIdLst>
    <p:sldId id="1201" r:id="rId2"/>
    <p:sldId id="1215" r:id="rId3"/>
    <p:sldId id="1207" r:id="rId4"/>
    <p:sldId id="1204" r:id="rId5"/>
    <p:sldId id="1206" r:id="rId6"/>
    <p:sldId id="1214" r:id="rId7"/>
    <p:sldId id="1205" r:id="rId8"/>
    <p:sldId id="1220" r:id="rId9"/>
    <p:sldId id="1218" r:id="rId10"/>
    <p:sldId id="1219" r:id="rId11"/>
    <p:sldId id="1202" r:id="rId12"/>
    <p:sldId id="1208" r:id="rId13"/>
    <p:sldId id="1209" r:id="rId14"/>
    <p:sldId id="1080" r:id="rId15"/>
    <p:sldId id="1183" r:id="rId16"/>
    <p:sldId id="1216" r:id="rId17"/>
    <p:sldId id="1217" r:id="rId18"/>
    <p:sldId id="1186" r:id="rId19"/>
    <p:sldId id="1187" r:id="rId20"/>
    <p:sldId id="1210" r:id="rId21"/>
    <p:sldId id="1199" r:id="rId22"/>
    <p:sldId id="1194" r:id="rId23"/>
    <p:sldId id="1211" r:id="rId24"/>
    <p:sldId id="1200" r:id="rId25"/>
    <p:sldId id="1195" r:id="rId26"/>
    <p:sldId id="1161" r:id="rId27"/>
    <p:sldId id="1184" r:id="rId28"/>
    <p:sldId id="1185" r:id="rId29"/>
    <p:sldId id="1212" r:id="rId30"/>
    <p:sldId id="1213" r:id="rId31"/>
    <p:sldId id="1189" r:id="rId32"/>
    <p:sldId id="1162" r:id="rId33"/>
    <p:sldId id="1190" r:id="rId34"/>
    <p:sldId id="1163" r:id="rId35"/>
    <p:sldId id="1191" r:id="rId36"/>
    <p:sldId id="1173" r:id="rId37"/>
    <p:sldId id="1192" r:id="rId38"/>
    <p:sldId id="1174" r:id="rId39"/>
    <p:sldId id="1193" r:id="rId40"/>
    <p:sldId id="1121" r:id="rId41"/>
    <p:sldId id="1221" r:id="rId4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4" autoAdjust="0"/>
    <p:restoredTop sz="94567" autoAdjust="0"/>
  </p:normalViewPr>
  <p:slideViewPr>
    <p:cSldViewPr snapToGrid="0" snapToObjects="1">
      <p:cViewPr varScale="1">
        <p:scale>
          <a:sx n="149" d="100"/>
          <a:sy n="149" d="100"/>
        </p:scale>
        <p:origin x="232"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4/2/18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853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383500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6039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32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295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5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9355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3826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554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6971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561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8375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1577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908322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6935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535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9528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3734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172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3002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47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149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0763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0128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28828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0934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3527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618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8809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620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6339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920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9588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01678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1003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64262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248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203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1286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9934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0172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i="1" dirty="0" smtClean="0"/>
              <a:t>The Pilgrimage Gathering of Unleavened Bread</a:t>
            </a:r>
            <a:endParaRPr lang="en-US" sz="4000" dirty="0" smtClean="0"/>
          </a:p>
          <a:p>
            <a:pPr marL="0" indent="0">
              <a:buNone/>
            </a:pPr>
            <a:r>
              <a:rPr lang="en-US" dirty="0" err="1" smtClean="0"/>
              <a:t>Chag</a:t>
            </a:r>
            <a:r>
              <a:rPr lang="en-US" dirty="0" smtClean="0"/>
              <a:t> </a:t>
            </a:r>
            <a:r>
              <a:rPr lang="en-US" dirty="0" err="1" smtClean="0"/>
              <a:t>sameach</a:t>
            </a:r>
            <a:r>
              <a:rPr lang="en-US" dirty="0" smtClean="0"/>
              <a:t>!</a:t>
            </a:r>
          </a:p>
          <a:p>
            <a:pPr marL="0" indent="0">
              <a:buNone/>
            </a:pPr>
            <a:r>
              <a:rPr lang="en-US" dirty="0" smtClean="0"/>
              <a:t>4</a:t>
            </a:r>
            <a:r>
              <a:rPr lang="en-US" baseline="30000" dirty="0" smtClean="0"/>
              <a:t>th</a:t>
            </a:r>
            <a:r>
              <a:rPr lang="en-US" dirty="0" smtClean="0"/>
              <a:t> Gospel 4:20-21 – Conversation with the woman of Samaria</a:t>
            </a:r>
          </a:p>
          <a:p>
            <a:pPr marL="0" indent="0">
              <a:buNone/>
            </a:pPr>
            <a:r>
              <a:rPr lang="en-US" dirty="0"/>
              <a:t>Our fathers worshiped on this mountain, but you </a:t>
            </a:r>
            <a:r>
              <a:rPr lang="en-US" dirty="0" err="1"/>
              <a:t>Yehudim</a:t>
            </a:r>
            <a:r>
              <a:rPr lang="en-US" dirty="0"/>
              <a:t> claim that the place where we must worship is in </a:t>
            </a:r>
            <a:r>
              <a:rPr lang="en-US" dirty="0" err="1"/>
              <a:t>Yerushalayim</a:t>
            </a:r>
            <a:r>
              <a:rPr lang="en-US" dirty="0" smtClean="0"/>
              <a:t>." </a:t>
            </a:r>
            <a:r>
              <a:rPr lang="en-US" dirty="0" err="1"/>
              <a:t>Yahusha</a:t>
            </a:r>
            <a:r>
              <a:rPr lang="en-US" dirty="0"/>
              <a:t> declared, "Believe me, woman, a time is coming when you will worship the Father neither on this mountain nor in </a:t>
            </a:r>
            <a:r>
              <a:rPr lang="en-US" dirty="0" err="1"/>
              <a:t>Yerushalayim</a:t>
            </a:r>
            <a:r>
              <a:rPr lang="en-US" dirty="0"/>
              <a:t>.</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2213546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Filling Up in My Flesh the Sufferings of Messiah</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Realistic Expectations For a Life Serving the Master</a:t>
            </a:r>
          </a:p>
        </p:txBody>
      </p:sp>
    </p:spTree>
    <p:extLst>
      <p:ext uri="{BB962C8B-B14F-4D97-AF65-F5344CB8AC3E}">
        <p14:creationId xmlns:p14="http://schemas.microsoft.com/office/powerpoint/2010/main" val="2567249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i="1" dirty="0" smtClean="0"/>
              <a:t>The Eating of the Unleavened Bread</a:t>
            </a:r>
            <a:endParaRPr lang="en-US" sz="4000" dirty="0" smtClean="0"/>
          </a:p>
          <a:p>
            <a:pPr marL="0" indent="0">
              <a:buNone/>
            </a:pPr>
            <a:r>
              <a:rPr lang="en-US" dirty="0"/>
              <a:t>"This is a day you are to commemorate; for the generations to come you shall celebrate it as a </a:t>
            </a:r>
            <a:r>
              <a:rPr lang="en-US" dirty="0" smtClean="0"/>
              <a:t>pilgrimage gathering </a:t>
            </a:r>
            <a:r>
              <a:rPr lang="en-US" dirty="0"/>
              <a:t>to Yahuwah-- a lasting ordinance.</a:t>
            </a:r>
          </a:p>
          <a:p>
            <a:pPr marL="0" indent="0">
              <a:buNone/>
            </a:pPr>
            <a:r>
              <a:rPr lang="en-US" dirty="0" smtClean="0"/>
              <a:t>For </a:t>
            </a:r>
            <a:r>
              <a:rPr lang="en-US" dirty="0"/>
              <a:t>seven days you are to eat bread made without yeast. On the first day remove the yeast from your houses, for whoever eats anything with yeast in it from the first day through the seventh must be cut off from </a:t>
            </a:r>
            <a:r>
              <a:rPr lang="en-US" dirty="0" err="1"/>
              <a:t>Yisrael</a:t>
            </a:r>
            <a:r>
              <a:rPr lang="en-US" dirty="0"/>
              <a:t>.</a:t>
            </a:r>
          </a:p>
          <a:p>
            <a:pPr marL="0" indent="0">
              <a:buNone/>
            </a:pPr>
            <a:r>
              <a:rPr lang="en-US" dirty="0" smtClean="0"/>
              <a:t>On </a:t>
            </a:r>
            <a:r>
              <a:rPr lang="en-US" dirty="0"/>
              <a:t>the first day hold a set apart assembly, and another one on the seventh day. Do no work at all on these days, except to prepare food for everyone to eat-- that is all you may do</a:t>
            </a:r>
            <a:r>
              <a:rPr lang="en-US" dirty="0" smtClean="0"/>
              <a:t>. (</a:t>
            </a:r>
            <a:r>
              <a:rPr lang="en-US" dirty="0" err="1" smtClean="0"/>
              <a:t>Shemot</a:t>
            </a:r>
            <a:r>
              <a:rPr lang="en-US" dirty="0" smtClean="0"/>
              <a:t>/Exodus 12:14-16)</a:t>
            </a:r>
            <a:endParaRPr lang="en-US" dirty="0"/>
          </a:p>
          <a:p>
            <a:pPr marL="0" indent="0">
              <a:buNone/>
            </a:pPr>
            <a:endParaRPr lang="en-US" dirty="0"/>
          </a:p>
          <a:p>
            <a:endParaRPr lang="en-US" dirty="0"/>
          </a:p>
        </p:txBody>
      </p:sp>
    </p:spTree>
    <p:extLst>
      <p:ext uri="{BB962C8B-B14F-4D97-AF65-F5344CB8AC3E}">
        <p14:creationId xmlns:p14="http://schemas.microsoft.com/office/powerpoint/2010/main" val="4173597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i="1" dirty="0" smtClean="0"/>
              <a:t>The Days of Unleavened Bread</a:t>
            </a:r>
            <a:endParaRPr lang="en-US" sz="4000" dirty="0" smtClean="0"/>
          </a:p>
          <a:p>
            <a:pPr marL="0" indent="0">
              <a:buNone/>
            </a:pPr>
            <a:r>
              <a:rPr lang="en-US" dirty="0" smtClean="0"/>
              <a:t>You shall guard </a:t>
            </a:r>
            <a:r>
              <a:rPr lang="en-US" dirty="0"/>
              <a:t>the </a:t>
            </a:r>
            <a:r>
              <a:rPr lang="en-US" dirty="0" smtClean="0"/>
              <a:t>Pilgrimage Gathering </a:t>
            </a:r>
            <a:r>
              <a:rPr lang="en-US" dirty="0"/>
              <a:t>of Unleavened Bread, because it was on this very day that I brought your divisions out of </a:t>
            </a:r>
            <a:r>
              <a:rPr lang="en-US" dirty="0" err="1"/>
              <a:t>Mitzrayim</a:t>
            </a:r>
            <a:r>
              <a:rPr lang="en-US" dirty="0"/>
              <a:t>. </a:t>
            </a:r>
            <a:r>
              <a:rPr lang="en-US" dirty="0" smtClean="0"/>
              <a:t>You shall guard </a:t>
            </a:r>
            <a:r>
              <a:rPr lang="en-US" dirty="0"/>
              <a:t>this day as a lasting ordinance for the generations to come.</a:t>
            </a:r>
          </a:p>
          <a:p>
            <a:pPr marL="0" indent="0">
              <a:buNone/>
            </a:pPr>
            <a:r>
              <a:rPr lang="en-US" dirty="0" smtClean="0"/>
              <a:t>In </a:t>
            </a:r>
            <a:r>
              <a:rPr lang="en-US" dirty="0"/>
              <a:t>the first month you are to eat bread made without yeast, from the evening of the fourteenth day until the evening of the twenty-first day.</a:t>
            </a:r>
          </a:p>
          <a:p>
            <a:pPr marL="0" indent="0">
              <a:buNone/>
            </a:pPr>
            <a:r>
              <a:rPr lang="en-US" dirty="0" smtClean="0"/>
              <a:t>For </a:t>
            </a:r>
            <a:r>
              <a:rPr lang="en-US" dirty="0"/>
              <a:t>seven days no yeast is to be found in your houses. And whoever eats anything with yeast in it must be cut off from the community of </a:t>
            </a:r>
            <a:r>
              <a:rPr lang="en-US" dirty="0" err="1"/>
              <a:t>Yisrael</a:t>
            </a:r>
            <a:r>
              <a:rPr lang="en-US" dirty="0"/>
              <a:t>, whether he is an alien or native-born.</a:t>
            </a:r>
          </a:p>
          <a:p>
            <a:pPr marL="0" indent="0">
              <a:buNone/>
            </a:pPr>
            <a:r>
              <a:rPr lang="en-US" dirty="0" smtClean="0"/>
              <a:t>Eat </a:t>
            </a:r>
            <a:r>
              <a:rPr lang="en-US" dirty="0"/>
              <a:t>nothing made with yeast. Wherever you live, you must eat unleavened bread</a:t>
            </a:r>
            <a:r>
              <a:rPr lang="en-US" dirty="0" smtClean="0"/>
              <a:t>.“ (</a:t>
            </a:r>
            <a:r>
              <a:rPr lang="en-US" dirty="0" err="1" smtClean="0"/>
              <a:t>Shemot</a:t>
            </a:r>
            <a:r>
              <a:rPr lang="en-US" dirty="0" smtClean="0"/>
              <a:t>/Exodus 12:17-20)</a:t>
            </a:r>
          </a:p>
          <a:p>
            <a:pPr marL="0" indent="0">
              <a:buNone/>
            </a:pPr>
            <a:endParaRPr lang="en-US" dirty="0"/>
          </a:p>
          <a:p>
            <a:endParaRPr lang="en-US" dirty="0"/>
          </a:p>
        </p:txBody>
      </p:sp>
    </p:spTree>
    <p:extLst>
      <p:ext uri="{BB962C8B-B14F-4D97-AF65-F5344CB8AC3E}">
        <p14:creationId xmlns:p14="http://schemas.microsoft.com/office/powerpoint/2010/main" val="370356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Why Eat Unleavened Bread</a:t>
            </a:r>
            <a:r>
              <a:rPr lang="en-US" dirty="0"/>
              <a:t> </a:t>
            </a:r>
            <a:r>
              <a:rPr lang="en-US" dirty="0" smtClean="0"/>
              <a:t>Every Year?</a:t>
            </a:r>
            <a:endParaRPr lang="en-US" dirty="0" smtClean="0"/>
          </a:p>
          <a:p>
            <a:pPr marL="0" indent="0">
              <a:buNone/>
            </a:pPr>
            <a:r>
              <a:rPr lang="en-US" dirty="0"/>
              <a:t>With the dough they had brought from </a:t>
            </a:r>
            <a:r>
              <a:rPr lang="en-US" dirty="0" err="1"/>
              <a:t>Mitzrayim</a:t>
            </a:r>
            <a:r>
              <a:rPr lang="en-US" dirty="0"/>
              <a:t>, they baked cakes of unleavened bread. The dough was without yeast because they had been driven out of </a:t>
            </a:r>
            <a:r>
              <a:rPr lang="en-US" dirty="0" err="1"/>
              <a:t>Mitzrayim</a:t>
            </a:r>
            <a:r>
              <a:rPr lang="en-US" dirty="0"/>
              <a:t> and did not have time to prepare food for themselves</a:t>
            </a:r>
            <a:r>
              <a:rPr lang="en-US" dirty="0" smtClean="0"/>
              <a:t>. (</a:t>
            </a:r>
            <a:r>
              <a:rPr lang="en-US" dirty="0" err="1" smtClean="0"/>
              <a:t>Shemot</a:t>
            </a:r>
            <a:r>
              <a:rPr lang="en-US" dirty="0" smtClean="0"/>
              <a:t>/Exodus 12:39)</a:t>
            </a:r>
            <a:endParaRPr lang="en-US" dirty="0"/>
          </a:p>
        </p:txBody>
      </p:sp>
    </p:spTree>
    <p:extLst>
      <p:ext uri="{BB962C8B-B14F-4D97-AF65-F5344CB8AC3E}">
        <p14:creationId xmlns:p14="http://schemas.microsoft.com/office/powerpoint/2010/main" val="3564401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i="1" dirty="0" smtClean="0"/>
              <a:t>The Unleavened Bread is the Bread of Affliction</a:t>
            </a:r>
            <a:endParaRPr lang="en-US" sz="4000" dirty="0" smtClean="0"/>
          </a:p>
          <a:p>
            <a:pPr marL="0" indent="0">
              <a:buNone/>
            </a:pPr>
            <a:r>
              <a:rPr lang="en-US" dirty="0" smtClean="0"/>
              <a:t>Sacrifice </a:t>
            </a:r>
            <a:r>
              <a:rPr lang="en-US" dirty="0"/>
              <a:t>as the Pesach to Yahuwah your Elohim an animal from your flock or herd at the place Yahuwah will choose as a dwelling for his Name.</a:t>
            </a:r>
          </a:p>
          <a:p>
            <a:pPr marL="0" indent="0">
              <a:buNone/>
            </a:pPr>
            <a:r>
              <a:rPr lang="en-US" dirty="0" smtClean="0"/>
              <a:t>Do </a:t>
            </a:r>
            <a:r>
              <a:rPr lang="en-US" dirty="0"/>
              <a:t>not eat it with bread made with yeast, but for seven days eat unleavened bread, </a:t>
            </a:r>
            <a:r>
              <a:rPr lang="en-US" u="sng" dirty="0"/>
              <a:t>the bread of affliction</a:t>
            </a:r>
            <a:r>
              <a:rPr lang="en-US" dirty="0"/>
              <a:t>, because you left </a:t>
            </a:r>
            <a:r>
              <a:rPr lang="en-US" dirty="0" err="1"/>
              <a:t>Mitzrayim</a:t>
            </a:r>
            <a:r>
              <a:rPr lang="en-US" dirty="0"/>
              <a:t> in haste-- so </a:t>
            </a:r>
            <a:r>
              <a:rPr lang="en-US" u="sng" dirty="0"/>
              <a:t>that all the days of your life you may remember the time of your departure from </a:t>
            </a:r>
            <a:r>
              <a:rPr lang="en-US" u="sng" dirty="0" err="1"/>
              <a:t>Mitzrayim</a:t>
            </a:r>
            <a:r>
              <a:rPr lang="en-US" dirty="0" smtClean="0"/>
              <a:t>. (</a:t>
            </a:r>
            <a:r>
              <a:rPr lang="en-US" dirty="0" err="1" smtClean="0"/>
              <a:t>Devarim</a:t>
            </a:r>
            <a:r>
              <a:rPr lang="en-US" dirty="0" smtClean="0"/>
              <a:t>/Deuteronomy 16:2-3)</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4019226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dirty="0"/>
              <a:t>S</a:t>
            </a:r>
            <a:r>
              <a:rPr lang="en-US" dirty="0" smtClean="0"/>
              <a:t>hould We Eat ONLY Unleavened Bread for the Seven Days</a:t>
            </a:r>
          </a:p>
          <a:p>
            <a:pPr marL="0" indent="0">
              <a:buNone/>
            </a:pPr>
            <a:r>
              <a:rPr lang="en-US" dirty="0" smtClean="0"/>
              <a:t>A type of fast?</a:t>
            </a:r>
          </a:p>
          <a:p>
            <a:pPr marL="0" indent="0">
              <a:buNone/>
            </a:pPr>
            <a:r>
              <a:rPr lang="en-US" dirty="0"/>
              <a:t>For seven days no yeast is to be found in your houses. And whoever eats anything with yeast in it must be cut off from the community of </a:t>
            </a:r>
            <a:r>
              <a:rPr lang="en-US" dirty="0" err="1"/>
              <a:t>Yisrael</a:t>
            </a:r>
            <a:r>
              <a:rPr lang="en-US" dirty="0"/>
              <a:t>, whether he is an alien or native-born.</a:t>
            </a:r>
          </a:p>
          <a:p>
            <a:pPr marL="0" indent="0">
              <a:buNone/>
            </a:pPr>
            <a:r>
              <a:rPr lang="en-US" dirty="0"/>
              <a:t>Eat nothing made with yeast. Wherever you live, you must eat unleavened </a:t>
            </a:r>
            <a:r>
              <a:rPr lang="en-US" dirty="0" smtClean="0"/>
              <a:t>bread (Ex 12:19-20)</a:t>
            </a:r>
          </a:p>
        </p:txBody>
      </p:sp>
    </p:spTree>
    <p:extLst>
      <p:ext uri="{BB962C8B-B14F-4D97-AF65-F5344CB8AC3E}">
        <p14:creationId xmlns:p14="http://schemas.microsoft.com/office/powerpoint/2010/main" val="3744177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i="1" dirty="0" smtClean="0"/>
              <a:t>Affliction Father Brings</a:t>
            </a:r>
            <a:endParaRPr lang="en-US" sz="4000" dirty="0" smtClean="0"/>
          </a:p>
          <a:p>
            <a:pPr marL="0" indent="0">
              <a:buNone/>
            </a:pPr>
            <a:r>
              <a:rPr lang="en-US" dirty="0" smtClean="0"/>
              <a:t>Be </a:t>
            </a:r>
            <a:r>
              <a:rPr lang="en-US" dirty="0"/>
              <a:t>careful to follow every command I am giving you today, so that you may live and increase and may enter and possess the land that Yahuwah promised on oath to your forefathers.</a:t>
            </a:r>
          </a:p>
          <a:p>
            <a:pPr marL="0" indent="0">
              <a:buNone/>
            </a:pPr>
            <a:r>
              <a:rPr lang="en-US" dirty="0" smtClean="0"/>
              <a:t>Remember </a:t>
            </a:r>
            <a:r>
              <a:rPr lang="en-US" dirty="0"/>
              <a:t>how Yahuwah your Elohim led you all the way in the desert these forty years, to humble you and to test you in order to know what was in your heart, whether or not you would keep his commands.</a:t>
            </a:r>
          </a:p>
          <a:p>
            <a:pPr marL="0" indent="0">
              <a:buNone/>
            </a:pPr>
            <a:r>
              <a:rPr lang="en-US" dirty="0" smtClean="0"/>
              <a:t>He </a:t>
            </a:r>
            <a:r>
              <a:rPr lang="en-US" dirty="0"/>
              <a:t>humbled you, causing you to hunger and then feeding you with manna, which neither you nor your fathers had known, to teach you that man does not live on bread alone but on every word that comes from the mouth of Yahuwah.</a:t>
            </a:r>
          </a:p>
          <a:p>
            <a:pPr marL="0" indent="0">
              <a:buNone/>
            </a:pPr>
            <a:r>
              <a:rPr lang="en-US" dirty="0" smtClean="0"/>
              <a:t>(</a:t>
            </a:r>
            <a:r>
              <a:rPr lang="en-US" dirty="0" err="1" smtClean="0"/>
              <a:t>Devarim</a:t>
            </a:r>
            <a:r>
              <a:rPr lang="en-US" dirty="0" smtClean="0"/>
              <a:t>/Deuteronomy 8:1-3)</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101737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92500" lnSpcReduction="10000"/>
          </a:bodyPr>
          <a:lstStyle/>
          <a:p>
            <a:pPr algn="ctr">
              <a:buNone/>
            </a:pPr>
            <a:r>
              <a:rPr lang="en-US" sz="3600" dirty="0" smtClean="0"/>
              <a:t>What Does David Write About Affliction in Psalm 119?</a:t>
            </a:r>
          </a:p>
          <a:p>
            <a:pPr>
              <a:buNone/>
            </a:pPr>
            <a:r>
              <a:rPr lang="en-US" sz="3600" baseline="30000" dirty="0" smtClean="0"/>
              <a:t>67</a:t>
            </a:r>
            <a:r>
              <a:rPr lang="en-US" sz="3600" dirty="0" smtClean="0"/>
              <a:t> </a:t>
            </a:r>
            <a:r>
              <a:rPr lang="en-US" sz="3600" dirty="0"/>
              <a:t>Before I was afflicted I went astray, but now I </a:t>
            </a:r>
            <a:r>
              <a:rPr lang="en-US" sz="3600" dirty="0" smtClean="0"/>
              <a:t>guard </a:t>
            </a:r>
            <a:r>
              <a:rPr lang="en-US" sz="3600" dirty="0"/>
              <a:t>your word</a:t>
            </a:r>
            <a:r>
              <a:rPr lang="en-US" sz="3600" dirty="0" smtClean="0"/>
              <a:t>.</a:t>
            </a:r>
          </a:p>
          <a:p>
            <a:pPr>
              <a:buNone/>
            </a:pPr>
            <a:r>
              <a:rPr lang="en-US" sz="3600" baseline="30000" dirty="0" smtClean="0"/>
              <a:t>71</a:t>
            </a:r>
            <a:r>
              <a:rPr lang="en-US" sz="3600" dirty="0" smtClean="0"/>
              <a:t> </a:t>
            </a:r>
            <a:r>
              <a:rPr lang="en-US" sz="3600" dirty="0"/>
              <a:t>It was good for me to be afflicted so that I might learn your decrees.</a:t>
            </a:r>
          </a:p>
          <a:p>
            <a:pPr>
              <a:buNone/>
            </a:pPr>
            <a:r>
              <a:rPr lang="en-US" sz="3600" baseline="30000" dirty="0"/>
              <a:t>75</a:t>
            </a:r>
            <a:r>
              <a:rPr lang="en-US" sz="3600" dirty="0"/>
              <a:t> I know, Yahuwah, that your </a:t>
            </a:r>
            <a:r>
              <a:rPr lang="en-US" sz="3600" dirty="0" smtClean="0"/>
              <a:t>judgments are </a:t>
            </a:r>
            <a:r>
              <a:rPr lang="en-US" sz="3600" dirty="0"/>
              <a:t>righteous, and in faithfulness you have afflicted me</a:t>
            </a:r>
            <a:r>
              <a:rPr lang="en-US" sz="3600" dirty="0" smtClean="0"/>
              <a:t>.</a:t>
            </a:r>
            <a:endParaRPr lang="en-US" sz="3600" dirty="0"/>
          </a:p>
          <a:p>
            <a:pPr>
              <a:buNone/>
            </a:pPr>
            <a:endParaRPr lang="en-US" sz="3600" dirty="0" smtClean="0">
              <a:solidFill>
                <a:schemeClr val="bg1"/>
              </a:solidFill>
            </a:endParaRPr>
          </a:p>
        </p:txBody>
      </p:sp>
    </p:spTree>
    <p:extLst>
      <p:ext uri="{BB962C8B-B14F-4D97-AF65-F5344CB8AC3E}">
        <p14:creationId xmlns:p14="http://schemas.microsoft.com/office/powerpoint/2010/main" val="2716946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lnSpcReduction="10000"/>
          </a:bodyPr>
          <a:lstStyle/>
          <a:p>
            <a:pPr algn="ctr">
              <a:buNone/>
            </a:pPr>
            <a:r>
              <a:rPr lang="en-US" sz="3600" dirty="0" smtClean="0"/>
              <a:t>What Does David Write About Affliction in Psalm 119?</a:t>
            </a:r>
          </a:p>
          <a:p>
            <a:pPr marL="0" indent="0">
              <a:buNone/>
            </a:pPr>
            <a:r>
              <a:rPr lang="en-US" sz="3600" baseline="30000" dirty="0" smtClean="0"/>
              <a:t>92</a:t>
            </a:r>
            <a:r>
              <a:rPr lang="en-US" sz="3600" dirty="0" smtClean="0"/>
              <a:t> </a:t>
            </a:r>
            <a:r>
              <a:rPr lang="en-US" sz="3600" dirty="0"/>
              <a:t>If your law had not been my delight, I would have perished in my affliction.</a:t>
            </a:r>
          </a:p>
          <a:p>
            <a:pPr marL="0" indent="0">
              <a:buNone/>
            </a:pPr>
            <a:r>
              <a:rPr lang="en-US" sz="3600" baseline="30000" dirty="0" smtClean="0"/>
              <a:t>93</a:t>
            </a:r>
            <a:r>
              <a:rPr lang="en-US" sz="3600" dirty="0" smtClean="0"/>
              <a:t> </a:t>
            </a:r>
            <a:r>
              <a:rPr lang="en-US" sz="3600" dirty="0"/>
              <a:t>I will never forget your precepts, for by them you have preserved my life.</a:t>
            </a:r>
          </a:p>
          <a:p>
            <a:pPr marL="0" indent="0">
              <a:buNone/>
            </a:pPr>
            <a:r>
              <a:rPr lang="en-US" sz="3600" baseline="30000" dirty="0" smtClean="0"/>
              <a:t>94</a:t>
            </a:r>
            <a:r>
              <a:rPr lang="en-US" sz="3600" dirty="0" smtClean="0"/>
              <a:t> </a:t>
            </a:r>
            <a:r>
              <a:rPr lang="en-US" sz="3600" dirty="0"/>
              <a:t>Save me, for I am yours; I have sought out your precepts.</a:t>
            </a:r>
          </a:p>
          <a:p>
            <a:pPr>
              <a:buNone/>
            </a:pPr>
            <a:endParaRPr lang="en-US" sz="3600" dirty="0" smtClean="0">
              <a:solidFill>
                <a:schemeClr val="bg1"/>
              </a:solidFill>
            </a:endParaRPr>
          </a:p>
        </p:txBody>
      </p:sp>
    </p:spTree>
    <p:extLst>
      <p:ext uri="{BB962C8B-B14F-4D97-AF65-F5344CB8AC3E}">
        <p14:creationId xmlns:p14="http://schemas.microsoft.com/office/powerpoint/2010/main" val="2417899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4000" i="1" dirty="0" smtClean="0"/>
              <a:t>The Meaning of Leaven (yeast)</a:t>
            </a:r>
            <a:endParaRPr lang="en-US" sz="4000" dirty="0" smtClean="0"/>
          </a:p>
          <a:p>
            <a:pPr marL="0" indent="0">
              <a:buNone/>
            </a:pPr>
            <a:r>
              <a:rPr lang="en-US" dirty="0" smtClean="0"/>
              <a:t>"</a:t>
            </a:r>
            <a:r>
              <a:rPr lang="en-US" dirty="0"/>
              <a:t>Be careful," </a:t>
            </a:r>
            <a:r>
              <a:rPr lang="en-US" dirty="0" err="1"/>
              <a:t>Yahusha</a:t>
            </a:r>
            <a:r>
              <a:rPr lang="en-US" dirty="0"/>
              <a:t> said to them. "Be on your guard against the yeast of the Pharisees and Sadducees."</a:t>
            </a:r>
          </a:p>
          <a:p>
            <a:pPr marL="0" indent="0">
              <a:buNone/>
            </a:pPr>
            <a:r>
              <a:rPr lang="en-US" dirty="0" smtClean="0"/>
              <a:t>They </a:t>
            </a:r>
            <a:r>
              <a:rPr lang="en-US" dirty="0"/>
              <a:t>discussed this among themselves and said, "It is because we didn't bring any bread."</a:t>
            </a:r>
          </a:p>
          <a:p>
            <a:pPr marL="0" indent="0">
              <a:buNone/>
            </a:pPr>
            <a:r>
              <a:rPr lang="en-US" dirty="0" smtClean="0"/>
              <a:t>Aware </a:t>
            </a:r>
            <a:r>
              <a:rPr lang="en-US" dirty="0"/>
              <a:t>of their discussion, </a:t>
            </a:r>
            <a:r>
              <a:rPr lang="en-US" dirty="0" err="1"/>
              <a:t>Yahusha</a:t>
            </a:r>
            <a:r>
              <a:rPr lang="en-US" dirty="0"/>
              <a:t> asked, "You of little faith, why are you talking among yourselves about having no bread?</a:t>
            </a:r>
          </a:p>
          <a:p>
            <a:pPr marL="0" indent="0">
              <a:buNone/>
            </a:pPr>
            <a:r>
              <a:rPr lang="en-US" dirty="0" smtClean="0"/>
              <a:t>Do </a:t>
            </a:r>
            <a:r>
              <a:rPr lang="en-US" dirty="0"/>
              <a:t>you still not understand? Don't you remember the five loaves for the five thousand, and how many basketfuls you gathered?</a:t>
            </a:r>
          </a:p>
          <a:p>
            <a:pPr marL="0" indent="0">
              <a:buNone/>
            </a:pPr>
            <a:r>
              <a:rPr lang="en-US" dirty="0" smtClean="0"/>
              <a:t>Or </a:t>
            </a:r>
            <a:r>
              <a:rPr lang="en-US" dirty="0"/>
              <a:t>the seven loaves for the four thousand, and how many basketfuls you gathered?</a:t>
            </a:r>
          </a:p>
          <a:p>
            <a:pPr marL="0" indent="0">
              <a:buNone/>
            </a:pPr>
            <a:r>
              <a:rPr lang="en-US" dirty="0" smtClean="0"/>
              <a:t>How </a:t>
            </a:r>
            <a:r>
              <a:rPr lang="en-US" dirty="0"/>
              <a:t>is it you don't understand that I was not talking to you about bread? But be on your guard against the yeast of the Pharisees and Sadducees."</a:t>
            </a:r>
          </a:p>
          <a:p>
            <a:pPr marL="0" indent="0">
              <a:buNone/>
            </a:pPr>
            <a:r>
              <a:rPr lang="en-US" dirty="0" smtClean="0"/>
              <a:t>Then </a:t>
            </a:r>
            <a:r>
              <a:rPr lang="en-US" dirty="0"/>
              <a:t>they understood that he was not telling them to guard against the yeast used in bread, but against the teaching of the Pharisees and Sadducees</a:t>
            </a:r>
            <a:r>
              <a:rPr lang="en-US" dirty="0" smtClean="0"/>
              <a:t>. (Matthew 16:6-12)</a:t>
            </a:r>
            <a:endParaRPr lang="en-US" dirty="0"/>
          </a:p>
          <a:p>
            <a:endParaRPr lang="en-US" dirty="0"/>
          </a:p>
        </p:txBody>
      </p:sp>
    </p:spTree>
    <p:extLst>
      <p:ext uri="{BB962C8B-B14F-4D97-AF65-F5344CB8AC3E}">
        <p14:creationId xmlns:p14="http://schemas.microsoft.com/office/powerpoint/2010/main" val="2903969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4000" i="1" dirty="0" smtClean="0"/>
              <a:t>How Did the Religious Leaders Transition From the Torah of Moses to the Oral Law?</a:t>
            </a:r>
            <a:endParaRPr lang="en-US" sz="4000" dirty="0" smtClean="0"/>
          </a:p>
          <a:p>
            <a:pPr marL="0" indent="0">
              <a:buNone/>
            </a:pPr>
            <a:r>
              <a:rPr lang="en-US" dirty="0" smtClean="0"/>
              <a:t>Babylonian Captivity</a:t>
            </a:r>
          </a:p>
          <a:p>
            <a:pPr marL="0" indent="0">
              <a:buNone/>
            </a:pPr>
            <a:r>
              <a:rPr lang="en-US" dirty="0" err="1" smtClean="0"/>
              <a:t>Antiocus</a:t>
            </a:r>
            <a:r>
              <a:rPr lang="en-US" dirty="0" smtClean="0"/>
              <a:t> </a:t>
            </a:r>
            <a:r>
              <a:rPr lang="en-US" dirty="0" err="1" smtClean="0"/>
              <a:t>Ephiphanes</a:t>
            </a:r>
            <a:r>
              <a:rPr lang="en-US" dirty="0" smtClean="0"/>
              <a:t> and the Greek culture</a:t>
            </a:r>
          </a:p>
          <a:p>
            <a:pPr marL="0" indent="0">
              <a:buNone/>
            </a:pPr>
            <a:r>
              <a:rPr lang="en-US" dirty="0" smtClean="0"/>
              <a:t>Building a fence around the Torah</a:t>
            </a:r>
          </a:p>
          <a:p>
            <a:pPr marL="0" indent="0">
              <a:buNone/>
            </a:pPr>
            <a:r>
              <a:rPr lang="en-US" dirty="0" smtClean="0"/>
              <a:t>At the time of the Messiah, widespread corruption among the leadership which sought to hang on to its authority among the Jews</a:t>
            </a:r>
            <a:endParaRPr lang="en-US" dirty="0"/>
          </a:p>
        </p:txBody>
      </p:sp>
    </p:spTree>
    <p:extLst>
      <p:ext uri="{BB962C8B-B14F-4D97-AF65-F5344CB8AC3E}">
        <p14:creationId xmlns:p14="http://schemas.microsoft.com/office/powerpoint/2010/main" val="33045024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The Result of the Clashes Between </a:t>
            </a:r>
            <a:r>
              <a:rPr lang="en-US" sz="4000" i="1" dirty="0" err="1" smtClean="0"/>
              <a:t>Yahusha</a:t>
            </a:r>
            <a:r>
              <a:rPr lang="en-US" sz="4000" i="1" dirty="0" smtClean="0"/>
              <a:t> and the Religious Leadership</a:t>
            </a:r>
            <a:endParaRPr lang="en-US" sz="4000" dirty="0" smtClean="0"/>
          </a:p>
          <a:p>
            <a:pPr marL="0" indent="0">
              <a:buNone/>
            </a:pPr>
            <a:r>
              <a:rPr lang="en-US" dirty="0" smtClean="0"/>
              <a:t>Utter contempt for </a:t>
            </a:r>
            <a:r>
              <a:rPr lang="en-US" dirty="0" err="1" smtClean="0"/>
              <a:t>Yahusha</a:t>
            </a:r>
            <a:r>
              <a:rPr lang="en-US" dirty="0" smtClean="0"/>
              <a:t> and persecution</a:t>
            </a:r>
          </a:p>
          <a:p>
            <a:pPr marL="0" indent="0">
              <a:buNone/>
            </a:pPr>
            <a:r>
              <a:rPr lang="en-US" dirty="0" smtClean="0"/>
              <a:t>Death of </a:t>
            </a:r>
            <a:r>
              <a:rPr lang="en-US" dirty="0" err="1" smtClean="0"/>
              <a:t>Yahusha</a:t>
            </a:r>
            <a:endParaRPr lang="en-US" dirty="0" smtClean="0"/>
          </a:p>
          <a:p>
            <a:pPr marL="0" indent="0">
              <a:buNone/>
            </a:pPr>
            <a:r>
              <a:rPr lang="en-US" dirty="0" smtClean="0"/>
              <a:t>Contempt and persecution for those following </a:t>
            </a:r>
            <a:r>
              <a:rPr lang="en-US" dirty="0" err="1" smtClean="0"/>
              <a:t>Yahusha</a:t>
            </a:r>
            <a:endParaRPr lang="en-US" dirty="0" smtClean="0"/>
          </a:p>
          <a:p>
            <a:pPr marL="0" indent="0">
              <a:buNone/>
            </a:pPr>
            <a:r>
              <a:rPr lang="en-US" dirty="0" smtClean="0"/>
              <a:t>To this day, hatred against those who call </a:t>
            </a:r>
            <a:r>
              <a:rPr lang="en-US" dirty="0" err="1" smtClean="0"/>
              <a:t>Yahusha</a:t>
            </a:r>
            <a:r>
              <a:rPr lang="en-US" dirty="0" smtClean="0"/>
              <a:t> (</a:t>
            </a:r>
            <a:r>
              <a:rPr lang="en-US" dirty="0" err="1" smtClean="0"/>
              <a:t>Yeshua</a:t>
            </a:r>
            <a:r>
              <a:rPr lang="en-US" dirty="0" smtClean="0"/>
              <a:t>) the Messiah</a:t>
            </a:r>
            <a:endParaRPr lang="en-US" dirty="0"/>
          </a:p>
        </p:txBody>
      </p:sp>
    </p:spTree>
    <p:extLst>
      <p:ext uri="{BB962C8B-B14F-4D97-AF65-F5344CB8AC3E}">
        <p14:creationId xmlns:p14="http://schemas.microsoft.com/office/powerpoint/2010/main" val="3751238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Filling Up in My Flesh the Sufferings of Messiah</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Realistic Expectations For a Life Serving the Master</a:t>
            </a:r>
          </a:p>
        </p:txBody>
      </p:sp>
    </p:spTree>
    <p:extLst>
      <p:ext uri="{BB962C8B-B14F-4D97-AF65-F5344CB8AC3E}">
        <p14:creationId xmlns:p14="http://schemas.microsoft.com/office/powerpoint/2010/main" val="2321702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4000" i="1" dirty="0" smtClean="0"/>
              <a:t>We All Do Suffer</a:t>
            </a:r>
            <a:endParaRPr lang="en-US" sz="4000" dirty="0" smtClean="0"/>
          </a:p>
          <a:p>
            <a:pPr marL="0" indent="0">
              <a:buNone/>
            </a:pPr>
            <a:r>
              <a:rPr lang="en-US" dirty="0" smtClean="0"/>
              <a:t>Now </a:t>
            </a:r>
            <a:r>
              <a:rPr lang="en-US" dirty="0"/>
              <a:t>I rejoice in what was suffered for you, and </a:t>
            </a:r>
            <a:r>
              <a:rPr lang="en-US" u="sng" dirty="0"/>
              <a:t>I fill up in my flesh what is still lacking in regard to Messiah's afflictions</a:t>
            </a:r>
            <a:r>
              <a:rPr lang="en-US" dirty="0"/>
              <a:t>, for the sake of his body, which is the assembly</a:t>
            </a:r>
            <a:r>
              <a:rPr lang="en-US" dirty="0" smtClean="0"/>
              <a:t>. Colossians 1:24</a:t>
            </a:r>
          </a:p>
          <a:p>
            <a:pPr marL="0" indent="0">
              <a:buNone/>
            </a:pPr>
            <a:r>
              <a:rPr lang="en-US" dirty="0"/>
              <a:t>Who now rejoice in my sufferings for you, and fill up that which is behind of the afflictions of Christ in my flesh for his body's sake, which is the </a:t>
            </a:r>
            <a:r>
              <a:rPr lang="en-US" dirty="0" smtClean="0"/>
              <a:t>church</a:t>
            </a:r>
            <a:r>
              <a:rPr lang="en-US" dirty="0"/>
              <a:t> </a:t>
            </a:r>
            <a:r>
              <a:rPr lang="en-US" dirty="0" smtClean="0"/>
              <a:t>(KJV)</a:t>
            </a:r>
            <a:endParaRPr lang="en-US" dirty="0"/>
          </a:p>
          <a:p>
            <a:pPr marL="0" indent="0">
              <a:buNone/>
            </a:pP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838009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i="1" dirty="0" smtClean="0"/>
              <a:t>Walking in His Footsteps</a:t>
            </a:r>
            <a:endParaRPr lang="en-US" sz="4000" dirty="0" smtClean="0"/>
          </a:p>
          <a:p>
            <a:pPr marL="0" indent="0">
              <a:buNone/>
            </a:pPr>
            <a:r>
              <a:rPr lang="en-US" dirty="0"/>
              <a:t>We know that we have come to know him if we obey his commands.</a:t>
            </a:r>
          </a:p>
          <a:p>
            <a:pPr marL="0" indent="0">
              <a:buNone/>
            </a:pPr>
            <a:r>
              <a:rPr lang="en-US" dirty="0" smtClean="0"/>
              <a:t>The </a:t>
            </a:r>
            <a:r>
              <a:rPr lang="en-US" dirty="0"/>
              <a:t>man who says, "I know him," but does not do what he commands is a liar, and the truth is not in him.</a:t>
            </a:r>
          </a:p>
          <a:p>
            <a:pPr marL="0" indent="0">
              <a:buNone/>
            </a:pPr>
            <a:r>
              <a:rPr lang="en-US" dirty="0" smtClean="0"/>
              <a:t>But </a:t>
            </a:r>
            <a:r>
              <a:rPr lang="en-US" dirty="0"/>
              <a:t>if anyone obeys his word, Elohim's love is truly made complete in him. This is how we know we are in him:</a:t>
            </a:r>
          </a:p>
          <a:p>
            <a:pPr marL="0" indent="0">
              <a:buNone/>
            </a:pPr>
            <a:r>
              <a:rPr lang="en-US" dirty="0" smtClean="0"/>
              <a:t>Whoever </a:t>
            </a:r>
            <a:r>
              <a:rPr lang="en-US" dirty="0"/>
              <a:t>claims to live in him must walk as </a:t>
            </a:r>
            <a:r>
              <a:rPr lang="en-US" dirty="0" err="1"/>
              <a:t>Yahusha</a:t>
            </a:r>
            <a:r>
              <a:rPr lang="en-US" dirty="0"/>
              <a:t> did</a:t>
            </a:r>
            <a:r>
              <a:rPr lang="en-US" dirty="0" smtClean="0"/>
              <a:t>. (1 John 1:3-6)</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915854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How to You Authenticate Your Claim to Love God (Elohim)?</a:t>
            </a:r>
            <a:endParaRPr lang="en-US" sz="4000" dirty="0" smtClean="0"/>
          </a:p>
          <a:p>
            <a:pPr marL="0" indent="0">
              <a:buNone/>
            </a:pPr>
            <a:r>
              <a:rPr lang="en-US" dirty="0" smtClean="0"/>
              <a:t>Who is right? The one who “loves God” but does not keep his commandments, or the one who “loves God” and keeps his commands?</a:t>
            </a:r>
            <a:endParaRPr lang="en-US" dirty="0"/>
          </a:p>
          <a:p>
            <a:pPr marL="0" indent="0">
              <a:buNone/>
            </a:pPr>
            <a:r>
              <a:rPr lang="en-US" dirty="0"/>
              <a:t>This is love for Elohim: to obey his commands. And his commands are not </a:t>
            </a:r>
            <a:r>
              <a:rPr lang="en-US" dirty="0" smtClean="0"/>
              <a:t>burdensome</a:t>
            </a:r>
            <a:r>
              <a:rPr lang="en-US" dirty="0"/>
              <a:t> </a:t>
            </a:r>
            <a:r>
              <a:rPr lang="en-US" dirty="0" smtClean="0"/>
              <a:t>(1 John 5:3)</a:t>
            </a:r>
          </a:p>
        </p:txBody>
      </p:sp>
    </p:spTree>
    <p:extLst>
      <p:ext uri="{BB962C8B-B14F-4D97-AF65-F5344CB8AC3E}">
        <p14:creationId xmlns:p14="http://schemas.microsoft.com/office/powerpoint/2010/main" val="2592697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Unrealistic Expectations</a:t>
            </a:r>
            <a:endParaRPr lang="en-US" sz="4000" dirty="0" smtClean="0"/>
          </a:p>
          <a:p>
            <a:pPr marL="0" indent="0">
              <a:buNone/>
            </a:pPr>
            <a:r>
              <a:rPr lang="en-US" dirty="0" smtClean="0"/>
              <a:t>Wasn’t Messiah’s suffering enough?  What is lacking?</a:t>
            </a:r>
          </a:p>
          <a:p>
            <a:pPr marL="0" indent="0">
              <a:buNone/>
            </a:pPr>
            <a:r>
              <a:rPr lang="en-US" dirty="0" smtClean="0"/>
              <a:t>Didn’t he say, “It is finished”?</a:t>
            </a:r>
          </a:p>
          <a:p>
            <a:pPr marL="0" indent="0">
              <a:buNone/>
            </a:pPr>
            <a:r>
              <a:rPr lang="en-US" dirty="0" smtClean="0"/>
              <a:t>Why do his disciples have to suffer too?</a:t>
            </a:r>
          </a:p>
          <a:p>
            <a:pPr marL="0" indent="0">
              <a:buNone/>
            </a:pPr>
            <a:r>
              <a:rPr lang="en-US" dirty="0" smtClean="0"/>
              <a:t>If Jesus paid it all, then shouldn’t I just be able to sit back and let him complete his work in me?</a:t>
            </a:r>
            <a:endParaRPr lang="en-US" dirty="0"/>
          </a:p>
          <a:p>
            <a:pPr marL="0" indent="0">
              <a:buNone/>
            </a:pP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519690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4000" i="1" dirty="0" smtClean="0"/>
              <a:t>What Did </a:t>
            </a:r>
            <a:r>
              <a:rPr lang="en-US" sz="4000" i="1" dirty="0" err="1" smtClean="0"/>
              <a:t>Yahusha</a:t>
            </a:r>
            <a:r>
              <a:rPr lang="en-US" sz="4000" i="1" dirty="0" smtClean="0"/>
              <a:t> Have to Say?</a:t>
            </a:r>
            <a:endParaRPr lang="en-US" sz="4000" dirty="0" smtClean="0"/>
          </a:p>
          <a:p>
            <a:pPr marL="0" indent="0">
              <a:buNone/>
            </a:pPr>
            <a:r>
              <a:rPr lang="en-US" dirty="0"/>
              <a:t>Blessed are those who are persecuted because of righteousness, for theirs is the kingdom of heaven.</a:t>
            </a:r>
          </a:p>
          <a:p>
            <a:pPr marL="0" indent="0">
              <a:buNone/>
            </a:pPr>
            <a:r>
              <a:rPr lang="en-US" dirty="0" smtClean="0"/>
              <a:t>"Blessed </a:t>
            </a:r>
            <a:r>
              <a:rPr lang="en-US" dirty="0"/>
              <a:t>are you when people insult you, persecute you and falsely say all kinds of evil against you because of me.</a:t>
            </a:r>
          </a:p>
          <a:p>
            <a:pPr marL="0" indent="0">
              <a:buNone/>
            </a:pPr>
            <a:r>
              <a:rPr lang="en-US" dirty="0" smtClean="0"/>
              <a:t>Rejoice </a:t>
            </a:r>
            <a:r>
              <a:rPr lang="en-US" dirty="0"/>
              <a:t>and be glad, because great is your reward in heaven, for in the same way they persecuted the prophets who were before you</a:t>
            </a:r>
            <a:r>
              <a:rPr lang="en-US" dirty="0" smtClean="0"/>
              <a:t>. (Matthew 5:10-12)</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1746656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i="1" dirty="0" smtClean="0"/>
              <a:t>All the Prophets Were Persecuted</a:t>
            </a:r>
            <a:endParaRPr lang="en-US" sz="4000" dirty="0" smtClean="0"/>
          </a:p>
          <a:p>
            <a:pPr marL="0" indent="0">
              <a:buNone/>
            </a:pPr>
            <a:r>
              <a:rPr lang="en-US" dirty="0"/>
              <a:t>Woe to you, teachers of the law and Pharisees, you hypocrites! You build tombs for the prophets and decorate the graves of the righteous.</a:t>
            </a:r>
          </a:p>
          <a:p>
            <a:pPr marL="0" indent="0">
              <a:buNone/>
            </a:pPr>
            <a:r>
              <a:rPr lang="en-US" dirty="0" smtClean="0"/>
              <a:t>And </a:t>
            </a:r>
            <a:r>
              <a:rPr lang="en-US" dirty="0"/>
              <a:t>you say, 'If we had lived in the days of our forefathers, we would not have taken part with them in shedding the blood of the prophets.'</a:t>
            </a:r>
          </a:p>
          <a:p>
            <a:pPr marL="0" indent="0">
              <a:buNone/>
            </a:pPr>
            <a:r>
              <a:rPr lang="en-US" dirty="0" smtClean="0"/>
              <a:t>So </a:t>
            </a:r>
            <a:r>
              <a:rPr lang="en-US" dirty="0"/>
              <a:t>you testify against yourselves that you are the descendants of those who murdered the prophets.</a:t>
            </a:r>
          </a:p>
          <a:p>
            <a:pPr marL="0" indent="0">
              <a:buNone/>
            </a:pPr>
            <a:r>
              <a:rPr lang="en-US" u="sng" dirty="0" smtClean="0"/>
              <a:t>Fill </a:t>
            </a:r>
            <a:r>
              <a:rPr lang="en-US" u="sng" dirty="0"/>
              <a:t>up</a:t>
            </a:r>
            <a:r>
              <a:rPr lang="en-US" dirty="0"/>
              <a:t>, then, the measure of the sin of your forefathers!</a:t>
            </a:r>
          </a:p>
          <a:p>
            <a:pPr marL="0" indent="0">
              <a:buNone/>
            </a:pPr>
            <a:r>
              <a:rPr lang="en-US" dirty="0" smtClean="0"/>
              <a:t>"</a:t>
            </a:r>
            <a:r>
              <a:rPr lang="en-US" dirty="0"/>
              <a:t>You snakes! You brood of vipers! How will you escape being condemned to hell</a:t>
            </a:r>
            <a:r>
              <a:rPr lang="en-US" dirty="0" smtClean="0"/>
              <a:t>? (Matthew 23:29-33)</a:t>
            </a:r>
          </a:p>
          <a:p>
            <a:pPr marL="0" indent="0">
              <a:buNone/>
            </a:pPr>
            <a:endParaRPr lang="en-US" dirty="0"/>
          </a:p>
          <a:p>
            <a:endParaRPr lang="en-US" dirty="0"/>
          </a:p>
        </p:txBody>
      </p:sp>
    </p:spTree>
    <p:extLst>
      <p:ext uri="{BB962C8B-B14F-4D97-AF65-F5344CB8AC3E}">
        <p14:creationId xmlns:p14="http://schemas.microsoft.com/office/powerpoint/2010/main" val="4011103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000" i="1" dirty="0" smtClean="0"/>
              <a:t>False Religion Will Tell You</a:t>
            </a:r>
            <a:endParaRPr lang="en-US" sz="4000" dirty="0" smtClean="0"/>
          </a:p>
          <a:p>
            <a:pPr marL="0" indent="0">
              <a:buNone/>
            </a:pPr>
            <a:r>
              <a:rPr lang="en-US" dirty="0" smtClean="0"/>
              <a:t>All you have to do to gain salvation and eternal life is to believe in Jesus</a:t>
            </a:r>
          </a:p>
          <a:p>
            <a:pPr marL="0" indent="0">
              <a:buNone/>
            </a:pPr>
            <a:r>
              <a:rPr lang="en-US" dirty="0" smtClean="0"/>
              <a:t>Believe he is the Messiah</a:t>
            </a:r>
          </a:p>
          <a:p>
            <a:pPr marL="0" indent="0">
              <a:buNone/>
            </a:pPr>
            <a:r>
              <a:rPr lang="en-US" dirty="0" smtClean="0"/>
              <a:t>Believe he died for your sins</a:t>
            </a:r>
          </a:p>
          <a:p>
            <a:pPr marL="0" indent="0">
              <a:buNone/>
            </a:pPr>
            <a:r>
              <a:rPr lang="en-US" dirty="0" smtClean="0"/>
              <a:t>Believe he is coming back for you</a:t>
            </a:r>
          </a:p>
          <a:p>
            <a:pPr marL="0" indent="0">
              <a:buNone/>
            </a:pPr>
            <a:r>
              <a:rPr lang="en-US" dirty="0" smtClean="0"/>
              <a:t>Believe that he has done it all and you can add nothing to his work</a:t>
            </a:r>
          </a:p>
          <a:p>
            <a:pPr marL="0" indent="0">
              <a:buNone/>
            </a:pPr>
            <a:r>
              <a:rPr lang="en-US" dirty="0" smtClean="0"/>
              <a:t>Believe that if you try to add good works to his work by keeping his commandments, you have denied his </a:t>
            </a:r>
            <a:r>
              <a:rPr lang="en-US" dirty="0" smtClean="0"/>
              <a:t>finished work </a:t>
            </a:r>
            <a:r>
              <a:rPr lang="en-US" dirty="0" smtClean="0"/>
              <a:t>and are fallen from grace</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932086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False Religion Will Tell You</a:t>
            </a:r>
            <a:endParaRPr lang="en-US" sz="4000" dirty="0" smtClean="0"/>
          </a:p>
          <a:p>
            <a:pPr marL="0" indent="0">
              <a:buNone/>
            </a:pPr>
            <a:r>
              <a:rPr lang="en-US" dirty="0" smtClean="0"/>
              <a:t>You don’t have to keep the commandments.</a:t>
            </a:r>
          </a:p>
          <a:p>
            <a:pPr marL="0" indent="0">
              <a:buNone/>
            </a:pPr>
            <a:r>
              <a:rPr lang="en-US" dirty="0" smtClean="0"/>
              <a:t>But Messiah tells us that its by keeping the commandments that we </a:t>
            </a:r>
            <a:r>
              <a:rPr lang="en-US" dirty="0" smtClean="0"/>
              <a:t>obtain</a:t>
            </a:r>
            <a:r>
              <a:rPr lang="en-US" dirty="0" smtClean="0"/>
              <a:t> </a:t>
            </a:r>
            <a:r>
              <a:rPr lang="en-US" dirty="0" smtClean="0"/>
              <a:t>eternal life.</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1867618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4000" i="1" dirty="0" smtClean="0"/>
              <a:t>The Master’s Teaching to the Rich Young Ruler</a:t>
            </a:r>
            <a:endParaRPr lang="en-US" sz="4000" dirty="0" smtClean="0"/>
          </a:p>
          <a:p>
            <a:pPr marL="0" indent="0">
              <a:buNone/>
            </a:pPr>
            <a:r>
              <a:rPr lang="en-US" dirty="0"/>
              <a:t>A certain ruler asked him, "Good teacher, what must I do to inherit eternal life?"</a:t>
            </a:r>
          </a:p>
          <a:p>
            <a:pPr marL="0" indent="0">
              <a:buNone/>
            </a:pPr>
            <a:r>
              <a:rPr lang="en-US" dirty="0" smtClean="0"/>
              <a:t>"</a:t>
            </a:r>
            <a:r>
              <a:rPr lang="en-US" dirty="0"/>
              <a:t>Why do you call me good?" </a:t>
            </a:r>
            <a:r>
              <a:rPr lang="en-US" dirty="0" err="1"/>
              <a:t>Yahusha</a:t>
            </a:r>
            <a:r>
              <a:rPr lang="en-US" dirty="0"/>
              <a:t> answered. "No one is good-- except Elohim alone.</a:t>
            </a:r>
          </a:p>
          <a:p>
            <a:pPr marL="0" indent="0">
              <a:buNone/>
            </a:pPr>
            <a:r>
              <a:rPr lang="en-US" dirty="0" smtClean="0"/>
              <a:t>You </a:t>
            </a:r>
            <a:r>
              <a:rPr lang="en-US" dirty="0"/>
              <a:t>know the commandments: 'Do not commit adultery, do not murder, do not steal, do not give false testimony, honor your father and mother</a:t>
            </a:r>
            <a:r>
              <a:rPr lang="en-US" dirty="0" smtClean="0"/>
              <a:t>.'“ (Luke 18:18-20)</a:t>
            </a:r>
            <a:endParaRPr lang="en-US" dirty="0"/>
          </a:p>
        </p:txBody>
      </p:sp>
    </p:spTree>
    <p:extLst>
      <p:ext uri="{BB962C8B-B14F-4D97-AF65-F5344CB8AC3E}">
        <p14:creationId xmlns:p14="http://schemas.microsoft.com/office/powerpoint/2010/main" val="4154523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4000" i="1" dirty="0" smtClean="0"/>
              <a:t>False Religion Will Tell You</a:t>
            </a:r>
            <a:endParaRPr lang="en-US" sz="4000" dirty="0" smtClean="0"/>
          </a:p>
          <a:p>
            <a:pPr marL="0" indent="0">
              <a:buNone/>
            </a:pPr>
            <a:r>
              <a:rPr lang="en-US" dirty="0" smtClean="0"/>
              <a:t>You don’t have to secure your salvation through good works.</a:t>
            </a:r>
          </a:p>
          <a:p>
            <a:pPr marL="0" indent="0">
              <a:buNone/>
            </a:pPr>
            <a:r>
              <a:rPr lang="en-US" dirty="0" smtClean="0"/>
              <a:t>But Paul tells us to work out our salvation with fear and trembling.</a:t>
            </a:r>
          </a:p>
          <a:p>
            <a:pPr marL="0" indent="0">
              <a:buNone/>
            </a:pPr>
            <a:r>
              <a:rPr lang="en-US" dirty="0" smtClean="0"/>
              <a:t>Therefore</a:t>
            </a:r>
            <a:r>
              <a:rPr lang="en-US" dirty="0"/>
              <a:t>, my dear friends, </a:t>
            </a:r>
            <a:r>
              <a:rPr lang="en-US" u="sng" dirty="0"/>
              <a:t>as you have always obeyed</a:t>
            </a:r>
            <a:r>
              <a:rPr lang="en-US" dirty="0"/>
              <a:t>-- not only in my presence, but now much more in my absence-- </a:t>
            </a:r>
            <a:r>
              <a:rPr lang="en-US" u="sng" dirty="0"/>
              <a:t>continue to work out your salvation with fear and </a:t>
            </a:r>
            <a:r>
              <a:rPr lang="en-US" u="sng" dirty="0" smtClean="0"/>
              <a:t>trembling</a:t>
            </a:r>
            <a:r>
              <a:rPr lang="en-US" dirty="0" smtClean="0"/>
              <a:t>, for </a:t>
            </a:r>
            <a:r>
              <a:rPr lang="en-US" u="sng" dirty="0"/>
              <a:t>it is Elohim who works in you to will and to act according to his good purpose</a:t>
            </a:r>
            <a:r>
              <a:rPr lang="en-US" dirty="0" smtClean="0"/>
              <a:t>. (Philippians 2:12-13)</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8900350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False Religion Will Tell You</a:t>
            </a:r>
            <a:endParaRPr lang="en-US" sz="4000" dirty="0" smtClean="0"/>
          </a:p>
          <a:p>
            <a:pPr marL="0" indent="0">
              <a:buNone/>
            </a:pPr>
            <a:r>
              <a:rPr lang="en-US" dirty="0" smtClean="0"/>
              <a:t>If you keep the commandments, you have fallen from grace.</a:t>
            </a:r>
          </a:p>
          <a:p>
            <a:pPr marL="0" indent="0">
              <a:buNone/>
            </a:pPr>
            <a:r>
              <a:rPr lang="en-US" dirty="0"/>
              <a:t>You who are trying to be justified by law have been alienated from Messiah; you have fallen away from grace</a:t>
            </a:r>
            <a:r>
              <a:rPr lang="en-US" dirty="0" smtClean="0"/>
              <a:t>. (Galatians 5:2)</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6476918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4000" i="1" dirty="0" err="1" smtClean="0"/>
              <a:t>Sha’ul</a:t>
            </a:r>
            <a:r>
              <a:rPr lang="en-US" sz="4000" i="1" dirty="0" smtClean="0"/>
              <a:t> on the Road to </a:t>
            </a:r>
            <a:r>
              <a:rPr lang="en-US" sz="4000" i="1" dirty="0" smtClean="0"/>
              <a:t>Damascus</a:t>
            </a:r>
            <a:endParaRPr lang="en-US" sz="4000" dirty="0"/>
          </a:p>
          <a:p>
            <a:pPr marL="0" indent="0">
              <a:buNone/>
            </a:pPr>
            <a:r>
              <a:rPr lang="en-US" dirty="0" smtClean="0"/>
              <a:t>(Acts </a:t>
            </a:r>
            <a:r>
              <a:rPr lang="en-US" dirty="0" smtClean="0"/>
              <a:t>9)  Meanwhile</a:t>
            </a:r>
            <a:r>
              <a:rPr lang="en-US" dirty="0"/>
              <a:t>, </a:t>
            </a:r>
            <a:r>
              <a:rPr lang="en-US" dirty="0" err="1"/>
              <a:t>Sha'ul</a:t>
            </a:r>
            <a:r>
              <a:rPr lang="en-US" dirty="0"/>
              <a:t> was still breathing out murderous threats against the Master's disciples. He went to the high </a:t>
            </a:r>
            <a:r>
              <a:rPr lang="en-US" dirty="0" smtClean="0"/>
              <a:t>priest  </a:t>
            </a:r>
            <a:r>
              <a:rPr lang="en-US" baseline="30000" dirty="0"/>
              <a:t>2</a:t>
            </a:r>
            <a:r>
              <a:rPr lang="en-US" dirty="0"/>
              <a:t> and asked him for letters to the synagogues in Damascus, so that if he found any there who belonged to the Way, whether men or women, he might take them as prisoners to </a:t>
            </a:r>
            <a:r>
              <a:rPr lang="en-US" dirty="0" err="1"/>
              <a:t>Yerushalayim</a:t>
            </a:r>
            <a:r>
              <a:rPr lang="en-US" dirty="0" smtClean="0"/>
              <a:t>.</a:t>
            </a:r>
          </a:p>
          <a:p>
            <a:pPr marL="0" indent="0">
              <a:buNone/>
            </a:pPr>
            <a:r>
              <a:rPr lang="en-US" dirty="0" smtClean="0"/>
              <a:t> </a:t>
            </a:r>
            <a:r>
              <a:rPr lang="en-US" baseline="30000" dirty="0"/>
              <a:t>3</a:t>
            </a:r>
            <a:r>
              <a:rPr lang="en-US" dirty="0"/>
              <a:t> As he neared Damascus on his journey, suddenly a light from heaven flashed around him</a:t>
            </a:r>
            <a:r>
              <a:rPr lang="en-US" dirty="0" smtClean="0"/>
              <a:t>. </a:t>
            </a:r>
            <a:r>
              <a:rPr lang="en-US" baseline="30000" dirty="0"/>
              <a:t>4</a:t>
            </a:r>
            <a:r>
              <a:rPr lang="en-US" dirty="0"/>
              <a:t> He fell to the ground and heard a voice say to him, "</a:t>
            </a:r>
            <a:r>
              <a:rPr lang="en-US" dirty="0" err="1"/>
              <a:t>Sha'ul</a:t>
            </a:r>
            <a:r>
              <a:rPr lang="en-US" dirty="0"/>
              <a:t>, </a:t>
            </a:r>
            <a:r>
              <a:rPr lang="en-US" dirty="0" err="1"/>
              <a:t>Sha'ul</a:t>
            </a:r>
            <a:r>
              <a:rPr lang="en-US" dirty="0"/>
              <a:t>, why do you persecute me</a:t>
            </a:r>
            <a:r>
              <a:rPr lang="en-US" dirty="0" smtClean="0"/>
              <a:t>?" </a:t>
            </a:r>
            <a:r>
              <a:rPr lang="en-US" baseline="30000" dirty="0"/>
              <a:t>5</a:t>
            </a:r>
            <a:r>
              <a:rPr lang="en-US" dirty="0"/>
              <a:t> "Who are you, Master?" </a:t>
            </a:r>
            <a:r>
              <a:rPr lang="en-US" dirty="0" err="1"/>
              <a:t>Sha'ul</a:t>
            </a:r>
            <a:r>
              <a:rPr lang="en-US" dirty="0"/>
              <a:t> asked. "I am </a:t>
            </a:r>
            <a:r>
              <a:rPr lang="en-US" dirty="0" err="1"/>
              <a:t>Yahusha</a:t>
            </a:r>
            <a:r>
              <a:rPr lang="en-US" dirty="0"/>
              <a:t>, whom you are persecuting," he replied</a:t>
            </a:r>
            <a:r>
              <a:rPr lang="en-US" dirty="0" smtClean="0"/>
              <a:t>. </a:t>
            </a:r>
            <a:r>
              <a:rPr lang="en-US" baseline="30000" dirty="0"/>
              <a:t>6</a:t>
            </a:r>
            <a:r>
              <a:rPr lang="en-US" dirty="0"/>
              <a:t> "Now get up and go into the city, and you will be told what you must do</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val="1257181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endParaRPr lang="en-US" sz="4000" dirty="0"/>
          </a:p>
          <a:p>
            <a:pPr marL="0" indent="0">
              <a:buNone/>
            </a:pPr>
            <a:r>
              <a:rPr lang="en-US" baseline="30000" dirty="0" smtClean="0"/>
              <a:t>7</a:t>
            </a:r>
            <a:r>
              <a:rPr lang="en-US" dirty="0" smtClean="0"/>
              <a:t> </a:t>
            </a:r>
            <a:r>
              <a:rPr lang="en-US" dirty="0"/>
              <a:t>The men traveling with </a:t>
            </a:r>
            <a:r>
              <a:rPr lang="en-US" dirty="0" err="1"/>
              <a:t>Sha'ul</a:t>
            </a:r>
            <a:r>
              <a:rPr lang="en-US" dirty="0"/>
              <a:t> stood there speechless; they heard the sound but did not see anyone</a:t>
            </a:r>
            <a:r>
              <a:rPr lang="en-US" dirty="0" smtClean="0"/>
              <a:t>. </a:t>
            </a:r>
            <a:r>
              <a:rPr lang="en-US" baseline="30000" dirty="0"/>
              <a:t>8</a:t>
            </a:r>
            <a:r>
              <a:rPr lang="en-US" dirty="0"/>
              <a:t> </a:t>
            </a:r>
            <a:r>
              <a:rPr lang="en-US" dirty="0" err="1"/>
              <a:t>Sha'ul</a:t>
            </a:r>
            <a:r>
              <a:rPr lang="en-US" dirty="0"/>
              <a:t> got up from the ground, but when he opened his eyes he could see nothing. So they led him by the hand into Damascus</a:t>
            </a:r>
            <a:r>
              <a:rPr lang="en-US" dirty="0" smtClean="0"/>
              <a:t>. </a:t>
            </a:r>
            <a:r>
              <a:rPr lang="en-US" baseline="30000" dirty="0"/>
              <a:t>9</a:t>
            </a:r>
            <a:r>
              <a:rPr lang="en-US" dirty="0"/>
              <a:t> For three days he was blind, and did not eat or drink anything</a:t>
            </a:r>
            <a:r>
              <a:rPr lang="en-US" dirty="0" smtClean="0"/>
              <a:t>. </a:t>
            </a:r>
            <a:r>
              <a:rPr lang="en-US" baseline="30000" dirty="0"/>
              <a:t>10</a:t>
            </a:r>
            <a:r>
              <a:rPr lang="en-US" dirty="0"/>
              <a:t> In Damascus there was a disciple named Ananias. </a:t>
            </a:r>
            <a:r>
              <a:rPr lang="en-US" dirty="0" smtClean="0"/>
              <a:t>The Master </a:t>
            </a:r>
            <a:r>
              <a:rPr lang="en-US" dirty="0"/>
              <a:t>called to him in a vision, "Ananias!" "Yes, </a:t>
            </a:r>
            <a:r>
              <a:rPr lang="en-US" dirty="0" smtClean="0"/>
              <a:t>Master," </a:t>
            </a:r>
            <a:r>
              <a:rPr lang="en-US" dirty="0"/>
              <a:t>he answered</a:t>
            </a:r>
            <a:r>
              <a:rPr lang="en-US" dirty="0" smtClean="0"/>
              <a:t>. </a:t>
            </a:r>
            <a:r>
              <a:rPr lang="en-US" baseline="30000" dirty="0"/>
              <a:t>11</a:t>
            </a:r>
            <a:r>
              <a:rPr lang="en-US" dirty="0"/>
              <a:t> </a:t>
            </a:r>
            <a:r>
              <a:rPr lang="en-US" dirty="0" smtClean="0"/>
              <a:t>The Master </a:t>
            </a:r>
            <a:r>
              <a:rPr lang="en-US" dirty="0"/>
              <a:t>told him, "Go to the house of </a:t>
            </a:r>
            <a:r>
              <a:rPr lang="en-US" dirty="0" err="1"/>
              <a:t>Yehudah</a:t>
            </a:r>
            <a:r>
              <a:rPr lang="en-US" dirty="0"/>
              <a:t> on Straight Street and ask for a man from Tarsus named </a:t>
            </a:r>
            <a:r>
              <a:rPr lang="en-US" dirty="0" err="1"/>
              <a:t>Sha'ul</a:t>
            </a:r>
            <a:r>
              <a:rPr lang="en-US" dirty="0"/>
              <a:t>, for he is praying</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val="1914632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4000" i="1" dirty="0"/>
              <a:t>S</a:t>
            </a:r>
            <a:r>
              <a:rPr lang="en-US" sz="4000" i="1" dirty="0" smtClean="0"/>
              <a:t>aul </a:t>
            </a:r>
            <a:r>
              <a:rPr lang="en-US" sz="4000" i="1" dirty="0" smtClean="0"/>
              <a:t>Was Promised </a:t>
            </a:r>
            <a:r>
              <a:rPr lang="en-US" sz="4000" i="1" dirty="0" smtClean="0"/>
              <a:t>Suffering</a:t>
            </a:r>
            <a:endParaRPr lang="en-US" sz="4000" dirty="0"/>
          </a:p>
          <a:p>
            <a:pPr marL="0" indent="0">
              <a:buNone/>
            </a:pPr>
            <a:r>
              <a:rPr lang="en-US" baseline="30000" dirty="0" smtClean="0"/>
              <a:t>12</a:t>
            </a:r>
            <a:r>
              <a:rPr lang="en-US" dirty="0" smtClean="0"/>
              <a:t> </a:t>
            </a:r>
            <a:r>
              <a:rPr lang="en-US" dirty="0"/>
              <a:t>In a vision he has seen a man named Ananias come and place his hands on him to restore his sight</a:t>
            </a:r>
            <a:r>
              <a:rPr lang="en-US" dirty="0" smtClean="0"/>
              <a:t>." </a:t>
            </a:r>
            <a:r>
              <a:rPr lang="en-US" baseline="30000" dirty="0"/>
              <a:t>13</a:t>
            </a:r>
            <a:r>
              <a:rPr lang="en-US" dirty="0"/>
              <a:t> </a:t>
            </a:r>
            <a:r>
              <a:rPr lang="en-US" dirty="0" smtClean="0"/>
              <a:t>“Master," </a:t>
            </a:r>
            <a:r>
              <a:rPr lang="en-US" dirty="0"/>
              <a:t>Ananias answered, "I have heard many reports about this man and all the harm he has done to your saints in </a:t>
            </a:r>
            <a:r>
              <a:rPr lang="en-US" dirty="0" err="1"/>
              <a:t>Yerushalayim</a:t>
            </a:r>
            <a:r>
              <a:rPr lang="en-US" dirty="0" smtClean="0"/>
              <a:t>. </a:t>
            </a:r>
            <a:r>
              <a:rPr lang="en-US" baseline="30000" dirty="0"/>
              <a:t>14</a:t>
            </a:r>
            <a:r>
              <a:rPr lang="en-US" dirty="0"/>
              <a:t> And he has come here with authority from the chief priests to arrest all who call on your name</a:t>
            </a:r>
            <a:r>
              <a:rPr lang="en-US" dirty="0" smtClean="0"/>
              <a:t>." </a:t>
            </a:r>
            <a:r>
              <a:rPr lang="en-US" baseline="30000" dirty="0"/>
              <a:t>15</a:t>
            </a:r>
            <a:r>
              <a:rPr lang="en-US" dirty="0"/>
              <a:t> But </a:t>
            </a:r>
            <a:r>
              <a:rPr lang="en-US" dirty="0" smtClean="0"/>
              <a:t>the Master </a:t>
            </a:r>
            <a:r>
              <a:rPr lang="en-US" dirty="0"/>
              <a:t>said to Ananias, "Go! This man is my chosen instrument to carry my name before the Gentiles and their kings and before the people of </a:t>
            </a:r>
            <a:r>
              <a:rPr lang="en-US" dirty="0" err="1"/>
              <a:t>Yisrael</a:t>
            </a:r>
            <a:r>
              <a:rPr lang="en-US" dirty="0" smtClean="0"/>
              <a:t>. </a:t>
            </a:r>
            <a:r>
              <a:rPr lang="en-US" baseline="30000" dirty="0"/>
              <a:t>16</a:t>
            </a:r>
            <a:r>
              <a:rPr lang="en-US" dirty="0"/>
              <a:t> </a:t>
            </a:r>
            <a:r>
              <a:rPr lang="en-US" u="sng" dirty="0"/>
              <a:t>I will show him how much he must suffer for my name</a:t>
            </a:r>
            <a:r>
              <a:rPr lang="en-US" dirty="0"/>
              <a:t>."</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4628928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4000" i="1" dirty="0" smtClean="0"/>
              <a:t>Paul Was Promised Suffering</a:t>
            </a:r>
            <a:endParaRPr lang="en-US" sz="4000" dirty="0" smtClean="0"/>
          </a:p>
          <a:p>
            <a:pPr marL="0" indent="0">
              <a:buNone/>
            </a:pPr>
            <a:r>
              <a:rPr lang="en-US" dirty="0" smtClean="0"/>
              <a:t>The </a:t>
            </a:r>
            <a:r>
              <a:rPr lang="en-US" dirty="0" smtClean="0"/>
              <a:t>hate Paul had for </a:t>
            </a:r>
            <a:r>
              <a:rPr lang="en-US" dirty="0" err="1" smtClean="0"/>
              <a:t>Yahusha</a:t>
            </a:r>
            <a:r>
              <a:rPr lang="en-US" dirty="0" smtClean="0"/>
              <a:t> and his followers is the same hate Paul faced as a disciple of </a:t>
            </a:r>
            <a:r>
              <a:rPr lang="en-US" dirty="0" err="1" smtClean="0"/>
              <a:t>Yahusha</a:t>
            </a:r>
            <a:r>
              <a:rPr lang="en-US" dirty="0" smtClean="0"/>
              <a:t>.</a:t>
            </a:r>
          </a:p>
          <a:p>
            <a:pPr marL="0" indent="0">
              <a:buNone/>
            </a:pPr>
            <a:r>
              <a:rPr lang="en-US" dirty="0" smtClean="0"/>
              <a:t>All the contempt he gave out he now received.</a:t>
            </a:r>
          </a:p>
          <a:p>
            <a:pPr marL="0" indent="0">
              <a:buNone/>
            </a:pPr>
            <a:endParaRPr lang="en-US" dirty="0"/>
          </a:p>
          <a:p>
            <a:endParaRPr lang="en-US" dirty="0"/>
          </a:p>
        </p:txBody>
      </p:sp>
    </p:spTree>
    <p:extLst>
      <p:ext uri="{BB962C8B-B14F-4D97-AF65-F5344CB8AC3E}">
        <p14:creationId xmlns:p14="http://schemas.microsoft.com/office/powerpoint/2010/main" val="19157631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4000" i="1" dirty="0" smtClean="0"/>
              <a:t>Paul’s Suffering as a Follower of Messiah</a:t>
            </a:r>
            <a:endParaRPr lang="en-US" sz="4000" dirty="0" smtClean="0"/>
          </a:p>
          <a:p>
            <a:pPr marL="0" indent="0">
              <a:buNone/>
            </a:pPr>
            <a:r>
              <a:rPr lang="en-US" dirty="0"/>
              <a:t>Are they servants of Messiah? (I am out of my mind to talk like this.) I am more. I have worked much harder, been in prison more frequently, been flogged more severely, and been exposed to death again and again.</a:t>
            </a:r>
          </a:p>
          <a:p>
            <a:pPr marL="0" indent="0">
              <a:buNone/>
            </a:pPr>
            <a:r>
              <a:rPr lang="en-US" dirty="0" smtClean="0"/>
              <a:t>Five </a:t>
            </a:r>
            <a:r>
              <a:rPr lang="en-US" dirty="0"/>
              <a:t>times I received from the </a:t>
            </a:r>
            <a:r>
              <a:rPr lang="en-US" dirty="0" err="1"/>
              <a:t>Yehudim</a:t>
            </a:r>
            <a:r>
              <a:rPr lang="en-US" dirty="0"/>
              <a:t> the forty lashes minus one.</a:t>
            </a:r>
          </a:p>
          <a:p>
            <a:pPr marL="0" indent="0">
              <a:buNone/>
            </a:pPr>
            <a:r>
              <a:rPr lang="en-US" dirty="0" smtClean="0"/>
              <a:t>Three </a:t>
            </a:r>
            <a:r>
              <a:rPr lang="en-US" dirty="0"/>
              <a:t>times I was beaten with rods, once I was stoned, three times I was shipwrecked, I spent a night and a day in the open sea,</a:t>
            </a:r>
          </a:p>
          <a:p>
            <a:pPr marL="0" indent="0">
              <a:buNone/>
            </a:pPr>
            <a:r>
              <a:rPr lang="en-US" dirty="0" smtClean="0"/>
              <a:t>I </a:t>
            </a:r>
            <a:r>
              <a:rPr lang="en-US" dirty="0"/>
              <a:t>have been constantly on the move. I have been in danger from rivers, in danger from bandits, in danger from my own countrymen, in danger from Gentiles; in danger in the city, in danger in the country, in danger at sea; and in danger from false brothers.</a:t>
            </a:r>
          </a:p>
          <a:p>
            <a:pPr marL="0" indent="0">
              <a:buNone/>
            </a:pPr>
            <a:r>
              <a:rPr lang="en-US" dirty="0" smtClean="0"/>
              <a:t>I </a:t>
            </a:r>
            <a:r>
              <a:rPr lang="en-US" dirty="0"/>
              <a:t>have labored and toiled and have often gone without sleep; I have known hunger and thirst and have often gone without food; I have been cold and naked.</a:t>
            </a:r>
          </a:p>
          <a:p>
            <a:pPr marL="0" indent="0">
              <a:buNone/>
            </a:pPr>
            <a:r>
              <a:rPr lang="en-US" dirty="0" smtClean="0"/>
              <a:t>Besides </a:t>
            </a:r>
            <a:r>
              <a:rPr lang="en-US" dirty="0"/>
              <a:t>everything else, I face daily the pressure of my concern for all the assemblies</a:t>
            </a:r>
            <a:r>
              <a:rPr lang="en-US" dirty="0" smtClean="0"/>
              <a:t>. (2 Corinthians 11:23-28)</a:t>
            </a:r>
            <a:endParaRPr lang="en-US" dirty="0"/>
          </a:p>
          <a:p>
            <a:endParaRPr lang="en-US" dirty="0"/>
          </a:p>
        </p:txBody>
      </p:sp>
    </p:spTree>
    <p:extLst>
      <p:ext uri="{BB962C8B-B14F-4D97-AF65-F5344CB8AC3E}">
        <p14:creationId xmlns:p14="http://schemas.microsoft.com/office/powerpoint/2010/main" val="18875984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4000" i="1" dirty="0" smtClean="0"/>
              <a:t>Godly Living Produces Persecution</a:t>
            </a:r>
            <a:endParaRPr lang="en-US" sz="4000" dirty="0" smtClean="0"/>
          </a:p>
          <a:p>
            <a:pPr marL="0" indent="0">
              <a:buNone/>
            </a:pPr>
            <a:r>
              <a:rPr lang="en-US" dirty="0" smtClean="0"/>
              <a:t>2 Timothy 3:10-12  You</a:t>
            </a:r>
            <a:r>
              <a:rPr lang="en-US" dirty="0"/>
              <a:t>, however, know all about my teaching, my way of life, my purpose, faith, patience, love, </a:t>
            </a:r>
            <a:r>
              <a:rPr lang="en-US" dirty="0" smtClean="0"/>
              <a:t>endurance, </a:t>
            </a:r>
            <a:r>
              <a:rPr lang="en-US" dirty="0"/>
              <a:t>persecutions, sufferings-- what kinds of things happened to me in Antioch, </a:t>
            </a:r>
            <a:r>
              <a:rPr lang="en-US" dirty="0" err="1"/>
              <a:t>Iconium</a:t>
            </a:r>
            <a:r>
              <a:rPr lang="en-US" dirty="0"/>
              <a:t> and </a:t>
            </a:r>
            <a:r>
              <a:rPr lang="en-US" dirty="0" err="1"/>
              <a:t>Lystra</a:t>
            </a:r>
            <a:r>
              <a:rPr lang="en-US" dirty="0"/>
              <a:t>, the persecutions I endured. Yet Yahuwah rescued me from all of them.</a:t>
            </a:r>
          </a:p>
          <a:p>
            <a:pPr marL="0" indent="0">
              <a:buNone/>
            </a:pPr>
            <a:r>
              <a:rPr lang="en-US" dirty="0" smtClean="0"/>
              <a:t>In </a:t>
            </a:r>
            <a:r>
              <a:rPr lang="en-US" dirty="0"/>
              <a:t>fact, everyone who wants to live a godly life in Messiah </a:t>
            </a:r>
            <a:r>
              <a:rPr lang="en-US" dirty="0" err="1"/>
              <a:t>Yahusha</a:t>
            </a:r>
            <a:r>
              <a:rPr lang="en-US" dirty="0"/>
              <a:t> will be persecuted,</a:t>
            </a:r>
          </a:p>
          <a:p>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3395034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algn="ctr"/>
            <a:r>
              <a:rPr lang="en-US" dirty="0"/>
              <a:t>R</a:t>
            </a:r>
            <a:r>
              <a:rPr lang="en-US" dirty="0" smtClean="0"/>
              <a:t>omans 8:16-21 </a:t>
            </a:r>
            <a:r>
              <a:rPr lang="mr-IN" dirty="0" smtClean="0"/>
              <a:t>–</a:t>
            </a:r>
            <a:r>
              <a:rPr lang="en-US" dirty="0" smtClean="0"/>
              <a:t> Sharing His Sufferings</a:t>
            </a:r>
            <a:endParaRPr lang="en-US" dirty="0"/>
          </a:p>
          <a:p>
            <a:r>
              <a:rPr lang="en-US" dirty="0" smtClean="0"/>
              <a:t>The </a:t>
            </a:r>
            <a:r>
              <a:rPr lang="en-US" dirty="0"/>
              <a:t>Spirit himself testifies with our spirit that we are Elohim's children</a:t>
            </a:r>
            <a:r>
              <a:rPr lang="en-US" dirty="0" smtClean="0"/>
              <a:t>. </a:t>
            </a:r>
            <a:r>
              <a:rPr lang="en-US" baseline="30000" dirty="0"/>
              <a:t>17</a:t>
            </a:r>
            <a:r>
              <a:rPr lang="en-US" dirty="0"/>
              <a:t> Now if we are children, then we are heirs-- heirs of Elohim and co-heirs with Messiah, </a:t>
            </a:r>
            <a:r>
              <a:rPr lang="en-US" u="sng" dirty="0"/>
              <a:t>if indeed we share in his sufferings in order that we may also share in his glory</a:t>
            </a:r>
            <a:r>
              <a:rPr lang="en-US" dirty="0" smtClean="0"/>
              <a:t>. </a:t>
            </a:r>
            <a:r>
              <a:rPr lang="en-US" baseline="30000" dirty="0"/>
              <a:t>18</a:t>
            </a:r>
            <a:r>
              <a:rPr lang="en-US" dirty="0"/>
              <a:t> I consider that our present sufferings are not worth comparing with the glory that will be revealed in us</a:t>
            </a:r>
            <a:r>
              <a:rPr lang="en-US" dirty="0" smtClean="0"/>
              <a:t>.</a:t>
            </a:r>
          </a:p>
          <a:p>
            <a:r>
              <a:rPr lang="en-US" dirty="0" smtClean="0"/>
              <a:t> </a:t>
            </a:r>
            <a:r>
              <a:rPr lang="en-US" baseline="30000" dirty="0"/>
              <a:t>19</a:t>
            </a:r>
            <a:r>
              <a:rPr lang="en-US" dirty="0"/>
              <a:t> The creation waits in eager expectation for the sons of Elohim to be revealed</a:t>
            </a:r>
            <a:r>
              <a:rPr lang="en-US" dirty="0" smtClean="0"/>
              <a:t>. </a:t>
            </a:r>
            <a:r>
              <a:rPr lang="en-US" baseline="30000" dirty="0"/>
              <a:t>20</a:t>
            </a:r>
            <a:r>
              <a:rPr lang="en-US" dirty="0"/>
              <a:t> For the creation was subjected to frustration, not by its own choice, but by the will of the one who subjected it, in </a:t>
            </a:r>
            <a:r>
              <a:rPr lang="en-US" dirty="0" smtClean="0"/>
              <a:t>hope </a:t>
            </a:r>
            <a:r>
              <a:rPr lang="en-US" baseline="30000" dirty="0"/>
              <a:t>21</a:t>
            </a:r>
            <a:r>
              <a:rPr lang="en-US" dirty="0"/>
              <a:t> that the creation itself will be liberated from its bondage to decay and brought into the glorious freedom of the children of Elohim</a:t>
            </a:r>
            <a:r>
              <a:rPr lang="en-US" dirty="0" smtClean="0"/>
              <a:t>.</a:t>
            </a:r>
            <a:endParaRPr lang="en-US" dirty="0"/>
          </a:p>
        </p:txBody>
      </p:sp>
    </p:spTree>
    <p:extLst>
      <p:ext uri="{BB962C8B-B14F-4D97-AF65-F5344CB8AC3E}">
        <p14:creationId xmlns:p14="http://schemas.microsoft.com/office/powerpoint/2010/main" val="18312357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algn="ctr"/>
            <a:r>
              <a:rPr lang="en-US" dirty="0" smtClean="0"/>
              <a:t>Romans 8:22-26</a:t>
            </a:r>
          </a:p>
          <a:p>
            <a:r>
              <a:rPr lang="en-US" baseline="30000" dirty="0" smtClean="0"/>
              <a:t>22</a:t>
            </a:r>
            <a:r>
              <a:rPr lang="en-US" dirty="0" smtClean="0"/>
              <a:t> </a:t>
            </a:r>
            <a:r>
              <a:rPr lang="en-US" dirty="0"/>
              <a:t>We know that the whole creation has been groaning as in the pains of childbirth right up to the present time</a:t>
            </a:r>
            <a:r>
              <a:rPr lang="en-US" dirty="0" smtClean="0"/>
              <a:t>. </a:t>
            </a:r>
            <a:r>
              <a:rPr lang="en-US" baseline="30000" dirty="0"/>
              <a:t>23</a:t>
            </a:r>
            <a:r>
              <a:rPr lang="en-US" dirty="0"/>
              <a:t> Not only so, but we ourselves, who have the </a:t>
            </a:r>
            <a:r>
              <a:rPr lang="en-US" dirty="0" err="1"/>
              <a:t>firstfruits</a:t>
            </a:r>
            <a:r>
              <a:rPr lang="en-US" dirty="0"/>
              <a:t> of the Spirit, groan inwardly as we wait eagerly for our adoption as sons, the redemption of our bodies</a:t>
            </a:r>
            <a:r>
              <a:rPr lang="en-US" dirty="0" smtClean="0"/>
              <a:t>.</a:t>
            </a:r>
          </a:p>
          <a:p>
            <a:r>
              <a:rPr lang="en-US" dirty="0" smtClean="0"/>
              <a:t> </a:t>
            </a:r>
            <a:r>
              <a:rPr lang="en-US" baseline="30000" dirty="0"/>
              <a:t>24</a:t>
            </a:r>
            <a:r>
              <a:rPr lang="en-US" dirty="0"/>
              <a:t> For in this hope we were saved. But hope that is seen is no hope at all. Who hopes for what he already has</a:t>
            </a:r>
            <a:r>
              <a:rPr lang="en-US" dirty="0" smtClean="0"/>
              <a:t>? </a:t>
            </a:r>
            <a:r>
              <a:rPr lang="en-US" baseline="30000" dirty="0"/>
              <a:t>25</a:t>
            </a:r>
            <a:r>
              <a:rPr lang="en-US" dirty="0"/>
              <a:t> But if we hope for what we do not yet have, we wait for it patiently</a:t>
            </a:r>
            <a:r>
              <a:rPr lang="en-US" dirty="0" smtClean="0"/>
              <a:t>. </a:t>
            </a:r>
            <a:r>
              <a:rPr lang="en-US" baseline="30000" dirty="0"/>
              <a:t>26</a:t>
            </a:r>
            <a:r>
              <a:rPr lang="en-US" dirty="0"/>
              <a:t> In the same way, the Spirit helps us in our weakness. We do not know what we ought to pray for, but the Spirit himself intercedes for us with groans that words cannot express.</a:t>
            </a:r>
          </a:p>
          <a:p>
            <a:pPr marL="0" indent="0" algn="ctr">
              <a:buNone/>
            </a:pPr>
            <a:endParaRPr lang="en-US" dirty="0" smtClean="0"/>
          </a:p>
        </p:txBody>
      </p:sp>
    </p:spTree>
    <p:extLst>
      <p:ext uri="{BB962C8B-B14F-4D97-AF65-F5344CB8AC3E}">
        <p14:creationId xmlns:p14="http://schemas.microsoft.com/office/powerpoint/2010/main" val="42651119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algn="ctr"/>
            <a:r>
              <a:rPr lang="en-US" dirty="0" smtClean="0"/>
              <a:t>Yahuwah Compensates Our Suffering With Comfort</a:t>
            </a:r>
          </a:p>
          <a:p>
            <a:r>
              <a:rPr lang="en-US" dirty="0" smtClean="0"/>
              <a:t>Praise </a:t>
            </a:r>
            <a:r>
              <a:rPr lang="en-US" dirty="0"/>
              <a:t>be to the Elohim and Father of our Master </a:t>
            </a:r>
            <a:r>
              <a:rPr lang="en-US" dirty="0" err="1"/>
              <a:t>Yahusha</a:t>
            </a:r>
            <a:r>
              <a:rPr lang="en-US" dirty="0"/>
              <a:t> Messiah, the Father of compassion and the Elohim of all comfort</a:t>
            </a:r>
            <a:r>
              <a:rPr lang="en-US" dirty="0" smtClean="0"/>
              <a:t>, </a:t>
            </a:r>
            <a:r>
              <a:rPr lang="en-US" baseline="30000" dirty="0"/>
              <a:t>4</a:t>
            </a:r>
            <a:r>
              <a:rPr lang="en-US" dirty="0"/>
              <a:t> who comforts us in all our troubles, so that we can comfort those in any trouble with the comfort we ourselves have received from Elohim</a:t>
            </a:r>
            <a:r>
              <a:rPr lang="en-US" dirty="0" smtClean="0"/>
              <a:t>. </a:t>
            </a:r>
            <a:r>
              <a:rPr lang="en-US" baseline="30000" dirty="0"/>
              <a:t>5</a:t>
            </a:r>
            <a:r>
              <a:rPr lang="en-US" dirty="0"/>
              <a:t> For </a:t>
            </a:r>
            <a:r>
              <a:rPr lang="en-US" u="sng" dirty="0"/>
              <a:t>just as the sufferings of Messiah flow over into our lives</a:t>
            </a:r>
            <a:r>
              <a:rPr lang="en-US" dirty="0"/>
              <a:t>, so also through Messiah our comfort overflows.</a:t>
            </a:r>
          </a:p>
          <a:p>
            <a:r>
              <a:rPr lang="en-US" dirty="0"/>
              <a:t> </a:t>
            </a:r>
            <a:r>
              <a:rPr lang="en-US" baseline="30000" dirty="0"/>
              <a:t>6</a:t>
            </a:r>
            <a:r>
              <a:rPr lang="en-US" dirty="0"/>
              <a:t> If we are distressed, it is for your comfort and salvation; if we are comforted, it is for your comfort, which produces in you patient endurance of the same sufferings we suffer</a:t>
            </a:r>
            <a:r>
              <a:rPr lang="en-US" dirty="0" smtClean="0"/>
              <a:t>. </a:t>
            </a:r>
            <a:r>
              <a:rPr lang="en-US" baseline="30000" dirty="0"/>
              <a:t>7</a:t>
            </a:r>
            <a:r>
              <a:rPr lang="en-US" dirty="0"/>
              <a:t> And our hope for you is firm, because we know that just as you share in our sufferings, so also you share in our </a:t>
            </a:r>
            <a:r>
              <a:rPr lang="en-US" dirty="0" smtClean="0"/>
              <a:t>comfort.  (2 </a:t>
            </a:r>
            <a:r>
              <a:rPr lang="en-US" dirty="0" smtClean="0"/>
              <a:t>Corinthians </a:t>
            </a:r>
            <a:r>
              <a:rPr lang="en-US" dirty="0" smtClean="0"/>
              <a:t>1)</a:t>
            </a:r>
            <a:endParaRPr lang="en-US" dirty="0"/>
          </a:p>
        </p:txBody>
      </p:sp>
    </p:spTree>
    <p:extLst>
      <p:ext uri="{BB962C8B-B14F-4D97-AF65-F5344CB8AC3E}">
        <p14:creationId xmlns:p14="http://schemas.microsoft.com/office/powerpoint/2010/main" val="1453366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endParaRPr lang="en-US" baseline="30000" dirty="0" smtClean="0"/>
          </a:p>
          <a:p>
            <a:pPr algn="ctr"/>
            <a:r>
              <a:rPr lang="en-US" sz="4600" dirty="0" smtClean="0"/>
              <a:t>The Reason For Hardships</a:t>
            </a:r>
            <a:endParaRPr lang="en-US" sz="4600" dirty="0" smtClean="0"/>
          </a:p>
          <a:p>
            <a:r>
              <a:rPr lang="en-US" baseline="30000" dirty="0" smtClean="0"/>
              <a:t>8</a:t>
            </a:r>
            <a:r>
              <a:rPr lang="en-US" dirty="0" smtClean="0"/>
              <a:t> </a:t>
            </a:r>
            <a:r>
              <a:rPr lang="en-US" dirty="0"/>
              <a:t>We do not want you to be uninformed, brothers, about the hardships we suffered in the province of Asia. We were under great pressure, far beyond our ability to endure, so that we despaired even of life</a:t>
            </a:r>
            <a:r>
              <a:rPr lang="en-US" dirty="0" smtClean="0"/>
              <a:t>. </a:t>
            </a:r>
            <a:r>
              <a:rPr lang="en-US" baseline="30000" dirty="0"/>
              <a:t>9</a:t>
            </a:r>
            <a:r>
              <a:rPr lang="en-US" dirty="0"/>
              <a:t> Indeed, in our hearts we felt the sentence of death. But this happened that we might not rely on ourselves but on Elohim, who raises the dead.</a:t>
            </a:r>
          </a:p>
          <a:p>
            <a:r>
              <a:rPr lang="en-US" dirty="0"/>
              <a:t> </a:t>
            </a:r>
            <a:r>
              <a:rPr lang="en-US" baseline="30000" dirty="0"/>
              <a:t>10</a:t>
            </a:r>
            <a:r>
              <a:rPr lang="en-US" dirty="0"/>
              <a:t> He has delivered us from such a deadly peril, and he will deliver us. On him we have set our hope that he will continue to deliver us</a:t>
            </a:r>
            <a:r>
              <a:rPr lang="en-US" dirty="0" smtClean="0"/>
              <a:t>, </a:t>
            </a:r>
            <a:r>
              <a:rPr lang="en-US" baseline="30000" dirty="0"/>
              <a:t>11</a:t>
            </a:r>
            <a:r>
              <a:rPr lang="en-US" dirty="0"/>
              <a:t> as you help us by your prayers. Then many will give thanks on our behalf for the gracious favor granted us in answer to the prayers of </a:t>
            </a:r>
            <a:r>
              <a:rPr lang="en-US" dirty="0" smtClean="0"/>
              <a:t>many.  (2 </a:t>
            </a:r>
            <a:r>
              <a:rPr lang="en-US" dirty="0" smtClean="0"/>
              <a:t>Corinthians </a:t>
            </a:r>
            <a:r>
              <a:rPr lang="en-US" dirty="0" smtClean="0"/>
              <a:t>1)</a:t>
            </a:r>
            <a:endParaRPr lang="en-US" dirty="0"/>
          </a:p>
        </p:txBody>
      </p:sp>
    </p:spTree>
    <p:extLst>
      <p:ext uri="{BB962C8B-B14F-4D97-AF65-F5344CB8AC3E}">
        <p14:creationId xmlns:p14="http://schemas.microsoft.com/office/powerpoint/2010/main" val="5901324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dirty="0" smtClean="0"/>
              <a:t>Sharing in the Sufferings of </a:t>
            </a:r>
            <a:r>
              <a:rPr lang="en-US" dirty="0" smtClean="0"/>
              <a:t>Messiah (Philippians 3)</a:t>
            </a:r>
            <a:endParaRPr lang="en-US" dirty="0" smtClean="0"/>
          </a:p>
          <a:p>
            <a:r>
              <a:rPr lang="en-US" dirty="0"/>
              <a:t>But whatever was to my profit I now consider loss for the sake of Messiah</a:t>
            </a:r>
            <a:r>
              <a:rPr lang="en-US" dirty="0" smtClean="0"/>
              <a:t>. </a:t>
            </a:r>
            <a:r>
              <a:rPr lang="en-US" baseline="30000" dirty="0"/>
              <a:t>8</a:t>
            </a:r>
            <a:r>
              <a:rPr lang="en-US" dirty="0"/>
              <a:t> What is more, I consider everything a loss compared to the surpassing greatness of knowing Messiah </a:t>
            </a:r>
            <a:r>
              <a:rPr lang="en-US" dirty="0" err="1"/>
              <a:t>Yahusha</a:t>
            </a:r>
            <a:r>
              <a:rPr lang="en-US" dirty="0"/>
              <a:t> my master, for whose sake I have lost all things. I consider them rubbish, that I may gain </a:t>
            </a:r>
            <a:r>
              <a:rPr lang="en-US" dirty="0" smtClean="0"/>
              <a:t>Messiah </a:t>
            </a:r>
            <a:r>
              <a:rPr lang="en-US" baseline="30000" dirty="0"/>
              <a:t>9</a:t>
            </a:r>
            <a:r>
              <a:rPr lang="en-US" dirty="0"/>
              <a:t> and be found in him, not having a righteousness of my own that comes from the law, but that which is through faith in Messiah-- the righteousness that comes from Elohim and is by faith.</a:t>
            </a:r>
          </a:p>
          <a:p>
            <a:r>
              <a:rPr lang="en-US" dirty="0"/>
              <a:t> </a:t>
            </a:r>
            <a:r>
              <a:rPr lang="en-US" baseline="30000" dirty="0"/>
              <a:t>10</a:t>
            </a:r>
            <a:r>
              <a:rPr lang="en-US" dirty="0"/>
              <a:t> I want to know Messiah and the power of his resurrection </a:t>
            </a:r>
            <a:r>
              <a:rPr lang="en-US" u="sng" dirty="0"/>
              <a:t>and the fellowship of sharing in his sufferings</a:t>
            </a:r>
            <a:r>
              <a:rPr lang="en-US" dirty="0"/>
              <a:t>, becoming like him in his death</a:t>
            </a:r>
            <a:r>
              <a:rPr lang="en-US" dirty="0" smtClean="0"/>
              <a:t>, </a:t>
            </a:r>
            <a:r>
              <a:rPr lang="en-US" baseline="30000" dirty="0"/>
              <a:t>11</a:t>
            </a:r>
            <a:r>
              <a:rPr lang="en-US" dirty="0"/>
              <a:t> and so, somehow, to attain to the resurrection from the dead</a:t>
            </a:r>
            <a:r>
              <a:rPr lang="en-US" dirty="0" smtClean="0"/>
              <a:t>.</a:t>
            </a:r>
            <a:endParaRPr lang="en-US" dirty="0"/>
          </a:p>
        </p:txBody>
      </p:sp>
    </p:spTree>
    <p:extLst>
      <p:ext uri="{BB962C8B-B14F-4D97-AF65-F5344CB8AC3E}">
        <p14:creationId xmlns:p14="http://schemas.microsoft.com/office/powerpoint/2010/main" val="13589074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r>
              <a:rPr lang="en-US" baseline="30000" dirty="0" smtClean="0"/>
              <a:t>12</a:t>
            </a:r>
            <a:r>
              <a:rPr lang="en-US" dirty="0" smtClean="0"/>
              <a:t> </a:t>
            </a:r>
            <a:r>
              <a:rPr lang="en-US" dirty="0"/>
              <a:t>Not that I have already obtained all this, or have already been made perfect, but I press on to take hold of that for which Messiah </a:t>
            </a:r>
            <a:r>
              <a:rPr lang="en-US" dirty="0" err="1"/>
              <a:t>Yahusha</a:t>
            </a:r>
            <a:r>
              <a:rPr lang="en-US" dirty="0"/>
              <a:t> took hold of me</a:t>
            </a:r>
            <a:r>
              <a:rPr lang="en-US" dirty="0" smtClean="0"/>
              <a:t>. </a:t>
            </a:r>
            <a:r>
              <a:rPr lang="en-US" baseline="30000" dirty="0"/>
              <a:t>13</a:t>
            </a:r>
            <a:r>
              <a:rPr lang="en-US" dirty="0"/>
              <a:t> Brothers, I do not consider myself yet to have taken hold of it. But one thing I do: Forgetting what is behind and straining toward what is ahead,</a:t>
            </a:r>
          </a:p>
          <a:p>
            <a:r>
              <a:rPr lang="en-US" dirty="0"/>
              <a:t> </a:t>
            </a:r>
            <a:r>
              <a:rPr lang="en-US" baseline="30000" dirty="0"/>
              <a:t>14</a:t>
            </a:r>
            <a:r>
              <a:rPr lang="en-US" dirty="0"/>
              <a:t> I press on toward the goal to win the prize for which Elohim has called me heavenward in Messiah </a:t>
            </a:r>
            <a:r>
              <a:rPr lang="en-US" dirty="0" err="1"/>
              <a:t>Yahusha</a:t>
            </a:r>
            <a:r>
              <a:rPr lang="en-US" dirty="0" smtClean="0"/>
              <a:t>. </a:t>
            </a:r>
            <a:r>
              <a:rPr lang="en-US" baseline="30000" dirty="0"/>
              <a:t>15</a:t>
            </a:r>
            <a:r>
              <a:rPr lang="en-US" dirty="0"/>
              <a:t> All of us who are mature should take such a view of things. And if on some point you think differently, that too Elohim will make clear to you</a:t>
            </a:r>
            <a:r>
              <a:rPr lang="en-US" dirty="0" smtClean="0"/>
              <a:t>. </a:t>
            </a:r>
            <a:r>
              <a:rPr lang="en-US" baseline="30000" dirty="0"/>
              <a:t>16</a:t>
            </a:r>
            <a:r>
              <a:rPr lang="en-US" dirty="0"/>
              <a:t> Only let us live up to what we have already attained</a:t>
            </a:r>
            <a:r>
              <a:rPr lang="en-US" dirty="0" smtClean="0"/>
              <a:t>. </a:t>
            </a:r>
            <a:r>
              <a:rPr lang="en-US" baseline="30000" dirty="0"/>
              <a:t>17</a:t>
            </a:r>
            <a:r>
              <a:rPr lang="en-US" dirty="0"/>
              <a:t> Join with others in following my example, brothers, and take note of those who live according to the pattern we gave you.</a:t>
            </a:r>
          </a:p>
          <a:p>
            <a:pPr marL="0" indent="0">
              <a:buNone/>
            </a:pPr>
            <a:endParaRPr lang="en-US" dirty="0"/>
          </a:p>
        </p:txBody>
      </p:sp>
    </p:spTree>
    <p:extLst>
      <p:ext uri="{BB962C8B-B14F-4D97-AF65-F5344CB8AC3E}">
        <p14:creationId xmlns:p14="http://schemas.microsoft.com/office/powerpoint/2010/main" val="2675751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algn="ctr"/>
            <a:r>
              <a:rPr lang="en-US" dirty="0" smtClean="0"/>
              <a:t>Peter Addresses This Issue of Suffering</a:t>
            </a:r>
          </a:p>
          <a:p>
            <a:r>
              <a:rPr lang="en-US" dirty="0" smtClean="0"/>
              <a:t>Dear </a:t>
            </a:r>
            <a:r>
              <a:rPr lang="en-US" dirty="0"/>
              <a:t>friends, do not be surprised at the painful trial you are suffering, as though something strange were happening to you</a:t>
            </a:r>
            <a:r>
              <a:rPr lang="en-US" dirty="0" smtClean="0"/>
              <a:t>. </a:t>
            </a:r>
            <a:r>
              <a:rPr lang="en-US" baseline="30000" dirty="0"/>
              <a:t>13</a:t>
            </a:r>
            <a:r>
              <a:rPr lang="en-US" dirty="0"/>
              <a:t> But rejoice that </a:t>
            </a:r>
            <a:r>
              <a:rPr lang="en-US" u="sng" dirty="0"/>
              <a:t>you participate in the sufferings of Messiah</a:t>
            </a:r>
            <a:r>
              <a:rPr lang="en-US" dirty="0"/>
              <a:t>, so that you may be overjoyed when his glory is revealed.</a:t>
            </a:r>
          </a:p>
          <a:p>
            <a:r>
              <a:rPr lang="en-US" dirty="0"/>
              <a:t> </a:t>
            </a:r>
            <a:r>
              <a:rPr lang="en-US" baseline="30000" dirty="0"/>
              <a:t>14</a:t>
            </a:r>
            <a:r>
              <a:rPr lang="en-US" dirty="0"/>
              <a:t> If you are insulted because of the name of Messiah, you are blessed, for the Spirit of glory and of Elohim rests on you</a:t>
            </a:r>
            <a:r>
              <a:rPr lang="en-US" dirty="0" smtClean="0"/>
              <a:t>. </a:t>
            </a:r>
            <a:r>
              <a:rPr lang="en-US" baseline="30000" dirty="0"/>
              <a:t>15</a:t>
            </a:r>
            <a:r>
              <a:rPr lang="en-US" dirty="0"/>
              <a:t> If you suffer, it </a:t>
            </a:r>
            <a:r>
              <a:rPr lang="en-US" dirty="0" smtClean="0"/>
              <a:t>  should </a:t>
            </a:r>
            <a:r>
              <a:rPr lang="en-US" dirty="0"/>
              <a:t>not be as a murderer or thief or any other kind of criminal, or even as a </a:t>
            </a:r>
            <a:r>
              <a:rPr lang="en-US" dirty="0" smtClean="0"/>
              <a:t>meddler.1 </a:t>
            </a:r>
            <a:r>
              <a:rPr lang="en-US" dirty="0" smtClean="0"/>
              <a:t>Peter 4</a:t>
            </a:r>
          </a:p>
        </p:txBody>
      </p:sp>
    </p:spTree>
    <p:extLst>
      <p:ext uri="{BB962C8B-B14F-4D97-AF65-F5344CB8AC3E}">
        <p14:creationId xmlns:p14="http://schemas.microsoft.com/office/powerpoint/2010/main" val="6173193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r>
              <a:rPr lang="en-US" baseline="30000" dirty="0" smtClean="0"/>
              <a:t>16</a:t>
            </a:r>
            <a:r>
              <a:rPr lang="en-US" dirty="0" smtClean="0"/>
              <a:t> </a:t>
            </a:r>
            <a:r>
              <a:rPr lang="en-US" dirty="0"/>
              <a:t>However, if you suffer as a Messianic, do not be ashamed, but praise Elohim that you bear that name</a:t>
            </a:r>
            <a:r>
              <a:rPr lang="en-US" dirty="0" smtClean="0"/>
              <a:t>. </a:t>
            </a:r>
            <a:r>
              <a:rPr lang="en-US" baseline="30000" dirty="0"/>
              <a:t>17</a:t>
            </a:r>
            <a:r>
              <a:rPr lang="en-US" dirty="0"/>
              <a:t> For it is time for judgment to begin with the family of Elohim; and if it begins with us, what will the outcome be for those who do not obey the gospel of Elohim</a:t>
            </a:r>
            <a:r>
              <a:rPr lang="en-US" dirty="0" smtClean="0"/>
              <a:t>? </a:t>
            </a:r>
            <a:r>
              <a:rPr lang="en-US" baseline="30000" dirty="0"/>
              <a:t>18</a:t>
            </a:r>
            <a:r>
              <a:rPr lang="en-US" dirty="0"/>
              <a:t> And, "If it is hard for the righteous to be saved, what will become of the ungodly and the sinner</a:t>
            </a:r>
            <a:r>
              <a:rPr lang="en-US" dirty="0" smtClean="0"/>
              <a:t>?" </a:t>
            </a:r>
            <a:r>
              <a:rPr lang="en-US" baseline="30000" dirty="0"/>
              <a:t>19</a:t>
            </a:r>
            <a:r>
              <a:rPr lang="en-US" dirty="0"/>
              <a:t> So then, </a:t>
            </a:r>
            <a:r>
              <a:rPr lang="en-US" u="sng" dirty="0"/>
              <a:t>those who suffer according to Elohim's will </a:t>
            </a:r>
            <a:r>
              <a:rPr lang="en-US" dirty="0"/>
              <a:t>should commit themselves to their faithful Creator and continue to do </a:t>
            </a:r>
            <a:r>
              <a:rPr lang="en-US" dirty="0" smtClean="0"/>
              <a:t>good.  1 </a:t>
            </a:r>
            <a:r>
              <a:rPr lang="en-US" dirty="0" smtClean="0"/>
              <a:t>Peter 4</a:t>
            </a:r>
          </a:p>
        </p:txBody>
      </p:sp>
    </p:spTree>
    <p:extLst>
      <p:ext uri="{BB962C8B-B14F-4D97-AF65-F5344CB8AC3E}">
        <p14:creationId xmlns:p14="http://schemas.microsoft.com/office/powerpoint/2010/main" val="1739665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Summary</a:t>
            </a:r>
          </a:p>
          <a:p>
            <a:pPr marL="0" indent="0">
              <a:buNone/>
            </a:pPr>
            <a:r>
              <a:rPr lang="en-US" dirty="0" smtClean="0"/>
              <a:t>If we want to be genuine disciples of Messiah, then we need to be like him in every way.  Walking in his footsteps means we look like him, we talk like him, and we experience similar treatment from others.  We will obey Father’s commands.  We will experience testing and affliction from the Father.  And we will be persecuted by those who hate and reject him.</a:t>
            </a:r>
          </a:p>
        </p:txBody>
      </p:sp>
    </p:spTree>
    <p:extLst>
      <p:ext uri="{BB962C8B-B14F-4D97-AF65-F5344CB8AC3E}">
        <p14:creationId xmlns:p14="http://schemas.microsoft.com/office/powerpoint/2010/main" val="35100387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dirty="0" smtClean="0"/>
              <a:t>Summary</a:t>
            </a:r>
          </a:p>
          <a:p>
            <a:pPr marL="0" indent="0">
              <a:buNone/>
            </a:pPr>
            <a:r>
              <a:rPr lang="en-US" dirty="0" smtClean="0"/>
              <a:t>Let’s remember during this time what the days of unleavened </a:t>
            </a:r>
            <a:r>
              <a:rPr lang="en-US" smtClean="0"/>
              <a:t>bread are </a:t>
            </a:r>
            <a:r>
              <a:rPr lang="en-US" dirty="0"/>
              <a:t>all about</a:t>
            </a:r>
            <a:r>
              <a:rPr lang="en-US" dirty="0" smtClean="0"/>
              <a:t>.</a:t>
            </a:r>
          </a:p>
          <a:p>
            <a:pPr marL="0" indent="0">
              <a:buNone/>
            </a:pPr>
            <a:r>
              <a:rPr lang="en-US" dirty="0" smtClean="0"/>
              <a:t>Get </a:t>
            </a:r>
            <a:r>
              <a:rPr lang="en-US" dirty="0"/>
              <a:t>rid of the old yeast that you may be a new batch without yeast-- as you really are. For Messiah, our Pesach lamb, has been </a:t>
            </a:r>
            <a:r>
              <a:rPr lang="en-US" dirty="0" smtClean="0"/>
              <a:t>sacrificed. </a:t>
            </a:r>
            <a:r>
              <a:rPr lang="en-US" dirty="0"/>
              <a:t>Therefore let us keep the Festival, not with the old yeast, the yeast of malice and wickedness, but with bread without yeast, the bread of sincerity and truth</a:t>
            </a:r>
            <a:r>
              <a:rPr lang="en-US" dirty="0" smtClean="0"/>
              <a:t>. (1 Corinthians 5:7-8)</a:t>
            </a:r>
            <a:endParaRPr lang="en-US" dirty="0"/>
          </a:p>
        </p:txBody>
      </p:sp>
    </p:spTree>
    <p:extLst>
      <p:ext uri="{BB962C8B-B14F-4D97-AF65-F5344CB8AC3E}">
        <p14:creationId xmlns:p14="http://schemas.microsoft.com/office/powerpoint/2010/main" val="3405764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69160</TotalTime>
  <Words>3993</Words>
  <Application>Microsoft Macintosh PowerPoint</Application>
  <PresentationFormat>On-screen Show (16:9)</PresentationFormat>
  <Paragraphs>211</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Calibri</vt:lpstr>
      <vt:lpstr>Helvetica</vt:lpstr>
      <vt:lpstr>Mangal</vt:lpstr>
      <vt:lpstr>Arial</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Microsoft Office User</cp:lastModifiedBy>
  <cp:revision>702</cp:revision>
  <dcterms:created xsi:type="dcterms:W3CDTF">2012-08-10T17:43:01Z</dcterms:created>
  <dcterms:modified xsi:type="dcterms:W3CDTF">2018-04-02T16:45:49Z</dcterms:modified>
</cp:coreProperties>
</file>