
<file path=[Content_Types].xml><?xml version="1.0" encoding="utf-8"?>
<Types xmlns="http://schemas.openxmlformats.org/package/2006/content-types">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sldIdLst>
    <p:sldId id="264" r:id="rId2"/>
    <p:sldId id="1183" r:id="rId3"/>
    <p:sldId id="1572" r:id="rId4"/>
    <p:sldId id="1588" r:id="rId5"/>
    <p:sldId id="1595" r:id="rId6"/>
    <p:sldId id="1596" r:id="rId7"/>
    <p:sldId id="1597" r:id="rId8"/>
    <p:sldId id="1573" r:id="rId9"/>
    <p:sldId id="1589" r:id="rId10"/>
    <p:sldId id="1574" r:id="rId11"/>
    <p:sldId id="1590" r:id="rId12"/>
    <p:sldId id="1594" r:id="rId13"/>
    <p:sldId id="1575" r:id="rId14"/>
    <p:sldId id="1598" r:id="rId15"/>
    <p:sldId id="1576" r:id="rId16"/>
    <p:sldId id="1577" r:id="rId17"/>
    <p:sldId id="1592" r:id="rId18"/>
    <p:sldId id="1578" r:id="rId19"/>
    <p:sldId id="1579" r:id="rId20"/>
    <p:sldId id="1599" r:id="rId21"/>
    <p:sldId id="1593" r:id="rId22"/>
    <p:sldId id="1580" r:id="rId23"/>
    <p:sldId id="1581" r:id="rId24"/>
    <p:sldId id="1582" r:id="rId25"/>
    <p:sldId id="1583" r:id="rId26"/>
    <p:sldId id="1584" r:id="rId27"/>
    <p:sldId id="1585" r:id="rId28"/>
    <p:sldId id="1586" r:id="rId29"/>
    <p:sldId id="1587" r:id="rId30"/>
    <p:sldId id="1547" r:id="rId31"/>
    <p:sldId id="774"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8863" autoAdjust="0"/>
    <p:restoredTop sz="95805" autoAdjust="0"/>
  </p:normalViewPr>
  <p:slideViewPr>
    <p:cSldViewPr snapToGrid="0">
      <p:cViewPr varScale="1">
        <p:scale>
          <a:sx n="90" d="100"/>
          <a:sy n="90" d="100"/>
        </p:scale>
        <p:origin x="216" y="704"/>
      </p:cViewPr>
      <p:guideLst/>
    </p:cSldViewPr>
  </p:slideViewPr>
  <p:outlineViewPr>
    <p:cViewPr>
      <p:scale>
        <a:sx n="33" d="100"/>
        <a:sy n="33" d="100"/>
      </p:scale>
      <p:origin x="0" y="-2058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DFE066-076E-4FCB-A0D9-5A2CC649E639}" type="datetimeFigureOut">
              <a:rPr lang="en-US" smtClean="0"/>
              <a:t>7/24/21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257C46-5D63-4036-B9A6-820866EDF7C8}" type="slidenum">
              <a:rPr lang="en-US" smtClean="0"/>
              <a:t>‹#›</a:t>
            </a:fld>
            <a:endParaRPr lang="en-US"/>
          </a:p>
        </p:txBody>
      </p:sp>
    </p:spTree>
    <p:extLst>
      <p:ext uri="{BB962C8B-B14F-4D97-AF65-F5344CB8AC3E}">
        <p14:creationId xmlns:p14="http://schemas.microsoft.com/office/powerpoint/2010/main" val="3044453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55648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en-US"/>
              <a:t>Colossae is located in</a:t>
            </a:r>
            <a:r>
              <a:rPr lang="en-US" baseline="0"/>
              <a:t> Phrygia near Ephesus and Laodicea.  </a:t>
            </a:r>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a:t>
            </a:fld>
            <a:endParaRPr lang="en-US">
              <a:solidFill>
                <a:prstClr val="black"/>
              </a:solidFill>
            </a:endParaRPr>
          </a:p>
        </p:txBody>
      </p:sp>
    </p:spTree>
    <p:extLst>
      <p:ext uri="{BB962C8B-B14F-4D97-AF65-F5344CB8AC3E}">
        <p14:creationId xmlns:p14="http://schemas.microsoft.com/office/powerpoint/2010/main" val="11958187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31</a:t>
            </a:fld>
            <a:endParaRPr lang="en-US">
              <a:solidFill>
                <a:prstClr val="black"/>
              </a:solidFill>
            </a:endParaRPr>
          </a:p>
        </p:txBody>
      </p:sp>
    </p:spTree>
    <p:extLst>
      <p:ext uri="{BB962C8B-B14F-4D97-AF65-F5344CB8AC3E}">
        <p14:creationId xmlns:p14="http://schemas.microsoft.com/office/powerpoint/2010/main" val="10490739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D5F47777-84D7-4CF1-B56F-347CA25596FD}" type="datetimeFigureOut">
              <a:rPr lang="en-US" smtClean="0"/>
              <a:t>7/24/21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00307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7/24/21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554405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5F47777-84D7-4CF1-B56F-347CA25596FD}" type="datetimeFigureOut">
              <a:rPr lang="en-US" smtClean="0"/>
              <a:t>7/24/21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7715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5F47777-84D7-4CF1-B56F-347CA25596FD}" type="datetimeFigureOut">
              <a:rPr lang="en-US" smtClean="0"/>
              <a:t>7/24/21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185107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5F47777-84D7-4CF1-B56F-347CA25596FD}" type="datetimeFigureOut">
              <a:rPr lang="en-US" smtClean="0"/>
              <a:t>7/24/21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809519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5F47777-84D7-4CF1-B56F-347CA25596FD}" type="datetimeFigureOut">
              <a:rPr lang="en-US" smtClean="0"/>
              <a:t>7/24/21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3655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F47777-84D7-4CF1-B56F-347CA25596FD}" type="datetimeFigureOut">
              <a:rPr lang="en-US" smtClean="0"/>
              <a:t>7/24/21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4134904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7/24/21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914220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7/24/21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35719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7/24/21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46449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7/24/21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587856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F47777-84D7-4CF1-B56F-347CA25596FD}" type="datetimeFigureOut">
              <a:rPr lang="en-US" smtClean="0"/>
              <a:t>7/24/21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1B01FA-5DD9-417B-ABB8-22AA979D9AE8}" type="slidenum">
              <a:rPr lang="en-US" smtClean="0"/>
              <a:t>‹#›</a:t>
            </a:fld>
            <a:endParaRPr lang="en-US"/>
          </a:p>
        </p:txBody>
      </p:sp>
    </p:spTree>
    <p:extLst>
      <p:ext uri="{BB962C8B-B14F-4D97-AF65-F5344CB8AC3E}">
        <p14:creationId xmlns:p14="http://schemas.microsoft.com/office/powerpoint/2010/main" val="6799925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4557" y="613317"/>
            <a:ext cx="11489633" cy="6016082"/>
          </a:xfrm>
        </p:spPr>
        <p:txBody>
          <a:bodyPr>
            <a:normAutofit fontScale="92500" lnSpcReduction="10000"/>
          </a:bodyPr>
          <a:lstStyle/>
          <a:p>
            <a:pPr algn="ctr">
              <a:buNone/>
            </a:pPr>
            <a:r>
              <a:rPr lang="en-US" sz="7100" b="1" dirty="0">
                <a:solidFill>
                  <a:schemeClr val="accent1">
                    <a:lumMod val="50000"/>
                  </a:schemeClr>
                </a:solidFill>
                <a:latin typeface="Helvetica" pitchFamily="34" charset="0"/>
                <a:cs typeface="Helvetica" pitchFamily="34" charset="0"/>
              </a:rPr>
              <a:t>Shabbat Shalom</a:t>
            </a:r>
          </a:p>
          <a:p>
            <a:pPr algn="ctr">
              <a:spcAft>
                <a:spcPts val="1200"/>
              </a:spcAft>
              <a:buNone/>
            </a:pPr>
            <a:endParaRPr lang="en-US" sz="3733" b="1" dirty="0">
              <a:solidFill>
                <a:schemeClr val="tx1">
                  <a:lumMod val="95000"/>
                  <a:lumOff val="5000"/>
                </a:schemeClr>
              </a:solidFill>
              <a:latin typeface="Helvetica" pitchFamily="34" charset="0"/>
              <a:cs typeface="Helvetica" pitchFamily="34" charset="0"/>
            </a:endParaRPr>
          </a:p>
          <a:p>
            <a:pPr algn="ctr">
              <a:spcAft>
                <a:spcPts val="1200"/>
              </a:spcAft>
              <a:buNone/>
            </a:pPr>
            <a:r>
              <a:rPr lang="en-US" sz="3733" b="1" dirty="0">
                <a:solidFill>
                  <a:schemeClr val="tx1">
                    <a:lumMod val="95000"/>
                    <a:lumOff val="5000"/>
                  </a:schemeClr>
                </a:solidFill>
                <a:latin typeface="Helvetica" pitchFamily="34" charset="0"/>
                <a:cs typeface="Helvetica" pitchFamily="34" charset="0"/>
              </a:rPr>
              <a:t>Welcome to</a:t>
            </a:r>
            <a:endParaRPr lang="en-US" sz="3733" b="1" i="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10400" b="1" i="1" dirty="0">
                <a:solidFill>
                  <a:srgbClr val="C00000"/>
                </a:solidFill>
                <a:latin typeface="Helvetica" pitchFamily="34" charset="0"/>
                <a:cs typeface="Helvetica" pitchFamily="34" charset="0"/>
              </a:rPr>
              <a:t>The </a:t>
            </a:r>
            <a:r>
              <a:rPr lang="en-US" sz="10400" b="1" i="1" dirty="0" err="1">
                <a:solidFill>
                  <a:srgbClr val="C00000"/>
                </a:solidFill>
                <a:latin typeface="Helvetica" pitchFamily="34" charset="0"/>
                <a:cs typeface="Helvetica" pitchFamily="34" charset="0"/>
              </a:rPr>
              <a:t>Miqra</a:t>
            </a:r>
            <a:endParaRPr lang="en-US" sz="10400" b="1" i="1">
              <a:solidFill>
                <a:srgbClr val="C00000"/>
              </a:solidFill>
              <a:latin typeface="Helvetica" pitchFamily="34" charset="0"/>
              <a:cs typeface="Helvetica" pitchFamily="34" charset="0"/>
            </a:endParaRPr>
          </a:p>
          <a:p>
            <a:pPr marL="0" indent="0" algn="ctr">
              <a:spcBef>
                <a:spcPts val="0"/>
              </a:spcBef>
              <a:buNone/>
            </a:pPr>
            <a:endParaRPr lang="en-US" sz="5333">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a:solidFill>
                  <a:schemeClr val="tx1">
                    <a:lumMod val="95000"/>
                    <a:lumOff val="5000"/>
                  </a:schemeClr>
                </a:solidFill>
                <a:latin typeface="Helvetica" pitchFamily="34" charset="0"/>
                <a:cs typeface="Helvetica" pitchFamily="34" charset="0"/>
              </a:rPr>
              <a:t>Proclaiming the Ancient Paths</a:t>
            </a:r>
          </a:p>
          <a:p>
            <a:pPr marL="0" indent="0" algn="ctr">
              <a:spcBef>
                <a:spcPts val="0"/>
              </a:spcBef>
              <a:buNone/>
            </a:pPr>
            <a:r>
              <a:rPr lang="en-US" sz="5333" b="1">
                <a:solidFill>
                  <a:schemeClr val="tx1">
                    <a:lumMod val="95000"/>
                    <a:lumOff val="5000"/>
                  </a:schemeClr>
                </a:solidFill>
                <a:latin typeface="Helvetica" pitchFamily="34" charset="0"/>
                <a:cs typeface="Helvetica" pitchFamily="34" charset="0"/>
              </a:rPr>
              <a:t>of Our Biblical Roots</a:t>
            </a:r>
          </a:p>
          <a:p>
            <a:pPr marL="0" indent="0" algn="ctr">
              <a:spcBef>
                <a:spcPts val="0"/>
              </a:spcBef>
              <a:buNone/>
            </a:pPr>
            <a:r>
              <a:rPr lang="en-US" sz="5333" b="1">
                <a:solidFill>
                  <a:schemeClr val="tx1">
                    <a:lumMod val="95000"/>
                    <a:lumOff val="5000"/>
                  </a:schemeClr>
                </a:solidFill>
                <a:latin typeface="Helvetica" pitchFamily="34" charset="0"/>
                <a:cs typeface="Helvetica" pitchFamily="34" charset="0"/>
              </a:rPr>
              <a:t>July 31, 2021</a:t>
            </a:r>
          </a:p>
          <a:p>
            <a:pPr algn="ctr">
              <a:buNone/>
            </a:pPr>
            <a:endParaRPr lang="en-US" sz="3733">
              <a:solidFill>
                <a:schemeClr val="tx1">
                  <a:lumMod val="95000"/>
                  <a:lumOff val="5000"/>
                </a:schemeClr>
              </a:solidFill>
              <a:latin typeface="Helvetica" pitchFamily="34" charset="0"/>
              <a:cs typeface="Helvetica" pitchFamily="34" charset="0"/>
            </a:endParaRPr>
          </a:p>
        </p:txBody>
      </p:sp>
    </p:spTree>
    <p:extLst>
      <p:ext uri="{BB962C8B-B14F-4D97-AF65-F5344CB8AC3E}">
        <p14:creationId xmlns:p14="http://schemas.microsoft.com/office/powerpoint/2010/main" val="17036374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9338" y="598715"/>
            <a:ext cx="11948159" cy="6030684"/>
          </a:xfrm>
        </p:spPr>
        <p:txBody>
          <a:bodyPr>
            <a:normAutofit/>
          </a:bodyPr>
          <a:lstStyle/>
          <a:p>
            <a:pPr algn="ctr">
              <a:buNone/>
            </a:pPr>
            <a:r>
              <a:rPr lang="en-US" sz="5333" dirty="0">
                <a:solidFill>
                  <a:schemeClr val="bg1"/>
                </a:solidFill>
                <a:latin typeface="Helvetica" pitchFamily="34" charset="0"/>
                <a:cs typeface="Helvetica" pitchFamily="34" charset="0"/>
              </a:rPr>
              <a:t>  </a:t>
            </a:r>
          </a:p>
          <a:p>
            <a:pPr marL="0" indent="0" algn="ctr">
              <a:spcBef>
                <a:spcPts val="0"/>
              </a:spcBef>
              <a:buNone/>
            </a:pPr>
            <a:r>
              <a:rPr lang="en-US" sz="8000" b="1" dirty="0" err="1">
                <a:solidFill>
                  <a:schemeClr val="accent2">
                    <a:lumMod val="50000"/>
                  </a:schemeClr>
                </a:solidFill>
                <a:cs typeface="Helvetica" pitchFamily="34" charset="0"/>
              </a:rPr>
              <a:t>Devarim</a:t>
            </a:r>
            <a:r>
              <a:rPr lang="en-US" sz="8000" b="1" dirty="0">
                <a:solidFill>
                  <a:schemeClr val="accent2">
                    <a:lumMod val="50000"/>
                  </a:schemeClr>
                </a:solidFill>
                <a:cs typeface="Helvetica" pitchFamily="34" charset="0"/>
              </a:rPr>
              <a:t>/Deuteronomy 7</a:t>
            </a:r>
            <a:endParaRPr lang="en-US" sz="5333" b="1" dirty="0">
              <a:solidFill>
                <a:schemeClr val="tx1">
                  <a:lumMod val="95000"/>
                  <a:lumOff val="5000"/>
                </a:schemeClr>
              </a:solidFill>
              <a:cs typeface="Helvetica" pitchFamily="34" charset="0"/>
            </a:endParaRPr>
          </a:p>
          <a:p>
            <a:pPr marL="0" indent="0" algn="ctr">
              <a:buNone/>
            </a:pPr>
            <a:endParaRPr lang="en-US" sz="5333" b="1" dirty="0">
              <a:solidFill>
                <a:schemeClr val="tx1">
                  <a:lumMod val="95000"/>
                  <a:lumOff val="5000"/>
                </a:schemeClr>
              </a:solidFill>
              <a:cs typeface="Helvetica" pitchFamily="34" charset="0"/>
            </a:endParaRPr>
          </a:p>
          <a:p>
            <a:pPr marL="0" indent="0" algn="ctr">
              <a:buNone/>
            </a:pPr>
            <a:r>
              <a:rPr lang="en-US" sz="5333" b="1" dirty="0">
                <a:solidFill>
                  <a:schemeClr val="tx1">
                    <a:lumMod val="95000"/>
                    <a:lumOff val="5000"/>
                  </a:schemeClr>
                </a:solidFill>
                <a:cs typeface="Helvetica" pitchFamily="34" charset="0"/>
              </a:rPr>
              <a:t>The Dangers of Mixing Religious Rituals</a:t>
            </a:r>
          </a:p>
          <a:p>
            <a:pPr marL="0" indent="0" algn="ctr">
              <a:buNone/>
            </a:pPr>
            <a:r>
              <a:rPr lang="en-US" sz="5333" b="1" dirty="0">
                <a:solidFill>
                  <a:schemeClr val="tx1">
                    <a:lumMod val="95000"/>
                    <a:lumOff val="5000"/>
                  </a:schemeClr>
                </a:solidFill>
                <a:cs typeface="Helvetica" pitchFamily="34" charset="0"/>
              </a:rPr>
              <a:t>And</a:t>
            </a:r>
          </a:p>
          <a:p>
            <a:pPr marL="0" indent="0" algn="ctr">
              <a:buNone/>
            </a:pPr>
            <a:r>
              <a:rPr lang="en-US" sz="5333" b="1" dirty="0">
                <a:solidFill>
                  <a:schemeClr val="tx1">
                    <a:lumMod val="95000"/>
                    <a:lumOff val="5000"/>
                  </a:schemeClr>
                </a:solidFill>
                <a:cs typeface="Helvetica" pitchFamily="34" charset="0"/>
              </a:rPr>
              <a:t>“Because” – The Result of Obedience</a:t>
            </a:r>
          </a:p>
        </p:txBody>
      </p:sp>
    </p:spTree>
    <p:extLst>
      <p:ext uri="{BB962C8B-B14F-4D97-AF65-F5344CB8AC3E}">
        <p14:creationId xmlns:p14="http://schemas.microsoft.com/office/powerpoint/2010/main" val="14584320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a:latin typeface="+mn-lt"/>
              </a:rPr>
              <a:t>When In The Land…</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err="1"/>
              <a:t>Devarim</a:t>
            </a:r>
            <a:r>
              <a:rPr lang="en-US" sz="4000" b="1" dirty="0"/>
              <a:t>/Deuteronomy 7:1</a:t>
            </a:r>
          </a:p>
          <a:p>
            <a:pPr marL="0" indent="0">
              <a:buNone/>
            </a:pPr>
            <a:r>
              <a:rPr lang="en-US" sz="4000" b="1" dirty="0"/>
              <a:t>"When Yahuwah your Elohim brings you into the land where you are entering to possess it, and clears away many nations before you, the Hittites and the </a:t>
            </a:r>
            <a:r>
              <a:rPr lang="en-US" sz="4000" b="1" dirty="0" err="1"/>
              <a:t>Girgashites</a:t>
            </a:r>
            <a:r>
              <a:rPr lang="en-US" sz="4000" b="1" dirty="0"/>
              <a:t> and the Amorites and the Canaanites and the Perizzites and the Hivites and the Jebusites, seven nations greater and stronger than you,</a:t>
            </a:r>
          </a:p>
        </p:txBody>
      </p:sp>
    </p:spTree>
    <p:extLst>
      <p:ext uri="{BB962C8B-B14F-4D97-AF65-F5344CB8AC3E}">
        <p14:creationId xmlns:p14="http://schemas.microsoft.com/office/powerpoint/2010/main" val="3562414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Seven Nations</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Hittites – desc of </a:t>
            </a:r>
            <a:r>
              <a:rPr lang="en-US" sz="4000" b="1" dirty="0" err="1"/>
              <a:t>Heth</a:t>
            </a:r>
            <a:r>
              <a:rPr lang="en-US" sz="4000" b="1" dirty="0"/>
              <a:t> (cave of Machpelah)</a:t>
            </a:r>
          </a:p>
          <a:p>
            <a:pPr marL="0" indent="0">
              <a:buNone/>
            </a:pPr>
            <a:r>
              <a:rPr lang="en-US" sz="4000" b="1" dirty="0" err="1"/>
              <a:t>Girgashites</a:t>
            </a:r>
            <a:r>
              <a:rPr lang="en-US" sz="4000" b="1" dirty="0"/>
              <a:t> </a:t>
            </a:r>
          </a:p>
          <a:p>
            <a:pPr marL="0" indent="0">
              <a:buNone/>
            </a:pPr>
            <a:r>
              <a:rPr lang="en-US" sz="4000" b="1" dirty="0"/>
              <a:t>Amorites  </a:t>
            </a:r>
          </a:p>
          <a:p>
            <a:pPr marL="0" indent="0">
              <a:buNone/>
            </a:pPr>
            <a:r>
              <a:rPr lang="en-US" sz="4000" b="1" dirty="0"/>
              <a:t>Canaanites  </a:t>
            </a:r>
          </a:p>
          <a:p>
            <a:pPr marL="0" indent="0">
              <a:buNone/>
            </a:pPr>
            <a:r>
              <a:rPr lang="en-US" sz="4000" b="1" dirty="0"/>
              <a:t>Perizzites  </a:t>
            </a:r>
          </a:p>
          <a:p>
            <a:pPr marL="0" indent="0">
              <a:buNone/>
            </a:pPr>
            <a:r>
              <a:rPr lang="en-US" sz="4000" b="1" dirty="0"/>
              <a:t>Hivites  </a:t>
            </a:r>
          </a:p>
          <a:p>
            <a:pPr marL="0" indent="0">
              <a:buNone/>
            </a:pPr>
            <a:r>
              <a:rPr lang="en-US" sz="4000" b="1" dirty="0"/>
              <a:t>Jebusites</a:t>
            </a:r>
          </a:p>
        </p:txBody>
      </p:sp>
    </p:spTree>
    <p:extLst>
      <p:ext uri="{BB962C8B-B14F-4D97-AF65-F5344CB8AC3E}">
        <p14:creationId xmlns:p14="http://schemas.microsoft.com/office/powerpoint/2010/main" val="37723106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Table of Nations</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Canaan became the father of Sidon, his firstborn, and </a:t>
            </a:r>
            <a:r>
              <a:rPr lang="en-US" sz="4000" b="1" dirty="0" err="1"/>
              <a:t>Heth</a:t>
            </a:r>
            <a:r>
              <a:rPr lang="en-US" sz="4000" b="1" dirty="0"/>
              <a:t> and the Jebusite and the Amorite and the </a:t>
            </a:r>
            <a:r>
              <a:rPr lang="en-US" sz="4000" b="1" dirty="0" err="1"/>
              <a:t>Girgashite</a:t>
            </a:r>
            <a:r>
              <a:rPr lang="en-US" sz="4000" b="1" dirty="0"/>
              <a:t> and the Hivite and the </a:t>
            </a:r>
            <a:r>
              <a:rPr lang="en-US" sz="4000" b="1" dirty="0" err="1"/>
              <a:t>Arkite</a:t>
            </a:r>
            <a:r>
              <a:rPr lang="en-US" sz="4000" b="1" dirty="0"/>
              <a:t> and the </a:t>
            </a:r>
            <a:r>
              <a:rPr lang="en-US" sz="4000" b="1" dirty="0" err="1"/>
              <a:t>Sinite</a:t>
            </a:r>
            <a:r>
              <a:rPr lang="en-US" sz="4000" b="1" dirty="0"/>
              <a:t> and the </a:t>
            </a:r>
            <a:r>
              <a:rPr lang="en-US" sz="4000" b="1" dirty="0" err="1"/>
              <a:t>Arvadite</a:t>
            </a:r>
            <a:r>
              <a:rPr lang="en-US" sz="4000" b="1" dirty="0"/>
              <a:t> and the </a:t>
            </a:r>
            <a:r>
              <a:rPr lang="en-US" sz="4000" b="1" dirty="0" err="1"/>
              <a:t>Zemarite</a:t>
            </a:r>
            <a:r>
              <a:rPr lang="en-US" sz="4000" b="1" dirty="0"/>
              <a:t> and the </a:t>
            </a:r>
            <a:r>
              <a:rPr lang="en-US" sz="4000" b="1" dirty="0" err="1"/>
              <a:t>Hamathite</a:t>
            </a:r>
            <a:r>
              <a:rPr lang="en-US" sz="4000" b="1" dirty="0"/>
              <a:t>; and afterward the families of the Canaanite were spread abroad.</a:t>
            </a:r>
          </a:p>
          <a:p>
            <a:pPr marL="0" indent="0">
              <a:buNone/>
            </a:pPr>
            <a:r>
              <a:rPr lang="en-US" sz="4000" b="1" dirty="0"/>
              <a:t>Genesis 10:15-18</a:t>
            </a:r>
          </a:p>
        </p:txBody>
      </p:sp>
    </p:spTree>
    <p:extLst>
      <p:ext uri="{BB962C8B-B14F-4D97-AF65-F5344CB8AC3E}">
        <p14:creationId xmlns:p14="http://schemas.microsoft.com/office/powerpoint/2010/main" val="10234060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Table of Nations</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Genesis 10:19</a:t>
            </a:r>
          </a:p>
          <a:p>
            <a:pPr marL="0" indent="0">
              <a:buNone/>
            </a:pPr>
            <a:r>
              <a:rPr lang="en-US" sz="4000" b="1" dirty="0"/>
              <a:t>The territory of the Canaanite extended from Sidon as you go toward </a:t>
            </a:r>
            <a:r>
              <a:rPr lang="en-US" sz="4000" b="1" dirty="0" err="1"/>
              <a:t>Gerar</a:t>
            </a:r>
            <a:r>
              <a:rPr lang="en-US" sz="4000" b="1" dirty="0"/>
              <a:t>, as far as Gaza; as you go toward Sodom and Gomorrah and </a:t>
            </a:r>
            <a:r>
              <a:rPr lang="en-US" sz="4000" b="1" dirty="0" err="1"/>
              <a:t>Admah</a:t>
            </a:r>
            <a:r>
              <a:rPr lang="en-US" sz="4000" b="1" dirty="0"/>
              <a:t> and </a:t>
            </a:r>
            <a:r>
              <a:rPr lang="en-US" sz="4000" b="1" dirty="0" err="1"/>
              <a:t>Zeboiim</a:t>
            </a:r>
            <a:r>
              <a:rPr lang="en-US" sz="4000" b="1" dirty="0"/>
              <a:t>, as far as </a:t>
            </a:r>
            <a:r>
              <a:rPr lang="en-US" sz="4000" b="1" dirty="0" err="1"/>
              <a:t>Lasha</a:t>
            </a:r>
            <a:r>
              <a:rPr lang="en-US" sz="4000" b="1" dirty="0"/>
              <a:t>.</a:t>
            </a:r>
          </a:p>
        </p:txBody>
      </p:sp>
    </p:spTree>
    <p:extLst>
      <p:ext uri="{BB962C8B-B14F-4D97-AF65-F5344CB8AC3E}">
        <p14:creationId xmlns:p14="http://schemas.microsoft.com/office/powerpoint/2010/main" val="14256352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Seven Nations</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endParaRPr lang="en-US" sz="4000" b="1" dirty="0"/>
          </a:p>
        </p:txBody>
      </p:sp>
      <p:pic>
        <p:nvPicPr>
          <p:cNvPr id="4" name="Picture 3">
            <a:extLst>
              <a:ext uri="{FF2B5EF4-FFF2-40B4-BE49-F238E27FC236}">
                <a16:creationId xmlns:a16="http://schemas.microsoft.com/office/drawing/2014/main" id="{1683B0FC-D7D0-164B-A2F1-7904CF6E6D7D}"/>
              </a:ext>
            </a:extLst>
          </p:cNvPr>
          <p:cNvPicPr>
            <a:picLocks noChangeAspect="1"/>
          </p:cNvPicPr>
          <p:nvPr/>
        </p:nvPicPr>
        <p:blipFill>
          <a:blip r:embed="rId2"/>
          <a:stretch>
            <a:fillRect/>
          </a:stretch>
        </p:blipFill>
        <p:spPr>
          <a:xfrm>
            <a:off x="3481647" y="0"/>
            <a:ext cx="5228705" cy="6858000"/>
          </a:xfrm>
          <a:prstGeom prst="rect">
            <a:avLst/>
          </a:prstGeom>
        </p:spPr>
      </p:pic>
    </p:spTree>
    <p:extLst>
      <p:ext uri="{BB962C8B-B14F-4D97-AF65-F5344CB8AC3E}">
        <p14:creationId xmlns:p14="http://schemas.microsoft.com/office/powerpoint/2010/main" val="13650166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a:latin typeface="+mn-lt"/>
              </a:rPr>
              <a:t>When In The Land…</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err="1"/>
              <a:t>Devarim</a:t>
            </a:r>
            <a:r>
              <a:rPr lang="en-US" sz="4000" b="1" dirty="0"/>
              <a:t>/Deuteronomy 7:2</a:t>
            </a:r>
          </a:p>
          <a:p>
            <a:pPr marL="0" indent="0">
              <a:buNone/>
            </a:pPr>
            <a:r>
              <a:rPr lang="en-US" sz="4000" b="1" dirty="0"/>
              <a:t>and when Yahuwah your Elohim delivers them before you and you defeat them, then you shall utterly destroy them. You shall make no covenant with them and show no favor to them.</a:t>
            </a:r>
          </a:p>
          <a:p>
            <a:pPr>
              <a:buFontTx/>
              <a:buChar char="-"/>
            </a:pPr>
            <a:r>
              <a:rPr lang="he-IL" sz="4000" dirty="0"/>
              <a:t>חָרַם </a:t>
            </a:r>
            <a:r>
              <a:rPr lang="en-US" sz="4000" b="1" dirty="0"/>
              <a:t> (</a:t>
            </a:r>
            <a:r>
              <a:rPr lang="en-US" sz="4000" b="1" dirty="0" err="1"/>
              <a:t>charam</a:t>
            </a:r>
            <a:r>
              <a:rPr lang="en-US" sz="4000" b="1" dirty="0"/>
              <a:t>) </a:t>
            </a:r>
            <a:r>
              <a:rPr lang="en-US" sz="4000" dirty="0"/>
              <a:t>ban, devote, exterminate</a:t>
            </a:r>
          </a:p>
          <a:p>
            <a:pPr>
              <a:buFontTx/>
              <a:buChar char="-"/>
            </a:pPr>
            <a:r>
              <a:rPr lang="en-US" sz="4000" dirty="0"/>
              <a:t>Favor - friendly regard shown toward another especially by a superior, approving consideration or attention</a:t>
            </a:r>
            <a:endParaRPr lang="en-US" dirty="0"/>
          </a:p>
        </p:txBody>
      </p:sp>
    </p:spTree>
    <p:extLst>
      <p:ext uri="{BB962C8B-B14F-4D97-AF65-F5344CB8AC3E}">
        <p14:creationId xmlns:p14="http://schemas.microsoft.com/office/powerpoint/2010/main" val="9785718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Seven Nations</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Paul in Pisidian Antioch (Acts 13:8-19)</a:t>
            </a:r>
          </a:p>
          <a:p>
            <a:pPr marL="0" indent="0">
              <a:buNone/>
            </a:pPr>
            <a:r>
              <a:rPr lang="en-US" sz="4000" b="1" dirty="0"/>
              <a:t>"For a period of about forty years He put up with them in the wilderness. When He had destroyed seven nations in the land of Canaan, He distributed their land as an inheritance-</a:t>
            </a:r>
          </a:p>
          <a:p>
            <a:pPr>
              <a:buFontTx/>
              <a:buChar char="-"/>
            </a:pPr>
            <a:r>
              <a:rPr lang="en-US" sz="4000" b="1" dirty="0"/>
              <a:t>The apostles related the history of Israel as they preached </a:t>
            </a:r>
            <a:r>
              <a:rPr lang="en-US" sz="4000" b="1" dirty="0" err="1"/>
              <a:t>Yahusha</a:t>
            </a:r>
            <a:r>
              <a:rPr lang="en-US" sz="4000" b="1" dirty="0"/>
              <a:t> as the resurrected Messiah, their history makes Messiah relevant</a:t>
            </a:r>
          </a:p>
          <a:p>
            <a:pPr>
              <a:buFontTx/>
              <a:buChar char="-"/>
            </a:pPr>
            <a:r>
              <a:rPr lang="en-US" sz="4000" b="1" dirty="0"/>
              <a:t>Steven (Acts 7)</a:t>
            </a:r>
          </a:p>
        </p:txBody>
      </p:sp>
    </p:spTree>
    <p:extLst>
      <p:ext uri="{BB962C8B-B14F-4D97-AF65-F5344CB8AC3E}">
        <p14:creationId xmlns:p14="http://schemas.microsoft.com/office/powerpoint/2010/main" val="17735591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No Covenant with Them</a:t>
            </a:r>
          </a:p>
        </p:txBody>
      </p:sp>
      <p:sp>
        <p:nvSpPr>
          <p:cNvPr id="3" name="Content Placeholder 2"/>
          <p:cNvSpPr>
            <a:spLocks noGrp="1"/>
          </p:cNvSpPr>
          <p:nvPr>
            <p:ph idx="1"/>
          </p:nvPr>
        </p:nvSpPr>
        <p:spPr>
          <a:xfrm>
            <a:off x="609600" y="1130852"/>
            <a:ext cx="10972800" cy="5645427"/>
          </a:xfrm>
        </p:spPr>
        <p:txBody>
          <a:bodyPr>
            <a:normAutofit lnSpcReduction="10000"/>
          </a:bodyPr>
          <a:lstStyle/>
          <a:p>
            <a:pPr marL="0" indent="0">
              <a:buNone/>
            </a:pPr>
            <a:r>
              <a:rPr lang="en-US" sz="4000" b="1" dirty="0" err="1"/>
              <a:t>Devarim</a:t>
            </a:r>
            <a:r>
              <a:rPr lang="en-US" sz="4000" b="1" dirty="0"/>
              <a:t>/Deuteronomy 7:3-4</a:t>
            </a:r>
          </a:p>
          <a:p>
            <a:pPr marL="0" indent="0">
              <a:buNone/>
            </a:pPr>
            <a:r>
              <a:rPr lang="en-US" sz="4000" b="1" dirty="0"/>
              <a:t>"Furthermore, you shall not intermarry with them; you shall not give your daughters to their sons, nor shall you take their daughters for your sons. For they will turn your sons away from following Me to serve other gods; then the anger of Yahuwah will be kindled against you and He will quickly destroy you.</a:t>
            </a:r>
          </a:p>
          <a:p>
            <a:pPr marL="0" indent="0">
              <a:buNone/>
            </a:pPr>
            <a:r>
              <a:rPr lang="en-US" sz="4000" b="1" dirty="0"/>
              <a:t>- 1 Corinthians 15:33 </a:t>
            </a:r>
            <a:r>
              <a:rPr lang="en-US" sz="4000" dirty="0"/>
              <a:t>Do not be deceived: "Bad company corrupts good morals."</a:t>
            </a:r>
            <a:endParaRPr lang="en-US" dirty="0"/>
          </a:p>
        </p:txBody>
      </p:sp>
    </p:spTree>
    <p:extLst>
      <p:ext uri="{BB962C8B-B14F-4D97-AF65-F5344CB8AC3E}">
        <p14:creationId xmlns:p14="http://schemas.microsoft.com/office/powerpoint/2010/main" val="22483997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a:latin typeface="+mn-lt"/>
              </a:rPr>
              <a:t>Unequally Yoked</a:t>
            </a:r>
          </a:p>
        </p:txBody>
      </p:sp>
      <p:sp>
        <p:nvSpPr>
          <p:cNvPr id="3" name="Content Placeholder 2"/>
          <p:cNvSpPr>
            <a:spLocks noGrp="1"/>
          </p:cNvSpPr>
          <p:nvPr>
            <p:ph idx="1"/>
          </p:nvPr>
        </p:nvSpPr>
        <p:spPr>
          <a:xfrm>
            <a:off x="609600" y="1130852"/>
            <a:ext cx="10972800" cy="5645427"/>
          </a:xfrm>
        </p:spPr>
        <p:txBody>
          <a:bodyPr>
            <a:normAutofit lnSpcReduction="10000"/>
          </a:bodyPr>
          <a:lstStyle/>
          <a:p>
            <a:pPr marL="0" indent="0">
              <a:buNone/>
            </a:pPr>
            <a:r>
              <a:rPr lang="en-US" sz="4000" b="1" dirty="0"/>
              <a:t>Do not be bound together with unbelievers; for what partnership have righteousness and lawlessness, or what fellowship has light with darkness? Or what harmony has Messiah with Belial, or what has a believer in common with an unbeliever? Or what agreement has the temple of Elohim with idols? For we are the temple of the living Elohim; just as Elohim said, "I WILL DWELL IN THEM AND WALK AMONG THEM; AND I WILL BE THEIR GOD, AND THEY SHALL BE MY PEOPLE.</a:t>
            </a:r>
          </a:p>
          <a:p>
            <a:pPr marL="0" indent="0">
              <a:buNone/>
            </a:pPr>
            <a:r>
              <a:rPr lang="en-US" sz="4000" b="1" dirty="0"/>
              <a:t>2 Corinthians 6:14-16</a:t>
            </a:r>
          </a:p>
        </p:txBody>
      </p:sp>
    </p:spTree>
    <p:extLst>
      <p:ext uri="{BB962C8B-B14F-4D97-AF65-F5344CB8AC3E}">
        <p14:creationId xmlns:p14="http://schemas.microsoft.com/office/powerpoint/2010/main" val="3610268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a:latin typeface="+mn-lt"/>
              </a:rPr>
              <a:t>Unequally Yoked</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2 Corinthians 6:17-18</a:t>
            </a:r>
          </a:p>
          <a:p>
            <a:pPr marL="0" indent="0">
              <a:buNone/>
            </a:pPr>
            <a:r>
              <a:rPr lang="en-US" sz="4000" b="1" dirty="0"/>
              <a:t>"Therefore, COME OUT FROM THEIR MIDST AND BE SEPARATE," says the Lord. "AND DO NOT TOUCH WHAT IS UNCLEAN; And I will welcome you. And I will be a father to you, And you shall be sons and daughters to Me," Says the Lord Almighty.</a:t>
            </a:r>
          </a:p>
        </p:txBody>
      </p:sp>
    </p:spTree>
    <p:extLst>
      <p:ext uri="{BB962C8B-B14F-4D97-AF65-F5344CB8AC3E}">
        <p14:creationId xmlns:p14="http://schemas.microsoft.com/office/powerpoint/2010/main" val="22602625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a:latin typeface="+mn-lt"/>
              </a:rPr>
              <a:t>Destroy All Objects of Worship</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err="1"/>
              <a:t>Devarim</a:t>
            </a:r>
            <a:r>
              <a:rPr lang="en-US" sz="4000" b="1" dirty="0"/>
              <a:t>/Deuteronomy 7:5-6</a:t>
            </a:r>
          </a:p>
          <a:p>
            <a:pPr marL="0" indent="0">
              <a:buNone/>
            </a:pPr>
            <a:r>
              <a:rPr lang="en-US" sz="4000" b="1" dirty="0"/>
              <a:t>"But thus you shall do to them: you shall tear down their altars, and smash their [sacred] pillars, and </a:t>
            </a:r>
            <a:r>
              <a:rPr lang="en-US" sz="4000" b="1" u="sng" dirty="0"/>
              <a:t>hew down</a:t>
            </a:r>
            <a:r>
              <a:rPr lang="en-US" sz="4000" b="1" dirty="0"/>
              <a:t> their </a:t>
            </a:r>
            <a:r>
              <a:rPr lang="en-US" sz="4000" b="1" dirty="0" err="1"/>
              <a:t>Asherim</a:t>
            </a:r>
            <a:r>
              <a:rPr lang="en-US" sz="4000" b="1" dirty="0"/>
              <a:t>, and burn their graven images with fire. For you are a holy people to Yahuwah your Elohim; Yahuwah your Elohim has chosen you to be a people for His own possession out of all the peoples who are on the face of the earth.</a:t>
            </a:r>
          </a:p>
        </p:txBody>
      </p:sp>
    </p:spTree>
    <p:extLst>
      <p:ext uri="{BB962C8B-B14F-4D97-AF65-F5344CB8AC3E}">
        <p14:creationId xmlns:p14="http://schemas.microsoft.com/office/powerpoint/2010/main" val="12934299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Asherah</a:t>
            </a:r>
          </a:p>
        </p:txBody>
      </p:sp>
      <p:sp>
        <p:nvSpPr>
          <p:cNvPr id="3" name="Content Placeholder 2"/>
          <p:cNvSpPr>
            <a:spLocks noGrp="1"/>
          </p:cNvSpPr>
          <p:nvPr>
            <p:ph idx="1"/>
          </p:nvPr>
        </p:nvSpPr>
        <p:spPr>
          <a:xfrm>
            <a:off x="609600" y="1130852"/>
            <a:ext cx="10972800" cy="5645427"/>
          </a:xfrm>
        </p:spPr>
        <p:txBody>
          <a:bodyPr>
            <a:normAutofit/>
          </a:bodyPr>
          <a:lstStyle/>
          <a:p>
            <a:pPr marL="514350" indent="-514350">
              <a:buAutoNum type="alphaLcPeriod"/>
            </a:pPr>
            <a:r>
              <a:rPr lang="en-US" sz="4000" dirty="0"/>
              <a:t>a </a:t>
            </a:r>
            <a:r>
              <a:rPr lang="en-US" sz="4000" dirty="0" err="1"/>
              <a:t>Canaanitish</a:t>
            </a:r>
            <a:r>
              <a:rPr lang="en-US" sz="4000" dirty="0"/>
              <a:t> goddess of fortune &amp; happiness; having prophets 1 K 18:19, an image 15:13 = 2 Ch 15:16, 2 K 21:7, sacred vessels 2 K 23:4, houses v:7. </a:t>
            </a:r>
          </a:p>
          <a:p>
            <a:pPr marL="0" indent="0">
              <a:buNone/>
            </a:pPr>
            <a:r>
              <a:rPr lang="en-US" sz="4000" dirty="0"/>
              <a:t>b. a symbol of this goddess, a </a:t>
            </a:r>
            <a:r>
              <a:rPr lang="en-US" sz="4000" i="1" dirty="0"/>
              <a:t>sacred tree </a:t>
            </a:r>
            <a:r>
              <a:rPr lang="en-US" sz="4000" dirty="0"/>
              <a:t>or </a:t>
            </a:r>
            <a:r>
              <a:rPr lang="en-US" sz="4000" i="1" dirty="0"/>
              <a:t>pole </a:t>
            </a:r>
            <a:r>
              <a:rPr lang="en-US" sz="4000" dirty="0"/>
              <a:t>set up near an altar  </a:t>
            </a:r>
          </a:p>
        </p:txBody>
      </p:sp>
    </p:spTree>
    <p:extLst>
      <p:ext uri="{BB962C8B-B14F-4D97-AF65-F5344CB8AC3E}">
        <p14:creationId xmlns:p14="http://schemas.microsoft.com/office/powerpoint/2010/main" val="24754125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a:latin typeface="+mn-lt"/>
              </a:rPr>
              <a:t>Yahuwah Keeps His Oath</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err="1"/>
              <a:t>Devarim</a:t>
            </a:r>
            <a:r>
              <a:rPr lang="en-US" sz="4000" b="1" dirty="0"/>
              <a:t>/Deuteronomy 7:7-8</a:t>
            </a:r>
          </a:p>
          <a:p>
            <a:pPr marL="0" indent="0">
              <a:buNone/>
            </a:pPr>
            <a:r>
              <a:rPr lang="en-US" sz="4000" b="1" dirty="0"/>
              <a:t>"Yahuwah did not set His love on you nor choose you because you were more in number than any of the peoples, for you were the fewest of all peoples, </a:t>
            </a:r>
            <a:r>
              <a:rPr lang="en-US" sz="4000" b="1" u="sng" dirty="0"/>
              <a:t>but because Yahuwah loved you and kept the oath</a:t>
            </a:r>
            <a:r>
              <a:rPr lang="en-US" sz="4000" b="1" dirty="0"/>
              <a:t> which He swore to your forefathers, Yahuwah brought you out by a mighty hand and redeemed you from the house of slavery, from the hand of Pharaoh king of Mitzrayim.</a:t>
            </a:r>
          </a:p>
        </p:txBody>
      </p:sp>
    </p:spTree>
    <p:extLst>
      <p:ext uri="{BB962C8B-B14F-4D97-AF65-F5344CB8AC3E}">
        <p14:creationId xmlns:p14="http://schemas.microsoft.com/office/powerpoint/2010/main" val="38334861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a:latin typeface="+mn-lt"/>
              </a:rPr>
              <a:t>Yahuwah is the Faithful Elohim</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err="1"/>
              <a:t>Devarim</a:t>
            </a:r>
            <a:r>
              <a:rPr lang="en-US" sz="4000" b="1" dirty="0"/>
              <a:t>/Deuteronomy 7:9-10</a:t>
            </a:r>
          </a:p>
          <a:p>
            <a:pPr marL="0" indent="0">
              <a:buNone/>
            </a:pPr>
            <a:r>
              <a:rPr lang="en-US" sz="4000" b="1" dirty="0"/>
              <a:t>"Know therefore that Yahuwah your Elohim, He is Elohim, the faithful Elohim, who keeps His covenant and His lovingkindness to a thousandth generation with those who love Him and keep His commandments (Dev 5:10); but repays those who hate Him to their faces, to destroy them; He will not delay with him who hates Him, He will repay him to his face.</a:t>
            </a:r>
          </a:p>
        </p:txBody>
      </p:sp>
    </p:spTree>
    <p:extLst>
      <p:ext uri="{BB962C8B-B14F-4D97-AF65-F5344CB8AC3E}">
        <p14:creationId xmlns:p14="http://schemas.microsoft.com/office/powerpoint/2010/main" val="17223627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a:latin typeface="+mn-lt"/>
              </a:rPr>
              <a:t>Yahuwah is the Faithful Elohim</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1 Corinthians 1:9 Elohim is faithful, through whom you were called into fellowship with His Son, </a:t>
            </a:r>
            <a:r>
              <a:rPr lang="en-US" sz="4000" b="1" dirty="0" err="1"/>
              <a:t>Yahusha</a:t>
            </a:r>
            <a:r>
              <a:rPr lang="en-US" sz="4000" b="1" dirty="0"/>
              <a:t> Messiah our Lord.</a:t>
            </a:r>
          </a:p>
          <a:p>
            <a:pPr marL="0" indent="0">
              <a:buNone/>
            </a:pPr>
            <a:r>
              <a:rPr lang="en-US" sz="4000" b="1" dirty="0"/>
              <a:t>1 Corinthians 10:13 No temptation has overtaken you but such as is common to man; and Elohim is faithful, who will not allow you to be tempted beyond what you are able, but with the temptation will provide the way of escape also, so that you will be able to endure it.</a:t>
            </a:r>
            <a:endParaRPr lang="en-US" b="1" dirty="0"/>
          </a:p>
        </p:txBody>
      </p:sp>
    </p:spTree>
    <p:extLst>
      <p:ext uri="{BB962C8B-B14F-4D97-AF65-F5344CB8AC3E}">
        <p14:creationId xmlns:p14="http://schemas.microsoft.com/office/powerpoint/2010/main" val="839453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Because Yahuwah is Faithful…</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err="1"/>
              <a:t>Devarim</a:t>
            </a:r>
            <a:r>
              <a:rPr lang="en-US" sz="4000" b="1" dirty="0"/>
              <a:t>/Deuteronomy 7:11</a:t>
            </a:r>
          </a:p>
          <a:p>
            <a:pPr marL="0" indent="0">
              <a:buNone/>
            </a:pPr>
            <a:r>
              <a:rPr lang="en-US" sz="4000" b="1" dirty="0"/>
              <a:t>"Therefore, you shall keep the commandment and the statutes and the judgments which I am commanding you today, to do them.</a:t>
            </a:r>
          </a:p>
          <a:p>
            <a:pPr marL="0" indent="0">
              <a:buNone/>
            </a:pPr>
            <a:r>
              <a:rPr lang="en-US" sz="4000" b="1" dirty="0"/>
              <a:t>- Here again the “commandment” is the covenant which is broken down into two components: the </a:t>
            </a:r>
            <a:r>
              <a:rPr lang="en-US" sz="4000" b="1" dirty="0" err="1"/>
              <a:t>chukim</a:t>
            </a:r>
            <a:r>
              <a:rPr lang="en-US" sz="4000" b="1" dirty="0"/>
              <a:t> and </a:t>
            </a:r>
            <a:r>
              <a:rPr lang="en-US" sz="4000" b="1" dirty="0" err="1"/>
              <a:t>mishpatim</a:t>
            </a:r>
            <a:r>
              <a:rPr lang="en-US" sz="4000" b="1" dirty="0"/>
              <a:t>.</a:t>
            </a:r>
          </a:p>
        </p:txBody>
      </p:sp>
    </p:spTree>
    <p:extLst>
      <p:ext uri="{BB962C8B-B14F-4D97-AF65-F5344CB8AC3E}">
        <p14:creationId xmlns:p14="http://schemas.microsoft.com/office/powerpoint/2010/main" val="21950443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 </a:t>
            </a:r>
            <a:r>
              <a:rPr lang="he-IL" dirty="0"/>
              <a:t>עֵ֫קֶב </a:t>
            </a:r>
            <a:r>
              <a:rPr lang="en-US" sz="4800" b="1" dirty="0">
                <a:latin typeface="+mn-lt"/>
              </a:rPr>
              <a:t>  </a:t>
            </a:r>
            <a:r>
              <a:rPr lang="en-US" sz="4800" b="1" dirty="0" err="1">
                <a:latin typeface="+mn-lt"/>
              </a:rPr>
              <a:t>Eichev</a:t>
            </a:r>
            <a:r>
              <a:rPr lang="en-US" sz="4800" b="1" dirty="0">
                <a:latin typeface="+mn-lt"/>
              </a:rPr>
              <a:t> – Because…</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err="1"/>
              <a:t>Devarim</a:t>
            </a:r>
            <a:r>
              <a:rPr lang="en-US" sz="4000" b="1" dirty="0"/>
              <a:t>/Deuteronomy 7:12</a:t>
            </a:r>
          </a:p>
          <a:p>
            <a:pPr marL="0" indent="0">
              <a:buNone/>
            </a:pPr>
            <a:r>
              <a:rPr lang="en-US" sz="4000" b="1" dirty="0"/>
              <a:t>"Then it shall come about, </a:t>
            </a:r>
            <a:r>
              <a:rPr lang="en-US" sz="4000" b="1" u="sng" dirty="0"/>
              <a:t>because</a:t>
            </a:r>
            <a:r>
              <a:rPr lang="en-US" sz="4000" b="1" dirty="0"/>
              <a:t> you listen to (</a:t>
            </a:r>
            <a:r>
              <a:rPr lang="en-US" sz="4000" b="1" dirty="0" err="1"/>
              <a:t>shema</a:t>
            </a:r>
            <a:r>
              <a:rPr lang="en-US" sz="4000" b="1"/>
              <a:t>) </a:t>
            </a:r>
            <a:r>
              <a:rPr lang="en-US" sz="4000" b="1" dirty="0"/>
              <a:t>these judgments and guard (keep) and do them, that Yahuwah your Elohim will guard (keep) with you His covenant and His lovingkindness which He swore to your forefathers. </a:t>
            </a:r>
          </a:p>
          <a:p>
            <a:pPr marL="0" indent="0">
              <a:buNone/>
            </a:pPr>
            <a:r>
              <a:rPr lang="en-US" sz="4000" b="1" dirty="0"/>
              <a:t>- </a:t>
            </a:r>
            <a:r>
              <a:rPr lang="en-US" sz="4000" b="1" dirty="0" err="1"/>
              <a:t>Eichev</a:t>
            </a:r>
            <a:r>
              <a:rPr lang="en-US" sz="4000" b="1" dirty="0"/>
              <a:t> is an adverb expressing consequence, result</a:t>
            </a:r>
          </a:p>
        </p:txBody>
      </p:sp>
    </p:spTree>
    <p:extLst>
      <p:ext uri="{BB962C8B-B14F-4D97-AF65-F5344CB8AC3E}">
        <p14:creationId xmlns:p14="http://schemas.microsoft.com/office/powerpoint/2010/main" val="32257734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 </a:t>
            </a:r>
            <a:r>
              <a:rPr lang="he-IL" dirty="0"/>
              <a:t>עֵ֫קֶב </a:t>
            </a:r>
            <a:r>
              <a:rPr lang="en-US" sz="4800" b="1" dirty="0">
                <a:latin typeface="+mn-lt"/>
              </a:rPr>
              <a:t>  </a:t>
            </a:r>
            <a:r>
              <a:rPr lang="en-US" sz="4800" b="1" dirty="0" err="1">
                <a:latin typeface="+mn-lt"/>
              </a:rPr>
              <a:t>Eichev</a:t>
            </a:r>
            <a:r>
              <a:rPr lang="en-US" sz="4800" b="1" dirty="0">
                <a:latin typeface="+mn-lt"/>
              </a:rPr>
              <a:t> – Because…</a:t>
            </a:r>
          </a:p>
        </p:txBody>
      </p:sp>
      <p:sp>
        <p:nvSpPr>
          <p:cNvPr id="3" name="Content Placeholder 2"/>
          <p:cNvSpPr>
            <a:spLocks noGrp="1"/>
          </p:cNvSpPr>
          <p:nvPr>
            <p:ph idx="1"/>
          </p:nvPr>
        </p:nvSpPr>
        <p:spPr>
          <a:xfrm>
            <a:off x="609600" y="1130852"/>
            <a:ext cx="10972800" cy="5645427"/>
          </a:xfrm>
        </p:spPr>
        <p:txBody>
          <a:bodyPr>
            <a:normAutofit lnSpcReduction="10000"/>
          </a:bodyPr>
          <a:lstStyle/>
          <a:p>
            <a:pPr marL="0" indent="0">
              <a:buNone/>
            </a:pPr>
            <a:r>
              <a:rPr lang="en-US" sz="4000" b="1" dirty="0"/>
              <a:t>Genesis 22:18 "In your seed all the nations of the earth shall be blessed, </a:t>
            </a:r>
            <a:r>
              <a:rPr lang="en-US" sz="4000" b="1" u="sng" dirty="0"/>
              <a:t>because</a:t>
            </a:r>
            <a:r>
              <a:rPr lang="en-US" sz="4000" b="1" dirty="0"/>
              <a:t> you have obeyed My voice."</a:t>
            </a:r>
            <a:endParaRPr lang="en-US" b="1" dirty="0"/>
          </a:p>
          <a:p>
            <a:pPr marL="0" indent="0">
              <a:buNone/>
            </a:pPr>
            <a:r>
              <a:rPr lang="en-US" sz="4000" b="1" dirty="0"/>
              <a:t>Genesis 26:4-5 "I will multiply your descendants as the stars of heaven, and will give your descendants all these lands; and by your descendants all the nations of the earth shall be blessed; </a:t>
            </a:r>
            <a:r>
              <a:rPr lang="en-US" sz="4000" b="1" u="sng" dirty="0"/>
              <a:t>because</a:t>
            </a:r>
            <a:r>
              <a:rPr lang="en-US" sz="4000" b="1" dirty="0"/>
              <a:t> Abraham obeyed My voice and kept My charge (</a:t>
            </a:r>
            <a:r>
              <a:rPr lang="en-US" sz="4000" b="1" dirty="0" err="1"/>
              <a:t>mishmeret</a:t>
            </a:r>
            <a:r>
              <a:rPr lang="en-US" sz="4000" b="1" dirty="0"/>
              <a:t>), My commandments (mitzvah), My statutes (</a:t>
            </a:r>
            <a:r>
              <a:rPr lang="en-US" sz="4000" b="1" dirty="0" err="1"/>
              <a:t>chukah</a:t>
            </a:r>
            <a:r>
              <a:rPr lang="en-US" sz="4000" b="1" dirty="0"/>
              <a:t>) and My laws (</a:t>
            </a:r>
            <a:r>
              <a:rPr lang="en-US" sz="4000" b="1" dirty="0" err="1"/>
              <a:t>torah</a:t>
            </a:r>
            <a:r>
              <a:rPr lang="en-US" sz="4000" b="1" dirty="0"/>
              <a:t>)."</a:t>
            </a:r>
            <a:endParaRPr lang="en-US" b="1" dirty="0"/>
          </a:p>
        </p:txBody>
      </p:sp>
    </p:spTree>
    <p:extLst>
      <p:ext uri="{BB962C8B-B14F-4D97-AF65-F5344CB8AC3E}">
        <p14:creationId xmlns:p14="http://schemas.microsoft.com/office/powerpoint/2010/main" val="21503550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When the Blessing Comes</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err="1"/>
              <a:t>Devarim</a:t>
            </a:r>
            <a:r>
              <a:rPr lang="en-US" sz="4000" b="1" dirty="0"/>
              <a:t>/Deuteronomy 7:13</a:t>
            </a:r>
          </a:p>
          <a:p>
            <a:pPr marL="0" indent="0">
              <a:buNone/>
            </a:pPr>
            <a:r>
              <a:rPr lang="en-US" sz="4000" b="1" dirty="0"/>
              <a:t>"He will love you and bless you and multiply you; He will also bless the fruit of your womb and the fruit of your ground, your grain and your new wine and your oil, the increase of your herd and the young of your flock, in the land which He swore to your forefathers to give you.</a:t>
            </a:r>
          </a:p>
          <a:p>
            <a:pPr marL="0" indent="0">
              <a:buNone/>
            </a:pPr>
            <a:r>
              <a:rPr lang="en-US" sz="4000" b="1" dirty="0"/>
              <a:t>- Compare </a:t>
            </a:r>
            <a:r>
              <a:rPr lang="en-US" sz="4000" b="1" dirty="0" err="1"/>
              <a:t>Devarim</a:t>
            </a:r>
            <a:r>
              <a:rPr lang="en-US" sz="4000" b="1" dirty="0"/>
              <a:t> 28:1-14</a:t>
            </a:r>
          </a:p>
        </p:txBody>
      </p:sp>
    </p:spTree>
    <p:extLst>
      <p:ext uri="{BB962C8B-B14F-4D97-AF65-F5344CB8AC3E}">
        <p14:creationId xmlns:p14="http://schemas.microsoft.com/office/powerpoint/2010/main" val="41975433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No Diseases For You</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err="1"/>
              <a:t>Devarim</a:t>
            </a:r>
            <a:r>
              <a:rPr lang="en-US" sz="4000" b="1" dirty="0"/>
              <a:t>/Deuteronomy 7:14-15</a:t>
            </a:r>
          </a:p>
          <a:p>
            <a:pPr marL="0" indent="0">
              <a:buNone/>
            </a:pPr>
            <a:r>
              <a:rPr lang="en-US" sz="4000" b="1" dirty="0"/>
              <a:t>"You shall be blessed above all peoples; there will be no male or female barren among you or among your cattle. Yahuwah will </a:t>
            </a:r>
            <a:r>
              <a:rPr lang="en-US" sz="4000" b="1" u="sng" dirty="0"/>
              <a:t>remove</a:t>
            </a:r>
            <a:r>
              <a:rPr lang="en-US" sz="4000" b="1" dirty="0"/>
              <a:t> from you all sickness; and He will not put on you any of the harmful diseases of Mitzrayim </a:t>
            </a:r>
            <a:r>
              <a:rPr lang="en-US" sz="4000" b="1" u="sng" dirty="0"/>
              <a:t>which you have known</a:t>
            </a:r>
            <a:r>
              <a:rPr lang="en-US" sz="4000" b="1" dirty="0"/>
              <a:t>, but He will lay them on all who hate you.</a:t>
            </a:r>
          </a:p>
          <a:p>
            <a:pPr marL="0" indent="0">
              <a:buNone/>
            </a:pPr>
            <a:r>
              <a:rPr lang="en-US" sz="4000" b="1" dirty="0"/>
              <a:t>- Why do we experience sickness and disease?</a:t>
            </a:r>
          </a:p>
        </p:txBody>
      </p:sp>
    </p:spTree>
    <p:extLst>
      <p:ext uri="{BB962C8B-B14F-4D97-AF65-F5344CB8AC3E}">
        <p14:creationId xmlns:p14="http://schemas.microsoft.com/office/powerpoint/2010/main" val="30667028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Destroy Them All</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err="1"/>
              <a:t>Devarim</a:t>
            </a:r>
            <a:r>
              <a:rPr lang="en-US" sz="4000" b="1" dirty="0"/>
              <a:t>/Deuteronomy 7:16</a:t>
            </a:r>
          </a:p>
          <a:p>
            <a:pPr marL="0" indent="0">
              <a:buNone/>
            </a:pPr>
            <a:r>
              <a:rPr lang="en-US" sz="4000" b="1" dirty="0"/>
              <a:t>"You shall consume all the peoples whom Yahuwah your Elohim will deliver to you; your eye shall not pity them (do not look on them with compassion), nor shall you serve their gods, for that [would be] a snare to you.</a:t>
            </a:r>
          </a:p>
        </p:txBody>
      </p:sp>
    </p:spTree>
    <p:extLst>
      <p:ext uri="{BB962C8B-B14F-4D97-AF65-F5344CB8AC3E}">
        <p14:creationId xmlns:p14="http://schemas.microsoft.com/office/powerpoint/2010/main" val="22565498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Don’t Be Afraid of Them</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err="1"/>
              <a:t>Devarim</a:t>
            </a:r>
            <a:r>
              <a:rPr lang="en-US" sz="4000" b="1" dirty="0"/>
              <a:t>/Deuteronomy 7:17-18</a:t>
            </a:r>
          </a:p>
          <a:p>
            <a:pPr marL="0" indent="0">
              <a:buNone/>
            </a:pPr>
            <a:r>
              <a:rPr lang="en-US" sz="4000" b="1" dirty="0"/>
              <a:t>"If you should say in your heart, 'These nations are greater than I; how can I dispossess them?' you shall not be afraid of them; you shall well remember what Yahuwah your Elohim did to Pharaoh and to all Mitzrayim:</a:t>
            </a:r>
          </a:p>
        </p:txBody>
      </p:sp>
    </p:spTree>
    <p:extLst>
      <p:ext uri="{BB962C8B-B14F-4D97-AF65-F5344CB8AC3E}">
        <p14:creationId xmlns:p14="http://schemas.microsoft.com/office/powerpoint/2010/main" val="7604968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What Yahuwah Did To Egypt</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err="1"/>
              <a:t>Devarim</a:t>
            </a:r>
            <a:r>
              <a:rPr lang="en-US" sz="4000" b="1" dirty="0"/>
              <a:t>/Deuteronomy 7:19</a:t>
            </a:r>
          </a:p>
          <a:p>
            <a:pPr marL="0" indent="0">
              <a:buNone/>
            </a:pPr>
            <a:r>
              <a:rPr lang="en-US" sz="4000" b="1" dirty="0"/>
              <a:t>the great trials which your eyes saw and the signs and the wonders and the mighty hand and the outstretched arm by which Yahuwah your Elohim brought you out. So shall Yahuwah your Elohim do to all the peoples of whom you are afraid.</a:t>
            </a:r>
          </a:p>
        </p:txBody>
      </p:sp>
    </p:spTree>
    <p:extLst>
      <p:ext uri="{BB962C8B-B14F-4D97-AF65-F5344CB8AC3E}">
        <p14:creationId xmlns:p14="http://schemas.microsoft.com/office/powerpoint/2010/main" val="21631781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The Hornet Invasion</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err="1"/>
              <a:t>Devarim</a:t>
            </a:r>
            <a:r>
              <a:rPr lang="en-US" sz="4000" b="1" dirty="0"/>
              <a:t>/Deuteronomy 7:20-21</a:t>
            </a:r>
          </a:p>
          <a:p>
            <a:pPr marL="0" indent="0">
              <a:buNone/>
            </a:pPr>
            <a:r>
              <a:rPr lang="en-US" sz="4000" b="1" dirty="0"/>
              <a:t>"Moreover, Yahuwah your Elohim will send the hornet against them, until those who are left and hide themselves from you perish. You shall not dread them, for Yahuwah your Elohim is in your midst, a great and awesome Elohim.</a:t>
            </a:r>
          </a:p>
        </p:txBody>
      </p:sp>
    </p:spTree>
    <p:extLst>
      <p:ext uri="{BB962C8B-B14F-4D97-AF65-F5344CB8AC3E}">
        <p14:creationId xmlns:p14="http://schemas.microsoft.com/office/powerpoint/2010/main" val="256937377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Destroying the Nations</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err="1"/>
              <a:t>Devarim</a:t>
            </a:r>
            <a:r>
              <a:rPr lang="en-US" sz="4000" b="1" dirty="0"/>
              <a:t>/Deuteronomy 7:22-23</a:t>
            </a:r>
          </a:p>
          <a:p>
            <a:pPr marL="0" indent="0">
              <a:buNone/>
            </a:pPr>
            <a:r>
              <a:rPr lang="en-US" sz="4000" b="1" dirty="0"/>
              <a:t>"Yahuwah your Elohim will clear away these nations before you little by little; you will not be able to put an end to them quickly, for the wild beasts would grow too numerous for you. But Yahuwah your Elohim will deliver them before you, and will throw them into great confusion until they are destroyed.</a:t>
            </a:r>
          </a:p>
        </p:txBody>
      </p:sp>
    </p:spTree>
    <p:extLst>
      <p:ext uri="{BB962C8B-B14F-4D97-AF65-F5344CB8AC3E}">
        <p14:creationId xmlns:p14="http://schemas.microsoft.com/office/powerpoint/2010/main" val="30728391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Complete Eradication of the False Gods</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err="1"/>
              <a:t>Devarim</a:t>
            </a:r>
            <a:r>
              <a:rPr lang="en-US" sz="4000" b="1" dirty="0"/>
              <a:t>/Deuteronomy 7:24-25</a:t>
            </a:r>
          </a:p>
          <a:p>
            <a:pPr marL="0" indent="0">
              <a:buNone/>
            </a:pPr>
            <a:r>
              <a:rPr lang="en-US" sz="4000" b="1" dirty="0"/>
              <a:t>"He will deliver their kings into your hand so that you will make their name perish from under heaven; no man will be able to stand before you until you have destroyed them. The graven images of their gods you are to burn with fire; you shall not covet the silver or the gold that is on them, nor take it for yourselves, or you will be snared by it, for it is an abomination to Yahuwah your Elohim.</a:t>
            </a:r>
          </a:p>
        </p:txBody>
      </p:sp>
    </p:spTree>
    <p:extLst>
      <p:ext uri="{BB962C8B-B14F-4D97-AF65-F5344CB8AC3E}">
        <p14:creationId xmlns:p14="http://schemas.microsoft.com/office/powerpoint/2010/main" val="236103165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Not In My House!</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err="1"/>
              <a:t>Devarim</a:t>
            </a:r>
            <a:r>
              <a:rPr lang="en-US" sz="4000" b="1" dirty="0"/>
              <a:t>/Deuteronomy 7:26</a:t>
            </a:r>
          </a:p>
          <a:p>
            <a:pPr marL="0" indent="0">
              <a:buNone/>
            </a:pPr>
            <a:r>
              <a:rPr lang="en-US" sz="4000" b="1" dirty="0"/>
              <a:t>"You shall not bring an abomination into your house, and like it come under the ban; you shall utterly detest it and you shall utterly abhor it, for it is something banned.</a:t>
            </a:r>
          </a:p>
          <a:p>
            <a:pPr marL="0" indent="0">
              <a:buNone/>
            </a:pPr>
            <a:r>
              <a:rPr lang="en-US" sz="4000" b="1" dirty="0"/>
              <a:t>- don’t bring artifacts from ancient worship cultures home to hang on the wall, charms, statues, etc.</a:t>
            </a:r>
          </a:p>
        </p:txBody>
      </p:sp>
    </p:spTree>
    <p:extLst>
      <p:ext uri="{BB962C8B-B14F-4D97-AF65-F5344CB8AC3E}">
        <p14:creationId xmlns:p14="http://schemas.microsoft.com/office/powerpoint/2010/main" val="388211741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a:latin typeface="+mn-lt"/>
              </a:rPr>
              <a:t>Summary</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The mixing of other worship practices with that Yahuwah orders is an abomination</a:t>
            </a:r>
          </a:p>
          <a:p>
            <a:pPr marL="0" indent="0">
              <a:buNone/>
            </a:pPr>
            <a:r>
              <a:rPr lang="en-US" sz="4000" b="1" dirty="0"/>
              <a:t>Mixed marriages brings on a snare for Yahuwah’s people</a:t>
            </a:r>
          </a:p>
          <a:p>
            <a:pPr marL="0" indent="0">
              <a:buNone/>
            </a:pPr>
            <a:r>
              <a:rPr lang="en-US" sz="4000" b="1" dirty="0"/>
              <a:t>Such worship is promised to bring on rejection and exile</a:t>
            </a:r>
          </a:p>
          <a:p>
            <a:pPr marL="0" indent="0">
              <a:buNone/>
            </a:pPr>
            <a:r>
              <a:rPr lang="en-US" sz="4000" b="1" dirty="0"/>
              <a:t>We cannot even entertain the thought of worshipping Yah some other way</a:t>
            </a:r>
          </a:p>
        </p:txBody>
      </p:sp>
    </p:spTree>
    <p:extLst>
      <p:ext uri="{BB962C8B-B14F-4D97-AF65-F5344CB8AC3E}">
        <p14:creationId xmlns:p14="http://schemas.microsoft.com/office/powerpoint/2010/main" val="54083193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6" y="876303"/>
            <a:ext cx="10462381" cy="5143500"/>
          </a:xfrm>
        </p:spPr>
        <p:txBody>
          <a:bodyPr>
            <a:normAutofit/>
          </a:bodyPr>
          <a:lstStyle/>
          <a:p>
            <a:pPr algn="ctr">
              <a:buNone/>
            </a:pPr>
            <a:r>
              <a:rPr lang="en-US" sz="4000" b="1">
                <a:solidFill>
                  <a:schemeClr val="tx1"/>
                </a:solidFill>
                <a:latin typeface="+mn-lt"/>
              </a:rPr>
              <a:t>You Can Get More Information About Many Other Bible Study Topics From a Hebraic Perspective At My Website:</a:t>
            </a:r>
          </a:p>
          <a:p>
            <a:pPr algn="ctr">
              <a:buNone/>
            </a:pPr>
            <a:r>
              <a:rPr lang="en-US" sz="6000" b="1">
                <a:solidFill>
                  <a:schemeClr val="tx1"/>
                </a:solidFill>
                <a:latin typeface="+mn-lt"/>
              </a:rPr>
              <a:t>www.BibleTruth.cc</a:t>
            </a:r>
          </a:p>
        </p:txBody>
      </p:sp>
    </p:spTree>
    <p:extLst>
      <p:ext uri="{BB962C8B-B14F-4D97-AF65-F5344CB8AC3E}">
        <p14:creationId xmlns:p14="http://schemas.microsoft.com/office/powerpoint/2010/main" val="91191785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247602</TotalTime>
  <Words>1901</Words>
  <Application>Microsoft Macintosh PowerPoint</Application>
  <PresentationFormat>Widescreen</PresentationFormat>
  <Paragraphs>119</Paragraphs>
  <Slides>31</Slides>
  <Notes>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31</vt:i4>
      </vt:variant>
    </vt:vector>
  </HeadingPairs>
  <TitlesOfParts>
    <vt:vector size="36" baseType="lpstr">
      <vt:lpstr>Arial</vt:lpstr>
      <vt:lpstr>Calibri</vt:lpstr>
      <vt:lpstr>Calibri Light</vt:lpstr>
      <vt:lpstr>Helvetica</vt:lpstr>
      <vt:lpstr>Office Theme</vt:lpstr>
      <vt:lpstr>PowerPoint Presentation</vt:lpstr>
      <vt:lpstr>PowerPoint Presentation</vt:lpstr>
      <vt:lpstr>When In The Land…</vt:lpstr>
      <vt:lpstr>Seven Nations</vt:lpstr>
      <vt:lpstr>Table of Nations</vt:lpstr>
      <vt:lpstr>Table of Nations</vt:lpstr>
      <vt:lpstr>Seven Nations</vt:lpstr>
      <vt:lpstr>When In The Land…</vt:lpstr>
      <vt:lpstr>Seven Nations</vt:lpstr>
      <vt:lpstr>No Covenant with Them</vt:lpstr>
      <vt:lpstr>Unequally Yoked</vt:lpstr>
      <vt:lpstr>Unequally Yoked</vt:lpstr>
      <vt:lpstr>Destroy All Objects of Worship</vt:lpstr>
      <vt:lpstr>Asherah</vt:lpstr>
      <vt:lpstr>Yahuwah Keeps His Oath</vt:lpstr>
      <vt:lpstr>Yahuwah is the Faithful Elohim</vt:lpstr>
      <vt:lpstr>Yahuwah is the Faithful Elohim</vt:lpstr>
      <vt:lpstr>Because Yahuwah is Faithful…</vt:lpstr>
      <vt:lpstr> עֵ֫קֶב   Eichev – Because…</vt:lpstr>
      <vt:lpstr> עֵ֫קֶב   Eichev – Because…</vt:lpstr>
      <vt:lpstr>When the Blessing Comes</vt:lpstr>
      <vt:lpstr>No Diseases For You</vt:lpstr>
      <vt:lpstr>Destroy Them All</vt:lpstr>
      <vt:lpstr>Don’t Be Afraid of Them</vt:lpstr>
      <vt:lpstr>What Yahuwah Did To Egypt</vt:lpstr>
      <vt:lpstr>The Hornet Invasion</vt:lpstr>
      <vt:lpstr>Destroying the Nations</vt:lpstr>
      <vt:lpstr>Complete Eradication of the False Gods</vt:lpstr>
      <vt:lpstr>Not In My House!</vt:lpstr>
      <vt:lpstr>Summary</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M Rogers</dc:creator>
  <cp:lastModifiedBy>Microsoft Office User</cp:lastModifiedBy>
  <cp:revision>2170</cp:revision>
  <dcterms:created xsi:type="dcterms:W3CDTF">2018-11-07T08:55:54Z</dcterms:created>
  <dcterms:modified xsi:type="dcterms:W3CDTF">2021-07-31T14:28:31Z</dcterms:modified>
</cp:coreProperties>
</file>