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4" r:id="rId2"/>
    <p:sldId id="1569" r:id="rId3"/>
    <p:sldId id="1570" r:id="rId4"/>
    <p:sldId id="1571" r:id="rId5"/>
    <p:sldId id="1183" r:id="rId6"/>
    <p:sldId id="1572" r:id="rId7"/>
    <p:sldId id="333" r:id="rId8"/>
    <p:sldId id="339" r:id="rId9"/>
    <p:sldId id="1573" r:id="rId10"/>
    <p:sldId id="1574" r:id="rId11"/>
    <p:sldId id="1575" r:id="rId12"/>
    <p:sldId id="1555" r:id="rId13"/>
    <p:sldId id="1556" r:id="rId14"/>
    <p:sldId id="1558" r:id="rId15"/>
    <p:sldId id="1559" r:id="rId16"/>
    <p:sldId id="1566" r:id="rId17"/>
    <p:sldId id="1576" r:id="rId18"/>
    <p:sldId id="1578" r:id="rId19"/>
    <p:sldId id="1580" r:id="rId20"/>
    <p:sldId id="1579" r:id="rId21"/>
    <p:sldId id="1577" r:id="rId22"/>
    <p:sldId id="1581" r:id="rId23"/>
    <p:sldId id="1582" r:id="rId24"/>
    <p:sldId id="1583" r:id="rId25"/>
    <p:sldId id="1584" r:id="rId26"/>
    <p:sldId id="1585" r:id="rId27"/>
    <p:sldId id="1586" r:id="rId28"/>
    <p:sldId id="1587" r:id="rId29"/>
    <p:sldId id="1588" r:id="rId30"/>
    <p:sldId id="1589" r:id="rId31"/>
    <p:sldId id="1590" r:id="rId32"/>
    <p:sldId id="1591" r:id="rId33"/>
    <p:sldId id="1592" r:id="rId34"/>
    <p:sldId id="1593" r:id="rId35"/>
    <p:sldId id="1594" r:id="rId36"/>
    <p:sldId id="1547" r:id="rId37"/>
    <p:sldId id="77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333" autoAdjust="0"/>
    <p:restoredTop sz="95805" autoAdjust="0"/>
  </p:normalViewPr>
  <p:slideViewPr>
    <p:cSldViewPr snapToGrid="0">
      <p:cViewPr varScale="1">
        <p:scale>
          <a:sx n="95" d="100"/>
          <a:sy n="95" d="100"/>
        </p:scale>
        <p:origin x="184" y="368"/>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7/4/21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Colossae is located in</a:t>
            </a:r>
            <a:r>
              <a:rPr lang="en-US" baseline="0" dirty="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7/4/21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7/4/21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7/4/21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7/4/21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7/4/21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7/4/21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7/4/21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92500" lnSpcReduction="10000"/>
          </a:bodyPr>
          <a:lstStyle/>
          <a:p>
            <a:pPr algn="ctr">
              <a:buNone/>
            </a:pPr>
            <a:r>
              <a:rPr lang="en-US" sz="71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a:t>
            </a: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of Our Biblical Roots</a:t>
            </a: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July 10,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Cities of Refuge East of the </a:t>
            </a:r>
            <a:r>
              <a:rPr lang="en-US" sz="4800" b="1" dirty="0" err="1">
                <a:latin typeface="+mn-lt"/>
              </a:rPr>
              <a:t>Yarden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4:41-43</a:t>
            </a:r>
          </a:p>
          <a:p>
            <a:pPr marL="0" indent="0">
              <a:buNone/>
            </a:pPr>
            <a:r>
              <a:rPr lang="en-US" sz="4000" b="1" dirty="0"/>
              <a:t>Then </a:t>
            </a:r>
            <a:r>
              <a:rPr lang="en-US" sz="4000" b="1" dirty="0" err="1"/>
              <a:t>Mosheh</a:t>
            </a:r>
            <a:r>
              <a:rPr lang="en-US" sz="4000" b="1" dirty="0"/>
              <a:t> set apart three cities across the Jordan to the east, that a manslayer might flee there, who unintentionally slew his neighbor without having enmity toward him in time past; and by fleeing to one of these cities he might live: </a:t>
            </a:r>
            <a:r>
              <a:rPr lang="en-US" sz="4000" b="1" dirty="0" err="1"/>
              <a:t>Bezer</a:t>
            </a:r>
            <a:r>
              <a:rPr lang="en-US" sz="4000" b="1" dirty="0"/>
              <a:t> in the wilderness on the plateau for the </a:t>
            </a:r>
            <a:r>
              <a:rPr lang="en-US" sz="4000" b="1" dirty="0" err="1"/>
              <a:t>Re'ubenites</a:t>
            </a:r>
            <a:r>
              <a:rPr lang="en-US" sz="4000" b="1" dirty="0"/>
              <a:t>, and </a:t>
            </a:r>
            <a:r>
              <a:rPr lang="en-US" sz="4000" b="1" dirty="0" err="1"/>
              <a:t>Ramoth</a:t>
            </a:r>
            <a:r>
              <a:rPr lang="en-US" sz="4000" b="1" dirty="0"/>
              <a:t> in Gilead for the </a:t>
            </a:r>
            <a:r>
              <a:rPr lang="en-US" sz="4000" b="1" dirty="0" err="1"/>
              <a:t>Gadites</a:t>
            </a:r>
            <a:r>
              <a:rPr lang="en-US" sz="4000" b="1" dirty="0"/>
              <a:t>, and Golan in Bashan for the </a:t>
            </a:r>
            <a:r>
              <a:rPr lang="en-US" sz="4000" b="1" dirty="0" err="1"/>
              <a:t>Manassites</a:t>
            </a:r>
            <a:r>
              <a:rPr lang="en-US" sz="4000" b="1" dirty="0"/>
              <a:t>.</a:t>
            </a:r>
          </a:p>
        </p:txBody>
      </p:sp>
    </p:spTree>
    <p:extLst>
      <p:ext uri="{BB962C8B-B14F-4D97-AF65-F5344CB8AC3E}">
        <p14:creationId xmlns:p14="http://schemas.microsoft.com/office/powerpoint/2010/main" val="2916511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Possession of Lands East of </a:t>
            </a:r>
            <a:r>
              <a:rPr lang="en-US" sz="4800" b="1" dirty="0" err="1">
                <a:latin typeface="+mn-lt"/>
              </a:rPr>
              <a:t>Yarden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4:44-46</a:t>
            </a:r>
          </a:p>
          <a:p>
            <a:pPr marL="0" indent="0">
              <a:buNone/>
            </a:pPr>
            <a:r>
              <a:rPr lang="en-US" sz="4000" b="1" dirty="0"/>
              <a:t>Now this is the Torah which </a:t>
            </a:r>
            <a:r>
              <a:rPr lang="en-US" sz="4000" b="1" dirty="0" err="1"/>
              <a:t>Mosheh</a:t>
            </a:r>
            <a:r>
              <a:rPr lang="en-US" sz="4000" b="1" dirty="0"/>
              <a:t> set before the sons of Israel; these are the </a:t>
            </a:r>
            <a:r>
              <a:rPr lang="en-US" sz="4000" b="1" u="sng" dirty="0"/>
              <a:t>testimonies</a:t>
            </a:r>
            <a:r>
              <a:rPr lang="en-US" sz="4000" b="1" dirty="0"/>
              <a:t> (words spoken) and the </a:t>
            </a:r>
            <a:r>
              <a:rPr lang="en-US" sz="4000" b="1" u="sng" dirty="0"/>
              <a:t>statutes and the ordinances </a:t>
            </a:r>
            <a:r>
              <a:rPr lang="en-US" sz="4000" b="1" dirty="0"/>
              <a:t>which </a:t>
            </a:r>
            <a:r>
              <a:rPr lang="en-US" sz="4000" b="1" dirty="0" err="1"/>
              <a:t>Mosheh</a:t>
            </a:r>
            <a:r>
              <a:rPr lang="en-US" sz="4000" b="1" dirty="0"/>
              <a:t> spoke to the sons of Israel, when they came out from </a:t>
            </a:r>
            <a:r>
              <a:rPr lang="en-US" sz="4000" b="1" dirty="0" err="1"/>
              <a:t>Mitzrayim</a:t>
            </a:r>
            <a:r>
              <a:rPr lang="en-US" sz="4000" b="1" dirty="0"/>
              <a:t>, across the Jordan, in the valley opposite Beth-</a:t>
            </a:r>
            <a:r>
              <a:rPr lang="en-US" sz="4000" b="1" dirty="0" err="1"/>
              <a:t>peor</a:t>
            </a:r>
            <a:r>
              <a:rPr lang="en-US" sz="4000" b="1" dirty="0"/>
              <a:t>, in the land of </a:t>
            </a:r>
            <a:r>
              <a:rPr lang="en-US" sz="4000" b="1" dirty="0" err="1"/>
              <a:t>Sihon</a:t>
            </a:r>
            <a:r>
              <a:rPr lang="en-US" sz="4000" b="1" dirty="0"/>
              <a:t> king of the Amorites who lived at </a:t>
            </a:r>
            <a:r>
              <a:rPr lang="en-US" sz="4000" b="1" dirty="0" err="1"/>
              <a:t>Heshbon</a:t>
            </a:r>
            <a:r>
              <a:rPr lang="en-US" sz="4000" b="1" dirty="0"/>
              <a:t>, whom </a:t>
            </a:r>
            <a:r>
              <a:rPr lang="en-US" sz="4000" b="1" dirty="0" err="1"/>
              <a:t>Mosheh</a:t>
            </a:r>
            <a:r>
              <a:rPr lang="en-US" sz="4000" b="1" dirty="0"/>
              <a:t> and the sons of Israel defeated when they came out from </a:t>
            </a:r>
            <a:r>
              <a:rPr lang="en-US" sz="4000" b="1" dirty="0" err="1"/>
              <a:t>Mitzrayim</a:t>
            </a:r>
            <a:r>
              <a:rPr lang="en-US" sz="4000" b="1" dirty="0"/>
              <a:t>.</a:t>
            </a:r>
          </a:p>
        </p:txBody>
      </p:sp>
    </p:spTree>
    <p:extLst>
      <p:ext uri="{BB962C8B-B14F-4D97-AF65-F5344CB8AC3E}">
        <p14:creationId xmlns:p14="http://schemas.microsoft.com/office/powerpoint/2010/main" val="404529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Possession of Lands East of </a:t>
            </a:r>
            <a:r>
              <a:rPr lang="en-US" sz="4800" b="1" dirty="0" err="1">
                <a:latin typeface="+mn-lt"/>
              </a:rPr>
              <a:t>Yarden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4:47-49</a:t>
            </a:r>
          </a:p>
          <a:p>
            <a:pPr marL="0" indent="0">
              <a:buNone/>
            </a:pPr>
            <a:r>
              <a:rPr lang="en-US" sz="4000" b="1" dirty="0"/>
              <a:t>They took possession of his land and the land of </a:t>
            </a:r>
            <a:r>
              <a:rPr lang="en-US" sz="4000" b="1" dirty="0" err="1"/>
              <a:t>Og</a:t>
            </a:r>
            <a:r>
              <a:rPr lang="en-US" sz="4000" b="1" dirty="0"/>
              <a:t> king of Bashan, the two kings of the Amorites, [who were] across the Jordan to the east, from </a:t>
            </a:r>
            <a:r>
              <a:rPr lang="en-US" sz="4000" b="1" dirty="0" err="1"/>
              <a:t>Aroer</a:t>
            </a:r>
            <a:r>
              <a:rPr lang="en-US" sz="4000" b="1" dirty="0"/>
              <a:t>, which is on the edge of the valley of </a:t>
            </a:r>
            <a:r>
              <a:rPr lang="en-US" sz="4000" b="1" dirty="0" err="1"/>
              <a:t>Arnon</a:t>
            </a:r>
            <a:r>
              <a:rPr lang="en-US" sz="4000" b="1" dirty="0"/>
              <a:t>, even as far as Mount Sion (that is, Hermon), with all the Arabah across the Jordan to the east, even as far as the sea of the Arabah, at the foot of the slopes of Pisgah.</a:t>
            </a:r>
            <a:endParaRPr lang="en-US" sz="5400" b="1" dirty="0"/>
          </a:p>
        </p:txBody>
      </p:sp>
    </p:spTree>
    <p:extLst>
      <p:ext uri="{BB962C8B-B14F-4D97-AF65-F5344CB8AC3E}">
        <p14:creationId xmlns:p14="http://schemas.microsoft.com/office/powerpoint/2010/main" val="1928913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err="1">
                <a:solidFill>
                  <a:schemeClr val="accent2">
                    <a:lumMod val="50000"/>
                  </a:schemeClr>
                </a:solidFill>
                <a:cs typeface="Helvetica" pitchFamily="34" charset="0"/>
              </a:rPr>
              <a:t>Devarim</a:t>
            </a:r>
            <a:r>
              <a:rPr lang="en-US" sz="8000" b="1" dirty="0">
                <a:solidFill>
                  <a:schemeClr val="accent2">
                    <a:lumMod val="50000"/>
                  </a:schemeClr>
                </a:solidFill>
                <a:cs typeface="Helvetica" pitchFamily="34" charset="0"/>
              </a:rPr>
              <a:t>/Deuteronomy 5</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Remembering the Covenant at Sinai</a:t>
            </a: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Summoning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5:1</a:t>
            </a:r>
          </a:p>
          <a:p>
            <a:pPr marL="0" indent="0">
              <a:buNone/>
            </a:pPr>
            <a:r>
              <a:rPr lang="en-US" sz="4000" b="1" dirty="0"/>
              <a:t>Then </a:t>
            </a:r>
            <a:r>
              <a:rPr lang="en-US" sz="4000" b="1" dirty="0" err="1"/>
              <a:t>Mosheh</a:t>
            </a:r>
            <a:r>
              <a:rPr lang="en-US" sz="4000" b="1" dirty="0"/>
              <a:t> summoned all Israel and said to them: "Hear, O Israel, </a:t>
            </a:r>
            <a:r>
              <a:rPr lang="en-US" sz="4000" b="1" u="sng" dirty="0"/>
              <a:t>the statutes and the ordinances</a:t>
            </a:r>
            <a:r>
              <a:rPr lang="en-US" sz="4000" b="1" dirty="0"/>
              <a:t> which I am speaking today in your hearing, that you may learn them and observe them carefully.</a:t>
            </a:r>
          </a:p>
        </p:txBody>
      </p:sp>
    </p:spTree>
    <p:extLst>
      <p:ext uri="{BB962C8B-B14F-4D97-AF65-F5344CB8AC3E}">
        <p14:creationId xmlns:p14="http://schemas.microsoft.com/office/powerpoint/2010/main" val="356241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ctr"/>
            <a:r>
              <a:rPr lang="en-US" altLang="en-US" b="1" dirty="0" err="1">
                <a:latin typeface="+mn-lt"/>
              </a:rPr>
              <a:t>Chukah</a:t>
            </a:r>
            <a:endParaRPr lang="en-US" altLang="en-US" b="1" dirty="0">
              <a:latin typeface="+mn-lt"/>
            </a:endParaRPr>
          </a:p>
        </p:txBody>
      </p:sp>
      <p:sp>
        <p:nvSpPr>
          <p:cNvPr id="21507" name="Rectangle 3"/>
          <p:cNvSpPr>
            <a:spLocks noGrp="1" noChangeArrowheads="1"/>
          </p:cNvSpPr>
          <p:nvPr>
            <p:ph type="body" idx="1"/>
          </p:nvPr>
        </p:nvSpPr>
        <p:spPr>
          <a:xfrm>
            <a:off x="515007" y="1600200"/>
            <a:ext cx="10838793" cy="5105400"/>
          </a:xfrm>
        </p:spPr>
        <p:txBody>
          <a:bodyPr>
            <a:normAutofit/>
          </a:bodyPr>
          <a:lstStyle/>
          <a:p>
            <a:pPr>
              <a:lnSpc>
                <a:spcPct val="90000"/>
              </a:lnSpc>
              <a:buFont typeface="Wingdings" pitchFamily="2" charset="2"/>
              <a:buNone/>
            </a:pPr>
            <a:r>
              <a:rPr lang="en-US" altLang="en-US" sz="3600" dirty="0"/>
              <a:t>“</a:t>
            </a:r>
            <a:r>
              <a:rPr lang="en-US" altLang="en-US" sz="3600" dirty="0" err="1"/>
              <a:t>chukah</a:t>
            </a:r>
            <a:r>
              <a:rPr lang="en-US" altLang="en-US" sz="3600" dirty="0"/>
              <a:t>” </a:t>
            </a:r>
            <a:r>
              <a:rPr lang="en-US" altLang="en-US" sz="3600" b="1" dirty="0"/>
              <a:t>enactment, statute, order</a:t>
            </a:r>
          </a:p>
          <a:p>
            <a:pPr>
              <a:lnSpc>
                <a:spcPct val="90000"/>
              </a:lnSpc>
              <a:buFont typeface="Wingdings" pitchFamily="2" charset="2"/>
              <a:buNone/>
            </a:pPr>
            <a:r>
              <a:rPr lang="en-US" altLang="en-US" sz="3600" dirty="0"/>
              <a:t>“</a:t>
            </a:r>
            <a:r>
              <a:rPr lang="en-US" altLang="en-US" sz="3600" dirty="0" err="1"/>
              <a:t>Chukak</a:t>
            </a:r>
            <a:r>
              <a:rPr lang="en-US" altLang="en-US" sz="3600" dirty="0"/>
              <a:t>” has the primary meaning of cutting in or engraving in stone as hewing a tomb in the rock (Isa 22:16) and as drawing a picture on a brick (</a:t>
            </a:r>
            <a:r>
              <a:rPr lang="en-US" altLang="en-US" sz="3600" dirty="0" err="1"/>
              <a:t>Ezek</a:t>
            </a:r>
            <a:r>
              <a:rPr lang="en-US" altLang="en-US" sz="3600" dirty="0"/>
              <a:t> 4:1) or a wall (</a:t>
            </a:r>
            <a:r>
              <a:rPr lang="en-US" altLang="en-US" sz="3600" dirty="0" err="1"/>
              <a:t>Ezek</a:t>
            </a:r>
            <a:r>
              <a:rPr lang="en-US" altLang="en-US" sz="3600" dirty="0"/>
              <a:t> 23:14). It may also describe writing on the palm of one's hand (Isa 49:16) or in a book (Isa 30:8; Job 19:23). </a:t>
            </a:r>
          </a:p>
          <a:p>
            <a:pPr>
              <a:lnSpc>
                <a:spcPct val="90000"/>
              </a:lnSpc>
              <a:buFont typeface="Wingdings" pitchFamily="2" charset="2"/>
              <a:buNone/>
            </a:pPr>
            <a:r>
              <a:rPr lang="en-US" altLang="en-US" sz="3600" dirty="0"/>
              <a:t>Thus, “something prescribed, a statute, a prescribed limit or boundary” “cut in stone”</a:t>
            </a:r>
          </a:p>
        </p:txBody>
      </p:sp>
    </p:spTree>
    <p:extLst>
      <p:ext uri="{BB962C8B-B14F-4D97-AF65-F5344CB8AC3E}">
        <p14:creationId xmlns:p14="http://schemas.microsoft.com/office/powerpoint/2010/main" val="4055461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24088" y="178677"/>
            <a:ext cx="7758112" cy="888123"/>
          </a:xfrm>
        </p:spPr>
        <p:txBody>
          <a:bodyPr>
            <a:normAutofit/>
          </a:bodyPr>
          <a:lstStyle/>
          <a:p>
            <a:pPr algn="ctr"/>
            <a:r>
              <a:rPr lang="en-US" altLang="en-US" sz="4000" b="1" dirty="0" err="1">
                <a:latin typeface="+mn-lt"/>
              </a:rPr>
              <a:t>Mishpat</a:t>
            </a:r>
            <a:endParaRPr lang="en-US" altLang="en-US" sz="4000" b="1" dirty="0">
              <a:latin typeface="+mn-lt"/>
            </a:endParaRPr>
          </a:p>
        </p:txBody>
      </p:sp>
      <p:sp>
        <p:nvSpPr>
          <p:cNvPr id="10243" name="Rectangle 3"/>
          <p:cNvSpPr>
            <a:spLocks noGrp="1" noChangeArrowheads="1"/>
          </p:cNvSpPr>
          <p:nvPr>
            <p:ph type="body" idx="1"/>
          </p:nvPr>
        </p:nvSpPr>
        <p:spPr>
          <a:xfrm>
            <a:off x="578069" y="1066800"/>
            <a:ext cx="10951779" cy="5562600"/>
          </a:xfrm>
        </p:spPr>
        <p:txBody>
          <a:bodyPr>
            <a:normAutofit lnSpcReduction="10000"/>
          </a:bodyPr>
          <a:lstStyle/>
          <a:p>
            <a:pPr marL="609600" indent="-609600">
              <a:buNone/>
            </a:pPr>
            <a:r>
              <a:rPr lang="en-US" altLang="en-US" sz="3200" dirty="0"/>
              <a:t>(</a:t>
            </a:r>
            <a:r>
              <a:rPr lang="en-US" altLang="en-US" sz="3200" dirty="0" err="1"/>
              <a:t>mishpat</a:t>
            </a:r>
            <a:r>
              <a:rPr lang="en-US" altLang="en-US" sz="3200" dirty="0"/>
              <a:t>) </a:t>
            </a:r>
            <a:r>
              <a:rPr lang="en-US" altLang="en-US" sz="3200" b="1" dirty="0"/>
              <a:t>justice, judgment, ordinance</a:t>
            </a:r>
          </a:p>
          <a:p>
            <a:pPr marL="609600" indent="-609600">
              <a:buNone/>
            </a:pPr>
            <a:r>
              <a:rPr lang="en-US" altLang="en-US" sz="3200" dirty="0"/>
              <a:t>The primary sense of “</a:t>
            </a:r>
            <a:r>
              <a:rPr lang="en-US" altLang="en-US" sz="3200" dirty="0" err="1"/>
              <a:t>shaphat</a:t>
            </a:r>
            <a:r>
              <a:rPr lang="en-US" altLang="en-US" sz="3200" dirty="0"/>
              <a:t>” is to exercise the processes of government, to decide a case, to arbitrate a righteous solution to a quarrel.  </a:t>
            </a:r>
          </a:p>
          <a:p>
            <a:pPr marL="609600" indent="-609600">
              <a:buNone/>
            </a:pPr>
            <a:r>
              <a:rPr lang="en-US" altLang="en-US" sz="3200" dirty="0"/>
              <a:t>Thus, “judgment, justice, litigation, procedure, sentence (verdict), </a:t>
            </a:r>
            <a:r>
              <a:rPr lang="en-US" altLang="en-US" sz="3200" u="sng" dirty="0"/>
              <a:t>ruling</a:t>
            </a:r>
            <a:r>
              <a:rPr lang="en-US" altLang="en-US" sz="3200" dirty="0"/>
              <a:t>”</a:t>
            </a:r>
            <a:endParaRPr lang="en-US" altLang="en-US" sz="3200" b="1" dirty="0"/>
          </a:p>
          <a:p>
            <a:pPr marL="609600" indent="-609600">
              <a:buFontTx/>
              <a:buAutoNum type="arabicPeriod"/>
            </a:pPr>
            <a:r>
              <a:rPr lang="en-US" altLang="en-US" sz="3200" dirty="0"/>
              <a:t>To act as ruler </a:t>
            </a:r>
          </a:p>
          <a:p>
            <a:pPr marL="609600" indent="-609600">
              <a:buFontTx/>
              <a:buAutoNum type="arabicPeriod"/>
            </a:pPr>
            <a:r>
              <a:rPr lang="en-US" altLang="en-US" sz="3200" dirty="0"/>
              <a:t>to decide cases of controversy as judge in civil, domestic, and religious cases </a:t>
            </a:r>
          </a:p>
          <a:p>
            <a:pPr marL="609600" indent="-609600">
              <a:buFontTx/>
              <a:buAutoNum type="arabicPeriod"/>
            </a:pPr>
            <a:r>
              <a:rPr lang="en-US" altLang="en-US" sz="3200" dirty="0"/>
              <a:t>such words as deliver, vindicate, condemn, punish, and related words of judicial executive import are justly used in the translations.</a:t>
            </a:r>
            <a:endParaRPr lang="en-US" altLang="en-US" dirty="0"/>
          </a:p>
        </p:txBody>
      </p:sp>
    </p:spTree>
    <p:extLst>
      <p:ext uri="{BB962C8B-B14F-4D97-AF65-F5344CB8AC3E}">
        <p14:creationId xmlns:p14="http://schemas.microsoft.com/office/powerpoint/2010/main" val="172466754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With Whom is the Covenant Made?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5:2-3</a:t>
            </a:r>
          </a:p>
          <a:p>
            <a:pPr marL="0" indent="0">
              <a:buNone/>
            </a:pPr>
            <a:r>
              <a:rPr lang="en-US" sz="4000" b="1" dirty="0"/>
              <a:t>"Yahuwah our Elohim made a covenant with us at Horeb. Yahuwah did not make this covenant with our fathers, but with us, [with] all those of us alive here today.</a:t>
            </a:r>
          </a:p>
          <a:p>
            <a:pPr marL="0" indent="0">
              <a:buNone/>
            </a:pPr>
            <a:r>
              <a:rPr lang="en-US" sz="4000" b="1" dirty="0"/>
              <a:t>- He is the Elohim of the Living (Matthew 22:23ff)</a:t>
            </a:r>
          </a:p>
        </p:txBody>
      </p:sp>
    </p:spTree>
    <p:extLst>
      <p:ext uri="{BB962C8B-B14F-4D97-AF65-F5344CB8AC3E}">
        <p14:creationId xmlns:p14="http://schemas.microsoft.com/office/powerpoint/2010/main" val="3568585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 Speaks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5:4-6</a:t>
            </a:r>
          </a:p>
          <a:p>
            <a:pPr marL="0" indent="0">
              <a:buNone/>
            </a:pPr>
            <a:r>
              <a:rPr lang="en-US" sz="4000" b="1" dirty="0"/>
              <a:t>"Yahuwah spoke to you face to face at the mountain from the midst of the fire, [while] I was standing between Yahuwah and you at that time, to declare to you the word of Yahuwah; for you were afraid because of the fire and did not go up the mountain. He said, 'I am Yahuwah your Elohim who brought you out of the land of </a:t>
            </a:r>
            <a:r>
              <a:rPr lang="en-US" sz="4000" b="1" dirty="0" err="1"/>
              <a:t>Mitzrayim</a:t>
            </a:r>
            <a:r>
              <a:rPr lang="en-US" sz="4000" b="1" dirty="0"/>
              <a:t>, out of the house of slavery.</a:t>
            </a:r>
          </a:p>
        </p:txBody>
      </p:sp>
    </p:spTree>
    <p:extLst>
      <p:ext uri="{BB962C8B-B14F-4D97-AF65-F5344CB8AC3E}">
        <p14:creationId xmlns:p14="http://schemas.microsoft.com/office/powerpoint/2010/main" val="330885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First (and 2</a:t>
            </a:r>
            <a:r>
              <a:rPr lang="en-US" sz="4800" b="1" baseline="30000" dirty="0">
                <a:latin typeface="+mn-lt"/>
              </a:rPr>
              <a:t>nd</a:t>
            </a:r>
            <a:r>
              <a:rPr lang="en-US" sz="4800" b="1" dirty="0">
                <a:latin typeface="+mn-lt"/>
              </a:rPr>
              <a:t>) Matter – On the Exclusiveness of Yahuwah as Elohim</a:t>
            </a:r>
          </a:p>
        </p:txBody>
      </p:sp>
      <p:sp>
        <p:nvSpPr>
          <p:cNvPr id="3" name="Content Placeholder 2"/>
          <p:cNvSpPr>
            <a:spLocks noGrp="1"/>
          </p:cNvSpPr>
          <p:nvPr>
            <p:ph idx="1"/>
          </p:nvPr>
        </p:nvSpPr>
        <p:spPr>
          <a:xfrm>
            <a:off x="609600" y="1237129"/>
            <a:ext cx="10972800" cy="5539150"/>
          </a:xfrm>
        </p:spPr>
        <p:txBody>
          <a:bodyPr>
            <a:normAutofit fontScale="92500" lnSpcReduction="10000"/>
          </a:bodyPr>
          <a:lstStyle/>
          <a:p>
            <a:pPr marL="0" indent="0">
              <a:buNone/>
            </a:pPr>
            <a:r>
              <a:rPr lang="en-US" sz="4000" b="1" dirty="0" err="1"/>
              <a:t>Devarim</a:t>
            </a:r>
            <a:r>
              <a:rPr lang="en-US" sz="4000" b="1" dirty="0"/>
              <a:t>/Deuteronomy 5:7-10</a:t>
            </a:r>
          </a:p>
          <a:p>
            <a:pPr marL="0" indent="0">
              <a:buNone/>
            </a:pPr>
            <a:r>
              <a:rPr lang="en-US" sz="4000" b="1" dirty="0"/>
              <a:t>'You shall have no other gods before Me. 'You shall not make for yourself an idol, [or] any likeness [of] what is in heaven above or on the earth beneath or in the water under the earth. 'You shall not worship them or serve them; for I, Yahuwah your Elohim, am a jealous Elohim, visiting the iniquity of the fathers on the children, and on the third and the fourth [generations] of those who hate Me, but showing lovingkindness to thousands, to those who love Me and keep My commandments.</a:t>
            </a:r>
          </a:p>
        </p:txBody>
      </p:sp>
    </p:spTree>
    <p:extLst>
      <p:ext uri="{BB962C8B-B14F-4D97-AF65-F5344CB8AC3E}">
        <p14:creationId xmlns:p14="http://schemas.microsoft.com/office/powerpoint/2010/main" val="2051597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t>The First Matter - </a:t>
            </a:r>
            <a:r>
              <a:rPr lang="en-US" sz="4800" b="1" dirty="0" err="1"/>
              <a:t>Devarim</a:t>
            </a:r>
            <a:r>
              <a:rPr lang="en-US" sz="4800" b="1" dirty="0"/>
              <a:t> 5:6-10</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Next, the phrase usually rendered </a:t>
            </a:r>
            <a:r>
              <a:rPr lang="en-US" sz="4000" b="1" i="1" dirty="0"/>
              <a:t>before me</a:t>
            </a:r>
            <a:r>
              <a:rPr lang="en-US" sz="4000" b="1" dirty="0"/>
              <a:t> in this command is the Hebrew </a:t>
            </a:r>
            <a:r>
              <a:rPr lang="en-US" sz="3600" b="1" dirty="0" err="1">
                <a:latin typeface="Bwhebb" panose="00000400000000000000" pitchFamily="2" charset="0"/>
              </a:rPr>
              <a:t>y;n</a:t>
            </a:r>
            <a:r>
              <a:rPr lang="en-US" sz="3600" b="1" dirty="0">
                <a:latin typeface="Bwhebb" panose="00000400000000000000" pitchFamily="2" charset="0"/>
              </a:rPr>
              <a:t>")©P'-l[;</a:t>
            </a:r>
            <a:r>
              <a:rPr lang="en-US" sz="4800" b="1" dirty="0">
                <a:latin typeface="Bwhebb" panose="00000400000000000000" pitchFamily="2" charset="0"/>
              </a:rPr>
              <a:t> </a:t>
            </a:r>
            <a:r>
              <a:rPr lang="en-US" sz="4000" b="1" dirty="0"/>
              <a:t>(</a:t>
            </a:r>
            <a:r>
              <a:rPr lang="en-US" sz="4000" b="1" i="1" dirty="0"/>
              <a:t>al </a:t>
            </a:r>
            <a:r>
              <a:rPr lang="en-US" sz="4000" b="1" i="1" dirty="0" err="1"/>
              <a:t>panav</a:t>
            </a:r>
            <a:r>
              <a:rPr lang="en-US" sz="4000" b="1" dirty="0"/>
              <a:t>).  This literally means </a:t>
            </a:r>
            <a:r>
              <a:rPr lang="en-US" sz="4000" b="1" i="1" dirty="0"/>
              <a:t>upon my face</a:t>
            </a:r>
            <a:r>
              <a:rPr lang="en-US" sz="4000" b="1" dirty="0"/>
              <a:t> or </a:t>
            </a:r>
            <a:r>
              <a:rPr lang="en-US" sz="4000" b="1" i="1" dirty="0"/>
              <a:t>in my face</a:t>
            </a:r>
            <a:r>
              <a:rPr lang="en-US" sz="4000" b="1" dirty="0"/>
              <a:t>.  If I may paraphrase, Elohim is saying here, "Don't bring some other so-called god and put him in my face"!  Yahuwah is Elohim and there is no other </a:t>
            </a:r>
            <a:r>
              <a:rPr lang="en-US" sz="4000" b="1" dirty="0" err="1"/>
              <a:t>elohim</a:t>
            </a:r>
            <a:r>
              <a:rPr lang="en-US" sz="4000" b="1" dirty="0"/>
              <a:t>.  All the rest of the </a:t>
            </a:r>
            <a:r>
              <a:rPr lang="en-US" sz="4000" b="1" dirty="0" err="1"/>
              <a:t>elohim</a:t>
            </a:r>
            <a:r>
              <a:rPr lang="en-US" sz="4000" b="1" dirty="0"/>
              <a:t> of the nations are imaginary deities.  They don't really exist.  They only exist in the minds and thoughts of men.</a:t>
            </a:r>
          </a:p>
        </p:txBody>
      </p:sp>
    </p:spTree>
    <p:extLst>
      <p:ext uri="{BB962C8B-B14F-4D97-AF65-F5344CB8AC3E}">
        <p14:creationId xmlns:p14="http://schemas.microsoft.com/office/powerpoint/2010/main" val="3253272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There is No Other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 am Yahuwah, and </a:t>
            </a:r>
            <a:r>
              <a:rPr lang="en-US" sz="4000" b="1" u="sng" dirty="0"/>
              <a:t>there is no other</a:t>
            </a:r>
            <a:r>
              <a:rPr lang="en-US" sz="4000" b="1" dirty="0"/>
              <a:t>; </a:t>
            </a:r>
            <a:r>
              <a:rPr lang="en-US" sz="4000" b="1" u="sng" dirty="0"/>
              <a:t>apart from me there is no Elohim</a:t>
            </a:r>
            <a:r>
              <a:rPr lang="en-US" sz="4000" b="1" dirty="0"/>
              <a:t>. I will strengthen you, though you have not acknowledged me, so that from the rising of the sun to the place of its setting men may know </a:t>
            </a:r>
            <a:r>
              <a:rPr lang="en-US" sz="4000" b="1" u="sng" dirty="0"/>
              <a:t>there is none besides me. I am Yahuwah, and there is no other</a:t>
            </a:r>
            <a:r>
              <a:rPr lang="en-US" sz="4000" b="1" dirty="0"/>
              <a:t>.  I form the light and create darkness, I bring prosperity and create disaster; I, Yahuwah, do all these things. (</a:t>
            </a:r>
            <a:r>
              <a:rPr lang="en-US" sz="4000" b="1" dirty="0" err="1"/>
              <a:t>Yeshayahu</a:t>
            </a:r>
            <a:r>
              <a:rPr lang="en-US" sz="4000" b="1" dirty="0"/>
              <a:t> 45:5-7)</a:t>
            </a:r>
          </a:p>
        </p:txBody>
      </p:sp>
    </p:spTree>
    <p:extLst>
      <p:ext uri="{BB962C8B-B14F-4D97-AF65-F5344CB8AC3E}">
        <p14:creationId xmlns:p14="http://schemas.microsoft.com/office/powerpoint/2010/main" val="3625880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second command in this matter of who the true Elohim is, is that "You shall not make for yourself an idol in the form of anything in heaven above or on the earth beneath or in the waters below."  The Hebrew word </a:t>
            </a:r>
            <a:r>
              <a:rPr lang="en-US" sz="4000" b="1" dirty="0" err="1">
                <a:latin typeface="Bwhebb" panose="00000400000000000000" pitchFamily="2" charset="0"/>
              </a:rPr>
              <a:t>ls,P</a:t>
            </a:r>
            <a:r>
              <a:rPr lang="en-US" sz="4000" b="1" dirty="0">
                <a:latin typeface="Bwhebb" panose="00000400000000000000" pitchFamily="2" charset="0"/>
              </a:rPr>
              <a:t>,</a:t>
            </a:r>
            <a:r>
              <a:rPr lang="en-US" sz="4000" b="1" dirty="0"/>
              <a:t> (pronounced </a:t>
            </a:r>
            <a:r>
              <a:rPr lang="en-US" sz="4000" b="1" i="1" dirty="0" err="1"/>
              <a:t>pĕsĕl</a:t>
            </a:r>
            <a:r>
              <a:rPr lang="en-US" sz="4000" b="1" dirty="0"/>
              <a:t>) is translated </a:t>
            </a:r>
            <a:r>
              <a:rPr lang="en-US" sz="4000" b="1" i="1" dirty="0"/>
              <a:t>idol</a:t>
            </a:r>
            <a:r>
              <a:rPr lang="en-US" sz="4000" b="1" dirty="0"/>
              <a:t> or image.  It comes from the root word </a:t>
            </a:r>
            <a:r>
              <a:rPr lang="en-US" sz="4000" b="1" dirty="0" err="1">
                <a:latin typeface="Bwhebb" panose="00000400000000000000" pitchFamily="2" charset="0"/>
              </a:rPr>
              <a:t>ls;P</a:t>
            </a:r>
            <a:r>
              <a:rPr lang="en-US" sz="4000" b="1" dirty="0">
                <a:latin typeface="Bwhebb" panose="00000400000000000000" pitchFamily="2" charset="0"/>
              </a:rPr>
              <a:t>'</a:t>
            </a:r>
            <a:r>
              <a:rPr lang="en-US" b="1" dirty="0"/>
              <a:t> </a:t>
            </a:r>
            <a:r>
              <a:rPr lang="en-US" sz="4000" b="1" dirty="0"/>
              <a:t>which means </a:t>
            </a:r>
            <a:r>
              <a:rPr lang="en-US" sz="4000" b="1" i="1" dirty="0"/>
              <a:t>to hew, carve out</a:t>
            </a:r>
            <a:r>
              <a:rPr lang="en-US" sz="4000" b="1" dirty="0"/>
              <a:t>. It can refer to anything carved, cut, hewn or formed into some particular shape.</a:t>
            </a:r>
          </a:p>
        </p:txBody>
      </p:sp>
    </p:spTree>
    <p:extLst>
      <p:ext uri="{BB962C8B-B14F-4D97-AF65-F5344CB8AC3E}">
        <p14:creationId xmlns:p14="http://schemas.microsoft.com/office/powerpoint/2010/main" val="682087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   </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Of what value is an idol (Hebrew </a:t>
            </a:r>
            <a:r>
              <a:rPr lang="en-US" sz="4000" b="1" dirty="0" err="1">
                <a:latin typeface="Bwhebb" panose="00000400000000000000" pitchFamily="2" charset="0"/>
              </a:rPr>
              <a:t>lsP</a:t>
            </a:r>
            <a:r>
              <a:rPr lang="en-US" sz="4000" b="1" dirty="0"/>
              <a:t>), since a man has carved it? Or an image that teaches lies? For he who makes it trusts in his own creation; he makes idols that cannot speak (literally, </a:t>
            </a:r>
            <a:r>
              <a:rPr lang="en-US" sz="4000" b="1" i="1" dirty="0"/>
              <a:t>dumb worthless things</a:t>
            </a:r>
            <a:r>
              <a:rPr lang="en-US" sz="4000" b="1" dirty="0"/>
              <a:t>).  Woe to him who says to wood, 'Come to life!' Or to lifeless stone, 'Wake up!' Can it give guidance? It is covered with gold and silver; there is no breath in it. (Habakkuk 2:18-19)</a:t>
            </a:r>
          </a:p>
        </p:txBody>
      </p:sp>
    </p:spTree>
    <p:extLst>
      <p:ext uri="{BB962C8B-B14F-4D97-AF65-F5344CB8AC3E}">
        <p14:creationId xmlns:p14="http://schemas.microsoft.com/office/powerpoint/2010/main" val="2338328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Jealous El</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For I, Yahuwah your Elohim, am a jealous Elohim, punishing the children for the sin of the fathers to the third and fourth generation of those who hate me (Deuteronomy/</a:t>
            </a:r>
            <a:r>
              <a:rPr lang="en-US" sz="4000" b="1" dirty="0" err="1"/>
              <a:t>Devarim</a:t>
            </a:r>
            <a:r>
              <a:rPr lang="en-US" sz="4000" b="1" dirty="0"/>
              <a:t> 5:9).</a:t>
            </a:r>
          </a:p>
          <a:p>
            <a:pPr marL="0" indent="0">
              <a:buNone/>
            </a:pPr>
            <a:r>
              <a:rPr lang="en-US" sz="4000" b="1" dirty="0"/>
              <a:t>He calls those who bow down to images "those who hate me."  Whoever does not acknowledge the true nature of the real and living Elohim, and instead casts him in the image of something else, surely must hate who Elohim is.  For this reason, they are to be punished because they have rejected the revelation of the living Elohim.</a:t>
            </a:r>
          </a:p>
        </p:txBody>
      </p:sp>
    </p:spTree>
    <p:extLst>
      <p:ext uri="{BB962C8B-B14F-4D97-AF65-F5344CB8AC3E}">
        <p14:creationId xmlns:p14="http://schemas.microsoft.com/office/powerpoint/2010/main" val="1404571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9"/>
            <a:ext cx="12192000" cy="752973"/>
          </a:xfrm>
        </p:spPr>
        <p:txBody>
          <a:bodyPr>
            <a:noAutofit/>
          </a:bodyPr>
          <a:lstStyle/>
          <a:p>
            <a:pPr algn="ctr"/>
            <a:r>
              <a:rPr lang="en-US" sz="4800" b="1" dirty="0">
                <a:latin typeface="+mn-lt"/>
              </a:rPr>
              <a:t>The 2</a:t>
            </a:r>
            <a:r>
              <a:rPr lang="en-US" sz="4800" b="1" baseline="30000" dirty="0">
                <a:latin typeface="+mn-lt"/>
              </a:rPr>
              <a:t>nd</a:t>
            </a:r>
            <a:r>
              <a:rPr lang="en-US" sz="4800" b="1" dirty="0">
                <a:latin typeface="+mn-lt"/>
              </a:rPr>
              <a:t> (3</a:t>
            </a:r>
            <a:r>
              <a:rPr lang="en-US" sz="4800" b="1" baseline="30000" dirty="0">
                <a:latin typeface="+mn-lt"/>
              </a:rPr>
              <a:t>rd</a:t>
            </a:r>
            <a:r>
              <a:rPr lang="en-US" sz="4800" b="1" dirty="0">
                <a:latin typeface="+mn-lt"/>
              </a:rPr>
              <a:t>) Matter – On Respecting His Name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5:11</a:t>
            </a:r>
          </a:p>
          <a:p>
            <a:pPr marL="0" indent="0">
              <a:buNone/>
            </a:pPr>
            <a:r>
              <a:rPr lang="en-US" sz="4000" b="1" dirty="0"/>
              <a:t>'You shall not take the name of Yahuwah your Elohim in vain, for Yahuwah will not leave him unpunished who takes His name in vain.</a:t>
            </a:r>
          </a:p>
          <a:p>
            <a:pPr>
              <a:buFontTx/>
              <a:buChar char="-"/>
            </a:pPr>
            <a:r>
              <a:rPr lang="en-US" sz="4000" b="1" dirty="0"/>
              <a:t>Misuse his name</a:t>
            </a:r>
          </a:p>
          <a:p>
            <a:pPr>
              <a:buFontTx/>
              <a:buChar char="-"/>
            </a:pPr>
            <a:r>
              <a:rPr lang="en-US" sz="4000" b="1" dirty="0"/>
              <a:t>Transgress his commands</a:t>
            </a:r>
          </a:p>
          <a:p>
            <a:pPr>
              <a:buFontTx/>
              <a:buChar char="-"/>
            </a:pPr>
            <a:r>
              <a:rPr lang="en-US" sz="4000" b="1" dirty="0"/>
              <a:t>Take an oath in his name and break it</a:t>
            </a:r>
          </a:p>
        </p:txBody>
      </p:sp>
    </p:spTree>
    <p:extLst>
      <p:ext uri="{BB962C8B-B14F-4D97-AF65-F5344CB8AC3E}">
        <p14:creationId xmlns:p14="http://schemas.microsoft.com/office/powerpoint/2010/main" val="1079493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3</a:t>
            </a:r>
            <a:r>
              <a:rPr lang="en-US" sz="4800" b="1" baseline="30000" dirty="0">
                <a:latin typeface="+mn-lt"/>
              </a:rPr>
              <a:t>rd</a:t>
            </a:r>
            <a:r>
              <a:rPr lang="en-US" sz="4800" b="1" dirty="0">
                <a:latin typeface="+mn-lt"/>
              </a:rPr>
              <a:t> (4</a:t>
            </a:r>
            <a:r>
              <a:rPr lang="en-US" sz="4800" b="1" baseline="30000" dirty="0">
                <a:latin typeface="+mn-lt"/>
              </a:rPr>
              <a:t>th</a:t>
            </a:r>
            <a:r>
              <a:rPr lang="en-US" sz="4800" b="1" dirty="0">
                <a:latin typeface="+mn-lt"/>
              </a:rPr>
              <a:t>) Matter – The Sabbath</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err="1"/>
              <a:t>Devarim</a:t>
            </a:r>
            <a:r>
              <a:rPr lang="en-US" sz="4000" b="1" dirty="0"/>
              <a:t>/Deuteronomy 5:12-14</a:t>
            </a:r>
          </a:p>
          <a:p>
            <a:pPr marL="0" indent="0">
              <a:buNone/>
            </a:pPr>
            <a:r>
              <a:rPr lang="en-US" sz="4000" b="1" dirty="0"/>
              <a:t>'Guard the sabbath day to keep it holy, as Yahuwah your Elohim commanded you. 'Six days you shall labor and do all your work, but the seventh day is a sabbath of Yahuwah your Elohim; [in it] you shall not do any work, you or your son or your daughter or your male servant or your female servant or your ox or your donkey or any of your cattle or your sojourner who stays with you, so that your male servant and your female servant may rest as well as you.</a:t>
            </a:r>
          </a:p>
        </p:txBody>
      </p:sp>
    </p:spTree>
    <p:extLst>
      <p:ext uri="{BB962C8B-B14F-4D97-AF65-F5344CB8AC3E}">
        <p14:creationId xmlns:p14="http://schemas.microsoft.com/office/powerpoint/2010/main" val="297440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3</a:t>
            </a:r>
            <a:r>
              <a:rPr lang="en-US" sz="4800" b="1" baseline="30000" dirty="0">
                <a:latin typeface="+mn-lt"/>
              </a:rPr>
              <a:t>rd</a:t>
            </a:r>
            <a:r>
              <a:rPr lang="en-US" sz="4800" b="1" dirty="0">
                <a:latin typeface="+mn-lt"/>
              </a:rPr>
              <a:t> (4</a:t>
            </a:r>
            <a:r>
              <a:rPr lang="en-US" sz="4800" b="1" baseline="30000" dirty="0">
                <a:latin typeface="+mn-lt"/>
              </a:rPr>
              <a:t>th</a:t>
            </a:r>
            <a:r>
              <a:rPr lang="en-US" sz="4800" b="1" dirty="0">
                <a:latin typeface="+mn-lt"/>
              </a:rPr>
              <a:t>) Matter – The Sabbath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5:15</a:t>
            </a:r>
          </a:p>
          <a:p>
            <a:pPr marL="0" indent="0">
              <a:buNone/>
            </a:pPr>
            <a:r>
              <a:rPr lang="en-US" sz="4000" b="1" dirty="0"/>
              <a:t>You shall remember that you were a slave in the land of </a:t>
            </a:r>
            <a:r>
              <a:rPr lang="en-US" sz="4000" b="1" dirty="0" err="1"/>
              <a:t>Mitzrayim</a:t>
            </a:r>
            <a:r>
              <a:rPr lang="en-US" sz="4000" b="1" dirty="0"/>
              <a:t>, and Yahuwah your Elohim brought you out of there by a mighty hand and by an outstretched arm; therefore Yahuwah your Elohim commanded you to observe the sabbath day.</a:t>
            </a:r>
          </a:p>
        </p:txBody>
      </p:sp>
    </p:spTree>
    <p:extLst>
      <p:ext uri="{BB962C8B-B14F-4D97-AF65-F5344CB8AC3E}">
        <p14:creationId xmlns:p14="http://schemas.microsoft.com/office/powerpoint/2010/main" val="1440310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4</a:t>
            </a:r>
            <a:r>
              <a:rPr lang="en-US" sz="4800" b="1" baseline="30000" dirty="0">
                <a:latin typeface="+mn-lt"/>
              </a:rPr>
              <a:t>th</a:t>
            </a:r>
            <a:r>
              <a:rPr lang="en-US" sz="4800" b="1" dirty="0">
                <a:latin typeface="+mn-lt"/>
              </a:rPr>
              <a:t> (5</a:t>
            </a:r>
            <a:r>
              <a:rPr lang="en-US" sz="4800" b="1" baseline="30000" dirty="0">
                <a:latin typeface="+mn-lt"/>
              </a:rPr>
              <a:t>th</a:t>
            </a:r>
            <a:r>
              <a:rPr lang="en-US" sz="4800" b="1" dirty="0">
                <a:latin typeface="+mn-lt"/>
              </a:rPr>
              <a:t>) Matter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5:16</a:t>
            </a:r>
          </a:p>
          <a:p>
            <a:pPr marL="0" indent="0">
              <a:buNone/>
            </a:pPr>
            <a:r>
              <a:rPr lang="en-US" sz="4000" b="1" dirty="0"/>
              <a:t>'Honor your father and your mother, as Yahuwah your Elohim has commanded you, that your days may be prolonged and that it may go well with you on the land which Yahuwah your Elohim gives you.</a:t>
            </a:r>
          </a:p>
          <a:p>
            <a:pPr>
              <a:buFontTx/>
              <a:buChar char="-"/>
            </a:pPr>
            <a:r>
              <a:rPr lang="en-US" sz="4000" b="1" dirty="0"/>
              <a:t>Family stability begins with everyone knowing their place in the family</a:t>
            </a:r>
          </a:p>
          <a:p>
            <a:pPr>
              <a:buFontTx/>
              <a:buChar char="-"/>
            </a:pPr>
            <a:r>
              <a:rPr lang="en-US" sz="4000" b="1" dirty="0"/>
              <a:t>Parallel to honoring Elohim our Father</a:t>
            </a:r>
          </a:p>
        </p:txBody>
      </p:sp>
    </p:spTree>
    <p:extLst>
      <p:ext uri="{BB962C8B-B14F-4D97-AF65-F5344CB8AC3E}">
        <p14:creationId xmlns:p14="http://schemas.microsoft.com/office/powerpoint/2010/main" val="1831702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5</a:t>
            </a:r>
            <a:r>
              <a:rPr lang="en-US" sz="4800" b="1" baseline="30000" dirty="0">
                <a:latin typeface="+mn-lt"/>
              </a:rPr>
              <a:t>th</a:t>
            </a:r>
            <a:r>
              <a:rPr lang="en-US" sz="4800" b="1" dirty="0">
                <a:latin typeface="+mn-lt"/>
              </a:rPr>
              <a:t> (6</a:t>
            </a:r>
            <a:r>
              <a:rPr lang="en-US" sz="4800" b="1" baseline="30000" dirty="0">
                <a:latin typeface="+mn-lt"/>
              </a:rPr>
              <a:t>th</a:t>
            </a:r>
            <a:r>
              <a:rPr lang="en-US" sz="4800" b="1" dirty="0">
                <a:latin typeface="+mn-lt"/>
              </a:rPr>
              <a:t>) Matter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5:17</a:t>
            </a:r>
          </a:p>
          <a:p>
            <a:pPr marL="0" indent="0">
              <a:buNone/>
            </a:pPr>
            <a:r>
              <a:rPr lang="en-US" sz="4000" b="1" dirty="0"/>
              <a:t>'You shall not murder.</a:t>
            </a:r>
          </a:p>
          <a:p>
            <a:pPr>
              <a:buFontTx/>
              <a:buChar char="-"/>
            </a:pPr>
            <a:r>
              <a:rPr lang="en-US" sz="4000" b="1" dirty="0"/>
              <a:t>Human life is of paramount importance – it is to be guarded and esteemed above all other interests</a:t>
            </a:r>
          </a:p>
          <a:p>
            <a:pPr>
              <a:buFontTx/>
              <a:buChar char="-"/>
            </a:pPr>
            <a:r>
              <a:rPr lang="en-US" sz="4000" b="1" dirty="0"/>
              <a:t>Animal life is important too – pull the ox out of the ditch even on the Sabbath</a:t>
            </a:r>
          </a:p>
        </p:txBody>
      </p:sp>
    </p:spTree>
    <p:extLst>
      <p:ext uri="{BB962C8B-B14F-4D97-AF65-F5344CB8AC3E}">
        <p14:creationId xmlns:p14="http://schemas.microsoft.com/office/powerpoint/2010/main" val="2882988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6</a:t>
            </a:r>
            <a:r>
              <a:rPr lang="en-US" sz="4800" b="1" baseline="30000" dirty="0">
                <a:latin typeface="+mn-lt"/>
              </a:rPr>
              <a:t>th</a:t>
            </a:r>
            <a:r>
              <a:rPr lang="en-US" sz="4800" b="1" dirty="0">
                <a:latin typeface="+mn-lt"/>
              </a:rPr>
              <a:t> (7</a:t>
            </a:r>
            <a:r>
              <a:rPr lang="en-US" sz="4800" b="1" baseline="30000" dirty="0">
                <a:latin typeface="+mn-lt"/>
              </a:rPr>
              <a:t>th</a:t>
            </a:r>
            <a:r>
              <a:rPr lang="en-US" sz="4800" b="1" dirty="0">
                <a:latin typeface="+mn-lt"/>
              </a:rPr>
              <a:t>) Matter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5:18</a:t>
            </a:r>
          </a:p>
          <a:p>
            <a:pPr marL="0" indent="0">
              <a:buNone/>
            </a:pPr>
            <a:r>
              <a:rPr lang="en-US" sz="4000" b="1" dirty="0"/>
              <a:t>'You shall not commit adultery.</a:t>
            </a:r>
          </a:p>
          <a:p>
            <a:pPr>
              <a:buFontTx/>
              <a:buChar char="-"/>
            </a:pPr>
            <a:r>
              <a:rPr lang="en-US" sz="4000" b="1" dirty="0"/>
              <a:t>Marriage is a foundational cornerstone established in the beginning as the bedrock of family life</a:t>
            </a:r>
          </a:p>
          <a:p>
            <a:pPr>
              <a:buFontTx/>
              <a:buChar char="-"/>
            </a:pPr>
            <a:r>
              <a:rPr lang="en-US" sz="4000" b="1" dirty="0"/>
              <a:t>Marriage is a picture of Elohim’s relationship with his people</a:t>
            </a:r>
          </a:p>
        </p:txBody>
      </p:sp>
    </p:spTree>
    <p:extLst>
      <p:ext uri="{BB962C8B-B14F-4D97-AF65-F5344CB8AC3E}">
        <p14:creationId xmlns:p14="http://schemas.microsoft.com/office/powerpoint/2010/main" val="2134674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7</a:t>
            </a:r>
            <a:r>
              <a:rPr lang="en-US" sz="4800" b="1" baseline="30000" dirty="0">
                <a:latin typeface="+mn-lt"/>
              </a:rPr>
              <a:t>th</a:t>
            </a:r>
            <a:r>
              <a:rPr lang="en-US" sz="4800" b="1" dirty="0">
                <a:latin typeface="+mn-lt"/>
              </a:rPr>
              <a:t> (8</a:t>
            </a:r>
            <a:r>
              <a:rPr lang="en-US" sz="4800" b="1" baseline="30000" dirty="0">
                <a:latin typeface="+mn-lt"/>
              </a:rPr>
              <a:t>th</a:t>
            </a:r>
            <a:r>
              <a:rPr lang="en-US" sz="4800" b="1" dirty="0">
                <a:latin typeface="+mn-lt"/>
              </a:rPr>
              <a:t>) Matter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5:19</a:t>
            </a:r>
          </a:p>
          <a:p>
            <a:pPr marL="0" indent="0">
              <a:buNone/>
            </a:pPr>
            <a:r>
              <a:rPr lang="en-US" sz="4000" b="1" dirty="0"/>
              <a:t>'You shall not steal.</a:t>
            </a:r>
          </a:p>
          <a:p>
            <a:pPr>
              <a:buFontTx/>
              <a:buChar char="-"/>
            </a:pPr>
            <a:r>
              <a:rPr lang="en-US" sz="4000" b="1" dirty="0"/>
              <a:t>What’s yours is yours</a:t>
            </a:r>
          </a:p>
          <a:p>
            <a:pPr>
              <a:buFontTx/>
              <a:buChar char="-"/>
            </a:pPr>
            <a:r>
              <a:rPr lang="en-US" sz="4000" b="1" dirty="0"/>
              <a:t>Private property</a:t>
            </a:r>
          </a:p>
        </p:txBody>
      </p:sp>
    </p:spTree>
    <p:extLst>
      <p:ext uri="{BB962C8B-B14F-4D97-AF65-F5344CB8AC3E}">
        <p14:creationId xmlns:p14="http://schemas.microsoft.com/office/powerpoint/2010/main" val="3168117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8</a:t>
            </a:r>
            <a:r>
              <a:rPr lang="en-US" sz="4800" b="1" baseline="30000" dirty="0">
                <a:latin typeface="+mn-lt"/>
              </a:rPr>
              <a:t>th</a:t>
            </a:r>
            <a:r>
              <a:rPr lang="en-US" sz="4800" b="1" dirty="0">
                <a:latin typeface="+mn-lt"/>
              </a:rPr>
              <a:t> (9</a:t>
            </a:r>
            <a:r>
              <a:rPr lang="en-US" sz="4800" b="1" baseline="30000" dirty="0">
                <a:latin typeface="+mn-lt"/>
              </a:rPr>
              <a:t>th</a:t>
            </a:r>
            <a:r>
              <a:rPr lang="en-US" sz="4800" b="1" dirty="0">
                <a:latin typeface="+mn-lt"/>
              </a:rPr>
              <a:t>) Matter</a:t>
            </a:r>
            <a:endParaRPr lang="en-US" sz="4800"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5:20</a:t>
            </a:r>
          </a:p>
          <a:p>
            <a:pPr marL="0" indent="0">
              <a:buNone/>
            </a:pPr>
            <a:r>
              <a:rPr lang="en-US" sz="4000" b="1" dirty="0"/>
              <a:t>'You shall not bear false witness against your neighbor.</a:t>
            </a:r>
          </a:p>
          <a:p>
            <a:pPr marL="0" indent="0">
              <a:buNone/>
            </a:pPr>
            <a:r>
              <a:rPr lang="en-US" sz="4000" b="1" dirty="0"/>
              <a:t>- Leviticus 19:15 </a:t>
            </a:r>
            <a:r>
              <a:rPr lang="en-US" dirty="0"/>
              <a:t> </a:t>
            </a:r>
            <a:r>
              <a:rPr lang="en-US" sz="4000" dirty="0"/>
              <a:t>You shall do no injustice in judgment; you shall not be partial to the poor nor defer to the great, but you are to judge your neighbor fairly.</a:t>
            </a:r>
          </a:p>
          <a:p>
            <a:pPr marL="0" indent="0">
              <a:buNone/>
            </a:pPr>
            <a:endParaRPr lang="en-US" sz="4000" b="1" dirty="0"/>
          </a:p>
        </p:txBody>
      </p:sp>
    </p:spTree>
    <p:extLst>
      <p:ext uri="{BB962C8B-B14F-4D97-AF65-F5344CB8AC3E}">
        <p14:creationId xmlns:p14="http://schemas.microsoft.com/office/powerpoint/2010/main" val="1284871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9</a:t>
            </a:r>
            <a:r>
              <a:rPr lang="en-US" sz="4800" b="1" baseline="30000" dirty="0">
                <a:latin typeface="+mn-lt"/>
              </a:rPr>
              <a:t>th</a:t>
            </a:r>
            <a:r>
              <a:rPr lang="en-US" sz="4800" b="1" dirty="0">
                <a:latin typeface="+mn-lt"/>
              </a:rPr>
              <a:t> (and 10</a:t>
            </a:r>
            <a:r>
              <a:rPr lang="en-US" sz="4800" b="1" baseline="30000" dirty="0">
                <a:latin typeface="+mn-lt"/>
              </a:rPr>
              <a:t>th</a:t>
            </a:r>
            <a:r>
              <a:rPr lang="en-US" sz="4800" b="1" dirty="0">
                <a:latin typeface="+mn-lt"/>
              </a:rPr>
              <a:t>) Matter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5:21</a:t>
            </a:r>
          </a:p>
          <a:p>
            <a:pPr marL="0" indent="0">
              <a:buNone/>
            </a:pPr>
            <a:r>
              <a:rPr lang="en-US" sz="4000" b="1" dirty="0"/>
              <a:t>'You shall not covet your neighbor's wife, and you shall not desire your neighbor's house, his field or his male servant or his female servant, his ox or his donkey or anything that belongs to your neighbor.’</a:t>
            </a:r>
          </a:p>
          <a:p>
            <a:pPr>
              <a:buFontTx/>
              <a:buChar char="-"/>
            </a:pPr>
            <a:r>
              <a:rPr lang="en-US" sz="4000" b="1" dirty="0"/>
              <a:t>Two verbs: don’t covet, don’t desire</a:t>
            </a:r>
          </a:p>
          <a:p>
            <a:pPr>
              <a:buFontTx/>
              <a:buChar char="-"/>
            </a:pPr>
            <a:r>
              <a:rPr lang="en-US" sz="4000" b="1" dirty="0"/>
              <a:t>Two levels of importance: the first is relationship, the second is “stuff”</a:t>
            </a:r>
          </a:p>
        </p:txBody>
      </p:sp>
    </p:spTree>
    <p:extLst>
      <p:ext uri="{BB962C8B-B14F-4D97-AF65-F5344CB8AC3E}">
        <p14:creationId xmlns:p14="http://schemas.microsoft.com/office/powerpoint/2010/main" val="603782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Ten Matters Written on Stone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5:22</a:t>
            </a:r>
          </a:p>
          <a:p>
            <a:pPr marL="0" indent="0">
              <a:buNone/>
            </a:pPr>
            <a:r>
              <a:rPr lang="en-US" sz="4000" b="1" dirty="0"/>
              <a:t>"These words Yahuwah spoke to all your assembly at the mountain from the midst of the fire, [of] the cloud and [of] the thick gloom, with a great voice, and He added no more. He wrote them on two tablets of stone and gave them to me.</a:t>
            </a:r>
          </a:p>
          <a:p>
            <a:pPr marL="0" indent="0">
              <a:buNone/>
            </a:pPr>
            <a:r>
              <a:rPr lang="en-US" sz="4000" b="1" dirty="0"/>
              <a:t>- The writing on tablets took place after Sinai when Yah called </a:t>
            </a:r>
            <a:r>
              <a:rPr lang="en-US" sz="4000" b="1" dirty="0" err="1"/>
              <a:t>Mosheh</a:t>
            </a:r>
            <a:r>
              <a:rPr lang="en-US" sz="4000" b="1" dirty="0"/>
              <a:t> back up the mountain</a:t>
            </a:r>
          </a:p>
        </p:txBody>
      </p:sp>
    </p:spTree>
    <p:extLst>
      <p:ext uri="{BB962C8B-B14F-4D97-AF65-F5344CB8AC3E}">
        <p14:creationId xmlns:p14="http://schemas.microsoft.com/office/powerpoint/2010/main" val="2710916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People Heard His Voice</a:t>
            </a: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err="1"/>
              <a:t>Devarim</a:t>
            </a:r>
            <a:r>
              <a:rPr lang="en-US" sz="4000" b="1" dirty="0"/>
              <a:t>/Deuteronomy 5:23-24</a:t>
            </a:r>
          </a:p>
          <a:p>
            <a:pPr marL="0" indent="0">
              <a:buNone/>
            </a:pPr>
            <a:r>
              <a:rPr lang="en-US" sz="4000" b="1" dirty="0"/>
              <a:t>"And when you heard the voice from the midst of the darkness, while the mountain was burning with fire, you came near to me, all the heads of your tribes and your elders. You said, 'Behold, Yahuwah our Elohim has shown us His glory and His greatness, and we have heard His voice from the midst of the fire; we have seen today that Elohim speaks with man, yet he lives.</a:t>
            </a:r>
          </a:p>
          <a:p>
            <a:pPr marL="0" indent="0">
              <a:buNone/>
            </a:pPr>
            <a:r>
              <a:rPr lang="en-US" sz="4000" b="1" dirty="0"/>
              <a:t>- The covenant in Exodus 19 was about obeying his voice</a:t>
            </a:r>
          </a:p>
        </p:txBody>
      </p:sp>
    </p:spTree>
    <p:extLst>
      <p:ext uri="{BB962C8B-B14F-4D97-AF65-F5344CB8AC3E}">
        <p14:creationId xmlns:p14="http://schemas.microsoft.com/office/powerpoint/2010/main" val="3615168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People Fear His Presence</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err="1"/>
              <a:t>Devarim</a:t>
            </a:r>
            <a:r>
              <a:rPr lang="en-US" sz="4000" b="1" dirty="0"/>
              <a:t>/Deuteronomy 5:25-27</a:t>
            </a:r>
          </a:p>
          <a:p>
            <a:pPr marL="0" indent="0">
              <a:buNone/>
            </a:pPr>
            <a:r>
              <a:rPr lang="en-US" sz="4000" b="1" dirty="0"/>
              <a:t>'Now then why should we die? For this great fire will consume us; if we hear the voice of Yahuwah our Elohim any longer, then we will die. For who is there of all flesh who has heard the voice of the living Elohim speaking from the midst of the fire, as we [have], and lived? 'Go near and hear all that Yahuwah our Elohim says; then speak to us all that Yahuwah our Elohim speaks to you, and we will hear and do [it].’</a:t>
            </a:r>
          </a:p>
          <a:p>
            <a:pPr marL="0" indent="0">
              <a:buNone/>
            </a:pPr>
            <a:r>
              <a:rPr lang="en-US" sz="4000" b="1" dirty="0"/>
              <a:t>- Yahuwah spoke to many people. Why the superstition?</a:t>
            </a:r>
          </a:p>
        </p:txBody>
      </p:sp>
    </p:spTree>
    <p:extLst>
      <p:ext uri="{BB962C8B-B14F-4D97-AF65-F5344CB8AC3E}">
        <p14:creationId xmlns:p14="http://schemas.microsoft.com/office/powerpoint/2010/main" val="104881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Did They Really Fear Yahuwah?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5:28-29</a:t>
            </a:r>
          </a:p>
          <a:p>
            <a:pPr marL="0" indent="0">
              <a:buNone/>
            </a:pPr>
            <a:r>
              <a:rPr lang="en-US" sz="4000" b="1" dirty="0"/>
              <a:t>Yahuwah heard the voice of your words when you spoke to me, and Yahuwah said to me, 'I have heard the voice of the words of this people which they have spoken to you. They have done well in all that they have spoken. </a:t>
            </a:r>
            <a:r>
              <a:rPr lang="en-US" sz="4000" b="1" u="sng" dirty="0"/>
              <a:t>'Oh that they had such a heart in them</a:t>
            </a:r>
            <a:r>
              <a:rPr lang="en-US" sz="4000" b="1" dirty="0"/>
              <a:t>, that they would fear Me and keep all My commandments always, that it may be well with them and with their sons forever!</a:t>
            </a:r>
          </a:p>
        </p:txBody>
      </p:sp>
    </p:spTree>
    <p:extLst>
      <p:ext uri="{BB962C8B-B14F-4D97-AF65-F5344CB8AC3E}">
        <p14:creationId xmlns:p14="http://schemas.microsoft.com/office/powerpoint/2010/main" val="967026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Covenant Commandment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5:30-31</a:t>
            </a:r>
          </a:p>
          <a:p>
            <a:pPr marL="0" indent="0">
              <a:buNone/>
            </a:pPr>
            <a:r>
              <a:rPr lang="en-US" sz="4000" b="1" dirty="0"/>
              <a:t>'Go, say to them, "Return to your tents." 'But as for you, stand here by Me, that I may speak to you all </a:t>
            </a:r>
            <a:r>
              <a:rPr lang="en-US" sz="4000" b="1" u="sng" dirty="0"/>
              <a:t>the commandment</a:t>
            </a:r>
            <a:r>
              <a:rPr lang="en-US" sz="4000" b="1" dirty="0"/>
              <a:t> and </a:t>
            </a:r>
            <a:r>
              <a:rPr lang="en-US" sz="4000" b="1" u="sng" dirty="0"/>
              <a:t>the statutes and the judgments</a:t>
            </a:r>
            <a:r>
              <a:rPr lang="en-US" sz="4000" b="1" dirty="0"/>
              <a:t> which you shall teach them, that they may observe [them] in the land which I give them to possess.'</a:t>
            </a:r>
          </a:p>
        </p:txBody>
      </p:sp>
    </p:spTree>
    <p:extLst>
      <p:ext uri="{BB962C8B-B14F-4D97-AF65-F5344CB8AC3E}">
        <p14:creationId xmlns:p14="http://schemas.microsoft.com/office/powerpoint/2010/main" val="773667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Promise of Life and Possession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5:32-33</a:t>
            </a:r>
          </a:p>
          <a:p>
            <a:pPr marL="0" indent="0">
              <a:buNone/>
            </a:pPr>
            <a:r>
              <a:rPr lang="en-US" sz="4000" b="1" dirty="0"/>
              <a:t>"So you shall observe to do just as Yahuwah your Elohim has commanded you; you shall not turn aside to the right or to the left. You shall walk in all the way which Yahuwah your Elohim has commanded you, </a:t>
            </a:r>
            <a:r>
              <a:rPr lang="en-US" sz="4000" b="1" u="sng" dirty="0"/>
              <a:t>that you may live and that it may be well with you, and that you may prolong [your] days in the land which you will possess</a:t>
            </a:r>
            <a:r>
              <a:rPr lang="en-US" sz="4000" b="1" dirty="0"/>
              <a:t>.</a:t>
            </a:r>
          </a:p>
        </p:txBody>
      </p:sp>
    </p:spTree>
    <p:extLst>
      <p:ext uri="{BB962C8B-B14F-4D97-AF65-F5344CB8AC3E}">
        <p14:creationId xmlns:p14="http://schemas.microsoft.com/office/powerpoint/2010/main" val="1740708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Life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Again, </a:t>
            </a:r>
            <a:r>
              <a:rPr lang="en-US" sz="4000" b="1" dirty="0" err="1"/>
              <a:t>Mosheh</a:t>
            </a:r>
            <a:r>
              <a:rPr lang="en-US" sz="4000" b="1" dirty="0"/>
              <a:t> reiterates the promise of life and possession of the inheritance if the nation will obey the Covenant (Commandment) which consists of the precepts and judgements.</a:t>
            </a:r>
          </a:p>
          <a:p>
            <a:pPr marL="0" indent="0">
              <a:buNone/>
            </a:pPr>
            <a:endParaRPr lang="en-US" sz="4000" b="1" dirty="0"/>
          </a:p>
        </p:txBody>
      </p:sp>
    </p:spTree>
    <p:extLst>
      <p:ext uri="{BB962C8B-B14F-4D97-AF65-F5344CB8AC3E}">
        <p14:creationId xmlns:p14="http://schemas.microsoft.com/office/powerpoint/2010/main" val="42426972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How Do We Reconcile the Two Claims?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Torah promises life to those who obey the commandments.</a:t>
            </a:r>
          </a:p>
          <a:p>
            <a:pPr marL="0" indent="0">
              <a:buNone/>
            </a:pPr>
            <a:r>
              <a:rPr lang="en-US" sz="4000" b="1" dirty="0"/>
              <a:t>The Messiah promises life to those who belong to him.</a:t>
            </a:r>
          </a:p>
          <a:p>
            <a:pPr marL="0" indent="0">
              <a:buNone/>
            </a:pPr>
            <a:r>
              <a:rPr lang="en-US" sz="4000" b="1" dirty="0"/>
              <a:t>Can both be true at once?</a:t>
            </a:r>
          </a:p>
        </p:txBody>
      </p:sp>
    </p:spTree>
    <p:extLst>
      <p:ext uri="{BB962C8B-B14F-4D97-AF65-F5344CB8AC3E}">
        <p14:creationId xmlns:p14="http://schemas.microsoft.com/office/powerpoint/2010/main" val="1799946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Rich Young Ruler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19:16-17</a:t>
            </a:r>
          </a:p>
          <a:p>
            <a:pPr marL="0" indent="0">
              <a:buNone/>
            </a:pPr>
            <a:r>
              <a:rPr lang="en-US" sz="4000" b="1" dirty="0"/>
              <a:t>And someone came to Him and said, "Teacher, what good thing shall I do that I may obtain eternal life?" And He said to him, "Why are you asking Me about what is good? There is [only] One who is good; but </a:t>
            </a:r>
            <a:r>
              <a:rPr lang="en-US" sz="4000" b="1" u="sng" dirty="0"/>
              <a:t>if you wish to enter into life, keep the commandments</a:t>
            </a:r>
            <a:r>
              <a:rPr lang="en-US" sz="4000" b="1" dirty="0"/>
              <a:t>."</a:t>
            </a:r>
          </a:p>
          <a:p>
            <a:pPr marL="0" indent="0">
              <a:buNone/>
            </a:pPr>
            <a:endParaRPr lang="en-US" sz="4000" b="1" dirty="0"/>
          </a:p>
        </p:txBody>
      </p:sp>
    </p:spTree>
    <p:extLst>
      <p:ext uri="{BB962C8B-B14F-4D97-AF65-F5344CB8AC3E}">
        <p14:creationId xmlns:p14="http://schemas.microsoft.com/office/powerpoint/2010/main" val="1614737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Rich Young Ruler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19:18-19</a:t>
            </a:r>
          </a:p>
          <a:p>
            <a:pPr marL="0" indent="0">
              <a:buNone/>
            </a:pPr>
            <a:r>
              <a:rPr lang="en-US" sz="4000" b="1" dirty="0"/>
              <a:t>[Then] he said to Him, "Which ones?" And </a:t>
            </a:r>
            <a:r>
              <a:rPr lang="en-US" sz="4000" b="1" dirty="0" err="1"/>
              <a:t>Yahusha</a:t>
            </a:r>
            <a:r>
              <a:rPr lang="en-US" sz="4000" b="1" dirty="0"/>
              <a:t> said, "YOU SHALL NOT COMMIT MURDER; YOU SHALL NOT COMMIT ADULTERY; YOU SHALL NOT STEAL; YOU SHALL NOT BEAR FALSE WITNESS; HONOR YOUR FATHER AND MOTHER; and YOU SHALL LOVE YOUR NEIGHBOR AS YOURSELF."</a:t>
            </a:r>
          </a:p>
        </p:txBody>
      </p:sp>
    </p:spTree>
    <p:extLst>
      <p:ext uri="{BB962C8B-B14F-4D97-AF65-F5344CB8AC3E}">
        <p14:creationId xmlns:p14="http://schemas.microsoft.com/office/powerpoint/2010/main" val="2320369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Ten Words of the Covenant outline for us the path to everlasting life</a:t>
            </a:r>
          </a:p>
          <a:p>
            <a:pPr marL="0" indent="0">
              <a:buNone/>
            </a:pPr>
            <a:r>
              <a:rPr lang="en-US" sz="4000" b="1" dirty="0"/>
              <a:t>Messiah himself confirmed this</a:t>
            </a:r>
          </a:p>
          <a:p>
            <a:pPr marL="0" indent="0">
              <a:buNone/>
            </a:pPr>
            <a:r>
              <a:rPr lang="en-US" sz="4000" b="1" dirty="0"/>
              <a:t>To embrace Messiah as our Savior and Lord means that we are wholly committed to him and will walk as he walked in this world</a:t>
            </a:r>
          </a:p>
          <a:p>
            <a:pPr marL="0" indent="0">
              <a:buNone/>
            </a:pPr>
            <a:r>
              <a:rPr lang="en-US" sz="4000" b="1" dirty="0"/>
              <a:t>Thus, in Messiah we have eternal life because we become like him in obedience to the life giving commandments!</a:t>
            </a:r>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5408319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231828</TotalTime>
  <Words>2705</Words>
  <Application>Microsoft Macintosh PowerPoint</Application>
  <PresentationFormat>Widescreen</PresentationFormat>
  <Paragraphs>141</Paragraphs>
  <Slides>37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Bwhebb</vt:lpstr>
      <vt:lpstr>Calibri</vt:lpstr>
      <vt:lpstr>Calibri Light</vt:lpstr>
      <vt:lpstr>Helvetica</vt:lpstr>
      <vt:lpstr>Wingdings</vt:lpstr>
      <vt:lpstr>Office Theme</vt:lpstr>
      <vt:lpstr>PowerPoint Presentation</vt:lpstr>
      <vt:lpstr>Cities of Refuge East of the Yarden</vt:lpstr>
      <vt:lpstr>Possession of Lands East of Yarden</vt:lpstr>
      <vt:lpstr>Possession of Lands East of Yarden</vt:lpstr>
      <vt:lpstr>PowerPoint Presentation</vt:lpstr>
      <vt:lpstr>The Summoning</vt:lpstr>
      <vt:lpstr>Chukah</vt:lpstr>
      <vt:lpstr>Mishpat</vt:lpstr>
      <vt:lpstr>With Whom is the Covenant Made?</vt:lpstr>
      <vt:lpstr>Yah Speaks</vt:lpstr>
      <vt:lpstr>The First (and 2nd) Matter – On the Exclusiveness of Yahuwah as Elohim</vt:lpstr>
      <vt:lpstr>The First Matter - Devarim 5:6-10</vt:lpstr>
      <vt:lpstr>There is No Other</vt:lpstr>
      <vt:lpstr>   </vt:lpstr>
      <vt:lpstr>   </vt:lpstr>
      <vt:lpstr>The Jealous El</vt:lpstr>
      <vt:lpstr>The 2nd (3rd) Matter – On Respecting His Name</vt:lpstr>
      <vt:lpstr>The 3rd (4th) Matter – The Sabbath</vt:lpstr>
      <vt:lpstr>The 3rd (4th) Matter – The Sabbath</vt:lpstr>
      <vt:lpstr>The 4th (5th) Matter</vt:lpstr>
      <vt:lpstr>The 5th (6th) Matter</vt:lpstr>
      <vt:lpstr>The 6th (7th) Matter</vt:lpstr>
      <vt:lpstr>The 7th (8th) Matter</vt:lpstr>
      <vt:lpstr>The 8th (9th) Matter</vt:lpstr>
      <vt:lpstr>The 9th (and 10th) Matter</vt:lpstr>
      <vt:lpstr>The Ten Matters Written on Stone</vt:lpstr>
      <vt:lpstr>The People Heard His Voice</vt:lpstr>
      <vt:lpstr>The People Fear His Presence</vt:lpstr>
      <vt:lpstr>Did They Really Fear Yahuwah?</vt:lpstr>
      <vt:lpstr>The Covenant Commandment</vt:lpstr>
      <vt:lpstr>The Promise of Life and Possession</vt:lpstr>
      <vt:lpstr>Life</vt:lpstr>
      <vt:lpstr>How Do We Reconcile the Two Claims?</vt:lpstr>
      <vt:lpstr>The Rich Young Ruler</vt:lpstr>
      <vt:lpstr>The Rich Young Ruler</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2091</cp:revision>
  <dcterms:created xsi:type="dcterms:W3CDTF">2018-11-07T08:55:54Z</dcterms:created>
  <dcterms:modified xsi:type="dcterms:W3CDTF">2021-07-10T15:42:27Z</dcterms:modified>
</cp:coreProperties>
</file>