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64" r:id="rId2"/>
    <p:sldId id="1183" r:id="rId3"/>
    <p:sldId id="1539" r:id="rId4"/>
    <p:sldId id="333" r:id="rId5"/>
    <p:sldId id="334" r:id="rId6"/>
    <p:sldId id="335" r:id="rId7"/>
    <p:sldId id="339" r:id="rId8"/>
    <p:sldId id="341" r:id="rId9"/>
    <p:sldId id="1550" r:id="rId10"/>
    <p:sldId id="1579" r:id="rId11"/>
    <p:sldId id="1549" r:id="rId12"/>
    <p:sldId id="1574" r:id="rId13"/>
    <p:sldId id="1551" r:id="rId14"/>
    <p:sldId id="1552" r:id="rId15"/>
    <p:sldId id="1553" r:id="rId16"/>
    <p:sldId id="1575" r:id="rId17"/>
    <p:sldId id="1554" r:id="rId18"/>
    <p:sldId id="1555" r:id="rId19"/>
    <p:sldId id="1556" r:id="rId20"/>
    <p:sldId id="1557" r:id="rId21"/>
    <p:sldId id="1558" r:id="rId22"/>
    <p:sldId id="1580" r:id="rId23"/>
    <p:sldId id="1576" r:id="rId24"/>
    <p:sldId id="1559" r:id="rId25"/>
    <p:sldId id="1581" r:id="rId26"/>
    <p:sldId id="1577" r:id="rId27"/>
    <p:sldId id="1578" r:id="rId28"/>
    <p:sldId id="1560" r:id="rId29"/>
    <p:sldId id="1561" r:id="rId30"/>
    <p:sldId id="1562" r:id="rId31"/>
    <p:sldId id="1563" r:id="rId32"/>
    <p:sldId id="1564" r:id="rId33"/>
    <p:sldId id="1565" r:id="rId34"/>
    <p:sldId id="1566" r:id="rId35"/>
    <p:sldId id="1573" r:id="rId36"/>
    <p:sldId id="1567" r:id="rId37"/>
    <p:sldId id="1568" r:id="rId38"/>
    <p:sldId id="1569" r:id="rId39"/>
    <p:sldId id="1570" r:id="rId40"/>
    <p:sldId id="1571" r:id="rId41"/>
    <p:sldId id="1547" r:id="rId42"/>
    <p:sldId id="774"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10" autoAdjust="0"/>
    <p:restoredTop sz="95805" autoAdjust="0"/>
  </p:normalViewPr>
  <p:slideViewPr>
    <p:cSldViewPr snapToGrid="0">
      <p:cViewPr varScale="1">
        <p:scale>
          <a:sx n="98" d="100"/>
          <a:sy n="98" d="100"/>
        </p:scale>
        <p:origin x="224" y="320"/>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7/3/21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Colossae is located in</a:t>
            </a:r>
            <a:r>
              <a:rPr lang="en-US" baseline="0" dirty="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7/3/21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7/3/21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7/3/21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7/3/21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7/3/21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7/3/21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7/3/21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7/3/21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7/3/21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7/3/21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7/3/21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7/3/21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613317"/>
            <a:ext cx="11489633" cy="6016082"/>
          </a:xfrm>
        </p:spPr>
        <p:txBody>
          <a:bodyPr>
            <a:normAutofit fontScale="92500" lnSpcReduction="10000"/>
          </a:bodyPr>
          <a:lstStyle/>
          <a:p>
            <a:pPr algn="ctr">
              <a:buNone/>
            </a:pPr>
            <a:r>
              <a:rPr lang="en-US" sz="71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a:t>
            </a: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of Our Biblical Roots</a:t>
            </a: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July 3, 2021</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err="1">
                <a:solidFill>
                  <a:schemeClr val="accent2">
                    <a:lumMod val="50000"/>
                  </a:schemeClr>
                </a:solidFill>
                <a:cs typeface="Helvetica" pitchFamily="34" charset="0"/>
              </a:rPr>
              <a:t>Devarim</a:t>
            </a:r>
            <a:r>
              <a:rPr lang="en-US" sz="8000" b="1" dirty="0">
                <a:solidFill>
                  <a:schemeClr val="accent2">
                    <a:lumMod val="50000"/>
                  </a:schemeClr>
                </a:solidFill>
                <a:cs typeface="Helvetica" pitchFamily="34" charset="0"/>
              </a:rPr>
              <a:t>/Deuteronomy 4</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Instructions For Entering the Land</a:t>
            </a:r>
          </a:p>
          <a:p>
            <a:pPr marL="0" indent="0" algn="ctr">
              <a:buNone/>
            </a:pP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Hear, Israel</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4:1</a:t>
            </a:r>
          </a:p>
          <a:p>
            <a:pPr marL="0" indent="0">
              <a:buNone/>
            </a:pPr>
            <a:r>
              <a:rPr lang="en-US" sz="4000" b="1" dirty="0"/>
              <a:t>"Now, O Israel, listen to the statutes and the judgments which I am teaching you to perform, so that you may live and go in and take possession of the land which Yahuwah, the Elohim of your fathers, is giving you.</a:t>
            </a:r>
          </a:p>
        </p:txBody>
      </p:sp>
    </p:spTree>
    <p:extLst>
      <p:ext uri="{BB962C8B-B14F-4D97-AF65-F5344CB8AC3E}">
        <p14:creationId xmlns:p14="http://schemas.microsoft.com/office/powerpoint/2010/main" val="1410956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lgn="ctr"/>
            <a:r>
              <a:rPr lang="en-US" altLang="en-US" b="1" dirty="0" err="1">
                <a:latin typeface="+mn-lt"/>
              </a:rPr>
              <a:t>Chukah</a:t>
            </a:r>
            <a:endParaRPr lang="en-US" altLang="en-US" b="1" dirty="0">
              <a:latin typeface="+mn-lt"/>
            </a:endParaRPr>
          </a:p>
        </p:txBody>
      </p:sp>
      <p:sp>
        <p:nvSpPr>
          <p:cNvPr id="21507" name="Rectangle 3"/>
          <p:cNvSpPr>
            <a:spLocks noGrp="1" noChangeArrowheads="1"/>
          </p:cNvSpPr>
          <p:nvPr>
            <p:ph type="body" idx="1"/>
          </p:nvPr>
        </p:nvSpPr>
        <p:spPr>
          <a:xfrm>
            <a:off x="515007" y="1600200"/>
            <a:ext cx="10838793" cy="5105400"/>
          </a:xfrm>
        </p:spPr>
        <p:txBody>
          <a:bodyPr>
            <a:normAutofit/>
          </a:bodyPr>
          <a:lstStyle/>
          <a:p>
            <a:pPr>
              <a:lnSpc>
                <a:spcPct val="90000"/>
              </a:lnSpc>
              <a:buFont typeface="Wingdings" pitchFamily="2" charset="2"/>
              <a:buNone/>
            </a:pPr>
            <a:r>
              <a:rPr lang="en-US" altLang="en-US" sz="3600" dirty="0"/>
              <a:t>“</a:t>
            </a:r>
            <a:r>
              <a:rPr lang="en-US" altLang="en-US" sz="3600" dirty="0" err="1"/>
              <a:t>chukah</a:t>
            </a:r>
            <a:r>
              <a:rPr lang="en-US" altLang="en-US" sz="3600" dirty="0"/>
              <a:t>” </a:t>
            </a:r>
            <a:r>
              <a:rPr lang="en-US" altLang="en-US" sz="3600" b="1" dirty="0"/>
              <a:t>enactment, statute, order</a:t>
            </a:r>
          </a:p>
          <a:p>
            <a:pPr>
              <a:lnSpc>
                <a:spcPct val="90000"/>
              </a:lnSpc>
              <a:buFont typeface="Wingdings" pitchFamily="2" charset="2"/>
              <a:buNone/>
            </a:pPr>
            <a:r>
              <a:rPr lang="en-US" altLang="en-US" sz="3600" dirty="0"/>
              <a:t>“</a:t>
            </a:r>
            <a:r>
              <a:rPr lang="en-US" altLang="en-US" sz="3600" dirty="0" err="1"/>
              <a:t>Chukak</a:t>
            </a:r>
            <a:r>
              <a:rPr lang="en-US" altLang="en-US" sz="3600" dirty="0"/>
              <a:t>” has the primary meaning of cutting in or engraving in stone as hewing a tomb in the rock (Isa 22:16) and as drawing a picture on a brick (</a:t>
            </a:r>
            <a:r>
              <a:rPr lang="en-US" altLang="en-US" sz="3600" dirty="0" err="1"/>
              <a:t>Ezek</a:t>
            </a:r>
            <a:r>
              <a:rPr lang="en-US" altLang="en-US" sz="3600" dirty="0"/>
              <a:t> 4:1) or a wall (</a:t>
            </a:r>
            <a:r>
              <a:rPr lang="en-US" altLang="en-US" sz="3600" dirty="0" err="1"/>
              <a:t>Ezek</a:t>
            </a:r>
            <a:r>
              <a:rPr lang="en-US" altLang="en-US" sz="3600" dirty="0"/>
              <a:t> 23:14). It may also describe writing on the palm of one's hand (Isa 49:16) or in a book (Isa 30:8; Job 19:23). </a:t>
            </a:r>
          </a:p>
          <a:p>
            <a:pPr>
              <a:lnSpc>
                <a:spcPct val="90000"/>
              </a:lnSpc>
              <a:buFont typeface="Wingdings" pitchFamily="2" charset="2"/>
              <a:buNone/>
            </a:pPr>
            <a:r>
              <a:rPr lang="en-US" altLang="en-US" sz="3600" dirty="0"/>
              <a:t>Thus, “something prescribed, a statute, a prescribed limit or boundary” “cut in stone”</a:t>
            </a:r>
          </a:p>
        </p:txBody>
      </p:sp>
    </p:spTree>
    <p:extLst>
      <p:ext uri="{BB962C8B-B14F-4D97-AF65-F5344CB8AC3E}">
        <p14:creationId xmlns:p14="http://schemas.microsoft.com/office/powerpoint/2010/main" val="2021459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pPr algn="ctr"/>
            <a:r>
              <a:rPr lang="en-US" altLang="en-US" b="1" dirty="0" err="1">
                <a:latin typeface="+mn-lt"/>
              </a:rPr>
              <a:t>Chok</a:t>
            </a:r>
            <a:r>
              <a:rPr lang="en-US" altLang="en-US" b="1" dirty="0">
                <a:latin typeface="+mn-lt"/>
              </a:rPr>
              <a:t> (masculine form) in </a:t>
            </a:r>
            <a:r>
              <a:rPr lang="en-US" altLang="en-US" b="1" dirty="0" err="1">
                <a:latin typeface="+mn-lt"/>
              </a:rPr>
              <a:t>Tanak</a:t>
            </a:r>
            <a:endParaRPr lang="en-US" altLang="en-US" b="1" dirty="0">
              <a:latin typeface="+mn-lt"/>
            </a:endParaRPr>
          </a:p>
        </p:txBody>
      </p:sp>
      <p:sp>
        <p:nvSpPr>
          <p:cNvPr id="143363" name="Rectangle 3"/>
          <p:cNvSpPr>
            <a:spLocks noGrp="1" noChangeArrowheads="1"/>
          </p:cNvSpPr>
          <p:nvPr>
            <p:ph type="body" idx="1"/>
          </p:nvPr>
        </p:nvSpPr>
        <p:spPr>
          <a:xfrm>
            <a:off x="525517" y="1177159"/>
            <a:ext cx="11004331" cy="5680841"/>
          </a:xfrm>
        </p:spPr>
        <p:txBody>
          <a:bodyPr/>
          <a:lstStyle/>
          <a:p>
            <a:pPr>
              <a:lnSpc>
                <a:spcPct val="80000"/>
              </a:lnSpc>
              <a:buFont typeface="Wingdings" pitchFamily="2" charset="2"/>
              <a:buNone/>
            </a:pPr>
            <a:r>
              <a:rPr lang="en-US" altLang="en-US" sz="2400" dirty="0"/>
              <a:t>Gen. 47:22, 26; </a:t>
            </a:r>
          </a:p>
          <a:p>
            <a:pPr>
              <a:lnSpc>
                <a:spcPct val="80000"/>
              </a:lnSpc>
              <a:buFont typeface="Wingdings" pitchFamily="2" charset="2"/>
              <a:buNone/>
            </a:pPr>
            <a:r>
              <a:rPr lang="en-US" altLang="en-US" sz="2400" dirty="0"/>
              <a:t>Exod. 5:14; 12:24; 15:25f; 18:16, 20; 29:28; 30:21; </a:t>
            </a:r>
          </a:p>
          <a:p>
            <a:pPr>
              <a:lnSpc>
                <a:spcPct val="80000"/>
              </a:lnSpc>
              <a:buFont typeface="Wingdings" pitchFamily="2" charset="2"/>
              <a:buNone/>
            </a:pPr>
            <a:r>
              <a:rPr lang="en-US" altLang="en-US" sz="2400" dirty="0"/>
              <a:t>Lev. 6:11, 15; 7:34; 10:11, 13ff; 24:9; 26:46; </a:t>
            </a:r>
          </a:p>
          <a:p>
            <a:pPr>
              <a:lnSpc>
                <a:spcPct val="80000"/>
              </a:lnSpc>
              <a:buFont typeface="Wingdings" pitchFamily="2" charset="2"/>
              <a:buNone/>
            </a:pPr>
            <a:r>
              <a:rPr lang="en-US" altLang="en-US" sz="2400" dirty="0"/>
              <a:t>Num. 18:8, 11, 19; 30:17; </a:t>
            </a:r>
          </a:p>
          <a:p>
            <a:pPr>
              <a:lnSpc>
                <a:spcPct val="80000"/>
              </a:lnSpc>
              <a:buFont typeface="Wingdings" pitchFamily="2" charset="2"/>
              <a:buNone/>
            </a:pPr>
            <a:r>
              <a:rPr lang="en-US" altLang="en-US" sz="2400" dirty="0"/>
              <a:t>Deut. 4:1, 5f, 8, 14, 40, 45; 5:1, 31; 6:1, 17, 20, 24; 7:11; 11:32; 12:1; 16:12; 17:19; 26:16f; 27:10; </a:t>
            </a:r>
          </a:p>
          <a:p>
            <a:pPr>
              <a:lnSpc>
                <a:spcPct val="80000"/>
              </a:lnSpc>
              <a:buFont typeface="Wingdings" pitchFamily="2" charset="2"/>
              <a:buNone/>
            </a:pPr>
            <a:r>
              <a:rPr lang="en-US" altLang="en-US" sz="2400" dirty="0"/>
              <a:t>Jos. 24:25; Jdg. 5:15; 11:39; 1 Sam. 30:25; 1 Ki. 3:14; 8:58, 61; 9:4; 2 Ki. 17:15, 37; 1 Chr. 16:17; 22:13; 29:19; 2 Chr. 7:17; 19:10; 33:8; 34:31; 35:25; Ezr. 7:10f; Neh. 1:7; 9:13f; 10:30; Job 14:5, 13; 23:12, 14; 26:10; 28:26; 38:10; </a:t>
            </a:r>
          </a:p>
          <a:p>
            <a:pPr>
              <a:lnSpc>
                <a:spcPct val="80000"/>
              </a:lnSpc>
              <a:buFont typeface="Wingdings" pitchFamily="2" charset="2"/>
              <a:buNone/>
            </a:pPr>
            <a:r>
              <a:rPr lang="en-US" altLang="en-US" sz="2400" dirty="0"/>
              <a:t>Ps. 2:7; 50:16; 74:11; 81:5; 94:20; 99:7; 105:10, 45; 119:5, 8, 12, 23, 26, 33, 48, 54, 64, 68, 71, 80, 83, 112, 117f, 124, 135, 145, 155, 171; 147:19; 148:6; Prov. 8:29; 30:8; 31:15; </a:t>
            </a:r>
          </a:p>
          <a:p>
            <a:pPr>
              <a:lnSpc>
                <a:spcPct val="80000"/>
              </a:lnSpc>
              <a:buFont typeface="Wingdings" pitchFamily="2" charset="2"/>
              <a:buNone/>
            </a:pPr>
            <a:r>
              <a:rPr lang="en-US" altLang="en-US" sz="2400" dirty="0"/>
              <a:t>Isa. 5:14; 10:1; 24:5; Jer. 5:22; 31:36; 32:11; Ezek. 11:12; 16:27; 20:18, 25; 36:27; 45:14; Amos 2:4; Mic. 7:11; Zeph. 2:2; Zech. 1:6; Mal. 3:7, 22</a:t>
            </a:r>
          </a:p>
          <a:p>
            <a:pPr>
              <a:lnSpc>
                <a:spcPct val="80000"/>
              </a:lnSpc>
              <a:buFont typeface="Wingdings" pitchFamily="2" charset="2"/>
              <a:buNone/>
            </a:pPr>
            <a:endParaRPr lang="en-US" altLang="en-US" sz="2000" dirty="0"/>
          </a:p>
        </p:txBody>
      </p:sp>
    </p:spTree>
    <p:extLst>
      <p:ext uri="{BB962C8B-B14F-4D97-AF65-F5344CB8AC3E}">
        <p14:creationId xmlns:p14="http://schemas.microsoft.com/office/powerpoint/2010/main" val="1860564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209801" y="1"/>
            <a:ext cx="7758113" cy="995363"/>
          </a:xfrm>
        </p:spPr>
        <p:txBody>
          <a:bodyPr/>
          <a:lstStyle/>
          <a:p>
            <a:r>
              <a:rPr lang="en-US" altLang="en-US" dirty="0" err="1">
                <a:latin typeface="+mn-lt"/>
              </a:rPr>
              <a:t>Chukah</a:t>
            </a:r>
            <a:r>
              <a:rPr lang="en-US" altLang="en-US" dirty="0">
                <a:latin typeface="+mn-lt"/>
              </a:rPr>
              <a:t> (fem form) in </a:t>
            </a:r>
            <a:r>
              <a:rPr lang="en-US" altLang="en-US" dirty="0" err="1">
                <a:latin typeface="+mn-lt"/>
              </a:rPr>
              <a:t>Tanak</a:t>
            </a:r>
            <a:endParaRPr lang="en-US" altLang="en-US" dirty="0">
              <a:latin typeface="+mn-lt"/>
            </a:endParaRPr>
          </a:p>
        </p:txBody>
      </p:sp>
      <p:sp>
        <p:nvSpPr>
          <p:cNvPr id="9219" name="Rectangle 3"/>
          <p:cNvSpPr>
            <a:spLocks noGrp="1" noChangeArrowheads="1"/>
          </p:cNvSpPr>
          <p:nvPr>
            <p:ph type="body" idx="1"/>
          </p:nvPr>
        </p:nvSpPr>
        <p:spPr>
          <a:xfrm>
            <a:off x="588579" y="838200"/>
            <a:ext cx="10825655" cy="5791200"/>
          </a:xfrm>
        </p:spPr>
        <p:txBody>
          <a:bodyPr>
            <a:normAutofit/>
          </a:bodyPr>
          <a:lstStyle/>
          <a:p>
            <a:pPr>
              <a:lnSpc>
                <a:spcPct val="80000"/>
              </a:lnSpc>
              <a:buFont typeface="Wingdings" pitchFamily="2" charset="2"/>
              <a:buNone/>
            </a:pPr>
            <a:r>
              <a:rPr lang="en-US" altLang="en-US" dirty="0"/>
              <a:t>Gen. 26:5;     </a:t>
            </a:r>
          </a:p>
          <a:p>
            <a:pPr>
              <a:lnSpc>
                <a:spcPct val="80000"/>
              </a:lnSpc>
              <a:buFont typeface="Wingdings" pitchFamily="2" charset="2"/>
              <a:buNone/>
            </a:pPr>
            <a:r>
              <a:rPr lang="en-US" altLang="en-US" dirty="0"/>
              <a:t>Exod. </a:t>
            </a:r>
            <a:r>
              <a:rPr lang="en-US" altLang="en-US" b="1" dirty="0"/>
              <a:t>12:14, 17, 43; 13:10; 27:21</a:t>
            </a:r>
            <a:r>
              <a:rPr lang="en-US" altLang="en-US" dirty="0"/>
              <a:t>; 28:43; 29:9; </a:t>
            </a:r>
          </a:p>
          <a:p>
            <a:pPr>
              <a:lnSpc>
                <a:spcPct val="80000"/>
              </a:lnSpc>
              <a:buFont typeface="Wingdings" pitchFamily="2" charset="2"/>
              <a:buNone/>
            </a:pPr>
            <a:r>
              <a:rPr lang="en-US" altLang="en-US" dirty="0"/>
              <a:t>Lev. 3:17; 7:36; 10:9; 16:29, 31, 34; 17:7; 18:3ff, 26, 30; 19:19, 37; 20:8, 22f; </a:t>
            </a:r>
            <a:r>
              <a:rPr lang="en-US" altLang="en-US" u="sng" dirty="0"/>
              <a:t>23:14, 21, 31, 41</a:t>
            </a:r>
            <a:r>
              <a:rPr lang="en-US" altLang="en-US" dirty="0"/>
              <a:t>; 24:3; 25:18; 26:3, 15, 43; </a:t>
            </a:r>
          </a:p>
          <a:p>
            <a:pPr>
              <a:lnSpc>
                <a:spcPct val="80000"/>
              </a:lnSpc>
              <a:buFont typeface="Wingdings" pitchFamily="2" charset="2"/>
              <a:buNone/>
            </a:pPr>
            <a:r>
              <a:rPr lang="en-US" altLang="en-US" dirty="0"/>
              <a:t>Num. 9:3, 12, 14; 10:8; 15:15; 18:23; 19:2, 10, 21; 27:11; 31:21; 35:29; </a:t>
            </a:r>
          </a:p>
          <a:p>
            <a:pPr>
              <a:lnSpc>
                <a:spcPct val="80000"/>
              </a:lnSpc>
              <a:buFont typeface="Wingdings" pitchFamily="2" charset="2"/>
              <a:buNone/>
            </a:pPr>
            <a:r>
              <a:rPr lang="en-US" altLang="en-US" dirty="0"/>
              <a:t>Deut. 6:2; 8:11; 10:13; 11:1; 28:15, 45; 30:10, 16; </a:t>
            </a:r>
          </a:p>
          <a:p>
            <a:pPr>
              <a:lnSpc>
                <a:spcPct val="80000"/>
              </a:lnSpc>
              <a:buFont typeface="Wingdings" pitchFamily="2" charset="2"/>
              <a:buNone/>
            </a:pPr>
            <a:r>
              <a:rPr lang="en-US" altLang="en-US" dirty="0"/>
              <a:t>2 Sam. 22:23; 1 Ki. 2:3; 3:3; 6:12, 35; 9:6; 11:11, 33f, 38; 2 Ki. 17:8, 13, 19, 34; 23:3; 2 Chr. 7:19; Job 13:27; 38:33; </a:t>
            </a:r>
          </a:p>
          <a:p>
            <a:pPr>
              <a:lnSpc>
                <a:spcPct val="80000"/>
              </a:lnSpc>
              <a:buFont typeface="Wingdings" pitchFamily="2" charset="2"/>
              <a:buNone/>
            </a:pPr>
            <a:r>
              <a:rPr lang="en-US" altLang="en-US" dirty="0"/>
              <a:t>Ps. 18:23; 89:32; 119:16; </a:t>
            </a:r>
          </a:p>
          <a:p>
            <a:pPr>
              <a:lnSpc>
                <a:spcPct val="80000"/>
              </a:lnSpc>
              <a:buFont typeface="Wingdings" pitchFamily="2" charset="2"/>
              <a:buNone/>
            </a:pPr>
            <a:r>
              <a:rPr lang="en-US" altLang="en-US" dirty="0"/>
              <a:t>Jer. 5:24; 10:3; 31:35; 33:25; 44:10, 23; Ezek. 5:6f; 8:10; 11:20; 18:9, 17, 19, 21; 20:11, 13, 16, 19, 21, 24; 23:14; 33:15; 37:24; 43:11, 18; 44:5, 24; 46:14; Mic. 6:16</a:t>
            </a:r>
          </a:p>
        </p:txBody>
      </p:sp>
    </p:spTree>
    <p:extLst>
      <p:ext uri="{BB962C8B-B14F-4D97-AF65-F5344CB8AC3E}">
        <p14:creationId xmlns:p14="http://schemas.microsoft.com/office/powerpoint/2010/main" val="109451964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224088" y="178677"/>
            <a:ext cx="7758112" cy="888123"/>
          </a:xfrm>
        </p:spPr>
        <p:txBody>
          <a:bodyPr>
            <a:normAutofit/>
          </a:bodyPr>
          <a:lstStyle/>
          <a:p>
            <a:pPr algn="ctr"/>
            <a:r>
              <a:rPr lang="en-US" altLang="en-US" sz="4000" b="1" dirty="0" err="1">
                <a:latin typeface="+mn-lt"/>
              </a:rPr>
              <a:t>Mishpat</a:t>
            </a:r>
            <a:endParaRPr lang="en-US" altLang="en-US" sz="4000" b="1" dirty="0">
              <a:latin typeface="+mn-lt"/>
            </a:endParaRPr>
          </a:p>
        </p:txBody>
      </p:sp>
      <p:sp>
        <p:nvSpPr>
          <p:cNvPr id="10243" name="Rectangle 3"/>
          <p:cNvSpPr>
            <a:spLocks noGrp="1" noChangeArrowheads="1"/>
          </p:cNvSpPr>
          <p:nvPr>
            <p:ph type="body" idx="1"/>
          </p:nvPr>
        </p:nvSpPr>
        <p:spPr>
          <a:xfrm>
            <a:off x="578069" y="1066800"/>
            <a:ext cx="10951779" cy="5562600"/>
          </a:xfrm>
        </p:spPr>
        <p:txBody>
          <a:bodyPr>
            <a:normAutofit lnSpcReduction="10000"/>
          </a:bodyPr>
          <a:lstStyle/>
          <a:p>
            <a:pPr marL="609600" indent="-609600">
              <a:buNone/>
            </a:pPr>
            <a:r>
              <a:rPr lang="en-US" altLang="en-US" sz="3200" dirty="0"/>
              <a:t>(</a:t>
            </a:r>
            <a:r>
              <a:rPr lang="en-US" altLang="en-US" sz="3200" dirty="0" err="1"/>
              <a:t>mishpat</a:t>
            </a:r>
            <a:r>
              <a:rPr lang="en-US" altLang="en-US" sz="3200" dirty="0"/>
              <a:t>) </a:t>
            </a:r>
            <a:r>
              <a:rPr lang="en-US" altLang="en-US" sz="3200" b="1" dirty="0"/>
              <a:t>justice, judgment, ordinance</a:t>
            </a:r>
          </a:p>
          <a:p>
            <a:pPr marL="609600" indent="-609600">
              <a:buNone/>
            </a:pPr>
            <a:r>
              <a:rPr lang="en-US" altLang="en-US" sz="3200" dirty="0"/>
              <a:t>The primary sense of “</a:t>
            </a:r>
            <a:r>
              <a:rPr lang="en-US" altLang="en-US" sz="3200" dirty="0" err="1"/>
              <a:t>shaphat</a:t>
            </a:r>
            <a:r>
              <a:rPr lang="en-US" altLang="en-US" sz="3200" dirty="0"/>
              <a:t>” is to exercise the processes of government, to decide a case, to arbitrate a righteous solution to a quarrel.  </a:t>
            </a:r>
          </a:p>
          <a:p>
            <a:pPr marL="609600" indent="-609600">
              <a:buNone/>
            </a:pPr>
            <a:r>
              <a:rPr lang="en-US" altLang="en-US" sz="3200" dirty="0"/>
              <a:t>Thus, “judgment, justice, litigation, procedure, sentence (verdict), </a:t>
            </a:r>
            <a:r>
              <a:rPr lang="en-US" altLang="en-US" sz="3200" u="sng" dirty="0"/>
              <a:t>ruling</a:t>
            </a:r>
            <a:r>
              <a:rPr lang="en-US" altLang="en-US" sz="3200" dirty="0"/>
              <a:t>”</a:t>
            </a:r>
            <a:endParaRPr lang="en-US" altLang="en-US" sz="3200" b="1" dirty="0"/>
          </a:p>
          <a:p>
            <a:pPr marL="609600" indent="-609600">
              <a:buFontTx/>
              <a:buAutoNum type="arabicPeriod"/>
            </a:pPr>
            <a:r>
              <a:rPr lang="en-US" altLang="en-US" sz="3200" dirty="0"/>
              <a:t>To act as ruler </a:t>
            </a:r>
          </a:p>
          <a:p>
            <a:pPr marL="609600" indent="-609600">
              <a:buFontTx/>
              <a:buAutoNum type="arabicPeriod"/>
            </a:pPr>
            <a:r>
              <a:rPr lang="en-US" altLang="en-US" sz="3200" dirty="0"/>
              <a:t>to decide cases of controversy as judge in civil, domestic, and religious cases </a:t>
            </a:r>
          </a:p>
          <a:p>
            <a:pPr marL="609600" indent="-609600">
              <a:buFontTx/>
              <a:buAutoNum type="arabicPeriod"/>
            </a:pPr>
            <a:r>
              <a:rPr lang="en-US" altLang="en-US" sz="3200" dirty="0"/>
              <a:t>such words as deliver, vindicate, condemn, punish, and related words of judicial executive import are justly used in the translations.</a:t>
            </a:r>
            <a:endParaRPr lang="en-US" altLang="en-US" dirty="0"/>
          </a:p>
        </p:txBody>
      </p:sp>
    </p:spTree>
    <p:extLst>
      <p:ext uri="{BB962C8B-B14F-4D97-AF65-F5344CB8AC3E}">
        <p14:creationId xmlns:p14="http://schemas.microsoft.com/office/powerpoint/2010/main" val="57944466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224088" y="387351"/>
            <a:ext cx="7758112" cy="995363"/>
          </a:xfrm>
        </p:spPr>
        <p:txBody>
          <a:bodyPr>
            <a:normAutofit fontScale="90000"/>
          </a:bodyPr>
          <a:lstStyle/>
          <a:p>
            <a:pPr algn="ctr"/>
            <a:r>
              <a:rPr lang="en-US" altLang="en-US" sz="4000" b="1" dirty="0" err="1">
                <a:latin typeface="+mn-lt"/>
              </a:rPr>
              <a:t>Mishpat</a:t>
            </a:r>
            <a:r>
              <a:rPr lang="en-US" altLang="en-US" sz="4000" b="1" dirty="0">
                <a:latin typeface="+mn-lt"/>
              </a:rPr>
              <a:t> in </a:t>
            </a:r>
            <a:r>
              <a:rPr lang="en-US" altLang="en-US" sz="4000" b="1" dirty="0" err="1">
                <a:latin typeface="+mn-lt"/>
              </a:rPr>
              <a:t>Tanak</a:t>
            </a:r>
            <a:r>
              <a:rPr lang="en-US" altLang="en-US" sz="4000" dirty="0">
                <a:latin typeface="+mn-lt"/>
              </a:rPr>
              <a:t> </a:t>
            </a:r>
            <a:br>
              <a:rPr lang="en-US" altLang="en-US" sz="4000" dirty="0"/>
            </a:br>
            <a:endParaRPr lang="en-US" altLang="en-US" sz="4000" dirty="0"/>
          </a:p>
        </p:txBody>
      </p:sp>
      <p:sp>
        <p:nvSpPr>
          <p:cNvPr id="11267" name="Rectangle 3"/>
          <p:cNvSpPr>
            <a:spLocks noGrp="1" noChangeArrowheads="1"/>
          </p:cNvSpPr>
          <p:nvPr>
            <p:ph type="body" idx="1"/>
          </p:nvPr>
        </p:nvSpPr>
        <p:spPr>
          <a:xfrm>
            <a:off x="609599" y="990600"/>
            <a:ext cx="10951779" cy="5638800"/>
          </a:xfrm>
        </p:spPr>
        <p:txBody>
          <a:bodyPr/>
          <a:lstStyle/>
          <a:p>
            <a:pPr>
              <a:lnSpc>
                <a:spcPct val="80000"/>
              </a:lnSpc>
              <a:buFont typeface="Wingdings" pitchFamily="2" charset="2"/>
              <a:buNone/>
            </a:pPr>
            <a:r>
              <a:rPr lang="en-US" altLang="en-US" sz="1800" dirty="0"/>
              <a:t>Gen. 18:19, 25; 40:13; Exod. 15:25; 21:1, 9, 31; 23:6; 24:3; 26:30; 28:15, 29f; </a:t>
            </a:r>
          </a:p>
          <a:p>
            <a:pPr>
              <a:lnSpc>
                <a:spcPct val="80000"/>
              </a:lnSpc>
              <a:buFont typeface="Wingdings" pitchFamily="2" charset="2"/>
              <a:buNone/>
            </a:pPr>
            <a:r>
              <a:rPr lang="en-US" altLang="en-US" sz="1800" dirty="0"/>
              <a:t>Lev. 5:10; 9:16; 18:4f, 26; 19:15, 35, 37; 20:22; 24:22; 25:18; 26:15, 43, 46; Num. 9:3, 14; 15:16, 24; 27:5, 11, 21; 29:6, 18, 21, 24, 27, 30, 33, 37; 35:12, 24, 29; 36:13; </a:t>
            </a:r>
          </a:p>
          <a:p>
            <a:pPr>
              <a:lnSpc>
                <a:spcPct val="80000"/>
              </a:lnSpc>
              <a:buFont typeface="Wingdings" pitchFamily="2" charset="2"/>
              <a:buNone/>
            </a:pPr>
            <a:r>
              <a:rPr lang="en-US" altLang="en-US" sz="1800" dirty="0"/>
              <a:t>Deut. 1:17; </a:t>
            </a:r>
            <a:r>
              <a:rPr lang="en-US" altLang="en-US" sz="1800" b="1" dirty="0"/>
              <a:t>4:1, 5, 8</a:t>
            </a:r>
            <a:r>
              <a:rPr lang="en-US" altLang="en-US" sz="1800" dirty="0"/>
              <a:t>, 14, 45; 5:1, 31; </a:t>
            </a:r>
            <a:r>
              <a:rPr lang="en-US" altLang="en-US" sz="1800" b="1" dirty="0"/>
              <a:t>6:1</a:t>
            </a:r>
            <a:r>
              <a:rPr lang="en-US" altLang="en-US" sz="1800" dirty="0"/>
              <a:t>, 20; 7:11f; 8:11; 10:18; 11:1, 32; 12:1; 16:18f; 17:8f, 11; 18:3; 19:6; 21:17, 22; 24:17; 25:1; 26:16f; 27:19; 30:16; 32:4, 41; 33:10, 21; </a:t>
            </a:r>
          </a:p>
          <a:p>
            <a:pPr>
              <a:lnSpc>
                <a:spcPct val="80000"/>
              </a:lnSpc>
              <a:buFont typeface="Wingdings" pitchFamily="2" charset="2"/>
              <a:buNone/>
            </a:pPr>
            <a:r>
              <a:rPr lang="en-US" altLang="en-US" sz="1800" dirty="0"/>
              <a:t>Jos. 6:15; 20:6; 24:25; Jdg. 4:5; 13:12; 18:7; 1 Sam. 2:13; 8:3, 9, 11; 10:25; 27:11; 30:25; 2 Sam. 8:15; 15:2, 4, 6; 22:23; 1 Ki. 2:3; 3:11, 28; 5:8; 6:12, 38; 7:7; 8:45, 49, 58f; 9:4; 10:9; 11:33; 18:28; 20:40; 2 Ki. 1:7; 11:14; 17:26f, 33f, 37, 40; 25:6; 1 Chr. 6:17; 15:13; 16:12, 14; 18:14; 22:13; 23:31; 24:19; 28:7; 2 Chr. 4:7, 20; 6:35, 39; 7:17; 8:14; 9:8; 19:6, 8, 10; 30:16; 33:8; 35:13; Ezr. 3:4; 7:10; Neh. 1:7; 8:18; 9:13, 29; 10:30; Job 8:3; 9:19, 32; 13:18; 14:3; 19:7; 22:4; 23:4; 27:2; 29:14; 31:13; 32:9; 34:4ff, 12, 17, 23; 35:2; 36:6, 17; 37:23; 40:8; </a:t>
            </a:r>
          </a:p>
          <a:p>
            <a:pPr>
              <a:lnSpc>
                <a:spcPct val="80000"/>
              </a:lnSpc>
              <a:buFont typeface="Wingdings" pitchFamily="2" charset="2"/>
              <a:buNone/>
            </a:pPr>
            <a:r>
              <a:rPr lang="en-US" altLang="en-US" sz="1800" dirty="0"/>
              <a:t>Ps. 1:5; 7:7; 9:5, 8, 17; 10:5; 17:2; 18:23; 19:10; 25:9; 33:5; 35:23; 36:7; 37:6, 28, 30; 48:12; 72:1f; 76:10; 81:5; 89:15, 31; 94:15; 97:2, 8; 99:4; 101:1; 103:6; 105:5, 7; 106:3; 111:7; 112:5; 119:7, 13, 20, 30, 39, 43, 52, 62, 75, 84, 91, 102, 106, 108, 120f, 132, 137, 149, 156, 160, 164, 175; 122:5; 140:13; 143:2; 146:7; 147:19f; 149:9; Prov. 1:3; 2:8f; 8:20; 12:5; 13:23; 16:8, 10f, 33; 17:23; 18:5; 19:28; 21:3, 7, 15; 24:23; 28:5; 29:4, 26; Eccl. 3:16; 5:7; 8:5f; 11:9; 12:14; </a:t>
            </a:r>
          </a:p>
          <a:p>
            <a:pPr>
              <a:lnSpc>
                <a:spcPct val="80000"/>
              </a:lnSpc>
              <a:buFont typeface="Wingdings" pitchFamily="2" charset="2"/>
              <a:buNone/>
            </a:pPr>
            <a:r>
              <a:rPr lang="en-US" altLang="en-US" sz="1800" dirty="0"/>
              <a:t>Isa. 1:17, 21, 27; 3:14; 4:4; 5:7, 16; 9:6; 10:2; 16:5; 26:8f; 28:6, 17, 26; 30:18; 32:1, 7, 16; 33:5; 34:5; 40:14, 27; 41:1; 42:1, 3f; 49:4; 50:8; 51:4; 53:8; 54:17; 56:1; 58:2; 59:8f, 11, 14f; 61:8; Jer. 1:16; 4:2, 12; 5:1, 4f, 28; 7:5; 8:7; 9:23; 10:24; 12:1; 17:11; 21:12; 22:3, 13, 15; 23:5; 26:11, 16; 30:11, 18; 32:7f; 33:15; 39:5; 46:28; 48:21, 47; 49:12; 51:9; 52:9; Lam. 3:35, 59; Ezek. 5:6ff; 7:23, 27; 11:12, 20; 16:38; 18:5, 8f, 17, 19, 21, 27; 20:11, 13, 16, 18f, 21, 24f; 21:32; 22:29; 23:24, 45; 33:14, 16, 19; 34:16; 36:27; 37:24; 39:21; 42:11; 44:24; 45:9; Dan. 9:5; Hos. 2:21; 5:1, 11; 6:5; 10:4; 12:7; Amos 5:7, 15, 24; 6:12; Mic. 3:1, 8f; 6:8; 7:9; Hab. 1:4, 7, 12; Zeph. 2:3; 3:5, 8, 15; Zech. 7:9; 8:16; Mal. 2:17; 3:5, 22</a:t>
            </a:r>
          </a:p>
          <a:p>
            <a:pPr>
              <a:lnSpc>
                <a:spcPct val="80000"/>
              </a:lnSpc>
              <a:buFont typeface="Wingdings" pitchFamily="2" charset="2"/>
              <a:buNone/>
            </a:pPr>
            <a:endParaRPr lang="en-US" altLang="en-US" sz="1600" dirty="0"/>
          </a:p>
        </p:txBody>
      </p:sp>
    </p:spTree>
    <p:extLst>
      <p:ext uri="{BB962C8B-B14F-4D97-AF65-F5344CB8AC3E}">
        <p14:creationId xmlns:p14="http://schemas.microsoft.com/office/powerpoint/2010/main" val="191950173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Why Obey?</a:t>
            </a:r>
          </a:p>
        </p:txBody>
      </p:sp>
      <p:sp>
        <p:nvSpPr>
          <p:cNvPr id="3" name="Content Placeholder 2"/>
          <p:cNvSpPr>
            <a:spLocks noGrp="1"/>
          </p:cNvSpPr>
          <p:nvPr>
            <p:ph idx="1"/>
          </p:nvPr>
        </p:nvSpPr>
        <p:spPr>
          <a:xfrm>
            <a:off x="609600" y="1130852"/>
            <a:ext cx="10972800" cy="5645427"/>
          </a:xfrm>
        </p:spPr>
        <p:txBody>
          <a:bodyPr>
            <a:normAutofit/>
          </a:bodyPr>
          <a:lstStyle/>
          <a:p>
            <a:r>
              <a:rPr lang="he-IL" sz="4000" dirty="0"/>
              <a:t>לְמַ֫ען:</a:t>
            </a:r>
            <a:r>
              <a:rPr lang="en-US" sz="4000" b="1" dirty="0"/>
              <a:t> - </a:t>
            </a:r>
            <a:r>
              <a:rPr lang="en-US" sz="4000" dirty="0"/>
              <a:t>purpose, intent, </a:t>
            </a:r>
            <a:endParaRPr lang="en-US" dirty="0"/>
          </a:p>
          <a:p>
            <a:r>
              <a:rPr lang="en-US" sz="4000" dirty="0"/>
              <a:t>for the sake of, on account of, to the intent or in order that  </a:t>
            </a:r>
          </a:p>
          <a:p>
            <a:r>
              <a:rPr lang="en-US" sz="4000" dirty="0"/>
              <a:t>Obedience to the commands is a prerequisite to life and entering into the inheritance!!</a:t>
            </a:r>
          </a:p>
        </p:txBody>
      </p:sp>
    </p:spTree>
    <p:extLst>
      <p:ext uri="{BB962C8B-B14F-4D97-AF65-F5344CB8AC3E}">
        <p14:creationId xmlns:p14="http://schemas.microsoft.com/office/powerpoint/2010/main" val="2603937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I Thought </a:t>
            </a:r>
            <a:r>
              <a:rPr lang="en-US" sz="4800" b="1" dirty="0" err="1">
                <a:latin typeface="+mn-lt"/>
              </a:rPr>
              <a:t>Yahusha</a:t>
            </a:r>
            <a:r>
              <a:rPr lang="en-US" sz="4800" b="1" dirty="0">
                <a:latin typeface="+mn-lt"/>
              </a:rPr>
              <a:t> (</a:t>
            </a:r>
            <a:r>
              <a:rPr lang="en-US" sz="4800" b="1" dirty="0" err="1">
                <a:latin typeface="+mn-lt"/>
              </a:rPr>
              <a:t>Yeshua</a:t>
            </a:r>
            <a:r>
              <a:rPr lang="en-US" sz="4800" b="1" dirty="0">
                <a:latin typeface="+mn-lt"/>
              </a:rPr>
              <a:t>) is Life?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dirty="0"/>
              <a:t>Reconciling Ezekiel 20:11-12</a:t>
            </a:r>
          </a:p>
          <a:p>
            <a:pPr marL="0" indent="0">
              <a:buNone/>
            </a:pPr>
            <a:r>
              <a:rPr lang="en-US" sz="4000" b="1" baseline="30000" dirty="0"/>
              <a:t>11</a:t>
            </a:r>
            <a:r>
              <a:rPr lang="en-US" sz="4000" b="1" dirty="0"/>
              <a:t> "I gave them My statutes and informed them of My ordinances, by which, if a man observes them, he will live.</a:t>
            </a:r>
          </a:p>
          <a:p>
            <a:pPr marL="0" indent="0">
              <a:buNone/>
            </a:pPr>
            <a:r>
              <a:rPr lang="en-US" sz="4000" b="1" baseline="30000" dirty="0"/>
              <a:t>12</a:t>
            </a:r>
            <a:r>
              <a:rPr lang="en-US" sz="4000" b="1" dirty="0"/>
              <a:t> "Also I gave them My sabbaths to be a sign between Me and them, that they might know that I am Yahuwah who sanctifies them.</a:t>
            </a:r>
          </a:p>
          <a:p>
            <a:pPr marL="0" indent="0">
              <a:buNone/>
            </a:pPr>
            <a:r>
              <a:rPr lang="en-US" sz="4000" b="1" dirty="0"/>
              <a:t>-repeated in vs 21</a:t>
            </a:r>
          </a:p>
        </p:txBody>
      </p:sp>
    </p:spTree>
    <p:extLst>
      <p:ext uri="{BB962C8B-B14F-4D97-AF65-F5344CB8AC3E}">
        <p14:creationId xmlns:p14="http://schemas.microsoft.com/office/powerpoint/2010/main" val="2384465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Only Yahuwah’s Instructions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4:2</a:t>
            </a:r>
          </a:p>
          <a:p>
            <a:pPr marL="0" indent="0">
              <a:buNone/>
            </a:pPr>
            <a:r>
              <a:rPr lang="en-US" sz="4000" b="1" dirty="0"/>
              <a:t>"You shall not add to the word which I am commanding you, nor take away from it, that you may keep the commandments of Yahuwah your Elohim which I command you.</a:t>
            </a:r>
          </a:p>
          <a:p>
            <a:pPr marL="0" indent="0">
              <a:buNone/>
            </a:pPr>
            <a:r>
              <a:rPr lang="en-US" sz="4000" b="1" dirty="0"/>
              <a:t>Dev 12:32  </a:t>
            </a:r>
            <a:r>
              <a:rPr lang="en-US" dirty="0"/>
              <a:t> </a:t>
            </a:r>
            <a:r>
              <a:rPr lang="en-US" sz="4000" b="1" dirty="0"/>
              <a:t>"Whatever I command you, you shall be careful to do; you shall not add to nor take away from it.</a:t>
            </a:r>
            <a:endParaRPr lang="en-US" b="1" dirty="0"/>
          </a:p>
        </p:txBody>
      </p:sp>
    </p:spTree>
    <p:extLst>
      <p:ext uri="{BB962C8B-B14F-4D97-AF65-F5344CB8AC3E}">
        <p14:creationId xmlns:p14="http://schemas.microsoft.com/office/powerpoint/2010/main" val="3755021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Don’t Add to It…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Revelation 22:18-19</a:t>
            </a:r>
          </a:p>
          <a:p>
            <a:pPr marL="0" indent="0">
              <a:buNone/>
            </a:pPr>
            <a:r>
              <a:rPr lang="en-US" sz="4000" b="1" dirty="0"/>
              <a:t>I testify to everyone who hears the words of the prophecy of this book: if anyone adds to them, Elohim will add to him the plagues which are written in this book; and if anyone takes away from the words of the book of this prophecy, Elohim will take away his part from the tree of life and from the holy city, which are written in this book.</a:t>
            </a:r>
          </a:p>
        </p:txBody>
      </p:sp>
    </p:spTree>
    <p:extLst>
      <p:ext uri="{BB962C8B-B14F-4D97-AF65-F5344CB8AC3E}">
        <p14:creationId xmlns:p14="http://schemas.microsoft.com/office/powerpoint/2010/main" val="3640763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Will You Choose Death or Life?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4:3-4</a:t>
            </a:r>
          </a:p>
          <a:p>
            <a:pPr marL="0" indent="0">
              <a:buNone/>
            </a:pPr>
            <a:r>
              <a:rPr lang="en-US" sz="4000" b="1" dirty="0"/>
              <a:t>"Your eyes have seen what Yahuwah has done in the case of Baal-</a:t>
            </a:r>
            <a:r>
              <a:rPr lang="en-US" sz="4000" b="1" dirty="0" err="1"/>
              <a:t>peor</a:t>
            </a:r>
            <a:r>
              <a:rPr lang="en-US" sz="4000" b="1" dirty="0"/>
              <a:t>, for all the men who followed Baal-</a:t>
            </a:r>
            <a:r>
              <a:rPr lang="en-US" sz="4000" b="1" dirty="0" err="1"/>
              <a:t>peor</a:t>
            </a:r>
            <a:r>
              <a:rPr lang="en-US" sz="4000" b="1" dirty="0"/>
              <a:t>, Yahuwah your Elohim has destroyed them from among you. But you who held fast to Yahuwah your Elohim are alive today, every one of you.</a:t>
            </a:r>
          </a:p>
        </p:txBody>
      </p:sp>
    </p:spTree>
    <p:extLst>
      <p:ext uri="{BB962C8B-B14F-4D97-AF65-F5344CB8AC3E}">
        <p14:creationId xmlns:p14="http://schemas.microsoft.com/office/powerpoint/2010/main" val="219912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Wise Obey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4:5-6</a:t>
            </a:r>
          </a:p>
          <a:p>
            <a:pPr marL="0" indent="0">
              <a:buNone/>
            </a:pPr>
            <a:r>
              <a:rPr lang="en-US" sz="4000" b="1" dirty="0"/>
              <a:t>"See, I have taught you </a:t>
            </a:r>
            <a:r>
              <a:rPr lang="en-US" sz="4000" b="1" u="sng" dirty="0"/>
              <a:t>statutes and judgments </a:t>
            </a:r>
            <a:r>
              <a:rPr lang="en-US" sz="4000" b="1" dirty="0"/>
              <a:t>just as Yahuwah my Elohim commanded me, that you should do thus in the land where you are entering to possess it.  So keep and do [them], for that is your wisdom and your understanding in the sight of the peoples who will hear all these statutes and say, 'Surely this great nation is a wise and understanding people.'</a:t>
            </a:r>
          </a:p>
        </p:txBody>
      </p:sp>
    </p:spTree>
    <p:extLst>
      <p:ext uri="{BB962C8B-B14F-4D97-AF65-F5344CB8AC3E}">
        <p14:creationId xmlns:p14="http://schemas.microsoft.com/office/powerpoint/2010/main" val="1006810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 Wise Nation/People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4:7-8</a:t>
            </a:r>
          </a:p>
          <a:p>
            <a:pPr marL="0" indent="0">
              <a:buNone/>
            </a:pPr>
            <a:r>
              <a:rPr lang="en-US" sz="4000" b="1" dirty="0"/>
              <a:t>"For what great nation is there that has a god so near to it as is Yahuwah our Elohim whenever we call on Him? Or what great nation is there that has </a:t>
            </a:r>
            <a:r>
              <a:rPr lang="en-US" sz="4000" b="1" u="sng" dirty="0"/>
              <a:t>statutes and judgments</a:t>
            </a:r>
            <a:r>
              <a:rPr lang="en-US" sz="4000" b="1" dirty="0"/>
              <a:t> as righteous as this whole Torah which I am setting before you today?</a:t>
            </a:r>
          </a:p>
        </p:txBody>
      </p:sp>
    </p:spTree>
    <p:extLst>
      <p:ext uri="{BB962C8B-B14F-4D97-AF65-F5344CB8AC3E}">
        <p14:creationId xmlns:p14="http://schemas.microsoft.com/office/powerpoint/2010/main" val="1541377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 Wise Nation/People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Romans 3:1-2</a:t>
            </a:r>
          </a:p>
          <a:p>
            <a:pPr marL="0" indent="0">
              <a:buNone/>
            </a:pPr>
            <a:r>
              <a:rPr lang="en-US" sz="4000" b="1" dirty="0"/>
              <a:t>Then what advantage has the Jew? Or what is the benefit of circumcision? Great in every respect. First of all, that they were entrusted with the oracles of Elohim.</a:t>
            </a:r>
          </a:p>
        </p:txBody>
      </p:sp>
    </p:spTree>
    <p:extLst>
      <p:ext uri="{BB962C8B-B14F-4D97-AF65-F5344CB8AC3E}">
        <p14:creationId xmlns:p14="http://schemas.microsoft.com/office/powerpoint/2010/main" val="2042477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Guard Your Life By These Commands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4:9</a:t>
            </a:r>
          </a:p>
          <a:p>
            <a:pPr marL="0" indent="0">
              <a:buNone/>
            </a:pPr>
            <a:r>
              <a:rPr lang="en-US" sz="4000" b="1" dirty="0"/>
              <a:t>"Only guard yourself and keep your soul diligently, so that you do not forget the things which your eyes have seen and they do not depart from your heart all the days of your life; but make them known to your sons and your grandsons.</a:t>
            </a:r>
          </a:p>
        </p:txBody>
      </p:sp>
    </p:spTree>
    <p:extLst>
      <p:ext uri="{BB962C8B-B14F-4D97-AF65-F5344CB8AC3E}">
        <p14:creationId xmlns:p14="http://schemas.microsoft.com/office/powerpoint/2010/main" val="1773103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Remember Sinai</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err="1"/>
              <a:t>Devarim</a:t>
            </a:r>
            <a:r>
              <a:rPr lang="en-US" sz="4000" b="1" dirty="0"/>
              <a:t>/Deuteronomy 4:10-11</a:t>
            </a:r>
          </a:p>
          <a:p>
            <a:pPr marL="0" indent="0">
              <a:buNone/>
            </a:pPr>
            <a:r>
              <a:rPr lang="en-US" sz="4000" b="1" dirty="0"/>
              <a:t>"[Remember] the day you stood before Yahuwah your Elohim at Horeb, when Yahuwah said to me, 'Assemble the people to Me, that I may let them hear My words so they may learn to fear Me all the days they live on the earth, and that they may teach their children.'  You came near and stood at the foot of the mountain, and the mountain burned with fire to the [very] heart of the heavens: darkness, cloud and thick gloom.</a:t>
            </a:r>
          </a:p>
        </p:txBody>
      </p:sp>
    </p:spTree>
    <p:extLst>
      <p:ext uri="{BB962C8B-B14F-4D97-AF65-F5344CB8AC3E}">
        <p14:creationId xmlns:p14="http://schemas.microsoft.com/office/powerpoint/2010/main" val="16694378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Yahuwah Spoke to the People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4:12-13</a:t>
            </a:r>
          </a:p>
          <a:p>
            <a:pPr marL="0" indent="0">
              <a:buNone/>
            </a:pPr>
            <a:r>
              <a:rPr lang="en-US" sz="4000" b="1" dirty="0"/>
              <a:t>"Then Yahuwah spoke to you from the midst of the fire; you heard the sound of words, </a:t>
            </a:r>
            <a:r>
              <a:rPr lang="en-US" sz="4000" b="1" u="sng" dirty="0"/>
              <a:t>but you saw no form-- only a voice</a:t>
            </a:r>
            <a:r>
              <a:rPr lang="en-US" sz="4000" b="1" dirty="0"/>
              <a:t>. So He declared to you His covenant which He commanded you to perform, [that is], the Ten Words; and He wrote them on two tablets of stone.</a:t>
            </a:r>
          </a:p>
        </p:txBody>
      </p:sp>
    </p:spTree>
    <p:extLst>
      <p:ext uri="{BB962C8B-B14F-4D97-AF65-F5344CB8AC3E}">
        <p14:creationId xmlns:p14="http://schemas.microsoft.com/office/powerpoint/2010/main" val="1363819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Obedience Commanded at Sinai</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4:14</a:t>
            </a:r>
          </a:p>
          <a:p>
            <a:pPr marL="0" indent="0">
              <a:buNone/>
            </a:pPr>
            <a:r>
              <a:rPr lang="en-US" sz="4000" b="1" dirty="0"/>
              <a:t>"Yahuwah commanded me at that time to teach you </a:t>
            </a:r>
            <a:r>
              <a:rPr lang="en-US" sz="4000" b="1" u="sng" dirty="0"/>
              <a:t>statutes and judgments</a:t>
            </a:r>
            <a:r>
              <a:rPr lang="en-US" sz="4000" b="1" dirty="0"/>
              <a:t>, that you might perform them in the land where you are going over to possess it.</a:t>
            </a:r>
          </a:p>
        </p:txBody>
      </p:sp>
    </p:spTree>
    <p:extLst>
      <p:ext uri="{BB962C8B-B14F-4D97-AF65-F5344CB8AC3E}">
        <p14:creationId xmlns:p14="http://schemas.microsoft.com/office/powerpoint/2010/main" val="1055114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Don’t Worship Graven Images</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err="1"/>
              <a:t>Devarim</a:t>
            </a:r>
            <a:r>
              <a:rPr lang="en-US" sz="4000" b="1" dirty="0"/>
              <a:t>/Deuteronomy 4:15-18</a:t>
            </a:r>
          </a:p>
          <a:p>
            <a:pPr marL="0" indent="0">
              <a:buNone/>
            </a:pPr>
            <a:r>
              <a:rPr lang="en-US" sz="4000" b="1" dirty="0"/>
              <a:t>"So watch yourselves carefully, </a:t>
            </a:r>
            <a:r>
              <a:rPr lang="en-US" sz="4000" b="1" u="sng" dirty="0"/>
              <a:t>since you did not see any form</a:t>
            </a:r>
            <a:r>
              <a:rPr lang="en-US" sz="4000" b="1" dirty="0"/>
              <a:t> on the day Yahuwah spoke to you at Horeb from the midst of the fire, so that you do not act corruptly and make a graven image for yourselves in the form of any figure, the likeness of male or female, the likeness of any animal that is on the earth, the likeness of any winged bird that flies in the sky, the likeness of anything that creeps on the ground, the likeness of any fish that is in the water below the earth.</a:t>
            </a:r>
          </a:p>
        </p:txBody>
      </p:sp>
    </p:spTree>
    <p:extLst>
      <p:ext uri="{BB962C8B-B14F-4D97-AF65-F5344CB8AC3E}">
        <p14:creationId xmlns:p14="http://schemas.microsoft.com/office/powerpoint/2010/main" val="3932120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 Difference Between Worship Systems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Worship of Yahuwah – No images</a:t>
            </a:r>
          </a:p>
          <a:p>
            <a:pPr marL="0" indent="0">
              <a:buNone/>
            </a:pPr>
            <a:r>
              <a:rPr lang="en-US" sz="4000" b="1" dirty="0"/>
              <a:t>Worship of other gods – always have images</a:t>
            </a:r>
          </a:p>
        </p:txBody>
      </p:sp>
    </p:spTree>
    <p:extLst>
      <p:ext uri="{BB962C8B-B14F-4D97-AF65-F5344CB8AC3E}">
        <p14:creationId xmlns:p14="http://schemas.microsoft.com/office/powerpoint/2010/main" val="38436898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Don’t Worship Images</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Romans 1:22-25</a:t>
            </a:r>
          </a:p>
          <a:p>
            <a:pPr marL="0" indent="0">
              <a:buNone/>
            </a:pPr>
            <a:r>
              <a:rPr lang="en-US" sz="4000" b="1" dirty="0"/>
              <a:t>Professing to be wise, they became fools, and exchanged the glory of the incorruptible Elohim </a:t>
            </a:r>
            <a:r>
              <a:rPr lang="en-US" sz="4000" b="1" u="sng" dirty="0"/>
              <a:t>for an image</a:t>
            </a:r>
            <a:r>
              <a:rPr lang="en-US" sz="4000" b="1" dirty="0"/>
              <a:t> in the form of corruptible man and of birds and four-footed animals and crawling creatures. Therefore Elohim gave them over in the lusts of their hearts to impurity, so that their bodies would be dishonored among them. For they exchanged the truth of Elohim for a lie, and worshiped and served the creature rather than the Creator, who is blessed forever. Amen.</a:t>
            </a:r>
          </a:p>
        </p:txBody>
      </p:sp>
    </p:spTree>
    <p:extLst>
      <p:ext uri="{BB962C8B-B14F-4D97-AF65-F5344CB8AC3E}">
        <p14:creationId xmlns:p14="http://schemas.microsoft.com/office/powerpoint/2010/main" val="20445088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Don’t Worship the Host of Heaven</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err="1"/>
              <a:t>Devarim</a:t>
            </a:r>
            <a:r>
              <a:rPr lang="en-US" sz="4000" b="1" dirty="0"/>
              <a:t>/Deuteronomy 4:19-20</a:t>
            </a:r>
          </a:p>
          <a:p>
            <a:pPr marL="0" indent="0">
              <a:buNone/>
            </a:pPr>
            <a:r>
              <a:rPr lang="en-US" sz="4000" b="1" dirty="0"/>
              <a:t>"And [beware] not to lift up your eyes to heaven and see the sun and the moon and the stars, all the host of heaven, and be drawn away and worship them and serve them, those which Yahuwah your </a:t>
            </a:r>
            <a:r>
              <a:rPr lang="en-US" sz="4000" b="1" u="sng" dirty="0"/>
              <a:t>Elohim has allotted to all the peoples under the whole heaven</a:t>
            </a:r>
            <a:r>
              <a:rPr lang="en-US" sz="4000" b="1" dirty="0"/>
              <a:t>. But Yahuwah has taken you and brought you out of the iron furnace, from </a:t>
            </a:r>
            <a:r>
              <a:rPr lang="en-US" sz="4000" b="1" dirty="0" err="1"/>
              <a:t>Mitzrayim</a:t>
            </a:r>
            <a:r>
              <a:rPr lang="en-US" sz="4000" b="1" dirty="0"/>
              <a:t>, to be a people for His own possession, as today.</a:t>
            </a:r>
          </a:p>
        </p:txBody>
      </p:sp>
    </p:spTree>
    <p:extLst>
      <p:ext uri="{BB962C8B-B14F-4D97-AF65-F5344CB8AC3E}">
        <p14:creationId xmlns:p14="http://schemas.microsoft.com/office/powerpoint/2010/main" val="1916633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His Own Possession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Shemot</a:t>
            </a:r>
            <a:r>
              <a:rPr lang="en-US" sz="4000" b="1" dirty="0"/>
              <a:t>/Exodus 19:5-6</a:t>
            </a:r>
          </a:p>
          <a:p>
            <a:pPr marL="0" indent="0">
              <a:buNone/>
            </a:pPr>
            <a:r>
              <a:rPr lang="en-US" sz="4000" b="1" dirty="0"/>
              <a:t>'Now then, if you will indeed obey My voice and keep My covenant, then you shall be </a:t>
            </a:r>
            <a:r>
              <a:rPr lang="en-US" sz="4000" b="1" u="sng" dirty="0"/>
              <a:t>My own possession</a:t>
            </a:r>
            <a:r>
              <a:rPr lang="en-US" sz="4000" b="1" dirty="0"/>
              <a:t> among all the peoples, for all the earth is Mine; and you shall be to Me a kingdom of priests and a holy nation.' These are the words that you shall speak to the sons of Israel."</a:t>
            </a:r>
          </a:p>
        </p:txBody>
      </p:sp>
    </p:spTree>
    <p:extLst>
      <p:ext uri="{BB962C8B-B14F-4D97-AF65-F5344CB8AC3E}">
        <p14:creationId xmlns:p14="http://schemas.microsoft.com/office/powerpoint/2010/main" val="312753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 People For His Own Possession</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Titus 2:11-14</a:t>
            </a:r>
          </a:p>
          <a:p>
            <a:pPr marL="0" indent="0">
              <a:buNone/>
            </a:pPr>
            <a:r>
              <a:rPr lang="en-US" sz="4000" b="1" dirty="0"/>
              <a:t>For the grace of Elohim has appeared, bringing salvation to all men, instructing us to deny ungodliness and worldly desires and to live sensibly, righteously and godly in the present age, looking for the blessed hope and the appearing of the glory of our great Elohim and Savior, Messiah </a:t>
            </a:r>
            <a:r>
              <a:rPr lang="en-US" sz="4000" b="1" dirty="0" err="1"/>
              <a:t>Yahusha</a:t>
            </a:r>
            <a:r>
              <a:rPr lang="en-US" sz="4000" b="1" dirty="0"/>
              <a:t>, who gave Himself for us to redeem us from every lawless deed, and to purify for Himself </a:t>
            </a:r>
            <a:r>
              <a:rPr lang="en-US" sz="4000" b="1" u="sng" dirty="0"/>
              <a:t>a people for His own possession</a:t>
            </a:r>
            <a:r>
              <a:rPr lang="en-US" sz="4000" b="1" dirty="0"/>
              <a:t>, zealous for good deeds.</a:t>
            </a:r>
          </a:p>
        </p:txBody>
      </p:sp>
    </p:spTree>
    <p:extLst>
      <p:ext uri="{BB962C8B-B14F-4D97-AF65-F5344CB8AC3E}">
        <p14:creationId xmlns:p14="http://schemas.microsoft.com/office/powerpoint/2010/main" val="18000119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 People For His Own Possession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1 Peter 2:9</a:t>
            </a:r>
          </a:p>
          <a:p>
            <a:pPr marL="0" indent="0">
              <a:buNone/>
            </a:pPr>
            <a:r>
              <a:rPr lang="en-US" sz="4000" b="1" dirty="0"/>
              <a:t>But you are A CHOSEN RACE, A royal PRIESTHOOD, A HOLY NATION, A PEOPLE FOR [Elohim's] OWN POSSESSION, so that you may proclaim the excellencies of Him who has called you out of darkness into His marvelous light;</a:t>
            </a:r>
          </a:p>
          <a:p>
            <a:pPr marL="0" indent="0">
              <a:buNone/>
            </a:pPr>
            <a:r>
              <a:rPr lang="en-US" sz="4000" b="1" dirty="0"/>
              <a:t>- Why do we see so many quotes and allusions from the Old Testament in the New?</a:t>
            </a:r>
          </a:p>
        </p:txBody>
      </p:sp>
    </p:spTree>
    <p:extLst>
      <p:ext uri="{BB962C8B-B14F-4D97-AF65-F5344CB8AC3E}">
        <p14:creationId xmlns:p14="http://schemas.microsoft.com/office/powerpoint/2010/main" val="20764610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a:latin typeface="+mn-lt"/>
              </a:rPr>
              <a:t>Mosheh</a:t>
            </a:r>
            <a:r>
              <a:rPr lang="en-US" sz="4800" b="1" dirty="0">
                <a:latin typeface="+mn-lt"/>
              </a:rPr>
              <a:t> Blew It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4:21-22</a:t>
            </a:r>
          </a:p>
          <a:p>
            <a:pPr marL="0" indent="0">
              <a:buNone/>
            </a:pPr>
            <a:r>
              <a:rPr lang="en-US" sz="4000" b="1" dirty="0"/>
              <a:t>"Now Yahuwah was angry with me on your account, and swore that I would not cross the Jordan, and that I would not enter the good land which Yahuwah your Elohim is giving you as an inheritance. For I will die in this land, I shall not cross the Jordan, but you shall cross and take possession of this good land.</a:t>
            </a:r>
          </a:p>
        </p:txBody>
      </p:sp>
    </p:spTree>
    <p:extLst>
      <p:ext uri="{BB962C8B-B14F-4D97-AF65-F5344CB8AC3E}">
        <p14:creationId xmlns:p14="http://schemas.microsoft.com/office/powerpoint/2010/main" val="1513708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Guard Yourselves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4:23-24</a:t>
            </a:r>
          </a:p>
          <a:p>
            <a:pPr marL="0" indent="0">
              <a:buNone/>
            </a:pPr>
            <a:r>
              <a:rPr lang="en-US" sz="4000" b="1" dirty="0"/>
              <a:t>"So watch yourselves, that you do not forget the covenant of Yahuwah your Elohim which He made with you, and make for yourselves a graven image in the form of anything [against] which Yahuwah your Elohim has commanded you. For Yahuwah your Elohim is a consuming fire, a jealous Elohim.</a:t>
            </a:r>
          </a:p>
          <a:p>
            <a:pPr marL="0" indent="0">
              <a:buNone/>
            </a:pPr>
            <a:r>
              <a:rPr lang="en-US" sz="4000" b="1" dirty="0"/>
              <a:t>- Hebrews 12:29 For our Elohim is a consuming fire</a:t>
            </a:r>
          </a:p>
        </p:txBody>
      </p:sp>
    </p:spTree>
    <p:extLst>
      <p:ext uri="{BB962C8B-B14F-4D97-AF65-F5344CB8AC3E}">
        <p14:creationId xmlns:p14="http://schemas.microsoft.com/office/powerpoint/2010/main" val="32087123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 Warning Against Idolatry</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err="1"/>
              <a:t>Devarim</a:t>
            </a:r>
            <a:r>
              <a:rPr lang="en-US" sz="4000" b="1" dirty="0"/>
              <a:t>/Deuteronomy 4:25-26</a:t>
            </a:r>
          </a:p>
          <a:p>
            <a:pPr marL="0" indent="0">
              <a:buNone/>
            </a:pPr>
            <a:r>
              <a:rPr lang="en-US" sz="4000" b="1" dirty="0"/>
              <a:t>"When you become the father of children and children's children and have remained long in the land, and act corruptly, and make an idol in the form of anything, and do that which is evil in the sight of Yahuwah your Elohim [so as] to provoke Him to anger, I call heaven and earth to witness against you today, that you will surely perish quickly from the land where you are going over the Jordan to possess it. You shall not live long on it, but will be utterly destroyed.</a:t>
            </a:r>
          </a:p>
        </p:txBody>
      </p:sp>
    </p:spTree>
    <p:extLst>
      <p:ext uri="{BB962C8B-B14F-4D97-AF65-F5344CB8AC3E}">
        <p14:creationId xmlns:p14="http://schemas.microsoft.com/office/powerpoint/2010/main" val="14417391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Punishment of Idolatry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4:27-29</a:t>
            </a:r>
          </a:p>
          <a:p>
            <a:pPr marL="0" indent="0">
              <a:buNone/>
            </a:pPr>
            <a:r>
              <a:rPr lang="en-US" sz="4000" b="1" dirty="0"/>
              <a:t>"Yahuwah will scatter you among the peoples, and you will be left few in number among the nations where Yahuwah drives you. There you will serve gods, the work of man's hands, wood and stone, which neither see nor hear nor eat nor smell. But from there you will seek Yahuwah your Elohim, and you will find [Him] if you search for Him with all your heart and all your soul.</a:t>
            </a:r>
          </a:p>
        </p:txBody>
      </p:sp>
    </p:spTree>
    <p:extLst>
      <p:ext uri="{BB962C8B-B14F-4D97-AF65-F5344CB8AC3E}">
        <p14:creationId xmlns:p14="http://schemas.microsoft.com/office/powerpoint/2010/main" val="15972202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Repent and Return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4:30-31</a:t>
            </a:r>
          </a:p>
          <a:p>
            <a:pPr marL="0" indent="0">
              <a:buNone/>
            </a:pPr>
            <a:r>
              <a:rPr lang="en-US" sz="4000" b="1" dirty="0"/>
              <a:t>"When you are in distress and all these things have come upon you, in the latter days you will return to Yahuwah your Elohim and listen to His voice. For Yahuwah your Elohim is a compassionate Elohim; He will not fail you nor destroy you nor forget the covenant with your fathers which He swore to them.</a:t>
            </a:r>
          </a:p>
        </p:txBody>
      </p:sp>
    </p:spTree>
    <p:extLst>
      <p:ext uri="{BB962C8B-B14F-4D97-AF65-F5344CB8AC3E}">
        <p14:creationId xmlns:p14="http://schemas.microsoft.com/office/powerpoint/2010/main" val="20534703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We Are in a Unique Position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4:32-33</a:t>
            </a:r>
          </a:p>
          <a:p>
            <a:pPr marL="0" indent="0">
              <a:buNone/>
            </a:pPr>
            <a:r>
              <a:rPr lang="en-US" sz="4000" b="1" dirty="0"/>
              <a:t>"Indeed, ask now concerning the former days which were before you, since the day that Elohim created man on the earth, and [inquire] from one end of the heavens to the other. Has [anything] been done like this great thing, or has [anything] been heard like it? Has [any] people heard the voice of Elohim speaking from the midst of the fire, as you have heard [it], and survived?</a:t>
            </a:r>
          </a:p>
        </p:txBody>
      </p:sp>
    </p:spTree>
    <p:extLst>
      <p:ext uri="{BB962C8B-B14F-4D97-AF65-F5344CB8AC3E}">
        <p14:creationId xmlns:p14="http://schemas.microsoft.com/office/powerpoint/2010/main" val="23655810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Yahuwah is Elohim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4:34-35</a:t>
            </a:r>
          </a:p>
          <a:p>
            <a:pPr marL="0" indent="0">
              <a:buNone/>
            </a:pPr>
            <a:r>
              <a:rPr lang="en-US" sz="4000" b="1" dirty="0"/>
              <a:t>"Or has a god tried to go to take for himself a nation from within [another] nation by trials, by signs and wonders and by war and by a mighty hand and by an outstretched arm and by great terrors, as Yahuwah your Elohim did for you in </a:t>
            </a:r>
            <a:r>
              <a:rPr lang="en-US" sz="4000" b="1" dirty="0" err="1"/>
              <a:t>Mitzrayim</a:t>
            </a:r>
            <a:r>
              <a:rPr lang="en-US" sz="4000" b="1" dirty="0"/>
              <a:t> before your eyes? To you it was shown that you might know that Yahuwah, He is Elohim; there is no other besides Him.</a:t>
            </a:r>
          </a:p>
        </p:txBody>
      </p:sp>
    </p:spTree>
    <p:extLst>
      <p:ext uri="{BB962C8B-B14F-4D97-AF65-F5344CB8AC3E}">
        <p14:creationId xmlns:p14="http://schemas.microsoft.com/office/powerpoint/2010/main" val="9523192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There is None Besides Him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Mark 12:32</a:t>
            </a:r>
          </a:p>
          <a:p>
            <a:pPr marL="0" indent="0">
              <a:buNone/>
            </a:pPr>
            <a:r>
              <a:rPr lang="en-US" sz="4000" b="1" dirty="0"/>
              <a:t>The scribe said to Him, "Right, Teacher; You have truly stated that HE IS ONE, AND THERE IS NO ONE ELSE BESIDES HIM;</a:t>
            </a:r>
          </a:p>
          <a:p>
            <a:pPr marL="0" indent="0">
              <a:buNone/>
            </a:pPr>
            <a:r>
              <a:rPr lang="en-US" sz="4000" b="1" dirty="0"/>
              <a:t>- Is this really what the Shema is talking about?</a:t>
            </a:r>
          </a:p>
        </p:txBody>
      </p:sp>
    </p:spTree>
    <p:extLst>
      <p:ext uri="{BB962C8B-B14F-4D97-AF65-F5344CB8AC3E}">
        <p14:creationId xmlns:p14="http://schemas.microsoft.com/office/powerpoint/2010/main" val="32867577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Yahuwah is the Great Deliverer</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err="1"/>
              <a:t>Devarim</a:t>
            </a:r>
            <a:r>
              <a:rPr lang="en-US" sz="4000" b="1" dirty="0"/>
              <a:t>/Deuteronomy 4:36-38</a:t>
            </a:r>
          </a:p>
          <a:p>
            <a:pPr marL="0" indent="0">
              <a:buNone/>
            </a:pPr>
            <a:r>
              <a:rPr lang="en-US" sz="4000" b="1" dirty="0"/>
              <a:t>"Out of the heavens He let you hear His voice to discipline you; and on earth He let you see His great fire, and you heard His words from the midst of the fire. Because He loved your fathers, therefore He chose their descendants after them. And He personally brought you from </a:t>
            </a:r>
            <a:r>
              <a:rPr lang="en-US" sz="4000" b="1" dirty="0" err="1"/>
              <a:t>Mitzrayim</a:t>
            </a:r>
            <a:r>
              <a:rPr lang="en-US" sz="4000" b="1" dirty="0"/>
              <a:t> by His great power, driving out from before you nations greater and mightier than you, to bring you in [and] to give you their land for an inheritance, as it is today.</a:t>
            </a:r>
          </a:p>
        </p:txBody>
      </p:sp>
    </p:spTree>
    <p:extLst>
      <p:ext uri="{BB962C8B-B14F-4D97-AF65-F5344CB8AC3E}">
        <p14:creationId xmlns:p14="http://schemas.microsoft.com/office/powerpoint/2010/main" val="22342959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Obedience Brings Life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4:39-40</a:t>
            </a:r>
          </a:p>
          <a:p>
            <a:pPr marL="0" indent="0">
              <a:buNone/>
            </a:pPr>
            <a:r>
              <a:rPr lang="en-US" sz="4000" b="1" dirty="0"/>
              <a:t>"Know therefore today, and take it to your heart, that Yahuwah, He is Elohim in heaven above and on the earth below; there is no other. So you shall keep His statutes and His commandments which I am giving you today, that it may go well with you and with your children after you, and that you may live long on the land which Yahuwah your Elohim is giving you for all time."</a:t>
            </a:r>
          </a:p>
        </p:txBody>
      </p:sp>
    </p:spTree>
    <p:extLst>
      <p:ext uri="{BB962C8B-B14F-4D97-AF65-F5344CB8AC3E}">
        <p14:creationId xmlns:p14="http://schemas.microsoft.com/office/powerpoint/2010/main" val="34386883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Cities of Refuge East of the </a:t>
            </a:r>
            <a:r>
              <a:rPr lang="en-US" sz="4800" b="1" dirty="0" err="1">
                <a:latin typeface="+mn-lt"/>
              </a:rPr>
              <a:t>Yarden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4:41-43</a:t>
            </a:r>
          </a:p>
          <a:p>
            <a:pPr marL="0" indent="0">
              <a:buNone/>
            </a:pPr>
            <a:r>
              <a:rPr lang="en-US" sz="4000" b="1" dirty="0"/>
              <a:t>Then </a:t>
            </a:r>
            <a:r>
              <a:rPr lang="en-US" sz="4000" b="1" dirty="0" err="1"/>
              <a:t>Mosheh</a:t>
            </a:r>
            <a:r>
              <a:rPr lang="en-US" sz="4000" b="1" dirty="0"/>
              <a:t> set apart three cities across the Jordan to the east, that a manslayer might flee there, who unintentionally slew his neighbor without having enmity toward him in time past; and by fleeing to one of these cities he might live: </a:t>
            </a:r>
            <a:r>
              <a:rPr lang="en-US" sz="4000" b="1" dirty="0" err="1"/>
              <a:t>Bezer</a:t>
            </a:r>
            <a:r>
              <a:rPr lang="en-US" sz="4000" b="1" dirty="0"/>
              <a:t> in the wilderness on the plateau for the </a:t>
            </a:r>
            <a:r>
              <a:rPr lang="en-US" sz="4000" b="1" dirty="0" err="1"/>
              <a:t>Re'ubenites</a:t>
            </a:r>
            <a:r>
              <a:rPr lang="en-US" sz="4000" b="1" dirty="0"/>
              <a:t>, and </a:t>
            </a:r>
            <a:r>
              <a:rPr lang="en-US" sz="4000" b="1" dirty="0" err="1"/>
              <a:t>Ramoth</a:t>
            </a:r>
            <a:r>
              <a:rPr lang="en-US" sz="4000" b="1" dirty="0"/>
              <a:t> in Gilead for the </a:t>
            </a:r>
            <a:r>
              <a:rPr lang="en-US" sz="4000" b="1" dirty="0" err="1"/>
              <a:t>Gadites</a:t>
            </a:r>
            <a:r>
              <a:rPr lang="en-US" sz="4000" b="1" dirty="0"/>
              <a:t>, and Golan in Bashan for the </a:t>
            </a:r>
            <a:r>
              <a:rPr lang="en-US" sz="4000" b="1" dirty="0" err="1"/>
              <a:t>Manassites</a:t>
            </a:r>
            <a:r>
              <a:rPr lang="en-US" sz="4000" b="1" dirty="0"/>
              <a:t>.</a:t>
            </a:r>
          </a:p>
        </p:txBody>
      </p:sp>
    </p:spTree>
    <p:extLst>
      <p:ext uri="{BB962C8B-B14F-4D97-AF65-F5344CB8AC3E}">
        <p14:creationId xmlns:p14="http://schemas.microsoft.com/office/powerpoint/2010/main" val="29165116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Possession of Lands East of </a:t>
            </a:r>
            <a:r>
              <a:rPr lang="en-US" sz="4800" b="1" dirty="0" err="1">
                <a:latin typeface="+mn-lt"/>
              </a:rPr>
              <a:t>Yarden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err="1"/>
              <a:t>Devarim</a:t>
            </a:r>
            <a:r>
              <a:rPr lang="en-US" sz="4000" b="1" dirty="0"/>
              <a:t>/Deuteronomy 4:44-46</a:t>
            </a:r>
          </a:p>
          <a:p>
            <a:pPr marL="0" indent="0">
              <a:buNone/>
            </a:pPr>
            <a:r>
              <a:rPr lang="en-US" sz="4000" b="1" dirty="0"/>
              <a:t>Now this is the Torah which </a:t>
            </a:r>
            <a:r>
              <a:rPr lang="en-US" sz="4000" b="1" dirty="0" err="1"/>
              <a:t>Mosheh</a:t>
            </a:r>
            <a:r>
              <a:rPr lang="en-US" sz="4000" b="1" dirty="0"/>
              <a:t> set before the sons of Israel; these are the testimonies and the statutes and the ordinances which </a:t>
            </a:r>
            <a:r>
              <a:rPr lang="en-US" sz="4000" b="1" dirty="0" err="1"/>
              <a:t>Mosheh</a:t>
            </a:r>
            <a:r>
              <a:rPr lang="en-US" sz="4000" b="1" dirty="0"/>
              <a:t> spoke to the sons of Israel, when they came out from </a:t>
            </a:r>
            <a:r>
              <a:rPr lang="en-US" sz="4000" b="1" dirty="0" err="1"/>
              <a:t>Mitzrayim</a:t>
            </a:r>
            <a:r>
              <a:rPr lang="en-US" sz="4000" b="1" dirty="0"/>
              <a:t>, across the Jordan, in the valley opposite Beth-</a:t>
            </a:r>
            <a:r>
              <a:rPr lang="en-US" sz="4000" b="1" dirty="0" err="1"/>
              <a:t>peor</a:t>
            </a:r>
            <a:r>
              <a:rPr lang="en-US" sz="4000" b="1" dirty="0"/>
              <a:t>, in the land of </a:t>
            </a:r>
            <a:r>
              <a:rPr lang="en-US" sz="4000" b="1" dirty="0" err="1"/>
              <a:t>Sihon</a:t>
            </a:r>
            <a:r>
              <a:rPr lang="en-US" sz="4000" b="1" dirty="0"/>
              <a:t> king of the Amorites who lived at </a:t>
            </a:r>
            <a:r>
              <a:rPr lang="en-US" sz="4000" b="1" dirty="0" err="1"/>
              <a:t>Heshbon</a:t>
            </a:r>
            <a:r>
              <a:rPr lang="en-US" sz="4000" b="1" dirty="0"/>
              <a:t>, whom </a:t>
            </a:r>
            <a:r>
              <a:rPr lang="en-US" sz="4000" b="1" dirty="0" err="1"/>
              <a:t>Mosheh</a:t>
            </a:r>
            <a:r>
              <a:rPr lang="en-US" sz="4000" b="1" dirty="0"/>
              <a:t> and the sons of Israel defeated when they came out from </a:t>
            </a:r>
            <a:r>
              <a:rPr lang="en-US" sz="4000" b="1" dirty="0" err="1"/>
              <a:t>Mitzrayim</a:t>
            </a:r>
            <a:r>
              <a:rPr lang="en-US" sz="4000" b="1" dirty="0"/>
              <a:t>.</a:t>
            </a:r>
          </a:p>
        </p:txBody>
      </p:sp>
    </p:spTree>
    <p:extLst>
      <p:ext uri="{BB962C8B-B14F-4D97-AF65-F5344CB8AC3E}">
        <p14:creationId xmlns:p14="http://schemas.microsoft.com/office/powerpoint/2010/main" val="4045295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Possession of Lands East of </a:t>
            </a:r>
            <a:r>
              <a:rPr lang="en-US" sz="4800" b="1" dirty="0" err="1">
                <a:latin typeface="+mn-lt"/>
              </a:rPr>
              <a:t>Yarden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4:47-49</a:t>
            </a:r>
          </a:p>
          <a:p>
            <a:pPr marL="0" indent="0">
              <a:buNone/>
            </a:pPr>
            <a:r>
              <a:rPr lang="en-US" sz="4000" b="1" dirty="0"/>
              <a:t>They took possession of his land and the land of </a:t>
            </a:r>
            <a:r>
              <a:rPr lang="en-US" sz="4000" b="1" dirty="0" err="1"/>
              <a:t>Og</a:t>
            </a:r>
            <a:r>
              <a:rPr lang="en-US" sz="4000" b="1" dirty="0"/>
              <a:t> king of Bashan, the two kings of the Amorites, [who were] across the Jordan to the east, from </a:t>
            </a:r>
            <a:r>
              <a:rPr lang="en-US" sz="4000" b="1" dirty="0" err="1"/>
              <a:t>Aroer</a:t>
            </a:r>
            <a:r>
              <a:rPr lang="en-US" sz="4000" b="1" dirty="0"/>
              <a:t>, which is on the edge of the valley of </a:t>
            </a:r>
            <a:r>
              <a:rPr lang="en-US" sz="4000" b="1" dirty="0" err="1"/>
              <a:t>Arnon</a:t>
            </a:r>
            <a:r>
              <a:rPr lang="en-US" sz="4000" b="1" dirty="0"/>
              <a:t>, even as far as Mount Sion (that is, Hermon), with all the Arabah across the Jordan to the east, even as far as the sea of the Arabah, at the foot of the slopes of Pisgah.</a:t>
            </a:r>
            <a:endParaRPr lang="en-US" sz="5400" b="1" dirty="0"/>
          </a:p>
        </p:txBody>
      </p:sp>
    </p:spTree>
    <p:extLst>
      <p:ext uri="{BB962C8B-B14F-4D97-AF65-F5344CB8AC3E}">
        <p14:creationId xmlns:p14="http://schemas.microsoft.com/office/powerpoint/2010/main" val="19289132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Three things:</a:t>
            </a:r>
          </a:p>
          <a:p>
            <a:pPr marL="0" indent="0">
              <a:buNone/>
            </a:pPr>
            <a:endParaRPr lang="en-US" sz="4000" b="1" dirty="0"/>
          </a:p>
          <a:p>
            <a:pPr marL="0" indent="0">
              <a:buNone/>
            </a:pPr>
            <a:r>
              <a:rPr lang="en-US" sz="4000" b="1" dirty="0"/>
              <a:t>Obedience</a:t>
            </a:r>
          </a:p>
          <a:p>
            <a:pPr marL="0" indent="0">
              <a:buNone/>
            </a:pPr>
            <a:r>
              <a:rPr lang="en-US" sz="4000" b="1" dirty="0"/>
              <a:t>Obedience</a:t>
            </a:r>
          </a:p>
          <a:p>
            <a:pPr marL="0" indent="0">
              <a:buNone/>
            </a:pPr>
            <a:r>
              <a:rPr lang="en-US" sz="4000" b="1" dirty="0"/>
              <a:t>Obedience</a:t>
            </a:r>
          </a:p>
          <a:p>
            <a:pPr marL="0" indent="0">
              <a:buNone/>
            </a:pPr>
            <a:endParaRPr lang="en-US" sz="4000" b="1" dirty="0"/>
          </a:p>
          <a:p>
            <a:pPr marL="0" indent="0">
              <a:buNone/>
            </a:pPr>
            <a:endParaRPr lang="en-US" sz="4000" b="1" dirty="0"/>
          </a:p>
        </p:txBody>
      </p:sp>
    </p:spTree>
    <p:extLst>
      <p:ext uri="{BB962C8B-B14F-4D97-AF65-F5344CB8AC3E}">
        <p14:creationId xmlns:p14="http://schemas.microsoft.com/office/powerpoint/2010/main" val="5408319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Perspective At 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223653</TotalTime>
  <Words>4130</Words>
  <Application>Microsoft Macintosh PowerPoint</Application>
  <PresentationFormat>Widescreen</PresentationFormat>
  <Paragraphs>166</Paragraphs>
  <Slides>42</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Calibri</vt:lpstr>
      <vt:lpstr>Calibri Light</vt:lpstr>
      <vt:lpstr>Helvetica</vt:lpstr>
      <vt:lpstr>Wingdings</vt:lpstr>
      <vt:lpstr>Office Theme</vt:lpstr>
      <vt:lpstr>PowerPoint Presentation</vt:lpstr>
      <vt:lpstr>PowerPoint Presentation</vt:lpstr>
      <vt:lpstr>Hear, Israel</vt:lpstr>
      <vt:lpstr>Chukah</vt:lpstr>
      <vt:lpstr>Chok (masculine form) in Tanak</vt:lpstr>
      <vt:lpstr>Chukah (fem form) in Tanak</vt:lpstr>
      <vt:lpstr>Mishpat</vt:lpstr>
      <vt:lpstr>Mishpat in Tanak  </vt:lpstr>
      <vt:lpstr>Why Obey?</vt:lpstr>
      <vt:lpstr>I Thought Yahusha (Yeshua) is Life?</vt:lpstr>
      <vt:lpstr>Only Yahuwah’s Instructions</vt:lpstr>
      <vt:lpstr>Don’t Add to It…</vt:lpstr>
      <vt:lpstr>Will You Choose Death or Life?</vt:lpstr>
      <vt:lpstr>The Wise Obey</vt:lpstr>
      <vt:lpstr>A Wise Nation/People</vt:lpstr>
      <vt:lpstr>A Wise Nation/People</vt:lpstr>
      <vt:lpstr>Guard Your Life By These Commands</vt:lpstr>
      <vt:lpstr>Remember Sinai</vt:lpstr>
      <vt:lpstr>Yahuwah Spoke to the People</vt:lpstr>
      <vt:lpstr>Obedience Commanded at Sinai</vt:lpstr>
      <vt:lpstr>Don’t Worship Graven Images</vt:lpstr>
      <vt:lpstr>A Difference Between Worship Systems</vt:lpstr>
      <vt:lpstr>Don’t Worship Images</vt:lpstr>
      <vt:lpstr>Don’t Worship the Host of Heaven</vt:lpstr>
      <vt:lpstr>His Own Possession</vt:lpstr>
      <vt:lpstr>A People For His Own Possession</vt:lpstr>
      <vt:lpstr>A People For His Own Possession</vt:lpstr>
      <vt:lpstr>Mosheh Blew It</vt:lpstr>
      <vt:lpstr>Guard Yourselves</vt:lpstr>
      <vt:lpstr>A Warning Against Idolatry</vt:lpstr>
      <vt:lpstr>The Punishment of Idolatry</vt:lpstr>
      <vt:lpstr>Repent and Return</vt:lpstr>
      <vt:lpstr>We Are in a Unique Position</vt:lpstr>
      <vt:lpstr>Yahuwah is Elohim</vt:lpstr>
      <vt:lpstr>There is None Besides Him</vt:lpstr>
      <vt:lpstr>Yahuwah is the Great Deliverer</vt:lpstr>
      <vt:lpstr>Obedience Brings Life</vt:lpstr>
      <vt:lpstr>Cities of Refuge East of the Yarden</vt:lpstr>
      <vt:lpstr>Possession of Lands East of Yarden</vt:lpstr>
      <vt:lpstr>Possession of Lands East of Yarden</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2072</cp:revision>
  <dcterms:created xsi:type="dcterms:W3CDTF">2018-11-07T08:55:54Z</dcterms:created>
  <dcterms:modified xsi:type="dcterms:W3CDTF">2021-07-03T16:11:16Z</dcterms:modified>
</cp:coreProperties>
</file>