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4" r:id="rId2"/>
    <p:sldId id="1183" r:id="rId3"/>
    <p:sldId id="1572" r:id="rId4"/>
    <p:sldId id="1613" r:id="rId5"/>
    <p:sldId id="1614" r:id="rId6"/>
    <p:sldId id="1609" r:id="rId7"/>
    <p:sldId id="1610" r:id="rId8"/>
    <p:sldId id="1615" r:id="rId9"/>
    <p:sldId id="1616" r:id="rId10"/>
    <p:sldId id="1573" r:id="rId11"/>
    <p:sldId id="1618" r:id="rId12"/>
    <p:sldId id="1617" r:id="rId13"/>
    <p:sldId id="1606" r:id="rId14"/>
    <p:sldId id="1607" r:id="rId15"/>
    <p:sldId id="1608" r:id="rId16"/>
    <p:sldId id="1619" r:id="rId17"/>
    <p:sldId id="1574" r:id="rId18"/>
    <p:sldId id="1592" r:id="rId19"/>
    <p:sldId id="1593" r:id="rId20"/>
    <p:sldId id="1594" r:id="rId21"/>
    <p:sldId id="1595" r:id="rId22"/>
    <p:sldId id="1596" r:id="rId23"/>
    <p:sldId id="1597" r:id="rId24"/>
    <p:sldId id="1598" r:id="rId25"/>
    <p:sldId id="1620" r:id="rId26"/>
    <p:sldId id="1599" r:id="rId27"/>
    <p:sldId id="1600" r:id="rId28"/>
    <p:sldId id="1601" r:id="rId29"/>
    <p:sldId id="1602" r:id="rId30"/>
    <p:sldId id="1603" r:id="rId31"/>
    <p:sldId id="1604" r:id="rId32"/>
    <p:sldId id="1605" r:id="rId33"/>
    <p:sldId id="1621" r:id="rId34"/>
    <p:sldId id="1547" r:id="rId35"/>
    <p:sldId id="77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5821" autoAdjust="0"/>
  </p:normalViewPr>
  <p:slideViewPr>
    <p:cSldViewPr snapToGrid="0">
      <p:cViewPr varScale="1">
        <p:scale>
          <a:sx n="76" d="100"/>
          <a:sy n="76" d="100"/>
        </p:scale>
        <p:origin x="216" y="91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8/21/21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8/21/21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8/21/21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8/21/21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8/21/21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August 28,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11</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Guarding the Trust</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 His Charge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11:1</a:t>
            </a:r>
          </a:p>
          <a:p>
            <a:pPr marL="0" indent="0">
              <a:buNone/>
            </a:pPr>
            <a:r>
              <a:rPr lang="en-US" sz="4000" b="1" dirty="0"/>
              <a:t>"You shall therefore love Yahuwah your Elohim, and </a:t>
            </a:r>
            <a:r>
              <a:rPr lang="en-US" sz="4000" b="1" u="sng" dirty="0"/>
              <a:t>keep His charge</a:t>
            </a:r>
            <a:r>
              <a:rPr lang="en-US" sz="4000" b="1" dirty="0"/>
              <a:t>, His statutes, His judgments, and His commandments all the days.</a:t>
            </a:r>
          </a:p>
          <a:p>
            <a:pPr marL="0" indent="0">
              <a:buNone/>
            </a:pPr>
            <a:r>
              <a:rPr lang="he-IL" sz="4000" b="1" dirty="0"/>
              <a:t> </a:t>
            </a:r>
            <a:r>
              <a:rPr lang="he-IL" sz="4000" dirty="0"/>
              <a:t>מִשְׁמֶ֫רֶת </a:t>
            </a:r>
            <a:r>
              <a:rPr lang="en-US" sz="4000" b="1" dirty="0"/>
              <a:t> Guardians, what is to be preserved, charge, a trust, obligation, duty, service, watch station</a:t>
            </a:r>
          </a:p>
          <a:p>
            <a:pPr marL="0" indent="0">
              <a:buNone/>
            </a:pPr>
            <a:r>
              <a:rPr lang="en-US" sz="4000" b="1" dirty="0"/>
              <a:t>- The “charge” includes the statutes and judgments</a:t>
            </a:r>
          </a:p>
        </p:txBody>
      </p:sp>
    </p:spTree>
    <p:extLst>
      <p:ext uri="{BB962C8B-B14F-4D97-AF65-F5344CB8AC3E}">
        <p14:creationId xmlns:p14="http://schemas.microsoft.com/office/powerpoint/2010/main" val="35624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09801" y="1"/>
            <a:ext cx="7758113" cy="995363"/>
          </a:xfrm>
        </p:spPr>
        <p:txBody>
          <a:bodyPr/>
          <a:lstStyle/>
          <a:p>
            <a:pPr algn="ctr"/>
            <a:r>
              <a:rPr lang="en-US" altLang="en-US" b="1" dirty="0" err="1"/>
              <a:t>Mishmeret</a:t>
            </a:r>
            <a:endParaRPr lang="en-US" altLang="en-US" b="1" dirty="0"/>
          </a:p>
        </p:txBody>
      </p:sp>
      <p:sp>
        <p:nvSpPr>
          <p:cNvPr id="12291" name="Rectangle 3"/>
          <p:cNvSpPr>
            <a:spLocks noGrp="1" noChangeArrowheads="1"/>
          </p:cNvSpPr>
          <p:nvPr>
            <p:ph type="body" idx="1"/>
          </p:nvPr>
        </p:nvSpPr>
        <p:spPr>
          <a:xfrm>
            <a:off x="472965" y="735724"/>
            <a:ext cx="11456275" cy="6122276"/>
          </a:xfrm>
        </p:spPr>
        <p:txBody>
          <a:bodyPr>
            <a:noAutofit/>
          </a:bodyPr>
          <a:lstStyle/>
          <a:p>
            <a:pPr>
              <a:lnSpc>
                <a:spcPct val="90000"/>
              </a:lnSpc>
              <a:buFont typeface="Wingdings" pitchFamily="2" charset="2"/>
              <a:buNone/>
            </a:pPr>
            <a:r>
              <a:rPr lang="en-US" altLang="en-US" sz="3600" dirty="0"/>
              <a:t>(</a:t>
            </a:r>
            <a:r>
              <a:rPr lang="en-US" altLang="en-US" sz="3600" dirty="0" err="1"/>
              <a:t>mishmeret</a:t>
            </a:r>
            <a:r>
              <a:rPr lang="en-US" altLang="en-US" sz="3600" dirty="0"/>
              <a:t>, from </a:t>
            </a:r>
            <a:r>
              <a:rPr lang="en-US" altLang="en-US" sz="3600" dirty="0" err="1"/>
              <a:t>shamar</a:t>
            </a:r>
            <a:r>
              <a:rPr lang="en-US" altLang="en-US" sz="3600" dirty="0"/>
              <a:t>) </a:t>
            </a:r>
            <a:r>
              <a:rPr lang="en-US" altLang="en-US" sz="3600" b="1" dirty="0"/>
              <a:t>obligation, service, guard</a:t>
            </a:r>
          </a:p>
          <a:p>
            <a:pPr>
              <a:lnSpc>
                <a:spcPct val="90000"/>
              </a:lnSpc>
              <a:buFont typeface="Wingdings" pitchFamily="2" charset="2"/>
              <a:buNone/>
            </a:pPr>
            <a:r>
              <a:rPr lang="en-US" altLang="en-US" sz="3600" dirty="0"/>
              <a:t>The basic idea of the root is "to exercise great care over." This meaning can be seen to underlie the various semantic modifications seen in the verb: In combination with other verbs the meaning is "do carefully or diligently". </a:t>
            </a:r>
          </a:p>
          <a:p>
            <a:pPr>
              <a:lnSpc>
                <a:spcPct val="90000"/>
              </a:lnSpc>
              <a:buFont typeface="Wingdings" pitchFamily="2" charset="2"/>
              <a:buNone/>
            </a:pPr>
            <a:r>
              <a:rPr lang="en-US" altLang="en-US" sz="3600" dirty="0"/>
              <a:t>Secondly it expresses the careful attention to be paid to the obligations of a covenant, to laws, statutes, etc. – and even the commandments of the covenant as “guardians” or “things that watch over” us.</a:t>
            </a:r>
          </a:p>
          <a:p>
            <a:pPr>
              <a:lnSpc>
                <a:spcPct val="90000"/>
              </a:lnSpc>
              <a:buFont typeface="Wingdings" pitchFamily="2" charset="2"/>
              <a:buNone/>
            </a:pPr>
            <a:r>
              <a:rPr lang="en-US" altLang="en-US" sz="3600" dirty="0"/>
              <a:t>Frequently the verb is used to speak of personal discipline, the need to take heed in respect to one's life and actions</a:t>
            </a:r>
          </a:p>
        </p:txBody>
      </p:sp>
    </p:spTree>
    <p:extLst>
      <p:ext uri="{BB962C8B-B14F-4D97-AF65-F5344CB8AC3E}">
        <p14:creationId xmlns:p14="http://schemas.microsoft.com/office/powerpoint/2010/main" val="29433467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24088" y="387351"/>
            <a:ext cx="7758112" cy="995363"/>
          </a:xfrm>
        </p:spPr>
        <p:txBody>
          <a:bodyPr/>
          <a:lstStyle/>
          <a:p>
            <a:pPr algn="ctr"/>
            <a:r>
              <a:rPr lang="en-US" altLang="en-US" b="1" dirty="0" err="1"/>
              <a:t>Mishmeret</a:t>
            </a:r>
            <a:r>
              <a:rPr lang="en-US" altLang="en-US" b="1" dirty="0"/>
              <a:t> in </a:t>
            </a:r>
            <a:r>
              <a:rPr lang="en-US" altLang="en-US" b="1" dirty="0" err="1"/>
              <a:t>Tanak</a:t>
            </a:r>
            <a:endParaRPr lang="en-US" altLang="en-US" b="1" dirty="0"/>
          </a:p>
        </p:txBody>
      </p:sp>
      <p:sp>
        <p:nvSpPr>
          <p:cNvPr id="13315" name="Rectangle 3"/>
          <p:cNvSpPr>
            <a:spLocks noGrp="1" noChangeArrowheads="1"/>
          </p:cNvSpPr>
          <p:nvPr>
            <p:ph type="body" idx="1"/>
          </p:nvPr>
        </p:nvSpPr>
        <p:spPr>
          <a:xfrm>
            <a:off x="588579" y="1447800"/>
            <a:ext cx="10499835" cy="5410200"/>
          </a:xfrm>
        </p:spPr>
        <p:txBody>
          <a:bodyPr>
            <a:normAutofit/>
          </a:bodyPr>
          <a:lstStyle/>
          <a:p>
            <a:pPr>
              <a:buFont typeface="Wingdings" pitchFamily="2" charset="2"/>
              <a:buNone/>
            </a:pPr>
            <a:r>
              <a:rPr lang="en-US" altLang="en-US" sz="3200" dirty="0"/>
              <a:t>Gen. 26:5; Exod. 12:6; 16:23, 32ff; </a:t>
            </a:r>
          </a:p>
          <a:p>
            <a:pPr>
              <a:buFont typeface="Wingdings" pitchFamily="2" charset="2"/>
              <a:buNone/>
            </a:pPr>
            <a:r>
              <a:rPr lang="en-US" altLang="en-US" sz="3200" dirty="0"/>
              <a:t>Lev. 8:35; 18:30; 22:9; </a:t>
            </a:r>
          </a:p>
          <a:p>
            <a:pPr>
              <a:buFont typeface="Wingdings" pitchFamily="2" charset="2"/>
              <a:buNone/>
            </a:pPr>
            <a:r>
              <a:rPr lang="en-US" altLang="en-US" sz="3200" dirty="0"/>
              <a:t>Num. 1:53; 3:7f, 25, 28, 31f, 36, 38; 4:27f, 31f; 8:26; 9:19, 23; 17:25; 18:3ff, 8; 19:9; 31:30, 47; </a:t>
            </a:r>
          </a:p>
          <a:p>
            <a:pPr>
              <a:buFont typeface="Wingdings" pitchFamily="2" charset="2"/>
              <a:buNone/>
            </a:pPr>
            <a:r>
              <a:rPr lang="en-US" altLang="en-US" sz="3200" dirty="0"/>
              <a:t>Deut. 11:1</a:t>
            </a:r>
          </a:p>
          <a:p>
            <a:pPr>
              <a:buFont typeface="Wingdings" pitchFamily="2" charset="2"/>
              <a:buNone/>
            </a:pPr>
            <a:r>
              <a:rPr lang="en-US" altLang="en-US" sz="3200" dirty="0"/>
              <a:t>Jos. 22:3; 1 Sam. 22:23; 2 Sam. 20:3; 1 Ki. 2:3; 2 Ki. 11:5ff; 1 Chr. 9:23, 27; 12:30; 23:32; 25:8; 26:12; 2 Chr. 7:6; 8:14; 13:11; 23:6; 31:16f; 35:2; Neh. 7:3; 12:9, 45; 13:30; </a:t>
            </a:r>
          </a:p>
          <a:p>
            <a:pPr>
              <a:buFont typeface="Wingdings" pitchFamily="2" charset="2"/>
              <a:buNone/>
            </a:pPr>
            <a:r>
              <a:rPr lang="en-US" altLang="en-US" sz="3200" dirty="0"/>
              <a:t>Isa. 21:8; Ezek. 40:45f; 44:8, 14ff; 48:11; Hab. 2:1; Zech. 3:7; Mal. 3:14</a:t>
            </a:r>
          </a:p>
          <a:p>
            <a:pPr>
              <a:buFont typeface="Wingdings" pitchFamily="2" charset="2"/>
              <a:buNone/>
            </a:pPr>
            <a:endParaRPr lang="en-US" altLang="en-US" sz="3200" dirty="0"/>
          </a:p>
        </p:txBody>
      </p:sp>
    </p:spTree>
    <p:extLst>
      <p:ext uri="{BB962C8B-B14F-4D97-AF65-F5344CB8AC3E}">
        <p14:creationId xmlns:p14="http://schemas.microsoft.com/office/powerpoint/2010/main" val="222106000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 His Charge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Genesis 26:4-5</a:t>
            </a:r>
          </a:p>
          <a:p>
            <a:pPr marL="0" indent="0">
              <a:buNone/>
            </a:pPr>
            <a:r>
              <a:rPr lang="en-US" sz="4000" b="1" dirty="0"/>
              <a:t>"I will multiply your descendants as the stars of heaven, and will give your descendants all these lands; and by your descendants all the nations of the earth shall be blessed; because Abraham obeyed My voice </a:t>
            </a:r>
            <a:r>
              <a:rPr lang="en-US" sz="4000" b="1" u="sng" dirty="0"/>
              <a:t>and kept My charge (</a:t>
            </a:r>
            <a:r>
              <a:rPr lang="en-US" sz="4000" b="1" i="1" u="sng" dirty="0" err="1"/>
              <a:t>mishmeret</a:t>
            </a:r>
            <a:r>
              <a:rPr lang="en-US" sz="4000" b="1" u="sng" dirty="0"/>
              <a:t>),  </a:t>
            </a:r>
            <a:r>
              <a:rPr lang="en-US" sz="4000" b="1" dirty="0"/>
              <a:t>My commandments (mitzvah), My statutes (</a:t>
            </a:r>
            <a:r>
              <a:rPr lang="en-US" sz="4000" b="1" dirty="0" err="1"/>
              <a:t>chukah</a:t>
            </a:r>
            <a:r>
              <a:rPr lang="en-US" sz="4000" b="1" dirty="0"/>
              <a:t>) and My laws (</a:t>
            </a:r>
            <a:r>
              <a:rPr lang="en-US" sz="4000" b="1" dirty="0" err="1"/>
              <a:t>torah</a:t>
            </a:r>
            <a:r>
              <a:rPr lang="en-US" sz="4000" b="1" dirty="0"/>
              <a:t>)."</a:t>
            </a:r>
          </a:p>
          <a:p>
            <a:pPr marL="0" indent="0">
              <a:buNone/>
            </a:pPr>
            <a:endParaRPr lang="en-US" sz="4000" b="1" dirty="0"/>
          </a:p>
        </p:txBody>
      </p:sp>
    </p:spTree>
    <p:extLst>
      <p:ext uri="{BB962C8B-B14F-4D97-AF65-F5344CB8AC3E}">
        <p14:creationId xmlns:p14="http://schemas.microsoft.com/office/powerpoint/2010/main" val="1231413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 That Which is Entrusted to You</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Exodus 12:6 – Concerning the Pesach:</a:t>
            </a:r>
          </a:p>
          <a:p>
            <a:pPr marL="0" indent="0">
              <a:buNone/>
            </a:pPr>
            <a:r>
              <a:rPr lang="en-US" sz="4000" b="1" dirty="0"/>
              <a:t>You shall keep (Heb. </a:t>
            </a:r>
            <a:r>
              <a:rPr lang="en-US" sz="4000" b="1" i="1" dirty="0" err="1"/>
              <a:t>mishmeret</a:t>
            </a:r>
            <a:r>
              <a:rPr lang="en-US" sz="4000" b="1" dirty="0"/>
              <a:t>) it until the fourteenth day of the same month, then the whole assembly of the congregation of Israel is to kill it at twilight.</a:t>
            </a:r>
          </a:p>
        </p:txBody>
      </p:sp>
    </p:spTree>
    <p:extLst>
      <p:ext uri="{BB962C8B-B14F-4D97-AF65-F5344CB8AC3E}">
        <p14:creationId xmlns:p14="http://schemas.microsoft.com/office/powerpoint/2010/main" val="251586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 That Which is Entrusted to You</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Leviticus 8:35 – Concerning the ordination of the priests:</a:t>
            </a:r>
          </a:p>
          <a:p>
            <a:pPr marL="0" indent="0">
              <a:buNone/>
            </a:pPr>
            <a:r>
              <a:rPr lang="en-US" sz="4000" b="1" dirty="0"/>
              <a:t>"At the doorway of the tent of meeting, moreover, you shall remain day and night for seven days and </a:t>
            </a:r>
            <a:r>
              <a:rPr lang="en-US" sz="4000" b="1" u="sng" dirty="0"/>
              <a:t>keep the charge</a:t>
            </a:r>
            <a:r>
              <a:rPr lang="en-US" sz="4000" b="1" dirty="0"/>
              <a:t> of Yahuwah, so that you will not die, for so I have been commanded."</a:t>
            </a:r>
          </a:p>
        </p:txBody>
      </p:sp>
    </p:spTree>
    <p:extLst>
      <p:ext uri="{BB962C8B-B14F-4D97-AF65-F5344CB8AC3E}">
        <p14:creationId xmlns:p14="http://schemas.microsoft.com/office/powerpoint/2010/main" val="1069826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 That Which is Entrusted to You</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Leviticus 18:29-30 – Concerning the mixing of pagan practices and behaviors:</a:t>
            </a:r>
          </a:p>
          <a:p>
            <a:pPr marL="0" indent="0">
              <a:buNone/>
            </a:pPr>
            <a:r>
              <a:rPr lang="en-US" sz="4000" b="1" dirty="0"/>
              <a:t>'For whoever does any of these abominations, those persons who do [so] shall be cut off from among their people. 'Thus </a:t>
            </a:r>
            <a:r>
              <a:rPr lang="en-US" sz="4000" b="1" u="sng" dirty="0"/>
              <a:t>you are to keep My charge</a:t>
            </a:r>
            <a:r>
              <a:rPr lang="en-US" sz="4000" b="1" dirty="0"/>
              <a:t>, that you do not practice any of the abominable customs which have been practiced before you, so as not to defile yourselves with them; I am Yahuwah your Elohim.'"</a:t>
            </a:r>
          </a:p>
          <a:p>
            <a:pPr marL="0" indent="0">
              <a:buNone/>
            </a:pPr>
            <a:endParaRPr lang="en-US" sz="4000" b="1" dirty="0"/>
          </a:p>
        </p:txBody>
      </p:sp>
    </p:spTree>
    <p:extLst>
      <p:ext uri="{BB962C8B-B14F-4D97-AF65-F5344CB8AC3E}">
        <p14:creationId xmlns:p14="http://schemas.microsoft.com/office/powerpoint/2010/main" val="3178544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Paul’s Charge to Timothy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Timothy 5:21</a:t>
            </a:r>
          </a:p>
          <a:p>
            <a:pPr marL="0" indent="0">
              <a:buNone/>
            </a:pPr>
            <a:r>
              <a:rPr lang="en-US" sz="4000" b="1" u="sng" dirty="0"/>
              <a:t>I solemnly charge you</a:t>
            </a:r>
            <a:r>
              <a:rPr lang="en-US" sz="4000" b="1" dirty="0"/>
              <a:t> in the presence of Elohim and of Messiah </a:t>
            </a:r>
            <a:r>
              <a:rPr lang="en-US" sz="4000" b="1" dirty="0" err="1"/>
              <a:t>Yahusha</a:t>
            </a:r>
            <a:r>
              <a:rPr lang="en-US" sz="4000" b="1" dirty="0"/>
              <a:t> and of [His] chosen angels, </a:t>
            </a:r>
            <a:r>
              <a:rPr lang="en-US" sz="4000" b="1" u="sng" dirty="0"/>
              <a:t>to guard</a:t>
            </a:r>
            <a:r>
              <a:rPr lang="en-US" sz="4000" b="1" dirty="0"/>
              <a:t> these [principles] without bias, doing nothing in a [spirit of] partiality.</a:t>
            </a:r>
          </a:p>
        </p:txBody>
      </p:sp>
    </p:spTree>
    <p:extLst>
      <p:ext uri="{BB962C8B-B14F-4D97-AF65-F5344CB8AC3E}">
        <p14:creationId xmlns:p14="http://schemas.microsoft.com/office/powerpoint/2010/main" val="3009165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Paul’s Charge to Timothy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Timothy 6:13-14</a:t>
            </a:r>
          </a:p>
          <a:p>
            <a:pPr marL="0" indent="0">
              <a:buNone/>
            </a:pPr>
            <a:r>
              <a:rPr lang="en-US" sz="4000" b="1" dirty="0"/>
              <a:t>I charge you in the presence of Elohim, who gives life to all things, and of Messiah </a:t>
            </a:r>
            <a:r>
              <a:rPr lang="en-US" sz="4000" b="1" dirty="0" err="1"/>
              <a:t>Yahusha</a:t>
            </a:r>
            <a:r>
              <a:rPr lang="en-US" sz="4000" b="1" dirty="0"/>
              <a:t>, who testified the good confession before Pontius Pilate, that you </a:t>
            </a:r>
            <a:r>
              <a:rPr lang="en-US" sz="4000" b="1" u="sng" dirty="0"/>
              <a:t>keep the commandment</a:t>
            </a:r>
            <a:r>
              <a:rPr lang="en-US" sz="4000" b="1" dirty="0"/>
              <a:t> without stain or reproach until the appearing of our Lord </a:t>
            </a:r>
            <a:r>
              <a:rPr lang="en-US" sz="4000" b="1" dirty="0" err="1"/>
              <a:t>Yahusha</a:t>
            </a:r>
            <a:r>
              <a:rPr lang="en-US" sz="4000" b="1" dirty="0"/>
              <a:t> Messiah…</a:t>
            </a:r>
          </a:p>
          <a:p>
            <a:pPr marL="0" indent="0">
              <a:buNone/>
            </a:pPr>
            <a:r>
              <a:rPr lang="en-US" sz="4000" b="1" dirty="0"/>
              <a:t>- A reference to the “commandment” or “covenant instruction” of Yah</a:t>
            </a:r>
          </a:p>
        </p:txBody>
      </p:sp>
    </p:spTree>
    <p:extLst>
      <p:ext uri="{BB962C8B-B14F-4D97-AF65-F5344CB8AC3E}">
        <p14:creationId xmlns:p14="http://schemas.microsoft.com/office/powerpoint/2010/main" val="3475142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His Charge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Timothy 6:20</a:t>
            </a:r>
          </a:p>
          <a:p>
            <a:pPr marL="0" indent="0">
              <a:buNone/>
            </a:pPr>
            <a:r>
              <a:rPr lang="en-US" sz="4000" b="1" dirty="0"/>
              <a:t>O Timothy, </a:t>
            </a:r>
            <a:r>
              <a:rPr lang="en-US" sz="4000" b="1" u="sng" dirty="0"/>
              <a:t>guard that which is committed to thy trust</a:t>
            </a:r>
            <a:r>
              <a:rPr lang="en-US" sz="4000" b="1" dirty="0"/>
              <a:t>, avoiding profane </a:t>
            </a:r>
            <a:r>
              <a:rPr lang="en-US" sz="4000" b="1" i="1" dirty="0"/>
              <a:t>and </a:t>
            </a:r>
            <a:r>
              <a:rPr lang="en-US" sz="4000" b="1" dirty="0"/>
              <a:t>vain babblings, and oppositions of science falsely so called:</a:t>
            </a:r>
          </a:p>
          <a:p>
            <a:pPr marL="0" indent="0">
              <a:buNone/>
            </a:pPr>
            <a:r>
              <a:rPr lang="el-GR" sz="4000" b="1" dirty="0" err="1"/>
              <a:t>παραθήκη</a:t>
            </a:r>
            <a:r>
              <a:rPr lang="el-GR" sz="4000" dirty="0"/>
              <a:t>, </a:t>
            </a:r>
            <a:r>
              <a:rPr lang="en-US" sz="4000" dirty="0"/>
              <a:t>(</a:t>
            </a:r>
            <a:r>
              <a:rPr lang="en-US" sz="4000" dirty="0" err="1"/>
              <a:t>parathaykay</a:t>
            </a:r>
            <a:r>
              <a:rPr lang="en-US" sz="4000" dirty="0"/>
              <a:t>) as something that has been entrusted to another for faithful keeping </a:t>
            </a:r>
            <a:r>
              <a:rPr lang="en-US" sz="4000" i="1" dirty="0"/>
              <a:t>goods placed in trust, deposit</a:t>
            </a:r>
            <a:r>
              <a:rPr lang="en-US" sz="4000" dirty="0"/>
              <a:t>; trust</a:t>
            </a:r>
          </a:p>
        </p:txBody>
      </p:sp>
    </p:spTree>
    <p:extLst>
      <p:ext uri="{BB962C8B-B14F-4D97-AF65-F5344CB8AC3E}">
        <p14:creationId xmlns:p14="http://schemas.microsoft.com/office/powerpoint/2010/main" val="1497340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That Which Has Been Entrusted to Us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1 Corinthians 9:13-15</a:t>
            </a:r>
          </a:p>
          <a:p>
            <a:pPr marL="0" indent="0">
              <a:buNone/>
            </a:pPr>
            <a:r>
              <a:rPr lang="en-US" sz="4000" b="1" dirty="0"/>
              <a:t>Do you not know that those who perform sacred services eat the [food] of the temple, [and] those who attend regularly to the altar have their share from the altar? So also the Lord directed those who proclaim the gospel to get their living from the gospel. But I have used none of these things. And I am not writing these things so that it will be done so in my case; for it would be better for me to die than have any man make my boast an empty one.</a:t>
            </a:r>
          </a:p>
        </p:txBody>
      </p:sp>
    </p:spTree>
    <p:extLst>
      <p:ext uri="{BB962C8B-B14F-4D97-AF65-F5344CB8AC3E}">
        <p14:creationId xmlns:p14="http://schemas.microsoft.com/office/powerpoint/2010/main" val="42668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That Which Has Been Entrusted to Us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Corinthians 9:16-17</a:t>
            </a:r>
          </a:p>
          <a:p>
            <a:pPr marL="0" indent="0">
              <a:buNone/>
            </a:pPr>
            <a:r>
              <a:rPr lang="en-US" sz="4000" b="1" dirty="0"/>
              <a:t>For if I preach the gospel, I have nothing to boast of, for </a:t>
            </a:r>
            <a:r>
              <a:rPr lang="en-US" sz="4000" b="1" u="sng" dirty="0"/>
              <a:t>I am under compulsion</a:t>
            </a:r>
            <a:r>
              <a:rPr lang="en-US" sz="4000" b="1" dirty="0"/>
              <a:t>; for woe is me if I do not preach the gospel. For if I do this voluntarily, I have a reward; but if against my will, </a:t>
            </a:r>
            <a:r>
              <a:rPr lang="en-US" sz="4000" b="1" u="sng" dirty="0"/>
              <a:t>I have a stewardship entrusted to me</a:t>
            </a:r>
            <a:r>
              <a:rPr lang="en-US" sz="4000" b="1" dirty="0"/>
              <a:t>.</a:t>
            </a:r>
          </a:p>
          <a:p>
            <a:pPr marL="0" indent="0">
              <a:buNone/>
            </a:pPr>
            <a:endParaRPr lang="en-US" sz="4000" b="1" dirty="0"/>
          </a:p>
          <a:p>
            <a:pPr marL="0" indent="0">
              <a:buNone/>
            </a:pPr>
            <a:r>
              <a:rPr lang="en-US" sz="4000" b="1" dirty="0"/>
              <a:t>- i.e. I have been entrusted with responsibility</a:t>
            </a:r>
          </a:p>
        </p:txBody>
      </p:sp>
    </p:spTree>
    <p:extLst>
      <p:ext uri="{BB962C8B-B14F-4D97-AF65-F5344CB8AC3E}">
        <p14:creationId xmlns:p14="http://schemas.microsoft.com/office/powerpoint/2010/main" val="3610245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Discharging the Trust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Corinthians 9:18-19</a:t>
            </a:r>
          </a:p>
          <a:p>
            <a:pPr marL="0" indent="0">
              <a:buNone/>
            </a:pPr>
            <a:r>
              <a:rPr lang="en-US" sz="4000" b="1" dirty="0"/>
              <a:t>What then is my reward? That, when I preach the gospel, I may offer the gospel without charge, so as not to make full use of my right in the gospel. For though I am free from all [men], I have made myself a slave to all, so that I may win more.</a:t>
            </a:r>
          </a:p>
        </p:txBody>
      </p:sp>
    </p:spTree>
    <p:extLst>
      <p:ext uri="{BB962C8B-B14F-4D97-AF65-F5344CB8AC3E}">
        <p14:creationId xmlns:p14="http://schemas.microsoft.com/office/powerpoint/2010/main" val="3055876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 His Charge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11:1</a:t>
            </a:r>
          </a:p>
          <a:p>
            <a:pPr marL="0" indent="0">
              <a:buNone/>
            </a:pPr>
            <a:r>
              <a:rPr lang="en-US" sz="4000" b="1" dirty="0"/>
              <a:t>"You shall therefore love Yahuwah your Elohim, and </a:t>
            </a:r>
            <a:r>
              <a:rPr lang="en-US" sz="4000" b="1" u="sng" dirty="0"/>
              <a:t>keep His charge</a:t>
            </a:r>
            <a:r>
              <a:rPr lang="en-US" sz="4000" b="1" dirty="0"/>
              <a:t>, His statutes, His judgments, and His commandments all the days.</a:t>
            </a:r>
          </a:p>
          <a:p>
            <a:pPr marL="0" indent="0">
              <a:buNone/>
            </a:pPr>
            <a:r>
              <a:rPr lang="en-US" sz="4000" b="1" dirty="0"/>
              <a:t>- “keep His charge” = Guard His Trust (that which has been entrusted to you) – meaning “the Covenant”</a:t>
            </a:r>
          </a:p>
        </p:txBody>
      </p:sp>
    </p:spTree>
    <p:extLst>
      <p:ext uri="{BB962C8B-B14F-4D97-AF65-F5344CB8AC3E}">
        <p14:creationId xmlns:p14="http://schemas.microsoft.com/office/powerpoint/2010/main" val="3265451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 is He Speaking To?</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11:2-3</a:t>
            </a:r>
          </a:p>
          <a:p>
            <a:pPr marL="0" indent="0">
              <a:buNone/>
            </a:pPr>
            <a:r>
              <a:rPr lang="en-US" sz="4000" b="1" dirty="0"/>
              <a:t>"Know this day that I [am] not [speaking] with your sons who have not known and who have not seen the discipline of Yahuwah your Elohim-- His greatness, His mighty hand and His outstretched arm, and His signs and His works which He did in the midst of Mitzrayim to Pharaoh the king of Mitzrayim and to all his land;</a:t>
            </a:r>
          </a:p>
          <a:p>
            <a:pPr marL="0" indent="0">
              <a:buNone/>
            </a:pPr>
            <a:r>
              <a:rPr lang="en-US" sz="4000" b="1" dirty="0"/>
              <a:t>- </a:t>
            </a:r>
            <a:r>
              <a:rPr lang="en-US" sz="4000" b="1" dirty="0" err="1"/>
              <a:t>Mosheh</a:t>
            </a:r>
            <a:r>
              <a:rPr lang="en-US" sz="4000" b="1" dirty="0"/>
              <a:t> is speaking to the new generation who were not present at the exodus</a:t>
            </a:r>
          </a:p>
        </p:txBody>
      </p:sp>
    </p:spTree>
    <p:extLst>
      <p:ext uri="{BB962C8B-B14F-4D97-AF65-F5344CB8AC3E}">
        <p14:creationId xmlns:p14="http://schemas.microsoft.com/office/powerpoint/2010/main" val="3656455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He Did To Egypt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11:4-5</a:t>
            </a:r>
          </a:p>
          <a:p>
            <a:pPr marL="0" indent="0">
              <a:buNone/>
            </a:pPr>
            <a:r>
              <a:rPr lang="en-US" sz="4000" b="1" dirty="0"/>
              <a:t>and what He did to </a:t>
            </a:r>
            <a:r>
              <a:rPr lang="en-US" sz="4000" b="1" dirty="0" err="1"/>
              <a:t>Mitzrayim's</a:t>
            </a:r>
            <a:r>
              <a:rPr lang="en-US" sz="4000" b="1" dirty="0"/>
              <a:t> army, to its horses and its chariots, when He made the water of the Red Sea to engulf them while they were pursuing you, and Yahuwah completely destroyed them; and what He did to you in the wilderness until you came to this place;</a:t>
            </a:r>
          </a:p>
          <a:p>
            <a:pPr marL="0" indent="0">
              <a:buNone/>
            </a:pPr>
            <a:endParaRPr lang="en-US" sz="4000" b="1" dirty="0"/>
          </a:p>
        </p:txBody>
      </p:sp>
    </p:spTree>
    <p:extLst>
      <p:ext uri="{BB962C8B-B14F-4D97-AF65-F5344CB8AC3E}">
        <p14:creationId xmlns:p14="http://schemas.microsoft.com/office/powerpoint/2010/main" val="2593553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Your Eyes Have Seen It</a:t>
            </a: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err="1"/>
              <a:t>Devarim</a:t>
            </a:r>
            <a:r>
              <a:rPr lang="en-US" sz="4000" b="1" dirty="0"/>
              <a:t>/Deuteronomy 11:6-7</a:t>
            </a:r>
          </a:p>
          <a:p>
            <a:pPr marL="0" indent="0">
              <a:buNone/>
            </a:pPr>
            <a:r>
              <a:rPr lang="en-US" sz="4000" b="1" dirty="0"/>
              <a:t>and what He did to </a:t>
            </a:r>
            <a:r>
              <a:rPr lang="en-US" sz="4000" b="1" dirty="0" err="1"/>
              <a:t>Dathan</a:t>
            </a:r>
            <a:r>
              <a:rPr lang="en-US" sz="4000" b="1" dirty="0"/>
              <a:t> and </a:t>
            </a:r>
            <a:r>
              <a:rPr lang="en-US" sz="4000" b="1" dirty="0" err="1"/>
              <a:t>Abiram</a:t>
            </a:r>
            <a:r>
              <a:rPr lang="en-US" sz="4000" b="1" dirty="0"/>
              <a:t>, the sons of Eliab, the son of </a:t>
            </a:r>
            <a:r>
              <a:rPr lang="en-US" sz="4000" b="1" dirty="0" err="1"/>
              <a:t>Re'uben</a:t>
            </a:r>
            <a:r>
              <a:rPr lang="en-US" sz="4000" b="1" dirty="0"/>
              <a:t>, when the earth opened its mouth and swallowed them, their households, their tents, and every living thing that followed them, among all Israel (see Numbers 16) -- but your own eyes have seen all the great work of Yahuwah which He did.</a:t>
            </a:r>
          </a:p>
          <a:p>
            <a:pPr marL="0" indent="0">
              <a:buNone/>
            </a:pPr>
            <a:r>
              <a:rPr lang="en-US" sz="4000" b="1" dirty="0"/>
              <a:t>- He is talking to those who were young when these things happened, who are now old – eye witnesses</a:t>
            </a:r>
            <a:endParaRPr lang="en-US" sz="5400" b="1" dirty="0"/>
          </a:p>
          <a:p>
            <a:pPr marL="0" indent="0">
              <a:buNone/>
            </a:pPr>
            <a:endParaRPr lang="en-US" sz="4000" b="1" dirty="0"/>
          </a:p>
        </p:txBody>
      </p:sp>
    </p:spTree>
    <p:extLst>
      <p:ext uri="{BB962C8B-B14F-4D97-AF65-F5344CB8AC3E}">
        <p14:creationId xmlns:p14="http://schemas.microsoft.com/office/powerpoint/2010/main" val="1877114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Strong Motivation to Keep…</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11:8-9</a:t>
            </a:r>
          </a:p>
          <a:p>
            <a:pPr marL="0" indent="0">
              <a:buNone/>
            </a:pPr>
            <a:r>
              <a:rPr lang="en-US" sz="4000" b="1" dirty="0"/>
              <a:t>You shall therefore keep every commandment which I am commanding you today, so that you may be strong and go in and possess the land into which you are about to cross to possess it; so that you may prolong [your] days on the land which Yahuwah swore to your fathers to give to them and to their descendants, a land flowing with milk and honey.</a:t>
            </a:r>
            <a:endParaRPr lang="en-US" sz="5400" b="1" dirty="0"/>
          </a:p>
          <a:p>
            <a:pPr marL="0" indent="0">
              <a:buNone/>
            </a:pPr>
            <a:endParaRPr lang="en-US" sz="4000" b="1" dirty="0"/>
          </a:p>
        </p:txBody>
      </p:sp>
    </p:spTree>
    <p:extLst>
      <p:ext uri="{BB962C8B-B14F-4D97-AF65-F5344CB8AC3E}">
        <p14:creationId xmlns:p14="http://schemas.microsoft.com/office/powerpoint/2010/main" val="1416854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is the Land Like?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11:10</a:t>
            </a:r>
          </a:p>
          <a:p>
            <a:pPr marL="0" indent="0">
              <a:buNone/>
            </a:pPr>
            <a:r>
              <a:rPr lang="en-US" sz="4000" b="1" dirty="0"/>
              <a:t>"For the land, into which you are entering to possess it, is not like the land of Mitzrayim from which you came, where you used to sow your seed and water it by your foot like a vegetable garden.</a:t>
            </a:r>
          </a:p>
          <a:p>
            <a:pPr marL="0" indent="0">
              <a:buNone/>
            </a:pPr>
            <a:r>
              <a:rPr lang="en-US" sz="4000" b="1" dirty="0"/>
              <a:t> - watered by foot = they had to manually water their gardens by going for water and bringing it to the garden to water it</a:t>
            </a:r>
            <a:endParaRPr lang="en-US" sz="5400" b="1" dirty="0"/>
          </a:p>
          <a:p>
            <a:pPr marL="0" indent="0">
              <a:buNone/>
            </a:pPr>
            <a:endParaRPr lang="en-US" sz="4000" b="1" dirty="0"/>
          </a:p>
        </p:txBody>
      </p:sp>
    </p:spTree>
    <p:extLst>
      <p:ext uri="{BB962C8B-B14F-4D97-AF65-F5344CB8AC3E}">
        <p14:creationId xmlns:p14="http://schemas.microsoft.com/office/powerpoint/2010/main" val="387339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Special Land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11:11-12</a:t>
            </a:r>
          </a:p>
          <a:p>
            <a:pPr marL="0" indent="0">
              <a:buNone/>
            </a:pPr>
            <a:r>
              <a:rPr lang="en-US" sz="4000" b="1" dirty="0"/>
              <a:t>"But the land into which you are about to cross to possess it, a land of hills and valleys, drinks water from the rain of heaven, a land for which Yahuwah your Elohim cares; the eyes of Yahuwah your Elohim are always on it, from the beginning even to the end of the year.</a:t>
            </a:r>
          </a:p>
          <a:p>
            <a:pPr>
              <a:buFontTx/>
              <a:buChar char="-"/>
            </a:pPr>
            <a:r>
              <a:rPr lang="en-US" sz="4000" b="1" dirty="0"/>
              <a:t>You don’t need hoses or </a:t>
            </a:r>
            <a:r>
              <a:rPr lang="en-US" sz="4000" b="1" dirty="0" err="1"/>
              <a:t>irregation</a:t>
            </a:r>
            <a:r>
              <a:rPr lang="en-US" sz="4000" b="1" dirty="0"/>
              <a:t> systems for your garden to be taken care of!</a:t>
            </a:r>
            <a:endParaRPr lang="en-US" sz="5400" b="1" dirty="0"/>
          </a:p>
          <a:p>
            <a:pPr marL="0" indent="0">
              <a:buNone/>
            </a:pPr>
            <a:endParaRPr lang="en-US" sz="4000" b="1" dirty="0"/>
          </a:p>
        </p:txBody>
      </p:sp>
    </p:spTree>
    <p:extLst>
      <p:ext uri="{BB962C8B-B14F-4D97-AF65-F5344CB8AC3E}">
        <p14:creationId xmlns:p14="http://schemas.microsoft.com/office/powerpoint/2010/main" val="149138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Promises of Obedience</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11:13-15</a:t>
            </a:r>
          </a:p>
          <a:p>
            <a:pPr marL="0" indent="0">
              <a:buNone/>
            </a:pPr>
            <a:r>
              <a:rPr lang="en-US" sz="4000" b="1" dirty="0"/>
              <a:t>"It shall come about, if you listen obediently to my commandments which I am commanding you today, to love Yahuwah your Elohim and to serve Him with all your heart and all your soul, that He will give the rain for your land in its season, the early and late rain, that you may gather in your grain and your new wine and your oil. He will give grass in your fields for your cattle, and you will eat and be satisfied.</a:t>
            </a:r>
            <a:endParaRPr lang="en-US" sz="5400" b="1" dirty="0"/>
          </a:p>
          <a:p>
            <a:pPr marL="0" indent="0">
              <a:buNone/>
            </a:pPr>
            <a:endParaRPr lang="en-US" sz="4000" b="1" dirty="0"/>
          </a:p>
        </p:txBody>
      </p:sp>
    </p:spTree>
    <p:extLst>
      <p:ext uri="{BB962C8B-B14F-4D97-AF65-F5344CB8AC3E}">
        <p14:creationId xmlns:p14="http://schemas.microsoft.com/office/powerpoint/2010/main" val="1146734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Turn Away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11:16-17</a:t>
            </a:r>
          </a:p>
          <a:p>
            <a:pPr marL="0" indent="0">
              <a:buNone/>
            </a:pPr>
            <a:r>
              <a:rPr lang="en-US" sz="4000" b="1" dirty="0"/>
              <a:t>Beware that your hearts are not deceived, and that you do not turn away and serve other gods and worship them. Or the anger of Yahuwah will be kindled against you, and He will shut up the heavens so that there will be no rain and the ground will not yield its fruit; and you will perish quickly from the good land which Yahuwah is giving you.</a:t>
            </a:r>
            <a:endParaRPr lang="en-US" sz="5400" b="1" dirty="0"/>
          </a:p>
          <a:p>
            <a:pPr marL="0" indent="0">
              <a:buNone/>
            </a:pPr>
            <a:endParaRPr lang="en-US" sz="4000" b="1" dirty="0"/>
          </a:p>
        </p:txBody>
      </p:sp>
    </p:spTree>
    <p:extLst>
      <p:ext uri="{BB962C8B-B14F-4D97-AF65-F5344CB8AC3E}">
        <p14:creationId xmlns:p14="http://schemas.microsoft.com/office/powerpoint/2010/main" val="2116672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Good Life of the Unbelievers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Psalm 73 – Of Asaph   - But as for me, my feet came close to stumbling, My steps had almost slipped. For I was envious of the arrogant [As] I saw the prosperity of the wicked. For there are no pains in their death, And their body is fat. They are not in trouble [as other] men, Nor are they plagued like mankind. (2-5)</a:t>
            </a:r>
          </a:p>
          <a:p>
            <a:pPr marL="0" indent="0">
              <a:buNone/>
            </a:pPr>
            <a:r>
              <a:rPr lang="en-US" sz="4000" b="1" dirty="0"/>
              <a:t>Behold, these are the wicked; And always at ease, they have increased [in] wealth. Surely in vain I have kept my heart pure And washed my hands in innocence; (12-13)</a:t>
            </a:r>
            <a:endParaRPr lang="en-US" sz="9600" b="1" dirty="0"/>
          </a:p>
          <a:p>
            <a:pPr marL="0" indent="0">
              <a:buNone/>
            </a:pPr>
            <a:endParaRPr lang="en-US" sz="4000" b="1" dirty="0"/>
          </a:p>
        </p:txBody>
      </p:sp>
    </p:spTree>
    <p:extLst>
      <p:ext uri="{BB962C8B-B14F-4D97-AF65-F5344CB8AC3E}">
        <p14:creationId xmlns:p14="http://schemas.microsoft.com/office/powerpoint/2010/main" val="2361138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His Words Must Saturate Us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11:18-19</a:t>
            </a:r>
          </a:p>
          <a:p>
            <a:pPr marL="0" indent="0">
              <a:buNone/>
            </a:pPr>
            <a:r>
              <a:rPr lang="en-US" sz="4000" b="1" dirty="0"/>
              <a:t>You shall therefore set these words of mine on your heart and on your soul; and you shall bind them as a sign on your hand, and they shall be as frontals on your forehead. You shall teach them to your sons, talking of them when you sit in your house and when you walk along the road and when you lie down and when you rise up.</a:t>
            </a:r>
            <a:endParaRPr lang="en-US" sz="5400" b="1" dirty="0"/>
          </a:p>
          <a:p>
            <a:pPr marL="0" indent="0">
              <a:buNone/>
            </a:pPr>
            <a:endParaRPr lang="en-US" sz="4000" b="1" dirty="0"/>
          </a:p>
        </p:txBody>
      </p:sp>
    </p:spTree>
    <p:extLst>
      <p:ext uri="{BB962C8B-B14F-4D97-AF65-F5344CB8AC3E}">
        <p14:creationId xmlns:p14="http://schemas.microsoft.com/office/powerpoint/2010/main" val="3441051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Your Days Will Be Multiplied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11:20-21</a:t>
            </a:r>
          </a:p>
          <a:p>
            <a:pPr marL="0" indent="0">
              <a:buNone/>
            </a:pPr>
            <a:r>
              <a:rPr lang="en-US" sz="4000" b="1" dirty="0"/>
              <a:t>"You shall write them on the doorposts of your house and on your gates, so that your days and the days of your sons may be multiplied on the land which Yahuwah swore to your fathers to give them, as long as the heavens [remain] above the earth.</a:t>
            </a:r>
          </a:p>
          <a:p>
            <a:pPr marL="0" indent="0">
              <a:buNone/>
            </a:pPr>
            <a:endParaRPr lang="en-US" sz="4000" b="1" dirty="0"/>
          </a:p>
        </p:txBody>
      </p:sp>
    </p:spTree>
    <p:extLst>
      <p:ext uri="{BB962C8B-B14F-4D97-AF65-F5344CB8AC3E}">
        <p14:creationId xmlns:p14="http://schemas.microsoft.com/office/powerpoint/2010/main" val="3275915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Good Things For Those Who Guard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11:22-23</a:t>
            </a:r>
          </a:p>
          <a:p>
            <a:pPr marL="0" indent="0">
              <a:buNone/>
            </a:pPr>
            <a:r>
              <a:rPr lang="en-US" sz="4000" b="1" dirty="0"/>
              <a:t>"For if you are careful to keep all this commandment which I am commanding you to do, to love Yahuwah your Elohim, to walk in all His ways and hold fast to Him, then Yahuwah will drive out all these nations from before you, and you will dispossess nations greater and mightier than you.</a:t>
            </a:r>
            <a:endParaRPr lang="en-US" sz="5400" b="1" dirty="0"/>
          </a:p>
          <a:p>
            <a:pPr marL="0" indent="0">
              <a:buNone/>
            </a:pPr>
            <a:endParaRPr lang="en-US" sz="4000" b="1" dirty="0"/>
          </a:p>
        </p:txBody>
      </p:sp>
    </p:spTree>
    <p:extLst>
      <p:ext uri="{BB962C8B-B14F-4D97-AF65-F5344CB8AC3E}">
        <p14:creationId xmlns:p14="http://schemas.microsoft.com/office/powerpoint/2010/main" val="597440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Where You Tread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11:24-25</a:t>
            </a:r>
          </a:p>
          <a:p>
            <a:pPr marL="0" indent="0">
              <a:buNone/>
            </a:pPr>
            <a:r>
              <a:rPr lang="en-US" sz="4000" b="1" dirty="0"/>
              <a:t>”Every place on which the sole of your foot treads shall be yours; your border will be from the wilderness to Lebanon, [and] from the river, the river Euphrates, as far as the western sea. No man will be able to stand before you; Yahuwah your Elohim will lay the dread of you and the fear of you on all the land on which you set foot, as He has spoken to you.</a:t>
            </a:r>
            <a:endParaRPr lang="en-US" sz="5400" b="1" dirty="0"/>
          </a:p>
          <a:p>
            <a:pPr marL="0" indent="0">
              <a:buNone/>
            </a:pPr>
            <a:endParaRPr lang="en-US" sz="4000" b="1" dirty="0"/>
          </a:p>
        </p:txBody>
      </p:sp>
    </p:spTree>
    <p:extLst>
      <p:ext uri="{BB962C8B-B14F-4D97-AF65-F5344CB8AC3E}">
        <p14:creationId xmlns:p14="http://schemas.microsoft.com/office/powerpoint/2010/main" val="335210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Blessing and the Curse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11:26-28</a:t>
            </a:r>
          </a:p>
          <a:p>
            <a:pPr marL="0" indent="0">
              <a:buNone/>
            </a:pPr>
            <a:r>
              <a:rPr lang="en-US" sz="4000" b="1" dirty="0"/>
              <a:t>"See, I am setting before you today blessing and curse: the blessing, when you listen to the commandments of Yahuwah your Elohim, which I am commanding you today; and the curse, if you do not listen to the commandments of Yahuwah your Elohim, but turn aside from the way which I am commanding you today, by following other gods which you have not known.</a:t>
            </a:r>
            <a:endParaRPr lang="en-US" sz="5400" b="1" dirty="0"/>
          </a:p>
          <a:p>
            <a:pPr marL="0" indent="0">
              <a:buNone/>
            </a:pPr>
            <a:endParaRPr lang="en-US" sz="4000" b="1" dirty="0"/>
          </a:p>
        </p:txBody>
      </p:sp>
    </p:spTree>
    <p:extLst>
      <p:ext uri="{BB962C8B-B14F-4D97-AF65-F5344CB8AC3E}">
        <p14:creationId xmlns:p14="http://schemas.microsoft.com/office/powerpoint/2010/main" val="142300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Placing the Blessing and the Curse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11:29-30</a:t>
            </a:r>
          </a:p>
          <a:p>
            <a:pPr marL="0" indent="0">
              <a:buNone/>
            </a:pPr>
            <a:r>
              <a:rPr lang="en-US" sz="4000" b="1" dirty="0"/>
              <a:t>"It shall come about, when Yahuwah your Elohim brings you into the land where you are entering to possess it, that you shall place the blessing on Mount Gerizim and the curse on Mount </a:t>
            </a:r>
            <a:r>
              <a:rPr lang="en-US" sz="4000" b="1" dirty="0" err="1"/>
              <a:t>Ebal</a:t>
            </a:r>
            <a:r>
              <a:rPr lang="en-US" sz="4000" b="1" dirty="0"/>
              <a:t>. Are they not across the Jordan, west of the way toward the sunset, in the land of the Canaanites who live in the Arabah, opposite Gilgal, beside the oaks of </a:t>
            </a:r>
            <a:r>
              <a:rPr lang="en-US" sz="4000" b="1" dirty="0" err="1"/>
              <a:t>Moreh</a:t>
            </a:r>
            <a:r>
              <a:rPr lang="en-US" sz="4000" b="1" dirty="0"/>
              <a:t>?</a:t>
            </a:r>
            <a:endParaRPr lang="en-US" sz="5400" b="1" dirty="0"/>
          </a:p>
          <a:p>
            <a:pPr marL="0" indent="0">
              <a:buNone/>
            </a:pPr>
            <a:endParaRPr lang="en-US" sz="4000" b="1" dirty="0"/>
          </a:p>
        </p:txBody>
      </p:sp>
    </p:spTree>
    <p:extLst>
      <p:ext uri="{BB962C8B-B14F-4D97-AF65-F5344CB8AC3E}">
        <p14:creationId xmlns:p14="http://schemas.microsoft.com/office/powerpoint/2010/main" val="596008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11:31-32</a:t>
            </a:r>
          </a:p>
          <a:p>
            <a:pPr marL="0" indent="0">
              <a:buNone/>
            </a:pPr>
            <a:r>
              <a:rPr lang="en-US" sz="4000" b="1" dirty="0"/>
              <a:t>"For you are about to cross the Jordan to go in to possess the land which Yahuwah your Elohim is giving you, and you shall possess it and live in it, and you shall be careful to do all the statutes and the judgments which I am setting before you today.</a:t>
            </a:r>
            <a:endParaRPr lang="en-US" sz="5400" b="1" dirty="0"/>
          </a:p>
          <a:p>
            <a:pPr marL="0" indent="0">
              <a:buNone/>
            </a:pPr>
            <a:endParaRPr lang="en-US" sz="4000" b="1" dirty="0"/>
          </a:p>
        </p:txBody>
      </p:sp>
      <p:pic>
        <p:nvPicPr>
          <p:cNvPr id="4" name="Picture 3">
            <a:extLst>
              <a:ext uri="{FF2B5EF4-FFF2-40B4-BE49-F238E27FC236}">
                <a16:creationId xmlns:a16="http://schemas.microsoft.com/office/drawing/2014/main" id="{F3CA9564-038D-FE4A-8BEE-660FAECCB28D}"/>
              </a:ext>
            </a:extLst>
          </p:cNvPr>
          <p:cNvPicPr>
            <a:picLocks noChangeAspect="1"/>
          </p:cNvPicPr>
          <p:nvPr/>
        </p:nvPicPr>
        <p:blipFill>
          <a:blip r:embed="rId2"/>
          <a:stretch>
            <a:fillRect/>
          </a:stretch>
        </p:blipFill>
        <p:spPr>
          <a:xfrm>
            <a:off x="279497" y="274639"/>
            <a:ext cx="11633006" cy="6308722"/>
          </a:xfrm>
          <a:prstGeom prst="rect">
            <a:avLst/>
          </a:prstGeom>
        </p:spPr>
      </p:pic>
    </p:spTree>
    <p:extLst>
      <p:ext uri="{BB962C8B-B14F-4D97-AF65-F5344CB8AC3E}">
        <p14:creationId xmlns:p14="http://schemas.microsoft.com/office/powerpoint/2010/main" val="2550042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Get Ready to Cross Over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11:31-32</a:t>
            </a:r>
          </a:p>
          <a:p>
            <a:pPr marL="0" indent="0">
              <a:buNone/>
            </a:pPr>
            <a:r>
              <a:rPr lang="en-US" sz="4000" b="1" dirty="0"/>
              <a:t>"For you are about to cross the Jordan to go in to possess the land which Yahuwah your Elohim is giving you, and you shall possess it and live in it, and </a:t>
            </a:r>
            <a:r>
              <a:rPr lang="en-US" sz="4000" b="1" u="sng" dirty="0"/>
              <a:t>you shall be careful to do all the statutes and the judgments which I am setting before you today</a:t>
            </a:r>
            <a:r>
              <a:rPr lang="en-US" sz="4000" b="1" dirty="0"/>
              <a:t>.</a:t>
            </a:r>
            <a:endParaRPr lang="en-US" sz="5400" b="1" dirty="0"/>
          </a:p>
          <a:p>
            <a:pPr marL="0" indent="0">
              <a:buNone/>
            </a:pPr>
            <a:endParaRPr lang="en-US" sz="4000" b="1" dirty="0"/>
          </a:p>
        </p:txBody>
      </p:sp>
    </p:spTree>
    <p:extLst>
      <p:ext uri="{BB962C8B-B14F-4D97-AF65-F5344CB8AC3E}">
        <p14:creationId xmlns:p14="http://schemas.microsoft.com/office/powerpoint/2010/main" val="2145934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We’ve been given a solemn responsibility which we must guard with all diligence</a:t>
            </a:r>
          </a:p>
          <a:p>
            <a:pPr marL="0" indent="0">
              <a:buNone/>
            </a:pPr>
            <a:r>
              <a:rPr lang="en-US" sz="4000" b="1" dirty="0"/>
              <a:t>The Torah of the Covenant is the basis for our walk before Elohim</a:t>
            </a:r>
          </a:p>
          <a:p>
            <a:pPr marL="0" indent="0">
              <a:buNone/>
            </a:pPr>
            <a:r>
              <a:rPr lang="en-US" sz="4000" b="1" dirty="0"/>
              <a:t>Yahuwah has made great a precious promises to those who remain loyal and faithful to Him</a:t>
            </a:r>
          </a:p>
          <a:p>
            <a:pPr marL="0" indent="0">
              <a:buNone/>
            </a:pPr>
            <a:r>
              <a:rPr lang="en-US" sz="4000" b="1" dirty="0"/>
              <a:t>Let’s be careful to obey ALL his statutes and judgments which He has given us</a:t>
            </a:r>
          </a:p>
        </p:txBody>
      </p:sp>
    </p:spTree>
    <p:extLst>
      <p:ext uri="{BB962C8B-B14F-4D97-AF65-F5344CB8AC3E}">
        <p14:creationId xmlns:p14="http://schemas.microsoft.com/office/powerpoint/2010/main" val="540831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278133</TotalTime>
  <Words>2611</Words>
  <Application>Microsoft Macintosh PowerPoint</Application>
  <PresentationFormat>Widescreen</PresentationFormat>
  <Paragraphs>135</Paragraphs>
  <Slides>35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Helvetica</vt:lpstr>
      <vt:lpstr>Wingdings</vt:lpstr>
      <vt:lpstr>Office Theme</vt:lpstr>
      <vt:lpstr>PowerPoint Presentation</vt:lpstr>
      <vt:lpstr>PowerPoint Presentation</vt:lpstr>
      <vt:lpstr>Guard His Charge</vt:lpstr>
      <vt:lpstr>Mishmeret</vt:lpstr>
      <vt:lpstr>Mishmeret in Tanak</vt:lpstr>
      <vt:lpstr>Guard His Charge</vt:lpstr>
      <vt:lpstr>Guard That Which is Entrusted to You</vt:lpstr>
      <vt:lpstr>Guard That Which is Entrusted to You</vt:lpstr>
      <vt:lpstr>Guard That Which is Entrusted to You</vt:lpstr>
      <vt:lpstr>Paul’s Charge to Timothy</vt:lpstr>
      <vt:lpstr>Paul’s Charge to Timothy</vt:lpstr>
      <vt:lpstr>His Charge</vt:lpstr>
      <vt:lpstr>That Which Has Been Entrusted to Us</vt:lpstr>
      <vt:lpstr>That Which Has Been Entrusted to Us</vt:lpstr>
      <vt:lpstr>Discharging the Trust</vt:lpstr>
      <vt:lpstr>Guard His Charge</vt:lpstr>
      <vt:lpstr>Who is He Speaking To?</vt:lpstr>
      <vt:lpstr>What He Did To Egypt</vt:lpstr>
      <vt:lpstr>Your Eyes Have Seen It</vt:lpstr>
      <vt:lpstr>A Strong Motivation to Keep…</vt:lpstr>
      <vt:lpstr>What is the Land Like?</vt:lpstr>
      <vt:lpstr>A Special Land</vt:lpstr>
      <vt:lpstr>Promises of Obedience</vt:lpstr>
      <vt:lpstr>Don’t Turn Away</vt:lpstr>
      <vt:lpstr>The Good Life of the Unbelievers</vt:lpstr>
      <vt:lpstr>His Words Must Saturate Us</vt:lpstr>
      <vt:lpstr>Your Days Will Be Multiplied</vt:lpstr>
      <vt:lpstr>Good Things For Those Who Guard</vt:lpstr>
      <vt:lpstr>Where You Tread</vt:lpstr>
      <vt:lpstr>The Blessing and the Curse</vt:lpstr>
      <vt:lpstr>Placing the Blessing and the Curse</vt:lpstr>
      <vt:lpstr>r</vt:lpstr>
      <vt:lpstr>Get Ready to Cross Over</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2303</cp:revision>
  <dcterms:created xsi:type="dcterms:W3CDTF">2018-11-07T08:55:54Z</dcterms:created>
  <dcterms:modified xsi:type="dcterms:W3CDTF">2021-08-28T14:40:26Z</dcterms:modified>
</cp:coreProperties>
</file>