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1183" r:id="rId3"/>
    <p:sldId id="1572" r:id="rId4"/>
    <p:sldId id="1586" r:id="rId5"/>
    <p:sldId id="1591" r:id="rId6"/>
    <p:sldId id="1573" r:id="rId7"/>
    <p:sldId id="1587" r:id="rId8"/>
    <p:sldId id="1574" r:id="rId9"/>
    <p:sldId id="1575" r:id="rId10"/>
    <p:sldId id="1576" r:id="rId11"/>
    <p:sldId id="1577" r:id="rId12"/>
    <p:sldId id="1578" r:id="rId13"/>
    <p:sldId id="1592" r:id="rId14"/>
    <p:sldId id="1594" r:id="rId15"/>
    <p:sldId id="1593" r:id="rId16"/>
    <p:sldId id="1595" r:id="rId17"/>
    <p:sldId id="1589" r:id="rId18"/>
    <p:sldId id="1590" r:id="rId19"/>
    <p:sldId id="1579" r:id="rId20"/>
    <p:sldId id="1585" r:id="rId21"/>
    <p:sldId id="1580" r:id="rId22"/>
    <p:sldId id="1581" r:id="rId23"/>
    <p:sldId id="1584" r:id="rId24"/>
    <p:sldId id="1582" r:id="rId25"/>
    <p:sldId id="1583" r:id="rId26"/>
    <p:sldId id="1547" r:id="rId27"/>
    <p:sldId id="7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246" autoAdjust="0"/>
    <p:restoredTop sz="95840" autoAdjust="0"/>
  </p:normalViewPr>
  <p:slideViewPr>
    <p:cSldViewPr snapToGrid="0">
      <p:cViewPr varScale="1">
        <p:scale>
          <a:sx n="76" d="100"/>
          <a:sy n="76" d="100"/>
        </p:scale>
        <p:origin x="216" y="91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8/15/21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8/15/21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8/15/21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8/15/21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8/15/21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8/15/21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8/15/21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a:solidFill>
                <a:srgbClr val="C00000"/>
              </a:solidFill>
              <a:latin typeface="Helvetica" pitchFamily="34" charset="0"/>
              <a:cs typeface="Helvetica" pitchFamily="34" charset="0"/>
            </a:endParaRPr>
          </a:p>
          <a:p>
            <a:pPr marL="0" indent="0" algn="ctr">
              <a:spcBef>
                <a:spcPts val="0"/>
              </a:spcBef>
              <a:buNone/>
            </a:pPr>
            <a:endParaRPr lang="en-US" sz="5333">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a:solidFill>
                  <a:srgbClr val="C00000"/>
                </a:solidFill>
                <a:latin typeface="Helvetica" pitchFamily="34" charset="0"/>
                <a:cs typeface="Helvetica" pitchFamily="34" charset="0"/>
              </a:rPr>
              <a:t>Proclaiming the Ancient Paths</a:t>
            </a:r>
          </a:p>
          <a:p>
            <a:pPr marL="0" indent="0" algn="ctr">
              <a:spcBef>
                <a:spcPts val="0"/>
              </a:spcBef>
              <a:buNone/>
            </a:pPr>
            <a:r>
              <a:rPr lang="en-US" sz="5333" b="1">
                <a:solidFill>
                  <a:srgbClr val="C00000"/>
                </a:solidFill>
                <a:latin typeface="Helvetica" pitchFamily="34" charset="0"/>
                <a:cs typeface="Helvetica" pitchFamily="34" charset="0"/>
              </a:rPr>
              <a:t>of Our Biblical Roots</a:t>
            </a:r>
          </a:p>
          <a:p>
            <a:pPr marL="0" indent="0" algn="ctr">
              <a:spcBef>
                <a:spcPts val="0"/>
              </a:spcBef>
              <a:buNone/>
            </a:pPr>
            <a:endParaRPr lang="en-US" sz="5333" b="1">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a:solidFill>
                  <a:schemeClr val="tx1">
                    <a:lumMod val="95000"/>
                    <a:lumOff val="5000"/>
                  </a:schemeClr>
                </a:solidFill>
                <a:latin typeface="Helvetica" pitchFamily="34" charset="0"/>
                <a:cs typeface="Helvetica" pitchFamily="34" charset="0"/>
              </a:rPr>
              <a:t>August 21, 2021</a:t>
            </a:r>
          </a:p>
          <a:p>
            <a:pPr algn="ctr">
              <a:buNone/>
            </a:pPr>
            <a:endParaRPr lang="en-US" sz="3733">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10</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What Does Yahuwah Want From Us?</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Second Pair of Tablets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10:1-2</a:t>
            </a:r>
          </a:p>
          <a:p>
            <a:pPr marL="0" indent="0">
              <a:buNone/>
            </a:pPr>
            <a:r>
              <a:rPr lang="en-US" sz="4000" b="1" dirty="0"/>
              <a:t>"At that time Yahuwah said to me, </a:t>
            </a:r>
            <a:r>
              <a:rPr lang="en-US" sz="4000" b="1" u="sng" dirty="0"/>
              <a:t>'Cut out</a:t>
            </a:r>
            <a:r>
              <a:rPr lang="en-US" sz="4000" b="1" dirty="0"/>
              <a:t> for yourself two tablets of stone like the former ones, and come up to Me on the mountain, and make an </a:t>
            </a:r>
            <a:r>
              <a:rPr lang="en-US" sz="4000" b="1" u="sng" dirty="0"/>
              <a:t>ark</a:t>
            </a:r>
            <a:r>
              <a:rPr lang="en-US" sz="4000" b="1" dirty="0"/>
              <a:t> of wood for yourself. I will write on the tablets the words that were on the former tablets which you shattered, and you shall put them in the ark.'</a:t>
            </a:r>
          </a:p>
          <a:p>
            <a:pPr marL="0" indent="0">
              <a:buNone/>
            </a:pPr>
            <a:endParaRPr lang="en-US" sz="4000" b="1" dirty="0"/>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Cut Out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he-IL" sz="4000" dirty="0"/>
              <a:t>פּסל</a:t>
            </a:r>
            <a:r>
              <a:rPr lang="en-US" sz="4000" b="1" dirty="0"/>
              <a:t> (</a:t>
            </a:r>
            <a:r>
              <a:rPr lang="en-US" sz="4000" b="1" dirty="0" err="1"/>
              <a:t>pasal</a:t>
            </a:r>
            <a:r>
              <a:rPr lang="en-US" sz="4000" b="1" dirty="0"/>
              <a:t>) - hew out, dress </a:t>
            </a:r>
            <a:r>
              <a:rPr lang="en-US" sz="4000" dirty="0"/>
              <a:t>(stone), chisel </a:t>
            </a:r>
            <a:endParaRPr lang="en-US" dirty="0"/>
          </a:p>
          <a:p>
            <a:pPr marL="0" indent="0">
              <a:buNone/>
            </a:pPr>
            <a:r>
              <a:rPr lang="en-US" sz="4000" b="1" dirty="0" err="1"/>
              <a:t>Pesel</a:t>
            </a:r>
            <a:r>
              <a:rPr lang="en-US" sz="4000" b="1" dirty="0"/>
              <a:t> (from same root) means </a:t>
            </a:r>
            <a:r>
              <a:rPr lang="en-US" sz="4000" b="1" i="1" dirty="0"/>
              <a:t>idol, a hewn, chisel out figure</a:t>
            </a:r>
          </a:p>
          <a:p>
            <a:pPr marL="0" indent="0">
              <a:buNone/>
            </a:pPr>
            <a:r>
              <a:rPr lang="en-US" sz="4000" b="1" i="1" dirty="0"/>
              <a:t>- </a:t>
            </a:r>
            <a:r>
              <a:rPr lang="en-US" sz="4000" b="1" dirty="0"/>
              <a:t>What can and what shouldn’t be </a:t>
            </a:r>
            <a:r>
              <a:rPr lang="en-US" sz="4000" b="1" i="1" dirty="0"/>
              <a:t>hewn?</a:t>
            </a:r>
          </a:p>
          <a:p>
            <a:pPr marL="0" indent="0">
              <a:buNone/>
            </a:pPr>
            <a:endParaRPr lang="en-US" sz="4000" b="1" dirty="0"/>
          </a:p>
        </p:txBody>
      </p:sp>
    </p:spTree>
    <p:extLst>
      <p:ext uri="{BB962C8B-B14F-4D97-AF65-F5344CB8AC3E}">
        <p14:creationId xmlns:p14="http://schemas.microsoft.com/office/powerpoint/2010/main" val="3649025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067" y="274639"/>
            <a:ext cx="11345333" cy="752973"/>
          </a:xfrm>
        </p:spPr>
        <p:txBody>
          <a:bodyPr>
            <a:noAutofit/>
          </a:bodyPr>
          <a:lstStyle/>
          <a:p>
            <a:pPr algn="ctr"/>
            <a:r>
              <a:rPr lang="en-US" sz="4800" b="1" dirty="0">
                <a:latin typeface="+mn-lt"/>
              </a:rPr>
              <a:t>The Original Account of the Second Tablets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err="1"/>
              <a:t>Shemot</a:t>
            </a:r>
            <a:r>
              <a:rPr lang="en-US" sz="4000" dirty="0"/>
              <a:t>/Exodus 34:1-10</a:t>
            </a:r>
            <a:endParaRPr lang="en-US" sz="4000" b="1" i="1" dirty="0"/>
          </a:p>
          <a:p>
            <a:pPr marL="0" indent="0">
              <a:buNone/>
            </a:pPr>
            <a:endParaRPr lang="en-US" sz="4000" b="1" dirty="0"/>
          </a:p>
        </p:txBody>
      </p:sp>
    </p:spTree>
    <p:extLst>
      <p:ext uri="{BB962C8B-B14F-4D97-AF65-F5344CB8AC3E}">
        <p14:creationId xmlns:p14="http://schemas.microsoft.com/office/powerpoint/2010/main" val="1116183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Ten Words on the Tablets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10:3-4</a:t>
            </a:r>
          </a:p>
          <a:p>
            <a:pPr marL="0" indent="0">
              <a:buNone/>
            </a:pPr>
            <a:r>
              <a:rPr lang="en-US" sz="4000" b="1"/>
              <a:t>"So I made an ark of acacia wood and cut out two tablets of stone like the former ones, and went up on the mountain with the two tablets in my hand. He wrote on the tablets, like the former writing, the Ten Words which Yahuwah had spoken to you on the mountain from the midst of the fire on the day of the assembly; and Yahuwah gave them to me.</a:t>
            </a:r>
            <a:endParaRPr lang="en-US" sz="5400" b="1"/>
          </a:p>
          <a:p>
            <a:pPr marL="0" indent="0">
              <a:buNone/>
            </a:pPr>
            <a:endParaRPr lang="en-US" sz="4000" b="1"/>
          </a:p>
        </p:txBody>
      </p:sp>
    </p:spTree>
    <p:extLst>
      <p:ext uri="{BB962C8B-B14F-4D97-AF65-F5344CB8AC3E}">
        <p14:creationId xmlns:p14="http://schemas.microsoft.com/office/powerpoint/2010/main" val="1621637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Acacia Tree (Heb </a:t>
            </a:r>
            <a:r>
              <a:rPr lang="en-US" sz="4800" b="1" i="1" dirty="0">
                <a:latin typeface="+mn-lt"/>
              </a:rPr>
              <a:t>shittim</a:t>
            </a:r>
            <a:r>
              <a:rPr lang="en-US" sz="4800" b="1" dirty="0">
                <a:latin typeface="+mn-lt"/>
              </a:rPr>
              <a:t>)</a:t>
            </a:r>
          </a:p>
        </p:txBody>
      </p:sp>
      <p:pic>
        <p:nvPicPr>
          <p:cNvPr id="4" name="Content Placeholder 3">
            <a:extLst>
              <a:ext uri="{FF2B5EF4-FFF2-40B4-BE49-F238E27FC236}">
                <a16:creationId xmlns:a16="http://schemas.microsoft.com/office/drawing/2014/main" id="{2626B571-F188-5B4C-9079-802E005E5CE0}"/>
              </a:ext>
            </a:extLst>
          </p:cNvPr>
          <p:cNvPicPr>
            <a:picLocks noGrp="1" noChangeAspect="1"/>
          </p:cNvPicPr>
          <p:nvPr>
            <p:ph idx="1"/>
          </p:nvPr>
        </p:nvPicPr>
        <p:blipFill>
          <a:blip r:embed="rId2"/>
          <a:stretch>
            <a:fillRect/>
          </a:stretch>
        </p:blipFill>
        <p:spPr>
          <a:xfrm>
            <a:off x="32612" y="1219200"/>
            <a:ext cx="12159388" cy="5483645"/>
          </a:xfrm>
          <a:prstGeom prst="rect">
            <a:avLst/>
          </a:prstGeom>
        </p:spPr>
      </p:pic>
    </p:spTree>
    <p:extLst>
      <p:ext uri="{BB962C8B-B14F-4D97-AF65-F5344CB8AC3E}">
        <p14:creationId xmlns:p14="http://schemas.microsoft.com/office/powerpoint/2010/main" val="2780586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Tablets Put in the Ark</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10:5</a:t>
            </a:r>
          </a:p>
          <a:p>
            <a:pPr marL="0" indent="0">
              <a:buNone/>
            </a:pPr>
            <a:r>
              <a:rPr lang="en-US" sz="4000" b="1"/>
              <a:t>"Then I turned and came down from the mountain and put the tablets in the ark which I had made; and there they are, as Yahuwah commanded me."</a:t>
            </a:r>
            <a:endParaRPr lang="en-US" sz="5400" b="1"/>
          </a:p>
          <a:p>
            <a:pPr marL="0" indent="0">
              <a:buNone/>
            </a:pPr>
            <a:endParaRPr lang="en-US" sz="4000" b="1"/>
          </a:p>
        </p:txBody>
      </p:sp>
    </p:spTree>
    <p:extLst>
      <p:ext uri="{BB962C8B-B14F-4D97-AF65-F5344CB8AC3E}">
        <p14:creationId xmlns:p14="http://schemas.microsoft.com/office/powerpoint/2010/main" val="782768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err="1">
                <a:latin typeface="+mn-lt"/>
              </a:rPr>
              <a:t>Aharon’s</a:t>
            </a:r>
            <a:r>
              <a:rPr lang="en-US" sz="4800" b="1">
                <a:latin typeface="+mn-lt"/>
              </a:rPr>
              <a:t> Death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10:6-7</a:t>
            </a:r>
          </a:p>
          <a:p>
            <a:pPr marL="0" indent="0">
              <a:buNone/>
            </a:pPr>
            <a:r>
              <a:rPr lang="en-US" sz="4000" b="1"/>
              <a:t>(Now the sons of Israel set out from </a:t>
            </a:r>
            <a:r>
              <a:rPr lang="en-US" sz="4000" b="1" err="1"/>
              <a:t>Beeroth</a:t>
            </a:r>
            <a:r>
              <a:rPr lang="en-US" sz="4000" b="1"/>
              <a:t> Bene-</a:t>
            </a:r>
            <a:r>
              <a:rPr lang="en-US" sz="4000" b="1" err="1"/>
              <a:t>jaakan</a:t>
            </a:r>
            <a:r>
              <a:rPr lang="en-US" sz="4000" b="1"/>
              <a:t> to </a:t>
            </a:r>
            <a:r>
              <a:rPr lang="en-US" sz="4000" b="1" err="1"/>
              <a:t>Moserah</a:t>
            </a:r>
            <a:r>
              <a:rPr lang="en-US" sz="4000" b="1"/>
              <a:t>. There Aharon died and there he was buried and Eleazar his son ministered as priest in his place. From there they set out to </a:t>
            </a:r>
            <a:r>
              <a:rPr lang="en-US" sz="4000" b="1" err="1"/>
              <a:t>Gudgodah</a:t>
            </a:r>
            <a:r>
              <a:rPr lang="en-US" sz="4000" b="1"/>
              <a:t>, and from </a:t>
            </a:r>
            <a:r>
              <a:rPr lang="en-US" sz="4000" b="1" err="1"/>
              <a:t>Gudgodah</a:t>
            </a:r>
            <a:r>
              <a:rPr lang="en-US" sz="4000" b="1"/>
              <a:t> to </a:t>
            </a:r>
            <a:r>
              <a:rPr lang="en-US" sz="4000" b="1" err="1"/>
              <a:t>Jotbathah</a:t>
            </a:r>
            <a:r>
              <a:rPr lang="en-US" sz="4000" b="1"/>
              <a:t>, a land of brooks of water.</a:t>
            </a:r>
            <a:endParaRPr lang="en-US" sz="5400" b="1"/>
          </a:p>
          <a:p>
            <a:pPr marL="0" indent="0">
              <a:buNone/>
            </a:pPr>
            <a:endParaRPr lang="en-US" sz="4000" b="1"/>
          </a:p>
        </p:txBody>
      </p:sp>
    </p:spTree>
    <p:extLst>
      <p:ext uri="{BB962C8B-B14F-4D97-AF65-F5344CB8AC3E}">
        <p14:creationId xmlns:p14="http://schemas.microsoft.com/office/powerpoint/2010/main" val="1427555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Lewi Chosen to Handle the Sanctuary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10:8-9</a:t>
            </a:r>
          </a:p>
          <a:p>
            <a:pPr marL="0" indent="0">
              <a:buNone/>
            </a:pPr>
            <a:r>
              <a:rPr lang="en-US" sz="4000" b="1"/>
              <a:t>At that time Yahuwah set apart the tribe of Levi to carry the ark of the covenant of Yahuwah, to stand before Yahuwah to serve Him and to bless in His name until this day. Therefore, Levi does not have a portion or inheritance with his brothers; Yahuwah is his inheritance, just as Yahuwah your Elohim spoke to him.)</a:t>
            </a:r>
          </a:p>
          <a:p>
            <a:pPr marL="0" indent="0">
              <a:buNone/>
            </a:pPr>
            <a:endParaRPr lang="en-US" sz="4000" b="1"/>
          </a:p>
        </p:txBody>
      </p:sp>
    </p:spTree>
    <p:extLst>
      <p:ext uri="{BB962C8B-B14F-4D97-AF65-F5344CB8AC3E}">
        <p14:creationId xmlns:p14="http://schemas.microsoft.com/office/powerpoint/2010/main" val="3947079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Israel Moves On From Sinai</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10:10-11</a:t>
            </a:r>
          </a:p>
          <a:p>
            <a:pPr marL="0" indent="0">
              <a:buNone/>
            </a:pPr>
            <a:r>
              <a:rPr lang="en-US" sz="4000" b="1"/>
              <a:t>"I, moreover, stayed on the mountain forty days and forty nights like the first time, and Yahuwah listened to me that time also; Yahuwah was not willing to destroy you. Then Yahuwah said to me, 'Arise, proceed on your journey ahead of the people, that they may go in and possess the land which I swore to their fathers to give them.'</a:t>
            </a:r>
            <a:endParaRPr lang="en-US" sz="5400" b="1"/>
          </a:p>
          <a:p>
            <a:pPr marL="0" indent="0">
              <a:buNone/>
            </a:pPr>
            <a:endParaRPr lang="en-US" sz="4000" b="1"/>
          </a:p>
        </p:txBody>
      </p:sp>
    </p:spTree>
    <p:extLst>
      <p:ext uri="{BB962C8B-B14F-4D97-AF65-F5344CB8AC3E}">
        <p14:creationId xmlns:p14="http://schemas.microsoft.com/office/powerpoint/2010/main" val="86309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A Summary of Requirements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10:12-13</a:t>
            </a:r>
          </a:p>
          <a:p>
            <a:pPr marL="0" indent="0">
              <a:buNone/>
            </a:pPr>
            <a:r>
              <a:rPr lang="en-US" sz="4000" b="1" dirty="0"/>
              <a:t>"Now, Israel, what does Yahuwah your Elohim require (ask, request, demand) from you, but to </a:t>
            </a:r>
            <a:r>
              <a:rPr lang="en-US" sz="4000" b="1" u="sng" dirty="0"/>
              <a:t>fear</a:t>
            </a:r>
            <a:r>
              <a:rPr lang="en-US" sz="4000" b="1" dirty="0"/>
              <a:t> Yahuwah your Elohim, to </a:t>
            </a:r>
            <a:r>
              <a:rPr lang="en-US" sz="4000" b="1" u="sng" dirty="0"/>
              <a:t>walk</a:t>
            </a:r>
            <a:r>
              <a:rPr lang="en-US" sz="4000" b="1" dirty="0"/>
              <a:t> in all His ways and </a:t>
            </a:r>
            <a:r>
              <a:rPr lang="en-US" sz="4000" b="1" u="sng" dirty="0"/>
              <a:t>love</a:t>
            </a:r>
            <a:r>
              <a:rPr lang="en-US" sz="4000" b="1" dirty="0"/>
              <a:t> Him, and to </a:t>
            </a:r>
            <a:r>
              <a:rPr lang="en-US" sz="4000" b="1" u="sng" dirty="0"/>
              <a:t>serve</a:t>
            </a:r>
            <a:r>
              <a:rPr lang="en-US" sz="4000" b="1" dirty="0"/>
              <a:t> Yahuwah your Elohim with all your heart and with all your soul, [and] to </a:t>
            </a:r>
            <a:r>
              <a:rPr lang="en-US" sz="4000" b="1" u="sng" dirty="0"/>
              <a:t>keep</a:t>
            </a:r>
            <a:r>
              <a:rPr lang="en-US" sz="4000" b="1" dirty="0"/>
              <a:t> Yahuwah's commandments and His statutes which I am commanding you today for your good?</a:t>
            </a:r>
            <a:endParaRPr lang="en-US" sz="5400" b="1" dirty="0"/>
          </a:p>
          <a:p>
            <a:pPr marL="0" indent="0">
              <a:buNone/>
            </a:pPr>
            <a:endParaRPr lang="en-US" sz="4000" b="1" dirty="0"/>
          </a:p>
        </p:txBody>
      </p:sp>
    </p:spTree>
    <p:extLst>
      <p:ext uri="{BB962C8B-B14F-4D97-AF65-F5344CB8AC3E}">
        <p14:creationId xmlns:p14="http://schemas.microsoft.com/office/powerpoint/2010/main" val="1894047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Fear Yahuwah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Proverbs 1:7 The fear of Yahuwah is the beginning of knowledge; Fools despise wisdom and instruction</a:t>
            </a:r>
            <a:r>
              <a:rPr lang="en-US" dirty="0"/>
              <a:t>.</a:t>
            </a:r>
          </a:p>
          <a:p>
            <a:pPr marL="0" indent="0">
              <a:buNone/>
            </a:pPr>
            <a:r>
              <a:rPr lang="en-US" sz="4000" b="1" dirty="0"/>
              <a:t>Exodus 20:20 </a:t>
            </a:r>
            <a:r>
              <a:rPr lang="en-US" sz="4000" b="1" dirty="0" err="1"/>
              <a:t>Mosheh</a:t>
            </a:r>
            <a:r>
              <a:rPr lang="en-US" sz="4000" b="1" dirty="0"/>
              <a:t> said to the people, "Do not be afraid; for Elohim has come in order to test you, and in order that the fear of Him may remain with you, so that you may not sin."</a:t>
            </a:r>
          </a:p>
          <a:p>
            <a:pPr marL="0" indent="0">
              <a:buNone/>
            </a:pPr>
            <a:endParaRPr lang="en-US" sz="5400" b="1" dirty="0"/>
          </a:p>
          <a:p>
            <a:pPr marL="0" indent="0">
              <a:buNone/>
            </a:pPr>
            <a:endParaRPr lang="en-US" sz="4000" b="1" dirty="0"/>
          </a:p>
        </p:txBody>
      </p:sp>
    </p:spTree>
    <p:extLst>
      <p:ext uri="{BB962C8B-B14F-4D97-AF65-F5344CB8AC3E}">
        <p14:creationId xmlns:p14="http://schemas.microsoft.com/office/powerpoint/2010/main" val="3024252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Fear Yahuwah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Luke 12:4-5</a:t>
            </a:r>
          </a:p>
          <a:p>
            <a:pPr marL="0" indent="0">
              <a:buNone/>
            </a:pPr>
            <a:r>
              <a:rPr lang="en-US" sz="4000" b="1" dirty="0"/>
              <a:t>"I say to you, My friends, do not be afraid of those who kill the body and after that have no more that they can do. "But I will warn you whom to fear: fear the One who, after He has killed, has authority to cast into hell; yes, I tell you, fear Him!</a:t>
            </a:r>
            <a:endParaRPr lang="en-US" sz="5400" b="1" dirty="0"/>
          </a:p>
          <a:p>
            <a:pPr marL="0" indent="0">
              <a:buNone/>
            </a:pPr>
            <a:endParaRPr lang="en-US" sz="5400" b="1" dirty="0"/>
          </a:p>
          <a:p>
            <a:pPr marL="0" indent="0">
              <a:buNone/>
            </a:pPr>
            <a:endParaRPr lang="en-US" sz="4000" b="1" dirty="0"/>
          </a:p>
        </p:txBody>
      </p:sp>
    </p:spTree>
    <p:extLst>
      <p:ext uri="{BB962C8B-B14F-4D97-AF65-F5344CB8AC3E}">
        <p14:creationId xmlns:p14="http://schemas.microsoft.com/office/powerpoint/2010/main" val="1973552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Walk</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Hebrew </a:t>
            </a:r>
            <a:r>
              <a:rPr lang="en-US" sz="4000" b="1" i="1" dirty="0" err="1"/>
              <a:t>halakah</a:t>
            </a:r>
            <a:r>
              <a:rPr lang="en-US" sz="4000" b="1" dirty="0"/>
              <a:t>, a way of life</a:t>
            </a:r>
          </a:p>
          <a:p>
            <a:pPr marL="0" indent="0">
              <a:buNone/>
            </a:pPr>
            <a:r>
              <a:rPr lang="en-US" sz="4000" b="1" dirty="0" err="1"/>
              <a:t>Deut</a:t>
            </a:r>
            <a:r>
              <a:rPr lang="en-US" sz="4000" b="1" dirty="0"/>
              <a:t> 13:6 For if you are careful to keep all this commandment which I am commanding you to do, to love Yahuwah your Elohim, to walk in all His ways and hold fast to Him…</a:t>
            </a:r>
          </a:p>
          <a:p>
            <a:pPr marL="0" indent="0">
              <a:buNone/>
            </a:pPr>
            <a:r>
              <a:rPr lang="en-US" sz="4000" b="1" dirty="0"/>
              <a:t>1 John 2:6 the one who says he abides in Him ought himself to walk in the same manner as He walked.</a:t>
            </a:r>
            <a:endParaRPr lang="en-US" sz="5400" b="1" dirty="0"/>
          </a:p>
          <a:p>
            <a:pPr marL="0" indent="0">
              <a:buNone/>
            </a:pPr>
            <a:endParaRPr lang="en-US" sz="5400" b="1" dirty="0"/>
          </a:p>
          <a:p>
            <a:pPr marL="0" indent="0">
              <a:buNone/>
            </a:pPr>
            <a:endParaRPr lang="en-US" sz="4000" b="1" dirty="0"/>
          </a:p>
        </p:txBody>
      </p:sp>
    </p:spTree>
    <p:extLst>
      <p:ext uri="{BB962C8B-B14F-4D97-AF65-F5344CB8AC3E}">
        <p14:creationId xmlns:p14="http://schemas.microsoft.com/office/powerpoint/2010/main" val="3323932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A Summary of Requirements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10:12-13</a:t>
            </a:r>
          </a:p>
          <a:p>
            <a:pPr marL="0" indent="0">
              <a:buNone/>
            </a:pPr>
            <a:r>
              <a:rPr lang="en-US" sz="4000" b="1" dirty="0"/>
              <a:t>"Now, Israel, what does Yahuwah your Elohim require (ask, request, demand) from you, but to </a:t>
            </a:r>
            <a:r>
              <a:rPr lang="en-US" sz="4000" b="1" u="sng" dirty="0"/>
              <a:t>fear</a:t>
            </a:r>
            <a:r>
              <a:rPr lang="en-US" sz="4000" b="1" dirty="0"/>
              <a:t> Yahuwah your Elohim, to </a:t>
            </a:r>
            <a:r>
              <a:rPr lang="en-US" sz="4000" b="1" u="sng" dirty="0"/>
              <a:t>walk</a:t>
            </a:r>
            <a:r>
              <a:rPr lang="en-US" sz="4000" b="1" dirty="0"/>
              <a:t> in all His ways and </a:t>
            </a:r>
            <a:r>
              <a:rPr lang="en-US" sz="4000" b="1" u="sng" dirty="0"/>
              <a:t>love</a:t>
            </a:r>
            <a:r>
              <a:rPr lang="en-US" sz="4000" b="1" dirty="0"/>
              <a:t> Him, and to </a:t>
            </a:r>
            <a:r>
              <a:rPr lang="en-US" sz="4000" b="1" u="sng" dirty="0"/>
              <a:t>serve</a:t>
            </a:r>
            <a:r>
              <a:rPr lang="en-US" sz="4000" b="1" dirty="0"/>
              <a:t> Yahuwah your Elohim with all your heart and with all your soul, [and] to </a:t>
            </a:r>
            <a:r>
              <a:rPr lang="en-US" sz="4000" b="1" u="sng" dirty="0"/>
              <a:t>keep</a:t>
            </a:r>
            <a:r>
              <a:rPr lang="en-US" sz="4000" b="1" dirty="0"/>
              <a:t> Yahuwah's commandments and His statutes which I am commanding you today for your good?</a:t>
            </a:r>
            <a:endParaRPr lang="en-US" sz="5400" b="1" dirty="0"/>
          </a:p>
          <a:p>
            <a:pPr marL="0" indent="0">
              <a:buNone/>
            </a:pPr>
            <a:endParaRPr lang="en-US" sz="4000" b="1" dirty="0"/>
          </a:p>
        </p:txBody>
      </p:sp>
    </p:spTree>
    <p:extLst>
      <p:ext uri="{BB962C8B-B14F-4D97-AF65-F5344CB8AC3E}">
        <p14:creationId xmlns:p14="http://schemas.microsoft.com/office/powerpoint/2010/main" val="812339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Other Testimonies of Requirements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Micah 6:7-8</a:t>
            </a:r>
          </a:p>
          <a:p>
            <a:pPr marL="0" indent="0">
              <a:buNone/>
            </a:pPr>
            <a:r>
              <a:rPr lang="en-US" sz="4000" b="1" dirty="0"/>
              <a:t>Does Yahuwah take delight in thousands of rams, In ten thousand rivers of oil? Shall I present my firstborn [for] my rebellious acts, The fruit of my body for the sin of my soul? He has told you, O man, what is good; And what does Yahuwah require (search for, inquire, demand) of you But </a:t>
            </a:r>
            <a:r>
              <a:rPr lang="en-US" sz="4000" b="1" u="sng" dirty="0"/>
              <a:t>to do justice, to love kindness (</a:t>
            </a:r>
            <a:r>
              <a:rPr lang="en-US" sz="4000" b="1" i="1" u="sng" dirty="0" err="1"/>
              <a:t>chesed</a:t>
            </a:r>
            <a:r>
              <a:rPr lang="en-US" sz="4000" b="1" u="sng" dirty="0"/>
              <a:t>, mercy, compassion), And to walk humbly with your Elohim</a:t>
            </a:r>
            <a:r>
              <a:rPr lang="en-US" sz="4000" b="1" dirty="0"/>
              <a:t>?</a:t>
            </a:r>
            <a:endParaRPr lang="en-US" sz="7200" b="1" dirty="0"/>
          </a:p>
          <a:p>
            <a:pPr marL="0" indent="0">
              <a:buNone/>
            </a:pPr>
            <a:endParaRPr lang="en-US" sz="4000" b="1" dirty="0"/>
          </a:p>
        </p:txBody>
      </p:sp>
    </p:spTree>
    <p:extLst>
      <p:ext uri="{BB962C8B-B14F-4D97-AF65-F5344CB8AC3E}">
        <p14:creationId xmlns:p14="http://schemas.microsoft.com/office/powerpoint/2010/main" val="384536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Other Testimonies of Requirements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Ecclesiastes 12:13-14</a:t>
            </a:r>
          </a:p>
          <a:p>
            <a:pPr marL="0" indent="0">
              <a:buNone/>
            </a:pPr>
            <a:r>
              <a:rPr lang="en-US" sz="4000" b="1" dirty="0"/>
              <a:t>The conclusion, when all has been heard, [is]: fear Elohim and keep His commandments, because this [applies to] every person. For Elohim will bring every act to judgment, everything which is hidden, whether it is good or evil.</a:t>
            </a:r>
            <a:endParaRPr lang="en-US" sz="9600" b="1" dirty="0"/>
          </a:p>
          <a:p>
            <a:pPr marL="0" indent="0">
              <a:buNone/>
            </a:pPr>
            <a:endParaRPr lang="en-US" sz="4000" b="1" dirty="0"/>
          </a:p>
        </p:txBody>
      </p:sp>
    </p:spTree>
    <p:extLst>
      <p:ext uri="{BB962C8B-B14F-4D97-AF65-F5344CB8AC3E}">
        <p14:creationId xmlns:p14="http://schemas.microsoft.com/office/powerpoint/2010/main" val="4147398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Owns It All!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10:14</a:t>
            </a:r>
          </a:p>
          <a:p>
            <a:pPr marL="0" indent="0">
              <a:buNone/>
            </a:pPr>
            <a:r>
              <a:rPr lang="en-US" sz="4000" b="1"/>
              <a:t>"Behold, to Yahuwah your Elohim belong heaven and the highest heavens, the earth and all that is in it. </a:t>
            </a:r>
          </a:p>
          <a:p>
            <a:pPr marL="0" indent="0">
              <a:buNone/>
            </a:pPr>
            <a:r>
              <a:rPr lang="en-US" sz="4000" b="1"/>
              <a:t>- This should be reason enough to obey Him</a:t>
            </a:r>
          </a:p>
        </p:txBody>
      </p:sp>
    </p:spTree>
    <p:extLst>
      <p:ext uri="{BB962C8B-B14F-4D97-AF65-F5344CB8AC3E}">
        <p14:creationId xmlns:p14="http://schemas.microsoft.com/office/powerpoint/2010/main" val="3607282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Creator Chose Israel!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10:15</a:t>
            </a:r>
          </a:p>
          <a:p>
            <a:pPr marL="0" indent="0">
              <a:buNone/>
            </a:pPr>
            <a:r>
              <a:rPr lang="en-US" sz="4000" b="1" dirty="0"/>
              <a:t>Yet on your fathers did Yahuwah set His affection to love them, and He chose their descendants after them, [even] you above all peoples, as [it is] this day.</a:t>
            </a:r>
          </a:p>
          <a:p>
            <a:pPr marL="0" indent="0">
              <a:buNone/>
            </a:pPr>
            <a:r>
              <a:rPr lang="en-US" sz="4000" b="1" dirty="0"/>
              <a:t>- But Yahuwah is more.  He set his affection on us.  He wants to bless us.  Who wouldn't want to serve this One who reaches out to bless us?</a:t>
            </a:r>
          </a:p>
          <a:p>
            <a:pPr marL="0" indent="0">
              <a:buNone/>
            </a:pPr>
            <a:endParaRPr lang="en-US" sz="4000" b="1" dirty="0"/>
          </a:p>
        </p:txBody>
      </p:sp>
    </p:spTree>
    <p:extLst>
      <p:ext uri="{BB962C8B-B14F-4D97-AF65-F5344CB8AC3E}">
        <p14:creationId xmlns:p14="http://schemas.microsoft.com/office/powerpoint/2010/main" val="1132454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True Meaning of Circumcision</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10:16-17</a:t>
            </a:r>
          </a:p>
          <a:p>
            <a:pPr marL="0" indent="0">
              <a:buNone/>
            </a:pPr>
            <a:r>
              <a:rPr lang="en-US" sz="4000" b="1" dirty="0"/>
              <a:t>"So circumcise (cut off the foreskin of) your heart (</a:t>
            </a:r>
            <a:r>
              <a:rPr lang="en-US" sz="4000" b="1" i="1" dirty="0"/>
              <a:t>lev</a:t>
            </a:r>
            <a:r>
              <a:rPr lang="en-US" sz="4000" b="1" dirty="0"/>
              <a:t>, mind), and stiffen your neck no longer. For Yahuwah your Elohim is the Elohim of gods and the Lord of lords, the great, the mighty, and the awesome Elohim who does not show partiality nor take a bribe.</a:t>
            </a:r>
          </a:p>
          <a:p>
            <a:pPr>
              <a:buFontTx/>
              <a:buChar char="-"/>
            </a:pPr>
            <a:r>
              <a:rPr lang="en-US" sz="4000" b="1" dirty="0"/>
              <a:t>Circumcision is opposite of stubbornness</a:t>
            </a:r>
          </a:p>
          <a:p>
            <a:pPr>
              <a:buFontTx/>
              <a:buChar char="-"/>
            </a:pPr>
            <a:r>
              <a:rPr lang="en-US" sz="4000" b="1" dirty="0"/>
              <a:t>One doesn’t undergo circumcision if they refuse to obey the Almighty</a:t>
            </a:r>
          </a:p>
          <a:p>
            <a:pPr marL="0" indent="0">
              <a:buNone/>
            </a:pPr>
            <a:endParaRPr lang="en-US" sz="4000" b="1" dirty="0"/>
          </a:p>
        </p:txBody>
      </p:sp>
    </p:spTree>
    <p:extLst>
      <p:ext uri="{BB962C8B-B14F-4D97-AF65-F5344CB8AC3E}">
        <p14:creationId xmlns:p14="http://schemas.microsoft.com/office/powerpoint/2010/main" val="1037566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Loving the Alien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10:18-19</a:t>
            </a:r>
          </a:p>
          <a:p>
            <a:pPr marL="0" indent="0">
              <a:buNone/>
            </a:pPr>
            <a:r>
              <a:rPr lang="en-US" sz="4000" b="1" dirty="0"/>
              <a:t>"He executes justice for the orphan and the widow, and shows His love for the alien by </a:t>
            </a:r>
            <a:r>
              <a:rPr lang="en-US" sz="4000" b="1" u="sng" dirty="0"/>
              <a:t>giving him food and clothing</a:t>
            </a:r>
            <a:r>
              <a:rPr lang="en-US" sz="4000" b="1" dirty="0"/>
              <a:t>. So show your love for the alien, for you were aliens in the land of Mitzrayim.</a:t>
            </a:r>
            <a:endParaRPr lang="en-US" sz="5400" b="1" dirty="0"/>
          </a:p>
          <a:p>
            <a:pPr marL="0" indent="0">
              <a:buNone/>
            </a:pPr>
            <a:endParaRPr lang="en-US" sz="4000" b="1" dirty="0"/>
          </a:p>
        </p:txBody>
      </p:sp>
    </p:spTree>
    <p:extLst>
      <p:ext uri="{BB962C8B-B14F-4D97-AF65-F5344CB8AC3E}">
        <p14:creationId xmlns:p14="http://schemas.microsoft.com/office/powerpoint/2010/main" val="1442086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Alien</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he-IL"/>
              <a:t>) </a:t>
            </a:r>
            <a:r>
              <a:rPr lang="he-IL" sz="4000"/>
              <a:t>גֵּר</a:t>
            </a:r>
            <a:r>
              <a:rPr lang="en-US" sz="4000" err="1"/>
              <a:t>gair</a:t>
            </a:r>
            <a:r>
              <a:rPr lang="en-US" sz="4000"/>
              <a:t>) is a man who, either alone or w. his family, leaves his village &amp; tribe, because of war (2S 4</a:t>
            </a:r>
            <a:r>
              <a:rPr lang="en-US" sz="4000" baseline="-25000"/>
              <a:t>3</a:t>
            </a:r>
            <a:r>
              <a:rPr lang="en-US" sz="4000"/>
              <a:t>), famine (Ru 1</a:t>
            </a:r>
            <a:r>
              <a:rPr lang="en-US" sz="4000" baseline="-25000"/>
              <a:t>1</a:t>
            </a:r>
            <a:r>
              <a:rPr lang="en-US" sz="4000"/>
              <a:t>), pestilence, blood-guilt &amp;c., &amp; seeks shelter &amp; sojourn elsewhere, where his right to own land, to marry, &amp; to participate in the administration of justice, in the cult, &amp; in war is </a:t>
            </a:r>
            <a:r>
              <a:rPr lang="en-US" sz="4000" u="sng"/>
              <a:t>curtailed</a:t>
            </a:r>
            <a:r>
              <a:rPr lang="en-US" sz="4000"/>
              <a:t>: </a:t>
            </a:r>
            <a:r>
              <a:rPr lang="en-US" sz="4000" b="1"/>
              <a:t>sojourner, alien </a:t>
            </a:r>
          </a:p>
          <a:p>
            <a:pPr marL="0" indent="0">
              <a:buNone/>
            </a:pPr>
            <a:r>
              <a:rPr lang="en-US" sz="4000" b="1"/>
              <a:t>Normally,  a stranger has no rights, but in Israel, the alien is to be treated as a native born</a:t>
            </a:r>
          </a:p>
          <a:p>
            <a:pPr marL="0" indent="0">
              <a:buNone/>
            </a:pPr>
            <a:r>
              <a:rPr lang="en-US" sz="4000" b="1"/>
              <a:t>He has chosen to live in the land, but not as enemy</a:t>
            </a:r>
          </a:p>
          <a:p>
            <a:pPr marL="0" indent="0">
              <a:buNone/>
            </a:pPr>
            <a:endParaRPr lang="en-US" sz="4000" b="1"/>
          </a:p>
        </p:txBody>
      </p:sp>
    </p:spTree>
    <p:extLst>
      <p:ext uri="{BB962C8B-B14F-4D97-AF65-F5344CB8AC3E}">
        <p14:creationId xmlns:p14="http://schemas.microsoft.com/office/powerpoint/2010/main" val="118125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is Your Everything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10:20-21</a:t>
            </a:r>
          </a:p>
          <a:p>
            <a:pPr marL="0" indent="0">
              <a:buNone/>
            </a:pPr>
            <a:r>
              <a:rPr lang="en-US" sz="4000" b="1"/>
              <a:t>"You shall </a:t>
            </a:r>
            <a:r>
              <a:rPr lang="en-US" sz="4000" b="1" u="sng"/>
              <a:t>fear</a:t>
            </a:r>
            <a:r>
              <a:rPr lang="en-US" sz="4000" b="1"/>
              <a:t> Yahuwah your Elohim; you shall </a:t>
            </a:r>
            <a:r>
              <a:rPr lang="en-US" sz="4000" b="1" u="sng"/>
              <a:t>serve</a:t>
            </a:r>
            <a:r>
              <a:rPr lang="en-US" sz="4000" b="1"/>
              <a:t> Him and </a:t>
            </a:r>
            <a:r>
              <a:rPr lang="en-US" sz="4000" b="1" u="sng"/>
              <a:t>cling</a:t>
            </a:r>
            <a:r>
              <a:rPr lang="en-US" sz="4000" b="1"/>
              <a:t> to Him, and you shall </a:t>
            </a:r>
            <a:r>
              <a:rPr lang="en-US" sz="4000" b="1" u="sng"/>
              <a:t>swear</a:t>
            </a:r>
            <a:r>
              <a:rPr lang="en-US" sz="4000" b="1"/>
              <a:t> by His name. He is your praise and He is your Elohim, who has done these great and awesome things for you which your eyes have seen.</a:t>
            </a:r>
          </a:p>
          <a:p>
            <a:pPr marL="0" indent="0">
              <a:buNone/>
            </a:pPr>
            <a:endParaRPr lang="en-US" sz="4000" b="1"/>
          </a:p>
        </p:txBody>
      </p:sp>
    </p:spTree>
    <p:extLst>
      <p:ext uri="{BB962C8B-B14F-4D97-AF65-F5344CB8AC3E}">
        <p14:creationId xmlns:p14="http://schemas.microsoft.com/office/powerpoint/2010/main" val="3817161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is Fulfilling His Promise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err="1"/>
              <a:t>Devarim</a:t>
            </a:r>
            <a:r>
              <a:rPr lang="en-US" sz="4000" b="1"/>
              <a:t>/Deuteronomy 10:22</a:t>
            </a:r>
          </a:p>
          <a:p>
            <a:pPr marL="0" indent="0">
              <a:buNone/>
            </a:pPr>
            <a:r>
              <a:rPr lang="en-US" sz="4000" b="1"/>
              <a:t>"Your fathers went down to Mitzrayim seventy persons [in all], and now Yahuwah your Elohim has made you as numerous as the stars of heaven.</a:t>
            </a:r>
          </a:p>
          <a:p>
            <a:pPr marL="0" indent="0">
              <a:buNone/>
            </a:pPr>
            <a:r>
              <a:rPr lang="en-US" sz="4000" b="1"/>
              <a:t>- Promise made to Abraham is being fulfilled</a:t>
            </a:r>
          </a:p>
          <a:p>
            <a:pPr marL="0" indent="0">
              <a:buNone/>
            </a:pPr>
            <a:endParaRPr lang="en-US" sz="4000" b="1"/>
          </a:p>
        </p:txBody>
      </p:sp>
    </p:spTree>
    <p:extLst>
      <p:ext uri="{BB962C8B-B14F-4D97-AF65-F5344CB8AC3E}">
        <p14:creationId xmlns:p14="http://schemas.microsoft.com/office/powerpoint/2010/main" val="823975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words written by the finger of Elohim stand as a witness of the Covenant Requirements, not as suggestions or “goals” to meet.</a:t>
            </a:r>
          </a:p>
          <a:p>
            <a:pPr marL="0" indent="0">
              <a:buNone/>
            </a:pPr>
            <a:r>
              <a:rPr lang="en-US" sz="4000" b="1" dirty="0"/>
              <a:t>There are many reasons why we should submit to Yahuwah</a:t>
            </a:r>
          </a:p>
          <a:p>
            <a:pPr marL="0" indent="0">
              <a:buNone/>
            </a:pPr>
            <a:r>
              <a:rPr lang="en-US" sz="4000" b="1" dirty="0"/>
              <a:t>Yah is fulfilling his promises, so let’s put ourselves in a position to be included among those who receive them</a:t>
            </a:r>
          </a:p>
        </p:txBody>
      </p:sp>
    </p:spTree>
    <p:extLst>
      <p:ext uri="{BB962C8B-B14F-4D97-AF65-F5344CB8AC3E}">
        <p14:creationId xmlns:p14="http://schemas.microsoft.com/office/powerpoint/2010/main" val="540831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268665</TotalTime>
  <Words>1598</Words>
  <Application>Microsoft Macintosh PowerPoint</Application>
  <PresentationFormat>Widescreen</PresentationFormat>
  <Paragraphs>98</Paragraphs>
  <Slides>27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Helvetica</vt:lpstr>
      <vt:lpstr>Office Theme</vt:lpstr>
      <vt:lpstr>PowerPoint Presentation</vt:lpstr>
      <vt:lpstr>PowerPoint Presentation</vt:lpstr>
      <vt:lpstr>The Second Pair of Tablets</vt:lpstr>
      <vt:lpstr>Cut Out</vt:lpstr>
      <vt:lpstr>The Original Account of the Second Tablets</vt:lpstr>
      <vt:lpstr>The Ten Words on the Tablets</vt:lpstr>
      <vt:lpstr>Acacia Tree (Heb shittim)</vt:lpstr>
      <vt:lpstr>The Tablets Put in the Ark</vt:lpstr>
      <vt:lpstr>Aharon’s Death</vt:lpstr>
      <vt:lpstr>Lewi Chosen to Handle the Sanctuary</vt:lpstr>
      <vt:lpstr>Israel Moves On From Sinai</vt:lpstr>
      <vt:lpstr>A Summary of Requirements</vt:lpstr>
      <vt:lpstr>Fear Yahuwah</vt:lpstr>
      <vt:lpstr>Fear Yahuwah</vt:lpstr>
      <vt:lpstr>Walk</vt:lpstr>
      <vt:lpstr>A Summary of Requirements</vt:lpstr>
      <vt:lpstr>Other Testimonies of Requirements</vt:lpstr>
      <vt:lpstr>Other Testimonies of Requirements</vt:lpstr>
      <vt:lpstr>Yahuwah Owns It All!</vt:lpstr>
      <vt:lpstr>The Creator Chose Israel!</vt:lpstr>
      <vt:lpstr>The True Meaning of Circumcision</vt:lpstr>
      <vt:lpstr>Loving the Alien</vt:lpstr>
      <vt:lpstr>The Alien</vt:lpstr>
      <vt:lpstr>Yahuwah is Your Everything</vt:lpstr>
      <vt:lpstr>Yahuwah is Fulfilling His Promise</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2257</cp:revision>
  <dcterms:created xsi:type="dcterms:W3CDTF">2018-11-07T08:55:54Z</dcterms:created>
  <dcterms:modified xsi:type="dcterms:W3CDTF">2021-08-21T15:03:07Z</dcterms:modified>
</cp:coreProperties>
</file>