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1183" r:id="rId3"/>
    <p:sldId id="1429" r:id="rId4"/>
    <p:sldId id="1430" r:id="rId5"/>
    <p:sldId id="1431" r:id="rId6"/>
    <p:sldId id="1432" r:id="rId7"/>
    <p:sldId id="1433" r:id="rId8"/>
    <p:sldId id="1434" r:id="rId9"/>
    <p:sldId id="1435" r:id="rId10"/>
    <p:sldId id="1436" r:id="rId11"/>
    <p:sldId id="1437" r:id="rId12"/>
    <p:sldId id="1438" r:id="rId13"/>
    <p:sldId id="1439" r:id="rId14"/>
    <p:sldId id="1440" r:id="rId15"/>
    <p:sldId id="1441" r:id="rId16"/>
    <p:sldId id="1442" r:id="rId17"/>
    <p:sldId id="1428" r:id="rId18"/>
    <p:sldId id="1443" r:id="rId19"/>
    <p:sldId id="1444" r:id="rId20"/>
    <p:sldId id="1445" r:id="rId21"/>
    <p:sldId id="1446" r:id="rId22"/>
    <p:sldId id="1447" r:id="rId23"/>
    <p:sldId id="1449" r:id="rId24"/>
    <p:sldId id="1448" r:id="rId25"/>
    <p:sldId id="1450" r:id="rId26"/>
    <p:sldId id="1451" r:id="rId27"/>
    <p:sldId id="7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86" d="100"/>
          <a:sy n="86" d="100"/>
        </p:scale>
        <p:origin x="108" y="37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3/27/2021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1160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4456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79232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06647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01889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18170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11270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04207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10031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63843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3/27/2021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27, 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Deliverance, Pt3</a:t>
            </a:r>
            <a:endParaRPr lang="en-US" sz="5333" b="1" dirty="0" smtClean="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The Passover Lamb</a:t>
            </a: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a:t>Yahuwah said to Mosheh and </a:t>
            </a:r>
            <a:r>
              <a:rPr lang="en-US" sz="3600" b="1" dirty="0" err="1"/>
              <a:t>Aharon</a:t>
            </a:r>
            <a:r>
              <a:rPr lang="en-US" sz="3600" b="1" dirty="0"/>
              <a:t> in </a:t>
            </a:r>
            <a:r>
              <a:rPr lang="en-US" sz="3600" b="1" dirty="0" err="1"/>
              <a:t>Mitzrayim</a:t>
            </a:r>
            <a:r>
              <a:rPr lang="en-US" sz="3600" b="1" dirty="0" smtClean="0"/>
              <a:t>, "</a:t>
            </a:r>
            <a:r>
              <a:rPr lang="en-US" sz="3600" b="1" dirty="0"/>
              <a:t>This month is to be for you the first month, the first month of your </a:t>
            </a:r>
            <a:r>
              <a:rPr lang="en-US" sz="3600" b="1" dirty="0" smtClean="0"/>
              <a:t>year.  Tell </a:t>
            </a:r>
            <a:r>
              <a:rPr lang="en-US" sz="3600" b="1" dirty="0"/>
              <a:t>the whole community of Yisrael that on the tenth day of this month each man is to take a lamb for his family, one for each household</a:t>
            </a:r>
            <a:r>
              <a:rPr lang="en-US" sz="3600" b="1" dirty="0" smtClean="0"/>
              <a:t>. </a:t>
            </a:r>
            <a:r>
              <a:rPr lang="en-US" sz="3600" b="1" dirty="0" err="1"/>
              <a:t>Shemot</a:t>
            </a:r>
            <a:r>
              <a:rPr lang="en-US" sz="3600" b="1" dirty="0"/>
              <a:t>/Exodus </a:t>
            </a:r>
            <a:r>
              <a:rPr lang="en-US" sz="3600" b="1" dirty="0" smtClean="0"/>
              <a:t>12:1-3</a:t>
            </a:r>
            <a:endParaRPr lang="en-US" sz="3600" b="1" dirty="0"/>
          </a:p>
        </p:txBody>
      </p:sp>
    </p:spTree>
    <p:extLst>
      <p:ext uri="{BB962C8B-B14F-4D97-AF65-F5344CB8AC3E}">
        <p14:creationId xmlns:p14="http://schemas.microsoft.com/office/powerpoint/2010/main" val="1856045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If any household is too small for a whole lamb, they must share one with their nearest neighbor, having taken into account the number of people there are. You are to determine the amount of lamb needed in accordance with what each person will eat. </a:t>
            </a:r>
            <a:r>
              <a:rPr lang="en-US" sz="4000" b="1" dirty="0" smtClean="0"/>
              <a:t>The </a:t>
            </a:r>
            <a:r>
              <a:rPr lang="en-US" sz="4000" b="1" dirty="0"/>
              <a:t>animals you choose must be year-old males without defect, and you may take them from the sheep or the goats</a:t>
            </a:r>
            <a:r>
              <a:rPr lang="en-US" sz="4000" b="1" dirty="0" smtClean="0"/>
              <a:t>.  </a:t>
            </a:r>
            <a:r>
              <a:rPr lang="en-US" sz="4000" b="1" dirty="0" err="1" smtClean="0"/>
              <a:t>Shemot</a:t>
            </a:r>
            <a:r>
              <a:rPr lang="en-US" sz="4000" b="1" dirty="0" smtClean="0"/>
              <a:t>/Exodus 12:4-5</a:t>
            </a:r>
            <a:endParaRPr lang="en-US" sz="3600" b="1" dirty="0"/>
          </a:p>
        </p:txBody>
      </p:sp>
    </p:spTree>
    <p:extLst>
      <p:ext uri="{BB962C8B-B14F-4D97-AF65-F5344CB8AC3E}">
        <p14:creationId xmlns:p14="http://schemas.microsoft.com/office/powerpoint/2010/main" val="20391798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Watch over (Heb. </a:t>
            </a:r>
            <a:r>
              <a:rPr lang="en-US" sz="4000" b="1" i="1" dirty="0" err="1"/>
              <a:t>m</a:t>
            </a:r>
            <a:r>
              <a:rPr lang="en-US" sz="4000" b="1" i="1" dirty="0" err="1" smtClean="0"/>
              <a:t>ishmeret</a:t>
            </a:r>
            <a:r>
              <a:rPr lang="en-US" sz="4000" b="1" dirty="0" smtClean="0"/>
              <a:t>) them </a:t>
            </a:r>
            <a:r>
              <a:rPr lang="en-US" sz="4000" b="1" dirty="0"/>
              <a:t>until the fourteenth day of the month, when all the people of the community of Yisrael must slaughter them at twilight.</a:t>
            </a:r>
          </a:p>
          <a:p>
            <a:pPr marL="0" indent="0">
              <a:buNone/>
            </a:pPr>
            <a:r>
              <a:rPr lang="en-US" sz="4000" b="1" dirty="0" smtClean="0"/>
              <a:t>Then </a:t>
            </a:r>
            <a:r>
              <a:rPr lang="en-US" sz="4000" b="1" dirty="0"/>
              <a:t>they are to take some of the blood and put it on the sides and tops of the doorframes of the houses where they eat the lambs.</a:t>
            </a:r>
          </a:p>
          <a:p>
            <a:pPr marL="0" indent="0">
              <a:buNone/>
            </a:pPr>
            <a:r>
              <a:rPr lang="en-US" sz="4000" b="1" dirty="0" smtClean="0"/>
              <a:t>That </a:t>
            </a:r>
            <a:r>
              <a:rPr lang="en-US" sz="4000" b="1" dirty="0"/>
              <a:t>same night they are to eat the meat roasted over the fire, along with </a:t>
            </a:r>
            <a:r>
              <a:rPr lang="en-US" sz="4000" b="1" u="sng" dirty="0"/>
              <a:t>bitter </a:t>
            </a:r>
            <a:r>
              <a:rPr lang="en-US" sz="4000" b="1" u="sng" dirty="0" smtClean="0"/>
              <a:t>wine</a:t>
            </a:r>
            <a:r>
              <a:rPr lang="en-US" sz="4000" b="1" dirty="0" smtClean="0"/>
              <a:t>, </a:t>
            </a:r>
            <a:r>
              <a:rPr lang="en-US" sz="4000" b="1" dirty="0"/>
              <a:t>and bread made without yeast</a:t>
            </a:r>
            <a:r>
              <a:rPr lang="en-US" sz="4000" b="1" dirty="0" smtClean="0"/>
              <a:t>.  </a:t>
            </a:r>
            <a:r>
              <a:rPr lang="en-US" sz="4000" b="1" dirty="0" err="1" smtClean="0"/>
              <a:t>Shemot</a:t>
            </a:r>
            <a:r>
              <a:rPr lang="en-US" sz="4000" b="1" dirty="0" smtClean="0"/>
              <a:t>/Exodus 12:6-8</a:t>
            </a:r>
            <a:endParaRPr lang="en-US" sz="4000" b="1" dirty="0"/>
          </a:p>
        </p:txBody>
      </p:sp>
    </p:spTree>
    <p:extLst>
      <p:ext uri="{BB962C8B-B14F-4D97-AF65-F5344CB8AC3E}">
        <p14:creationId xmlns:p14="http://schemas.microsoft.com/office/powerpoint/2010/main" val="1176145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Bitter?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a:latin typeface="Bwhebb" panose="00000400000000000000" pitchFamily="2" charset="0"/>
              </a:rPr>
              <a:t>rrom</a:t>
            </a:r>
            <a:r>
              <a:rPr lang="en-US" sz="4000" b="1" dirty="0">
                <a:latin typeface="Bwhebb" panose="00000400000000000000" pitchFamily="2" charset="0"/>
              </a:rPr>
              <a:t>' </a:t>
            </a:r>
            <a:r>
              <a:rPr lang="en-US" sz="4000" b="1" dirty="0" smtClean="0"/>
              <a:t>(</a:t>
            </a:r>
            <a:r>
              <a:rPr lang="en-US" sz="4000" b="1" dirty="0" err="1" smtClean="0"/>
              <a:t>maror</a:t>
            </a:r>
            <a:r>
              <a:rPr lang="en-US" sz="4000" b="1" dirty="0" smtClean="0"/>
              <a:t>) – bitter grapes!! Bitter herbs, bitter</a:t>
            </a:r>
          </a:p>
          <a:p>
            <a:pPr marL="0" indent="0">
              <a:buNone/>
            </a:pPr>
            <a:r>
              <a:rPr lang="en-US" sz="4000" b="1" dirty="0"/>
              <a:t>"For their vine is from the vine of Sodom, And from the fields of Gomorrah; </a:t>
            </a:r>
            <a:r>
              <a:rPr lang="en-US" sz="4000" b="1" u="sng" dirty="0"/>
              <a:t>Their grapes are grapes of poison, Their clusters, </a:t>
            </a:r>
            <a:r>
              <a:rPr lang="en-US" sz="4000" b="1" u="sng" dirty="0" smtClean="0"/>
              <a:t>bitter (</a:t>
            </a:r>
            <a:r>
              <a:rPr lang="en-US" sz="4000" b="1" u="sng" dirty="0" err="1" smtClean="0"/>
              <a:t>maror</a:t>
            </a:r>
            <a:r>
              <a:rPr lang="en-US" sz="4000" b="1" u="sng" dirty="0" smtClean="0"/>
              <a:t>)</a:t>
            </a:r>
            <a:r>
              <a:rPr lang="en-US" sz="4000" b="1" dirty="0" smtClean="0"/>
              <a:t>.  Their </a:t>
            </a:r>
            <a:r>
              <a:rPr lang="en-US" sz="4000" b="1" dirty="0"/>
              <a:t>wine is the venom of serpents, And the deadly poison of cobras</a:t>
            </a:r>
            <a:r>
              <a:rPr lang="en-US" sz="4000" b="1" dirty="0" smtClean="0"/>
              <a:t>.  </a:t>
            </a:r>
            <a:r>
              <a:rPr lang="en-US" sz="4000" b="1" dirty="0" err="1" smtClean="0"/>
              <a:t>Devarim</a:t>
            </a:r>
            <a:r>
              <a:rPr lang="en-US" sz="4000" b="1" dirty="0" smtClean="0"/>
              <a:t> 32:32-33</a:t>
            </a:r>
          </a:p>
          <a:p>
            <a:pPr marL="0" indent="0">
              <a:buNone/>
            </a:pPr>
            <a:r>
              <a:rPr lang="en-US" sz="4000" b="1" dirty="0"/>
              <a:t>He has filled me with </a:t>
            </a:r>
            <a:r>
              <a:rPr lang="en-US" sz="4000" b="1" u="sng" dirty="0"/>
              <a:t>bitterness</a:t>
            </a:r>
            <a:r>
              <a:rPr lang="en-US" sz="4000" b="1" dirty="0"/>
              <a:t>, He has made me drunk with wormwood</a:t>
            </a:r>
            <a:r>
              <a:rPr lang="en-US" dirty="0" smtClean="0"/>
              <a:t>.  </a:t>
            </a:r>
            <a:r>
              <a:rPr lang="en-US" sz="4000" b="1" dirty="0" smtClean="0"/>
              <a:t>Lamentations 3:15</a:t>
            </a:r>
            <a:endParaRPr lang="en-US" sz="4000" b="1" dirty="0"/>
          </a:p>
        </p:txBody>
      </p:sp>
    </p:spTree>
    <p:extLst>
      <p:ext uri="{BB962C8B-B14F-4D97-AF65-F5344CB8AC3E}">
        <p14:creationId xmlns:p14="http://schemas.microsoft.com/office/powerpoint/2010/main" val="305438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Do </a:t>
            </a:r>
            <a:r>
              <a:rPr lang="en-US" sz="4000" b="1" dirty="0"/>
              <a:t>not eat the meat raw or cooked in water, but roast it over the fire-- head, legs and inner parts.</a:t>
            </a:r>
          </a:p>
          <a:p>
            <a:pPr marL="0" indent="0">
              <a:buNone/>
            </a:pPr>
            <a:r>
              <a:rPr lang="en-US" sz="4000" b="1" dirty="0" smtClean="0"/>
              <a:t>Do </a:t>
            </a:r>
            <a:r>
              <a:rPr lang="en-US" sz="4000" b="1" dirty="0"/>
              <a:t>not leave any of it till morning; if some is left till morning, you must burn it.</a:t>
            </a:r>
          </a:p>
          <a:p>
            <a:pPr marL="0" indent="0">
              <a:buNone/>
            </a:pPr>
            <a:r>
              <a:rPr lang="en-US" sz="4000" b="1" dirty="0" smtClean="0"/>
              <a:t>This </a:t>
            </a:r>
            <a:r>
              <a:rPr lang="en-US" sz="4000" b="1" dirty="0"/>
              <a:t>is how you are to eat it: with your cloak tucked into your belt, your sandals on your feet and your staff in your hand. Eat it in haste; it is Yahuwah's Pesach.</a:t>
            </a:r>
          </a:p>
          <a:p>
            <a:pPr marL="0" indent="0">
              <a:buNone/>
            </a:pPr>
            <a:r>
              <a:rPr lang="en-US" sz="4000" b="1" dirty="0" err="1" smtClean="0"/>
              <a:t>Shemot</a:t>
            </a:r>
            <a:r>
              <a:rPr lang="en-US" sz="4000" b="1" dirty="0" smtClean="0"/>
              <a:t>/Exodus 12:9-11</a:t>
            </a:r>
            <a:endParaRPr lang="en-US" sz="4000" b="1" dirty="0"/>
          </a:p>
        </p:txBody>
      </p:sp>
    </p:spTree>
    <p:extLst>
      <p:ext uri="{BB962C8B-B14F-4D97-AF65-F5344CB8AC3E}">
        <p14:creationId xmlns:p14="http://schemas.microsoft.com/office/powerpoint/2010/main" val="4011459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that same night </a:t>
            </a:r>
            <a:r>
              <a:rPr lang="en-US" sz="4000" b="1" u="sng" dirty="0"/>
              <a:t>I will pass </a:t>
            </a:r>
            <a:r>
              <a:rPr lang="en-US" sz="4000" b="1" u="sng" dirty="0" smtClean="0"/>
              <a:t>over (</a:t>
            </a:r>
            <a:r>
              <a:rPr lang="en-US" sz="4000" b="1" u="sng" dirty="0" err="1" smtClean="0"/>
              <a:t>Heb</a:t>
            </a:r>
            <a:r>
              <a:rPr lang="en-US" sz="4000" b="1" u="sng" dirty="0" smtClean="0"/>
              <a:t> </a:t>
            </a:r>
            <a:r>
              <a:rPr lang="en-US" sz="4000" b="1" u="sng" dirty="0" err="1" smtClean="0"/>
              <a:t>avar</a:t>
            </a:r>
            <a:r>
              <a:rPr lang="en-US" sz="4000" b="1" u="sng" dirty="0" smtClean="0"/>
              <a:t>)</a:t>
            </a:r>
            <a:r>
              <a:rPr lang="en-US" sz="4000" b="1" dirty="0" smtClean="0"/>
              <a:t> </a:t>
            </a:r>
            <a:r>
              <a:rPr lang="en-US" sz="4000" b="1" dirty="0" err="1"/>
              <a:t>Mitzrayim</a:t>
            </a:r>
            <a:r>
              <a:rPr lang="en-US" sz="4000" b="1" dirty="0"/>
              <a:t> and strike down every firstborn-- both men and animals-- and I will bring judgment on all the gods of </a:t>
            </a:r>
            <a:r>
              <a:rPr lang="en-US" sz="4000" b="1" dirty="0" err="1"/>
              <a:t>Mitzrayim</a:t>
            </a:r>
            <a:r>
              <a:rPr lang="en-US" sz="4000" b="1" dirty="0"/>
              <a:t>. I am Yahuwah.</a:t>
            </a:r>
          </a:p>
          <a:p>
            <a:pPr marL="0" indent="0">
              <a:buNone/>
            </a:pPr>
            <a:r>
              <a:rPr lang="en-US" sz="4000" b="1" dirty="0" smtClean="0"/>
              <a:t>The </a:t>
            </a:r>
            <a:r>
              <a:rPr lang="en-US" sz="4000" b="1" dirty="0"/>
              <a:t>blood will be a sign for you on the houses where you are; and when I see the blood, I will pass </a:t>
            </a:r>
            <a:r>
              <a:rPr lang="en-US" sz="4000" b="1" dirty="0" smtClean="0"/>
              <a:t>over (</a:t>
            </a:r>
            <a:r>
              <a:rPr lang="en-US" sz="4000" b="1" i="1" dirty="0" err="1" smtClean="0"/>
              <a:t>pasach</a:t>
            </a:r>
            <a:r>
              <a:rPr lang="en-US" sz="4000" b="1" dirty="0" smtClean="0"/>
              <a:t>, leap over) </a:t>
            </a:r>
            <a:r>
              <a:rPr lang="en-US" sz="4000" b="1" dirty="0"/>
              <a:t>you. No destructive plague will touch you when I strike </a:t>
            </a:r>
            <a:r>
              <a:rPr lang="en-US" sz="4000" b="1" dirty="0" err="1"/>
              <a:t>Mitzrayim</a:t>
            </a:r>
            <a:r>
              <a:rPr lang="en-US" dirty="0"/>
              <a:t>.</a:t>
            </a:r>
          </a:p>
          <a:p>
            <a:pPr marL="0" indent="0">
              <a:buNone/>
            </a:pPr>
            <a:r>
              <a:rPr lang="en-US" sz="4000" b="1" dirty="0" err="1" smtClean="0"/>
              <a:t>Shemot</a:t>
            </a:r>
            <a:r>
              <a:rPr lang="en-US" sz="4000" b="1" dirty="0" smtClean="0"/>
              <a:t>/Exodus 12:12-13</a:t>
            </a:r>
            <a:endParaRPr lang="en-US" sz="4000" b="1" dirty="0"/>
          </a:p>
        </p:txBody>
      </p:sp>
    </p:spTree>
    <p:extLst>
      <p:ext uri="{BB962C8B-B14F-4D97-AF65-F5344CB8AC3E}">
        <p14:creationId xmlns:p14="http://schemas.microsoft.com/office/powerpoint/2010/main" val="320946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"This </a:t>
            </a:r>
            <a:r>
              <a:rPr lang="en-US" sz="4000" b="1" dirty="0"/>
              <a:t>is a day you are to commemorate; for the generations to come you shall celebrate it as a festival to Yahuwah-- a lasting ordinance.</a:t>
            </a:r>
          </a:p>
          <a:p>
            <a:pPr marL="0" indent="0">
              <a:buNone/>
            </a:pPr>
            <a:r>
              <a:rPr lang="en-US" sz="4000" b="1" dirty="0" smtClean="0"/>
              <a:t>For </a:t>
            </a:r>
            <a:r>
              <a:rPr lang="en-US" sz="4000" b="1" dirty="0"/>
              <a:t>seven days you are to eat bread made without yeast. On the first day </a:t>
            </a:r>
            <a:r>
              <a:rPr lang="en-US" sz="4000" b="1" dirty="0" smtClean="0"/>
              <a:t>remove (</a:t>
            </a:r>
            <a:r>
              <a:rPr lang="en-US" sz="4000" b="1" dirty="0" err="1" smtClean="0"/>
              <a:t>shabbat</a:t>
            </a:r>
            <a:r>
              <a:rPr lang="en-US" sz="4000" b="1" dirty="0" smtClean="0"/>
              <a:t>, cease) </a:t>
            </a:r>
            <a:r>
              <a:rPr lang="en-US" sz="4000" b="1" dirty="0"/>
              <a:t>the yeast from your houses, for whoever eats anything with yeast in it from the first day through the seventh must be cut off from Yisrael.</a:t>
            </a:r>
          </a:p>
          <a:p>
            <a:pPr marL="0" indent="0">
              <a:buNone/>
            </a:pPr>
            <a:r>
              <a:rPr lang="en-US" sz="4000" b="1" dirty="0" err="1" smtClean="0"/>
              <a:t>Shemot</a:t>
            </a:r>
            <a:r>
              <a:rPr lang="en-US" sz="4000" b="1" dirty="0" smtClean="0"/>
              <a:t>/Exodus 12:14-15</a:t>
            </a:r>
            <a:endParaRPr lang="en-US" sz="4000" b="1" dirty="0"/>
          </a:p>
        </p:txBody>
      </p:sp>
    </p:spTree>
    <p:extLst>
      <p:ext uri="{BB962C8B-B14F-4D97-AF65-F5344CB8AC3E}">
        <p14:creationId xmlns:p14="http://schemas.microsoft.com/office/powerpoint/2010/main" val="333781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the first day hold a set apart assembly, and another one on the seventh day. Do no work at all on these days, except to prepare food for everyone to eat-- that is all you may do.</a:t>
            </a:r>
          </a:p>
          <a:p>
            <a:pPr marL="0" indent="0">
              <a:buNone/>
            </a:pPr>
            <a:r>
              <a:rPr lang="en-US" sz="4000" b="1" u="sng" dirty="0" smtClean="0"/>
              <a:t>Celebrate </a:t>
            </a:r>
            <a:r>
              <a:rPr lang="en-US" sz="4000" b="1" u="sng" dirty="0"/>
              <a:t>the Feast of Unleavened Bread, because it was on this very day that I brought your divisions out of </a:t>
            </a:r>
            <a:r>
              <a:rPr lang="en-US" sz="4000" b="1" u="sng" dirty="0" err="1"/>
              <a:t>Mitzrayim</a:t>
            </a:r>
            <a:r>
              <a:rPr lang="en-US" sz="4000" b="1" dirty="0"/>
              <a:t>. Celebrate this day as a lasting ordinance for the generations to come</a:t>
            </a:r>
            <a:r>
              <a:rPr lang="en-US" sz="4000" b="1" dirty="0" smtClean="0"/>
              <a:t>.  </a:t>
            </a:r>
            <a:r>
              <a:rPr lang="en-US" sz="4000" b="1" dirty="0" err="1" smtClean="0"/>
              <a:t>Shemot</a:t>
            </a:r>
            <a:r>
              <a:rPr lang="en-US" sz="4000" b="1" dirty="0" smtClean="0"/>
              <a:t>/Exodus 12:16-17</a:t>
            </a:r>
            <a:endParaRPr lang="en-US" sz="4000" b="1" dirty="0"/>
          </a:p>
        </p:txBody>
      </p:sp>
    </p:spTree>
    <p:extLst>
      <p:ext uri="{BB962C8B-B14F-4D97-AF65-F5344CB8AC3E}">
        <p14:creationId xmlns:p14="http://schemas.microsoft.com/office/powerpoint/2010/main" val="3353975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In </a:t>
            </a:r>
            <a:r>
              <a:rPr lang="en-US" sz="4000" b="1" dirty="0"/>
              <a:t>the first month you are to eat bread made without yeast, from the evening of the fourteenth day until the evening of the twenty-first day.</a:t>
            </a:r>
          </a:p>
          <a:p>
            <a:pPr marL="0" indent="0">
              <a:buNone/>
            </a:pPr>
            <a:r>
              <a:rPr lang="en-US" sz="4000" b="1" dirty="0" smtClean="0"/>
              <a:t>For </a:t>
            </a:r>
            <a:r>
              <a:rPr lang="en-US" sz="4000" b="1" dirty="0"/>
              <a:t>seven days no yeast is to be found in your houses. And whoever eats anything with yeast in it must be cut off from the community of </a:t>
            </a:r>
            <a:r>
              <a:rPr lang="en-US" sz="4000" b="1" dirty="0" err="1"/>
              <a:t>Yisrael</a:t>
            </a:r>
            <a:r>
              <a:rPr lang="en-US" sz="4000" b="1" dirty="0"/>
              <a:t>, whether he is an alien or native-born.</a:t>
            </a:r>
          </a:p>
          <a:p>
            <a:pPr marL="0" indent="0">
              <a:buNone/>
            </a:pPr>
            <a:r>
              <a:rPr lang="en-US" sz="4000" b="1" dirty="0" smtClean="0"/>
              <a:t>Eat </a:t>
            </a:r>
            <a:r>
              <a:rPr lang="en-US" sz="4000" b="1" dirty="0"/>
              <a:t>nothing made with yeast. Wherever you live, you must eat unleavened bread</a:t>
            </a:r>
            <a:r>
              <a:rPr lang="en-US" sz="4000" b="1" dirty="0" smtClean="0"/>
              <a:t>.“  </a:t>
            </a:r>
            <a:r>
              <a:rPr lang="en-US" sz="4000" b="1" dirty="0" err="1" smtClean="0"/>
              <a:t>Shemot</a:t>
            </a:r>
            <a:r>
              <a:rPr lang="en-US" sz="4000" b="1" dirty="0" smtClean="0"/>
              <a:t>/Exodus 12:18-20</a:t>
            </a:r>
            <a:endParaRPr lang="en-US" sz="4000" b="1" dirty="0"/>
          </a:p>
        </p:txBody>
      </p:sp>
    </p:spTree>
    <p:extLst>
      <p:ext uri="{BB962C8B-B14F-4D97-AF65-F5344CB8AC3E}">
        <p14:creationId xmlns:p14="http://schemas.microsoft.com/office/powerpoint/2010/main" val="307594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In </a:t>
            </a:r>
            <a:r>
              <a:rPr lang="en-US" sz="4000" b="1" dirty="0"/>
              <a:t>the first month you are to eat bread made without yeast, from the evening of the fourteenth day until the evening of the twenty-first day.</a:t>
            </a:r>
          </a:p>
          <a:p>
            <a:pPr marL="0" indent="0">
              <a:buNone/>
            </a:pPr>
            <a:r>
              <a:rPr lang="en-US" sz="4000" b="1" dirty="0" smtClean="0"/>
              <a:t>For </a:t>
            </a:r>
            <a:r>
              <a:rPr lang="en-US" sz="4000" b="1" dirty="0"/>
              <a:t>seven days no yeast is to be found in your houses. And whoever eats anything with yeast in it must be cut off from the community of </a:t>
            </a:r>
            <a:r>
              <a:rPr lang="en-US" sz="4000" b="1" dirty="0" err="1"/>
              <a:t>Yisrael</a:t>
            </a:r>
            <a:r>
              <a:rPr lang="en-US" sz="4000" b="1" dirty="0"/>
              <a:t>, whether he is an alien or native-born.</a:t>
            </a:r>
          </a:p>
          <a:p>
            <a:pPr marL="0" indent="0">
              <a:buNone/>
            </a:pPr>
            <a:r>
              <a:rPr lang="en-US" sz="4000" b="1" dirty="0" smtClean="0"/>
              <a:t>Eat </a:t>
            </a:r>
            <a:r>
              <a:rPr lang="en-US" sz="4000" b="1" dirty="0"/>
              <a:t>nothing made with yeast. Wherever you live, you must eat unleavened bread</a:t>
            </a:r>
            <a:r>
              <a:rPr lang="en-US" sz="4000" b="1" dirty="0" smtClean="0"/>
              <a:t>.“  </a:t>
            </a:r>
            <a:r>
              <a:rPr lang="en-US" sz="4000" b="1" dirty="0" err="1" smtClean="0"/>
              <a:t>Shemot</a:t>
            </a:r>
            <a:r>
              <a:rPr lang="en-US" sz="4000" b="1" dirty="0" smtClean="0"/>
              <a:t>/Exodus 12:18-20</a:t>
            </a:r>
            <a:endParaRPr lang="en-US" sz="4000" b="1" dirty="0"/>
          </a:p>
        </p:txBody>
      </p:sp>
    </p:spTree>
    <p:extLst>
      <p:ext uri="{BB962C8B-B14F-4D97-AF65-F5344CB8AC3E}">
        <p14:creationId xmlns:p14="http://schemas.microsoft.com/office/powerpoint/2010/main" val="2099572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Then </a:t>
            </a:r>
            <a:r>
              <a:rPr lang="en-US" sz="4000" b="1" dirty="0" err="1"/>
              <a:t>Mosheh</a:t>
            </a:r>
            <a:r>
              <a:rPr lang="en-US" sz="4000" b="1" dirty="0"/>
              <a:t> summoned all the elders of </a:t>
            </a:r>
            <a:r>
              <a:rPr lang="en-US" sz="4000" b="1" dirty="0" err="1"/>
              <a:t>Yisrael</a:t>
            </a:r>
            <a:r>
              <a:rPr lang="en-US" sz="4000" b="1" dirty="0"/>
              <a:t> and said to them, "Go at once and select the animals for your families and slaughter the Pesach lamb.</a:t>
            </a:r>
          </a:p>
          <a:p>
            <a:pPr marL="0" indent="0">
              <a:buNone/>
            </a:pPr>
            <a:r>
              <a:rPr lang="en-US" sz="4000" b="1" u="sng" dirty="0" smtClean="0"/>
              <a:t>Take </a:t>
            </a:r>
            <a:r>
              <a:rPr lang="en-US" sz="4000" b="1" u="sng" dirty="0"/>
              <a:t>a bunch of hyssop, dip it into the blood in the basin and put some of the blood on the top and on both sides of the doorframe</a:t>
            </a:r>
            <a:r>
              <a:rPr lang="en-US" sz="4000" b="1" dirty="0"/>
              <a:t>. Not one of you shall go out the door of his house until morning.</a:t>
            </a:r>
          </a:p>
          <a:p>
            <a:pPr marL="0" indent="0">
              <a:buNone/>
            </a:pPr>
            <a:r>
              <a:rPr lang="en-US" sz="4000" b="1" dirty="0" err="1" smtClean="0"/>
              <a:t>Shemot</a:t>
            </a:r>
            <a:r>
              <a:rPr lang="en-US" sz="4000" b="1" dirty="0" smtClean="0"/>
              <a:t>/Exodus 12:21-22</a:t>
            </a:r>
            <a:endParaRPr lang="en-US" sz="4000" b="1" dirty="0"/>
          </a:p>
        </p:txBody>
      </p:sp>
    </p:spTree>
    <p:extLst>
      <p:ext uri="{BB962C8B-B14F-4D97-AF65-F5344CB8AC3E}">
        <p14:creationId xmlns:p14="http://schemas.microsoft.com/office/powerpoint/2010/main" val="593762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When </a:t>
            </a:r>
            <a:r>
              <a:rPr lang="en-US" sz="4000" b="1" dirty="0"/>
              <a:t>Yahuwah goes </a:t>
            </a:r>
            <a:r>
              <a:rPr lang="en-US" sz="4000" b="1" dirty="0" smtClean="0"/>
              <a:t>through (</a:t>
            </a:r>
            <a:r>
              <a:rPr lang="en-US" sz="4000" b="1" dirty="0" err="1" smtClean="0"/>
              <a:t>avar</a:t>
            </a:r>
            <a:r>
              <a:rPr lang="en-US" sz="4000" b="1" dirty="0" smtClean="0"/>
              <a:t>) </a:t>
            </a:r>
            <a:r>
              <a:rPr lang="en-US" sz="4000" b="1" dirty="0"/>
              <a:t>the land to strike down the </a:t>
            </a:r>
            <a:r>
              <a:rPr lang="en-US" sz="4000" b="1" dirty="0" err="1"/>
              <a:t>Mitzrites</a:t>
            </a:r>
            <a:r>
              <a:rPr lang="en-US" sz="4000" b="1" dirty="0"/>
              <a:t>, he will see the blood on the top and sides of the doorframe and will pass over </a:t>
            </a:r>
            <a:r>
              <a:rPr lang="en-US" sz="4000" b="1" dirty="0" smtClean="0"/>
              <a:t>(</a:t>
            </a:r>
            <a:r>
              <a:rPr lang="en-US" sz="4000" b="1" dirty="0" err="1" smtClean="0"/>
              <a:t>pasach</a:t>
            </a:r>
            <a:r>
              <a:rPr lang="en-US" sz="4000" b="1" dirty="0" smtClean="0"/>
              <a:t>) that </a:t>
            </a:r>
            <a:r>
              <a:rPr lang="en-US" sz="4000" b="1" dirty="0"/>
              <a:t>doorway, and he will not permit the destroyer to enter your houses and strike you down.</a:t>
            </a:r>
          </a:p>
          <a:p>
            <a:pPr marL="0" indent="0">
              <a:buNone/>
            </a:pPr>
            <a:r>
              <a:rPr lang="en-US" sz="4000" b="1" dirty="0" smtClean="0"/>
              <a:t>Obey </a:t>
            </a:r>
            <a:r>
              <a:rPr lang="en-US" sz="4000" b="1" dirty="0"/>
              <a:t>these instructions as a lasting </a:t>
            </a:r>
            <a:r>
              <a:rPr lang="en-US" sz="4000" b="1" dirty="0" smtClean="0"/>
              <a:t>ordinance (</a:t>
            </a:r>
            <a:r>
              <a:rPr lang="en-US" sz="4000" b="1" dirty="0" err="1" smtClean="0"/>
              <a:t>chuk</a:t>
            </a:r>
            <a:r>
              <a:rPr lang="en-US" sz="4000" b="1" dirty="0" smtClean="0"/>
              <a:t>) </a:t>
            </a:r>
            <a:r>
              <a:rPr lang="en-US" sz="4000" b="1" dirty="0"/>
              <a:t>for you and your descendants.</a:t>
            </a:r>
          </a:p>
          <a:p>
            <a:pPr marL="0" indent="0">
              <a:buNone/>
            </a:pPr>
            <a:r>
              <a:rPr lang="en-US" sz="4000" b="1" dirty="0" err="1" smtClean="0"/>
              <a:t>Shemot</a:t>
            </a:r>
            <a:r>
              <a:rPr lang="en-US" sz="4000" b="1" dirty="0" smtClean="0"/>
              <a:t>/Exodus 12:23-24</a:t>
            </a:r>
            <a:endParaRPr lang="en-US" sz="4000" b="1" dirty="0"/>
          </a:p>
        </p:txBody>
      </p:sp>
    </p:spTree>
    <p:extLst>
      <p:ext uri="{BB962C8B-B14F-4D97-AF65-F5344CB8AC3E}">
        <p14:creationId xmlns:p14="http://schemas.microsoft.com/office/powerpoint/2010/main" val="14069984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When </a:t>
            </a:r>
            <a:r>
              <a:rPr lang="en-US" sz="4000" b="1" dirty="0"/>
              <a:t>you enter the land that Yahuwah will give you as he promised, observe this ceremony.</a:t>
            </a:r>
          </a:p>
          <a:p>
            <a:pPr marL="0" indent="0">
              <a:buNone/>
            </a:pPr>
            <a:r>
              <a:rPr lang="en-US" sz="4000" b="1" dirty="0" smtClean="0"/>
              <a:t>And </a:t>
            </a:r>
            <a:r>
              <a:rPr lang="en-US" sz="4000" b="1" dirty="0"/>
              <a:t>when your children ask you, 'What does this ceremony mean to you?'</a:t>
            </a:r>
          </a:p>
          <a:p>
            <a:pPr marL="0" indent="0">
              <a:buNone/>
            </a:pPr>
            <a:r>
              <a:rPr lang="en-US" sz="4000" b="1" dirty="0" smtClean="0"/>
              <a:t>then </a:t>
            </a:r>
            <a:r>
              <a:rPr lang="en-US" sz="4000" b="1" dirty="0"/>
              <a:t>tell them, 'It is the Pesach sacrifice to Yahuwah, who passed over the houses of the sons of </a:t>
            </a:r>
            <a:r>
              <a:rPr lang="en-US" sz="4000" b="1" dirty="0" err="1"/>
              <a:t>Yisrael</a:t>
            </a:r>
            <a:r>
              <a:rPr lang="en-US" sz="4000" b="1" dirty="0"/>
              <a:t> in </a:t>
            </a:r>
            <a:r>
              <a:rPr lang="en-US" sz="4000" b="1" dirty="0" err="1"/>
              <a:t>Mitzrayim</a:t>
            </a:r>
            <a:r>
              <a:rPr lang="en-US" sz="4000" b="1" dirty="0"/>
              <a:t> and spared our homes when he struck down the </a:t>
            </a:r>
            <a:r>
              <a:rPr lang="en-US" sz="4000" b="1" dirty="0" err="1"/>
              <a:t>Mitzrites</a:t>
            </a:r>
            <a:r>
              <a:rPr lang="en-US" sz="4000" b="1" dirty="0"/>
              <a:t>.'" </a:t>
            </a:r>
            <a:r>
              <a:rPr lang="en-US" sz="4000" b="1" dirty="0" smtClean="0"/>
              <a:t>  </a:t>
            </a:r>
            <a:r>
              <a:rPr lang="en-US" sz="4000" b="1" dirty="0" err="1" smtClean="0"/>
              <a:t>Shemot</a:t>
            </a:r>
            <a:r>
              <a:rPr lang="en-US" sz="4000" b="1" dirty="0" smtClean="0"/>
              <a:t>/Exodus 12:25-27</a:t>
            </a:r>
            <a:endParaRPr lang="en-US" sz="4000" b="1" dirty="0"/>
          </a:p>
        </p:txBody>
      </p:sp>
    </p:spTree>
    <p:extLst>
      <p:ext uri="{BB962C8B-B14F-4D97-AF65-F5344CB8AC3E}">
        <p14:creationId xmlns:p14="http://schemas.microsoft.com/office/powerpoint/2010/main" val="2201967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Telling the Story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And </a:t>
            </a:r>
            <a:r>
              <a:rPr lang="en-US" sz="4000" b="1" dirty="0"/>
              <a:t>thou shalt </a:t>
            </a:r>
            <a:r>
              <a:rPr lang="en-US" sz="4000" b="1" u="sng" dirty="0"/>
              <a:t>shew</a:t>
            </a:r>
            <a:r>
              <a:rPr lang="en-US" sz="4000" b="1" dirty="0"/>
              <a:t> thy son in that day, saying, </a:t>
            </a:r>
            <a:r>
              <a:rPr lang="en-US" sz="4000" b="1" i="1" dirty="0"/>
              <a:t>This is done </a:t>
            </a:r>
            <a:r>
              <a:rPr lang="en-US" sz="4000" b="1" dirty="0"/>
              <a:t>because of that </a:t>
            </a:r>
            <a:r>
              <a:rPr lang="en-US" sz="4000" b="1" i="1" dirty="0"/>
              <a:t>which </a:t>
            </a:r>
            <a:r>
              <a:rPr lang="en-US" sz="4000" b="1" dirty="0"/>
              <a:t>the LORD did unto me when I came forth out of Egypt</a:t>
            </a:r>
            <a:r>
              <a:rPr lang="en-US" sz="4000" b="1" dirty="0" smtClean="0"/>
              <a:t>.</a:t>
            </a:r>
            <a:r>
              <a:rPr lang="en-US" sz="4000" b="1" dirty="0"/>
              <a:t> </a:t>
            </a:r>
            <a:r>
              <a:rPr lang="en-US" sz="4000" b="1" dirty="0" smtClean="0"/>
              <a:t>Exodus 13:8</a:t>
            </a:r>
          </a:p>
          <a:p>
            <a:pPr marL="0" indent="0">
              <a:buNone/>
            </a:pPr>
            <a:r>
              <a:rPr lang="en-US" sz="4000" b="1" dirty="0">
                <a:latin typeface="Bwhebb" panose="00000400000000000000" pitchFamily="2" charset="0"/>
              </a:rPr>
              <a:t> </a:t>
            </a:r>
            <a:r>
              <a:rPr lang="en-US" sz="4000" dirty="0" err="1">
                <a:latin typeface="Bwhebb" panose="00000400000000000000" pitchFamily="2" charset="0"/>
              </a:rPr>
              <a:t>dg:n</a:t>
            </a:r>
            <a:r>
              <a:rPr lang="en-US" sz="4000" dirty="0">
                <a:latin typeface="Bwhebb" panose="00000400000000000000" pitchFamily="2" charset="0"/>
              </a:rPr>
              <a:t>" </a:t>
            </a:r>
            <a:r>
              <a:rPr lang="en-US" sz="4000" b="1" dirty="0" smtClean="0"/>
              <a:t>(</a:t>
            </a:r>
            <a:r>
              <a:rPr lang="en-US" sz="4000" b="1" dirty="0" err="1" smtClean="0"/>
              <a:t>nagad</a:t>
            </a:r>
            <a:r>
              <a:rPr lang="en-US" sz="4000" b="1" dirty="0" smtClean="0"/>
              <a:t>) - </a:t>
            </a:r>
            <a:r>
              <a:rPr lang="en-US" sz="4000" b="1" dirty="0"/>
              <a:t>1. </a:t>
            </a:r>
            <a:r>
              <a:rPr lang="en-US" sz="4000" b="1" i="1" dirty="0"/>
              <a:t>tell, announce, report, </a:t>
            </a:r>
            <a:r>
              <a:rPr lang="en-US" sz="4000" b="1" dirty="0"/>
              <a:t>usu. human subj. </a:t>
            </a:r>
            <a:r>
              <a:rPr lang="en-US" sz="4000" b="1" dirty="0" smtClean="0"/>
              <a:t>2</a:t>
            </a:r>
            <a:r>
              <a:rPr lang="en-US" sz="4000" b="1" dirty="0"/>
              <a:t>. </a:t>
            </a:r>
            <a:r>
              <a:rPr lang="en-US" sz="4000" b="1" i="1" dirty="0"/>
              <a:t>declare, make known, expound, </a:t>
            </a:r>
            <a:r>
              <a:rPr lang="en-US" sz="4000" b="1" dirty="0"/>
              <a:t>esp. of something before not understood, </a:t>
            </a:r>
            <a:endParaRPr lang="en-US" sz="4000" b="1" dirty="0" smtClean="0"/>
          </a:p>
          <a:p>
            <a:pPr marL="0" indent="0">
              <a:buNone/>
            </a:pPr>
            <a:r>
              <a:rPr lang="en-US" sz="4000" b="1" dirty="0" smtClean="0"/>
              <a:t>The Jewish </a:t>
            </a:r>
            <a:r>
              <a:rPr lang="en-US" sz="4000" b="1" dirty="0" err="1" smtClean="0"/>
              <a:t>Haggadah</a:t>
            </a:r>
            <a:r>
              <a:rPr lang="en-US" sz="4000" b="1" dirty="0" smtClean="0"/>
              <a:t> is the “order” (Seder) of service in which is rehearsed the history of our ancestors came out of Egypt.</a:t>
            </a:r>
            <a:endParaRPr lang="en-US" sz="4000" b="1" dirty="0"/>
          </a:p>
        </p:txBody>
      </p:sp>
    </p:spTree>
    <p:extLst>
      <p:ext uri="{BB962C8B-B14F-4D97-AF65-F5344CB8AC3E}">
        <p14:creationId xmlns:p14="http://schemas.microsoft.com/office/powerpoint/2010/main" val="32229626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 From Egypt a Shadow Picture</a:t>
            </a:r>
          </a:p>
          <a:p>
            <a:pPr marL="0" indent="0">
              <a:buNone/>
            </a:pPr>
            <a:r>
              <a:rPr lang="en-US" sz="4000" b="1" dirty="0" err="1" smtClean="0"/>
              <a:t>Vayiqra</a:t>
            </a:r>
            <a:r>
              <a:rPr lang="en-US" sz="4000" b="1" dirty="0" smtClean="0"/>
              <a:t>/Leviticus 23:2</a:t>
            </a:r>
          </a:p>
          <a:p>
            <a:pPr marL="0" indent="0">
              <a:buNone/>
            </a:pPr>
            <a:r>
              <a:rPr lang="en-US" sz="4000" b="1" dirty="0" smtClean="0"/>
              <a:t>"</a:t>
            </a:r>
            <a:r>
              <a:rPr lang="en-US" sz="4000" b="1" dirty="0"/>
              <a:t>Speak to the sons of Israel and say to them, </a:t>
            </a:r>
            <a:r>
              <a:rPr lang="en-US" sz="4000" b="1" u="sng" dirty="0"/>
              <a:t>'Yahuwah's appointed </a:t>
            </a:r>
            <a:r>
              <a:rPr lang="en-US" sz="4000" b="1" u="sng" dirty="0" smtClean="0"/>
              <a:t>times</a:t>
            </a:r>
            <a:r>
              <a:rPr lang="en-US" sz="4000" b="1" dirty="0" smtClean="0"/>
              <a:t> (</a:t>
            </a:r>
            <a:r>
              <a:rPr lang="en-US" sz="4000" b="1" i="1" dirty="0" err="1" smtClean="0"/>
              <a:t>moedim</a:t>
            </a:r>
            <a:r>
              <a:rPr lang="en-US" sz="4000" b="1" dirty="0" smtClean="0"/>
              <a:t>) </a:t>
            </a:r>
            <a:r>
              <a:rPr lang="en-US" sz="4000" b="1" dirty="0"/>
              <a:t>which you shall proclaim as holy </a:t>
            </a:r>
            <a:r>
              <a:rPr lang="en-US" sz="4000" b="1" dirty="0" smtClean="0"/>
              <a:t>proclamations (</a:t>
            </a:r>
            <a:r>
              <a:rPr lang="en-US" sz="4000" b="1" i="1" dirty="0" err="1" smtClean="0"/>
              <a:t>miqra</a:t>
            </a:r>
            <a:r>
              <a:rPr lang="en-US" sz="4000" b="1" i="1" dirty="0" smtClean="0"/>
              <a:t> </a:t>
            </a:r>
            <a:r>
              <a:rPr lang="en-US" sz="4000" b="1" i="1" dirty="0" err="1" smtClean="0"/>
              <a:t>qodesh</a:t>
            </a:r>
            <a:r>
              <a:rPr lang="en-US" sz="4000" b="1" dirty="0" smtClean="0"/>
              <a:t>)-- </a:t>
            </a:r>
            <a:r>
              <a:rPr lang="en-US" sz="4000" b="1" u="sng" dirty="0"/>
              <a:t>My appointed times</a:t>
            </a:r>
            <a:r>
              <a:rPr lang="en-US" sz="4000" b="1" dirty="0"/>
              <a:t> are </a:t>
            </a:r>
            <a:r>
              <a:rPr lang="en-US" sz="4000" b="1" dirty="0" smtClean="0"/>
              <a:t>these…</a:t>
            </a:r>
          </a:p>
          <a:p>
            <a:pPr>
              <a:buFontTx/>
              <a:buChar char="-"/>
            </a:pPr>
            <a:r>
              <a:rPr lang="en-US" sz="4000" dirty="0" smtClean="0">
                <a:latin typeface="Bwhebb" panose="00000400000000000000" pitchFamily="2" charset="0"/>
              </a:rPr>
              <a:t>d[</a:t>
            </a:r>
            <a:r>
              <a:rPr lang="en-US" sz="4000" dirty="0" err="1" smtClean="0">
                <a:latin typeface="Bwhebb" panose="00000400000000000000" pitchFamily="2" charset="0"/>
              </a:rPr>
              <a:t>eAm</a:t>
            </a:r>
            <a:r>
              <a:rPr lang="en-US" sz="4000" dirty="0" smtClean="0"/>
              <a:t> (</a:t>
            </a:r>
            <a:r>
              <a:rPr lang="en-US" sz="4000" dirty="0" err="1" smtClean="0"/>
              <a:t>moed</a:t>
            </a:r>
            <a:r>
              <a:rPr lang="en-US" sz="4000" dirty="0" smtClean="0"/>
              <a:t>) appointed </a:t>
            </a:r>
            <a:r>
              <a:rPr lang="en-US" sz="4000" dirty="0"/>
              <a:t>time, place, </a:t>
            </a:r>
            <a:endParaRPr lang="en-US" sz="4000" dirty="0" smtClean="0"/>
          </a:p>
          <a:p>
            <a:pPr>
              <a:buFontTx/>
              <a:buChar char="-"/>
            </a:pPr>
            <a:r>
              <a:rPr lang="en-US" sz="4000" dirty="0" err="1" smtClean="0">
                <a:latin typeface="Bwhebb" panose="00000400000000000000" pitchFamily="2" charset="0"/>
              </a:rPr>
              <a:t>ar'q.mi</a:t>
            </a:r>
            <a:r>
              <a:rPr lang="en-US" sz="4000" dirty="0" smtClean="0"/>
              <a:t> (</a:t>
            </a:r>
            <a:r>
              <a:rPr lang="en-US" sz="4000" dirty="0" err="1" smtClean="0"/>
              <a:t>miqra</a:t>
            </a:r>
            <a:r>
              <a:rPr lang="en-US" sz="4000" dirty="0" smtClean="0"/>
              <a:t>) </a:t>
            </a:r>
            <a:r>
              <a:rPr lang="en-US" sz="4000" dirty="0"/>
              <a:t>1. a) </a:t>
            </a:r>
            <a:r>
              <a:rPr lang="en-US" sz="4000" b="1" dirty="0"/>
              <a:t>summons</a:t>
            </a:r>
            <a:r>
              <a:rPr lang="en-US" sz="4000" dirty="0"/>
              <a:t>: </a:t>
            </a:r>
            <a:r>
              <a:rPr lang="en-US" sz="4000" dirty="0" smtClean="0"/>
              <a:t>2. </a:t>
            </a:r>
            <a:r>
              <a:rPr lang="en-US" sz="4000" b="1" dirty="0"/>
              <a:t>reading, </a:t>
            </a:r>
            <a:r>
              <a:rPr lang="en-US" sz="4000" b="1" dirty="0" smtClean="0"/>
              <a:t>recitation; </a:t>
            </a:r>
            <a:r>
              <a:rPr lang="en-US" sz="3600" dirty="0"/>
              <a:t>The root </a:t>
            </a:r>
            <a:r>
              <a:rPr lang="en-US" sz="3600" i="1" dirty="0" err="1" smtClean="0"/>
              <a:t>qr</a:t>
            </a:r>
            <a:r>
              <a:rPr lang="en-US" sz="3600" i="1" dirty="0" err="1"/>
              <a:t>a</a:t>
            </a:r>
            <a:r>
              <a:rPr lang="en-US" sz="3600" dirty="0" smtClean="0"/>
              <a:t> </a:t>
            </a:r>
            <a:r>
              <a:rPr lang="en-US" sz="3600" dirty="0"/>
              <a:t>denotes primarily the enunciation of a specific </a:t>
            </a:r>
            <a:r>
              <a:rPr lang="en-US" sz="3600" dirty="0" err="1"/>
              <a:t>vocable</a:t>
            </a:r>
            <a:r>
              <a:rPr lang="en-US" sz="3600" dirty="0"/>
              <a:t> or message. In the case of the latter usage it is customarily addressed to a specific recipient and is intended to elicit a specific response (hence, it may be translated "proclaim, invite"). </a:t>
            </a:r>
            <a:endParaRPr lang="en-US" sz="8800" dirty="0"/>
          </a:p>
        </p:txBody>
      </p:sp>
    </p:spTree>
    <p:extLst>
      <p:ext uri="{BB962C8B-B14F-4D97-AF65-F5344CB8AC3E}">
        <p14:creationId xmlns:p14="http://schemas.microsoft.com/office/powerpoint/2010/main" val="18713528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 From Egypt a Shadow Picture</a:t>
            </a:r>
          </a:p>
          <a:p>
            <a:pPr marL="0" indent="0">
              <a:buNone/>
            </a:pPr>
            <a:r>
              <a:rPr lang="en-US" sz="4000" b="1" dirty="0" smtClean="0"/>
              <a:t>Colossians 2:16-17</a:t>
            </a:r>
          </a:p>
          <a:p>
            <a:pPr marL="0" indent="0">
              <a:buNone/>
            </a:pPr>
            <a:r>
              <a:rPr lang="en-US" sz="4000" b="1" dirty="0"/>
              <a:t>Therefore no one is to act as your judge in regard to food or drink or in respect to a festival or a new moon or a Sabbath day-</a:t>
            </a:r>
            <a:r>
              <a:rPr lang="en-US" sz="4000" b="1" dirty="0" smtClean="0"/>
              <a:t>- </a:t>
            </a:r>
            <a:r>
              <a:rPr lang="en-US" sz="4000" b="1" dirty="0"/>
              <a:t>things which are a </a:t>
            </a:r>
            <a:r>
              <a:rPr lang="en-US" sz="4000" b="1" dirty="0" smtClean="0"/>
              <a:t>shadow </a:t>
            </a:r>
            <a:r>
              <a:rPr lang="en-US" sz="4000" b="1" dirty="0"/>
              <a:t>of what is to come; but the substance belongs to Messiah</a:t>
            </a:r>
            <a:r>
              <a:rPr lang="en-US" sz="4000" b="1" dirty="0" smtClean="0"/>
              <a:t>.</a:t>
            </a:r>
          </a:p>
          <a:p>
            <a:pPr>
              <a:buFontTx/>
              <a:buChar char="-"/>
            </a:pPr>
            <a:r>
              <a:rPr lang="en-US" sz="4000" dirty="0" smtClean="0"/>
              <a:t>All the Appointed Times are shadows (foreshadowing) of things to come in Messiah!</a:t>
            </a:r>
          </a:p>
          <a:p>
            <a:pPr marL="0" indent="0">
              <a:buNone/>
            </a:pPr>
            <a:r>
              <a:rPr lang="en-US" sz="4000" dirty="0" smtClean="0"/>
              <a:t>- to show or indicate beforehand, prefigure</a:t>
            </a:r>
            <a:endParaRPr lang="en-US" sz="4000" dirty="0"/>
          </a:p>
        </p:txBody>
      </p:sp>
    </p:spTree>
    <p:extLst>
      <p:ext uri="{BB962C8B-B14F-4D97-AF65-F5344CB8AC3E}">
        <p14:creationId xmlns:p14="http://schemas.microsoft.com/office/powerpoint/2010/main" val="455485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 From Egypt Foreshadows Messiah</a:t>
            </a:r>
          </a:p>
          <a:p>
            <a:pPr marL="0" indent="0">
              <a:buNone/>
            </a:pPr>
            <a:r>
              <a:rPr lang="en-US" sz="4000" b="1" dirty="0" smtClean="0"/>
              <a:t>The Lamb of Elohim: 4</a:t>
            </a:r>
            <a:r>
              <a:rPr lang="en-US" sz="4000" b="1" baseline="30000" dirty="0" smtClean="0"/>
              <a:t>th</a:t>
            </a:r>
            <a:r>
              <a:rPr lang="en-US" sz="4000" b="1" dirty="0" smtClean="0"/>
              <a:t> Gospel 1:29  </a:t>
            </a:r>
            <a:r>
              <a:rPr lang="en-US" dirty="0"/>
              <a:t> </a:t>
            </a:r>
            <a:r>
              <a:rPr lang="en-US" sz="4000" b="1" dirty="0"/>
              <a:t>The next day he saw Yahusha coming to him and said, "Behold, the Lamb of Elohim who takes away the sin of the world</a:t>
            </a:r>
            <a:r>
              <a:rPr lang="en-US" sz="4000" b="1" dirty="0" smtClean="0"/>
              <a:t>!</a:t>
            </a:r>
          </a:p>
          <a:p>
            <a:pPr marL="0" indent="0">
              <a:buNone/>
            </a:pPr>
            <a:r>
              <a:rPr lang="en-US" sz="4000" b="1" dirty="0" smtClean="0"/>
              <a:t>1 Peter 1:18-19 … </a:t>
            </a:r>
            <a:r>
              <a:rPr lang="en-US" sz="4000" b="1" dirty="0"/>
              <a:t>knowing that you were not redeemed with perishable things like silver or gold from your futile way of life inherited from your </a:t>
            </a:r>
            <a:r>
              <a:rPr lang="en-US" sz="4000" b="1" dirty="0" smtClean="0"/>
              <a:t>forefathers, </a:t>
            </a:r>
            <a:r>
              <a:rPr lang="en-US" sz="4000" b="1" dirty="0"/>
              <a:t>but </a:t>
            </a:r>
            <a:r>
              <a:rPr lang="en-US" sz="4000" b="1" u="sng" dirty="0"/>
              <a:t>with precious blood, as of a lamb unblemished and spotless, [the blood] of Messiah</a:t>
            </a:r>
            <a:r>
              <a:rPr lang="en-US" sz="4000" b="1" dirty="0" smtClean="0"/>
              <a:t>.</a:t>
            </a:r>
            <a:endParaRPr lang="en-US" sz="4000" b="1" dirty="0"/>
          </a:p>
        </p:txBody>
      </p:sp>
    </p:spTree>
    <p:extLst>
      <p:ext uri="{BB962C8B-B14F-4D97-AF65-F5344CB8AC3E}">
        <p14:creationId xmlns:p14="http://schemas.microsoft.com/office/powerpoint/2010/main" val="25781688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smtClean="0">
                <a:latin typeface="Times New Roman" panose="02020603050405020304" pitchFamily="18" charset="0"/>
                <a:cs typeface="Times New Roman" panose="02020603050405020304" pitchFamily="18" charset="0"/>
              </a:rPr>
              <a:t>Deliverance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52:13-15  </a:t>
            </a:r>
            <a:r>
              <a:rPr lang="en-US" dirty="0" smtClean="0"/>
              <a:t> </a:t>
            </a:r>
            <a:r>
              <a:rPr lang="en-US" sz="4000" b="1" dirty="0" smtClean="0"/>
              <a:t>Behold, My servant will prosper, He will be high and lifted up and greatly exalted. Just as many were desolated (appalled) by you, so His appearance was marred (disfigured) more than any man And His form more than the sons of men. Thus </a:t>
            </a:r>
            <a:r>
              <a:rPr lang="en-US" sz="4000" b="1" u="sng" dirty="0" smtClean="0"/>
              <a:t>He will sprinkle (spatter) many nations</a:t>
            </a:r>
            <a:r>
              <a:rPr lang="en-US" sz="4000" b="1" dirty="0" smtClean="0"/>
              <a:t>, Kings will shut their mouths on account of Him; For what had not been told them they will see, And what they had not heard they will understand.</a:t>
            </a:r>
            <a:endParaRPr lang="en-US" sz="4000" b="1" dirty="0"/>
          </a:p>
        </p:txBody>
      </p:sp>
    </p:spTree>
    <p:extLst>
      <p:ext uri="{BB962C8B-B14F-4D97-AF65-F5344CB8AC3E}">
        <p14:creationId xmlns:p14="http://schemas.microsoft.com/office/powerpoint/2010/main" val="2206314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a:latin typeface="Times New Roman" panose="02020603050405020304" pitchFamily="18" charset="0"/>
                <a:cs typeface="Times New Roman" panose="02020603050405020304" pitchFamily="18" charset="0"/>
              </a:rPr>
              <a:t>Deliverance</a:t>
            </a:r>
          </a:p>
          <a:p>
            <a:pPr marL="0" indent="0">
              <a:buNone/>
            </a:pPr>
            <a:r>
              <a:rPr lang="en-US" sz="4000" b="1" dirty="0" smtClean="0"/>
              <a:t>53:1-2  </a:t>
            </a:r>
            <a:r>
              <a:rPr lang="en-US" sz="4000" b="1" dirty="0"/>
              <a:t>Who has believed our message? And to whom has the arm of Yahuwah been revealed</a:t>
            </a:r>
            <a:r>
              <a:rPr lang="en-US" sz="4000" b="1" dirty="0" smtClean="0"/>
              <a:t>? </a:t>
            </a:r>
            <a:r>
              <a:rPr lang="en-US" sz="4000" b="1" dirty="0"/>
              <a:t>For He grew up before Him like a tender shoot, And </a:t>
            </a:r>
            <a:r>
              <a:rPr lang="en-US" sz="4000" b="1" u="sng" dirty="0"/>
              <a:t>like a root out of parched ground</a:t>
            </a:r>
            <a:r>
              <a:rPr lang="en-US" sz="4000" b="1" dirty="0"/>
              <a:t>; He has </a:t>
            </a:r>
            <a:r>
              <a:rPr lang="en-US" sz="4000" b="1" dirty="0" smtClean="0"/>
              <a:t>no </a:t>
            </a:r>
            <a:r>
              <a:rPr lang="en-US" sz="4000" b="1" dirty="0"/>
              <a:t>form or majesty That we should look upon Him, Nor appearance that we should be attracted to Him</a:t>
            </a:r>
            <a:r>
              <a:rPr lang="en-US" sz="4000" b="1" dirty="0" smtClean="0"/>
              <a:t>.</a:t>
            </a:r>
            <a:endParaRPr lang="en-US" sz="4000" b="1" dirty="0"/>
          </a:p>
        </p:txBody>
      </p:sp>
    </p:spTree>
    <p:extLst>
      <p:ext uri="{BB962C8B-B14F-4D97-AF65-F5344CB8AC3E}">
        <p14:creationId xmlns:p14="http://schemas.microsoft.com/office/powerpoint/2010/main" val="2920497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a:latin typeface="Times New Roman" panose="02020603050405020304" pitchFamily="18" charset="0"/>
                <a:cs typeface="Times New Roman" panose="02020603050405020304" pitchFamily="18" charset="0"/>
              </a:rPr>
              <a:t>Deliverance</a:t>
            </a:r>
          </a:p>
          <a:p>
            <a:pPr marL="0" indent="0">
              <a:buNone/>
            </a:pPr>
            <a:r>
              <a:rPr lang="en-US" sz="4000" b="1" dirty="0" smtClean="0"/>
              <a:t>53:3-5  </a:t>
            </a:r>
            <a:r>
              <a:rPr lang="en-US" sz="4000" b="1" dirty="0"/>
              <a:t>He was despised and forsaken of men, A man of sorrows and acquainted with grief; And like one from whom men hide their face He was despised, and we did not esteem Him</a:t>
            </a:r>
            <a:r>
              <a:rPr lang="en-US" sz="4000" b="1" dirty="0" smtClean="0"/>
              <a:t>. </a:t>
            </a:r>
            <a:r>
              <a:rPr lang="en-US" sz="4000" b="1" dirty="0"/>
              <a:t>Surely our griefs He Himself bore, And our sorrows He carried; Yet we ourselves esteemed Him stricken, Smitten of Elohim, and </a:t>
            </a:r>
            <a:r>
              <a:rPr lang="en-US" sz="4000" b="1" dirty="0" smtClean="0"/>
              <a:t>afflicted. </a:t>
            </a:r>
            <a:r>
              <a:rPr lang="en-US" sz="4000" b="1" dirty="0"/>
              <a:t>But He was pierced through for our transgressions, He was crushed for our iniquities; The chastening for our well-being [fell] upon Him, And by His scourging we are healed</a:t>
            </a:r>
            <a:r>
              <a:rPr lang="en-US" sz="4000" b="1" dirty="0" smtClean="0"/>
              <a:t>.</a:t>
            </a:r>
            <a:endParaRPr lang="en-US" sz="4000" b="1" dirty="0"/>
          </a:p>
        </p:txBody>
      </p:sp>
    </p:spTree>
    <p:extLst>
      <p:ext uri="{BB962C8B-B14F-4D97-AF65-F5344CB8AC3E}">
        <p14:creationId xmlns:p14="http://schemas.microsoft.com/office/powerpoint/2010/main" val="3225798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a:latin typeface="Times New Roman" panose="02020603050405020304" pitchFamily="18" charset="0"/>
                <a:cs typeface="Times New Roman" panose="02020603050405020304" pitchFamily="18" charset="0"/>
              </a:rPr>
              <a:t>Deliverance</a:t>
            </a:r>
          </a:p>
          <a:p>
            <a:pPr marL="0" indent="0">
              <a:buNone/>
            </a:pPr>
            <a:r>
              <a:rPr lang="en-US" sz="4000" b="1" dirty="0" smtClean="0"/>
              <a:t>53:6-7  </a:t>
            </a:r>
            <a:r>
              <a:rPr lang="en-US" sz="4000" b="1" dirty="0"/>
              <a:t>All of us like sheep have gone astray, Each of us has turned to his own way; But Yahuwah has caused the iniquity of us all To fall on Him</a:t>
            </a:r>
            <a:r>
              <a:rPr lang="en-US" sz="4000" b="1" dirty="0" smtClean="0"/>
              <a:t>. He </a:t>
            </a:r>
            <a:r>
              <a:rPr lang="en-US" sz="4000" b="1" dirty="0"/>
              <a:t>was oppressed and He was afflicted, Yet He did not open His mouth; Like a lamb that is led to slaughter, And like a sheep that is silent before its shearers, So He did not open His mouth</a:t>
            </a:r>
            <a:r>
              <a:rPr lang="en-US" sz="4000" b="1" dirty="0" smtClean="0"/>
              <a:t>.</a:t>
            </a:r>
            <a:endParaRPr lang="en-US" sz="4000" b="1" dirty="0"/>
          </a:p>
        </p:txBody>
      </p:sp>
    </p:spTree>
    <p:extLst>
      <p:ext uri="{BB962C8B-B14F-4D97-AF65-F5344CB8AC3E}">
        <p14:creationId xmlns:p14="http://schemas.microsoft.com/office/powerpoint/2010/main" val="4412307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a:latin typeface="Times New Roman" panose="02020603050405020304" pitchFamily="18" charset="0"/>
                <a:cs typeface="Times New Roman" panose="02020603050405020304" pitchFamily="18" charset="0"/>
              </a:rPr>
              <a:t>Deliverance</a:t>
            </a:r>
          </a:p>
          <a:p>
            <a:pPr marL="0" indent="0">
              <a:buNone/>
            </a:pPr>
            <a:r>
              <a:rPr lang="en-US" sz="4000" b="1" dirty="0" smtClean="0"/>
              <a:t>53:8-9 </a:t>
            </a:r>
            <a:r>
              <a:rPr lang="en-US" dirty="0" smtClean="0"/>
              <a:t> </a:t>
            </a:r>
            <a:r>
              <a:rPr lang="en-US" sz="4000" b="1" dirty="0"/>
              <a:t>By oppression and judgment He was taken away; And as for His generation, who considered That He was cut off out of the land of the living For the transgression of my people, to whom the stroke [was due</a:t>
            </a:r>
            <a:r>
              <a:rPr lang="en-US" sz="4000" b="1" dirty="0" smtClean="0"/>
              <a:t>]? </a:t>
            </a:r>
            <a:r>
              <a:rPr lang="en-US" sz="4000" b="1" dirty="0"/>
              <a:t>His grave was assigned with wicked men, Yet He was with a rich man in His death, Because He had done no violence, Nor was there any deceit in His mouth</a:t>
            </a:r>
            <a:r>
              <a:rPr lang="en-US" sz="4000" b="1" dirty="0" smtClean="0"/>
              <a:t>.</a:t>
            </a:r>
            <a:endParaRPr lang="en-US" sz="4000" b="1" dirty="0"/>
          </a:p>
        </p:txBody>
      </p:sp>
    </p:spTree>
    <p:extLst>
      <p:ext uri="{BB962C8B-B14F-4D97-AF65-F5344CB8AC3E}">
        <p14:creationId xmlns:p14="http://schemas.microsoft.com/office/powerpoint/2010/main" val="221205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a:latin typeface="Times New Roman" panose="02020603050405020304" pitchFamily="18" charset="0"/>
                <a:cs typeface="Times New Roman" panose="02020603050405020304" pitchFamily="18" charset="0"/>
              </a:rPr>
              <a:t>Deliverance</a:t>
            </a:r>
          </a:p>
          <a:p>
            <a:pPr marL="0" indent="0">
              <a:buNone/>
            </a:pPr>
            <a:r>
              <a:rPr lang="en-US" sz="4000" b="1" dirty="0" smtClean="0"/>
              <a:t>53:10-11 </a:t>
            </a:r>
            <a:r>
              <a:rPr lang="en-US" sz="4000" b="1" dirty="0"/>
              <a:t>But Yahuwah was pleased To crush Him, putting [Him] to grief; If He would render Himself [as] a guilt offering, He will see [His] offspring, He will prolong [His] days, And the good pleasure of Yahuwah will prosper in His hand</a:t>
            </a:r>
            <a:r>
              <a:rPr lang="en-US" sz="4000" b="1" dirty="0" smtClean="0"/>
              <a:t>. </a:t>
            </a:r>
            <a:r>
              <a:rPr lang="en-US" sz="4000" b="1" dirty="0"/>
              <a:t>As a result of the anguish of His soul, He will see [it and] be satisfied; By His knowledge the Righteous One, My Servant, will justify the many, As He will bear their iniquities</a:t>
            </a:r>
            <a:r>
              <a:rPr lang="en-US" sz="4000" b="1" dirty="0" smtClean="0"/>
              <a:t>.</a:t>
            </a:r>
            <a:endParaRPr lang="en-US" sz="4000" b="1" dirty="0"/>
          </a:p>
        </p:txBody>
      </p:sp>
    </p:spTree>
    <p:extLst>
      <p:ext uri="{BB962C8B-B14F-4D97-AF65-F5344CB8AC3E}">
        <p14:creationId xmlns:p14="http://schemas.microsoft.com/office/powerpoint/2010/main" val="8401282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Isaiah Prophesies (Foretells) of this </a:t>
            </a:r>
            <a:r>
              <a:rPr lang="en-US" sz="4400" b="1" dirty="0">
                <a:latin typeface="Times New Roman" panose="02020603050405020304" pitchFamily="18" charset="0"/>
                <a:cs typeface="Times New Roman" panose="02020603050405020304" pitchFamily="18" charset="0"/>
              </a:rPr>
              <a:t>Deliverance</a:t>
            </a:r>
          </a:p>
          <a:p>
            <a:pPr marL="0" indent="0">
              <a:buNone/>
            </a:pPr>
            <a:r>
              <a:rPr lang="en-US" sz="4000" b="1" dirty="0" smtClean="0"/>
              <a:t>53:12  </a:t>
            </a:r>
            <a:r>
              <a:rPr lang="en-US" sz="4000" b="1" dirty="0"/>
              <a:t>Therefore, I will allot Him a portion with the great, And He will divide the booty with the strong; Because He poured out Himself to death, And was numbered with the transgressors; Yet He Himself bore the sin of many, And interceded for the transgressors</a:t>
            </a:r>
            <a:r>
              <a:rPr lang="en-US" sz="4000" b="1" dirty="0" smtClean="0"/>
              <a:t>.</a:t>
            </a:r>
            <a:endParaRPr lang="en-US" sz="4000" b="1" dirty="0"/>
          </a:p>
        </p:txBody>
      </p:sp>
    </p:spTree>
    <p:extLst>
      <p:ext uri="{BB962C8B-B14F-4D97-AF65-F5344CB8AC3E}">
        <p14:creationId xmlns:p14="http://schemas.microsoft.com/office/powerpoint/2010/main" val="2222569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202695</TotalTime>
  <Words>2163</Words>
  <Application>Microsoft Office PowerPoint</Application>
  <PresentationFormat>Widescreen</PresentationFormat>
  <Paragraphs>116</Paragraphs>
  <Slides>27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Bwhebb</vt:lpstr>
      <vt:lpstr>Calibri</vt:lpstr>
      <vt:lpstr>Calibri Light</vt:lpstr>
      <vt:lpstr>Helvetica</vt:lpstr>
      <vt:lpstr>Times New Roman</vt:lpstr>
      <vt:lpstr>Office Theme</vt:lpstr>
      <vt:lpstr>PowerPoint Presentation</vt:lpstr>
      <vt:lpstr>PowerPoint Presentation</vt:lpstr>
      <vt:lpstr>Instructions for the First Passover</vt:lpstr>
      <vt:lpstr>Instructions for the First Passover</vt:lpstr>
      <vt:lpstr>Instructions for the First Passover</vt:lpstr>
      <vt:lpstr>Bitter?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Telling the Story</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1843</cp:revision>
  <dcterms:created xsi:type="dcterms:W3CDTF">2018-11-07T08:55:54Z</dcterms:created>
  <dcterms:modified xsi:type="dcterms:W3CDTF">2021-03-27T15:10:42Z</dcterms:modified>
</cp:coreProperties>
</file>