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4" r:id="rId2"/>
    <p:sldId id="1183" r:id="rId3"/>
    <p:sldId id="1428" r:id="rId4"/>
    <p:sldId id="1432" r:id="rId5"/>
    <p:sldId id="1455" r:id="rId6"/>
    <p:sldId id="1456" r:id="rId7"/>
    <p:sldId id="1457" r:id="rId8"/>
    <p:sldId id="1426" r:id="rId9"/>
    <p:sldId id="1427" r:id="rId10"/>
    <p:sldId id="1443" r:id="rId11"/>
    <p:sldId id="1447" r:id="rId12"/>
    <p:sldId id="1449" r:id="rId13"/>
    <p:sldId id="1450" r:id="rId14"/>
    <p:sldId id="1444" r:id="rId15"/>
    <p:sldId id="1445" r:id="rId16"/>
    <p:sldId id="1446" r:id="rId17"/>
    <p:sldId id="1429" r:id="rId18"/>
    <p:sldId id="1435" r:id="rId19"/>
    <p:sldId id="1436" r:id="rId20"/>
    <p:sldId id="1437" r:id="rId21"/>
    <p:sldId id="1431" r:id="rId22"/>
    <p:sldId id="1438" r:id="rId23"/>
    <p:sldId id="1439" r:id="rId24"/>
    <p:sldId id="1440" r:id="rId25"/>
    <p:sldId id="1442" r:id="rId26"/>
    <p:sldId id="1441" r:id="rId27"/>
    <p:sldId id="1430" r:id="rId28"/>
    <p:sldId id="1451" r:id="rId29"/>
    <p:sldId id="1452" r:id="rId30"/>
    <p:sldId id="1453" r:id="rId31"/>
    <p:sldId id="1454" r:id="rId32"/>
    <p:sldId id="1458" r:id="rId33"/>
    <p:sldId id="1425" r:id="rId34"/>
    <p:sldId id="77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5805" autoAdjust="0"/>
  </p:normalViewPr>
  <p:slideViewPr>
    <p:cSldViewPr snapToGrid="0">
      <p:cViewPr varScale="1">
        <p:scale>
          <a:sx n="86" d="100"/>
          <a:sy n="86" d="100"/>
        </p:scale>
        <p:origin x="108" y="37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3/21/2021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211608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85206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5222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08884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39798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839653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50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11114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73206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40861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003587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58165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06748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30612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076783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93771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199921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18999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227448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2485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60089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081898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78202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43754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202044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80715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05540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126989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46911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327900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357448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3/21/2021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20700"/>
            <a:ext cx="11489633" cy="6108699"/>
          </a:xfrm>
        </p:spPr>
        <p:txBody>
          <a:bodyPr>
            <a:normAutofit/>
          </a:bodyPr>
          <a:lstStyle/>
          <a:p>
            <a:pPr algn="ctr">
              <a:buNone/>
            </a:pPr>
            <a:r>
              <a:rPr lang="en-US" sz="6000" b="1" dirty="0" smtClean="0">
                <a:solidFill>
                  <a:schemeClr val="accent1">
                    <a:lumMod val="50000"/>
                  </a:schemeClr>
                </a:solidFill>
                <a:latin typeface="Helvetica" pitchFamily="34" charset="0"/>
                <a:cs typeface="Helvetica" pitchFamily="34" charset="0"/>
              </a:rPr>
              <a:t>Shabbat Shalom</a:t>
            </a:r>
            <a:endParaRPr lang="en-US" sz="32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a:t>
            </a:r>
            <a:r>
              <a:rPr lang="en-US" sz="5333" b="1" dirty="0" smtClean="0">
                <a:solidFill>
                  <a:schemeClr val="tx1">
                    <a:lumMod val="95000"/>
                    <a:lumOff val="5000"/>
                  </a:schemeClr>
                </a:solidFill>
                <a:latin typeface="Helvetica" pitchFamily="34" charset="0"/>
                <a:cs typeface="Helvetica" pitchFamily="34" charset="0"/>
              </a:rPr>
              <a:t>Paths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of </a:t>
            </a:r>
            <a:r>
              <a:rPr lang="en-US" sz="5333" b="1" dirty="0">
                <a:solidFill>
                  <a:schemeClr val="tx1">
                    <a:lumMod val="95000"/>
                    <a:lumOff val="5000"/>
                  </a:schemeClr>
                </a:solidFill>
                <a:latin typeface="Helvetica" pitchFamily="34" charset="0"/>
                <a:cs typeface="Helvetica" pitchFamily="34" charset="0"/>
              </a:rPr>
              <a:t>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March 20, 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Deliverance, Pt2</a:t>
            </a:r>
            <a:endParaRPr lang="en-US" sz="5333" b="1" dirty="0" smtClean="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Who is </a:t>
            </a:r>
            <a:r>
              <a:rPr lang="en-US" sz="5333" b="1" smtClean="0">
                <a:solidFill>
                  <a:schemeClr val="tx1">
                    <a:lumMod val="95000"/>
                    <a:lumOff val="5000"/>
                  </a:schemeClr>
                </a:solidFill>
                <a:cs typeface="Helvetica" pitchFamily="34" charset="0"/>
              </a:rPr>
              <a:t>Our Savior?</a:t>
            </a:r>
            <a:endParaRPr lang="en-US" sz="5333" b="1" dirty="0" smtClean="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099"/>
            <a:ext cx="11836400" cy="6316237"/>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Corporate Deliverance</a:t>
            </a:r>
          </a:p>
          <a:p>
            <a:pPr marL="0" indent="0">
              <a:buNone/>
            </a:pPr>
            <a:r>
              <a:rPr lang="en-US" sz="4000" b="1" dirty="0" smtClean="0"/>
              <a:t>Corporate (national) deliverance is when Yahuwah rescues his nation, his body of followers.  There were many great national deliverances, not just Passover and </a:t>
            </a:r>
            <a:r>
              <a:rPr lang="en-US" sz="4000" b="1" dirty="0" err="1" smtClean="0"/>
              <a:t>Yahusha’s</a:t>
            </a:r>
            <a:r>
              <a:rPr lang="en-US" sz="4000" b="1" dirty="0" smtClean="0"/>
              <a:t> death on the tree.</a:t>
            </a:r>
          </a:p>
          <a:p>
            <a:pPr marL="0" indent="0">
              <a:buNone/>
            </a:pPr>
            <a:r>
              <a:rPr lang="en-US" sz="4000" b="1" dirty="0" smtClean="0"/>
              <a:t>The great deliverance of Israel from Famine (Gen 42ff)</a:t>
            </a:r>
          </a:p>
          <a:p>
            <a:pPr marL="0" indent="0">
              <a:buNone/>
            </a:pPr>
            <a:r>
              <a:rPr lang="en-US" sz="4000" b="1" dirty="0" smtClean="0"/>
              <a:t>The great deliverance of Israel from Egypt</a:t>
            </a:r>
            <a:r>
              <a:rPr lang="en-US" sz="4000" b="1" dirty="0"/>
              <a:t> </a:t>
            </a:r>
            <a:r>
              <a:rPr lang="en-US" sz="4000" b="1" dirty="0" smtClean="0"/>
              <a:t>(Exodus 12)</a:t>
            </a:r>
          </a:p>
          <a:p>
            <a:pPr marL="0" indent="0">
              <a:buNone/>
            </a:pPr>
            <a:r>
              <a:rPr lang="en-US" sz="4000" b="1" dirty="0" smtClean="0"/>
              <a:t>The great deliverance of Israel through the Sea of Reeds (Exodus 14)</a:t>
            </a:r>
          </a:p>
          <a:p>
            <a:pPr marL="0" indent="0">
              <a:buNone/>
            </a:pPr>
            <a:r>
              <a:rPr lang="en-US" sz="4000" b="1" dirty="0" smtClean="0"/>
              <a:t>The great deliverance of Israel from sin (Gospels)</a:t>
            </a:r>
          </a:p>
          <a:p>
            <a:pPr marL="0" indent="0">
              <a:buNone/>
            </a:pPr>
            <a:r>
              <a:rPr lang="en-US" sz="4000" b="1" dirty="0" smtClean="0"/>
              <a:t>The great deliverance of Israel from among the nations (Prophets)</a:t>
            </a:r>
          </a:p>
        </p:txBody>
      </p:sp>
    </p:spTree>
    <p:extLst>
      <p:ext uri="{BB962C8B-B14F-4D97-AF65-F5344CB8AC3E}">
        <p14:creationId xmlns:p14="http://schemas.microsoft.com/office/powerpoint/2010/main" val="18713528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Personal Deliverance</a:t>
            </a:r>
          </a:p>
          <a:p>
            <a:pPr marL="0" indent="0">
              <a:buNone/>
            </a:pPr>
            <a:r>
              <a:rPr lang="en-US" sz="4000" b="1" dirty="0" smtClean="0"/>
              <a:t>Individual (personal) deliverance is when Yahuwah intercedes to rescue a single person from trouble.  Some of the Psalms of David illustrate this</a:t>
            </a:r>
          </a:p>
          <a:p>
            <a:pPr marL="0" indent="0">
              <a:buNone/>
            </a:pPr>
            <a:r>
              <a:rPr lang="en-US" sz="4000" b="1" dirty="0" smtClean="0"/>
              <a:t>From </a:t>
            </a:r>
            <a:r>
              <a:rPr lang="en-US" sz="4000" b="1" dirty="0"/>
              <a:t>perils, hardships, enemies, sin, bondage, captivity, fear, </a:t>
            </a:r>
            <a:r>
              <a:rPr lang="en-US" sz="4000" b="1" dirty="0" smtClean="0"/>
              <a:t>sickness, diseases, demonic spirits, the evil one, unbelief</a:t>
            </a:r>
            <a:r>
              <a:rPr lang="en-US" sz="4000" b="1" dirty="0"/>
              <a:t>, etc</a:t>
            </a:r>
            <a:r>
              <a:rPr lang="en-US" sz="4000" b="1" dirty="0" smtClean="0"/>
              <a:t>.</a:t>
            </a:r>
          </a:p>
          <a:p>
            <a:pPr marL="0" indent="0">
              <a:buNone/>
            </a:pPr>
            <a:r>
              <a:rPr lang="en-US" sz="4000" b="1" dirty="0" smtClean="0"/>
              <a:t>- “Deliverance Ministry”</a:t>
            </a:r>
            <a:endParaRPr lang="en-US" sz="4000" b="1" dirty="0"/>
          </a:p>
        </p:txBody>
      </p:sp>
    </p:spTree>
    <p:extLst>
      <p:ext uri="{BB962C8B-B14F-4D97-AF65-F5344CB8AC3E}">
        <p14:creationId xmlns:p14="http://schemas.microsoft.com/office/powerpoint/2010/main" val="40502824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“Great Deliverances”</a:t>
            </a:r>
          </a:p>
          <a:p>
            <a:pPr marL="0" indent="0">
              <a:buNone/>
            </a:pPr>
            <a:r>
              <a:rPr lang="en-US" sz="4000" b="1" dirty="0" smtClean="0"/>
              <a:t>By </a:t>
            </a:r>
            <a:r>
              <a:rPr lang="en-US" sz="4000" b="1" dirty="0" err="1" smtClean="0"/>
              <a:t>Yoseph</a:t>
            </a:r>
            <a:r>
              <a:rPr lang="en-US" sz="4000" b="1" dirty="0" smtClean="0"/>
              <a:t>: Gen 45:7-8  </a:t>
            </a:r>
            <a:r>
              <a:rPr lang="en-US" dirty="0"/>
              <a:t>"</a:t>
            </a:r>
            <a:r>
              <a:rPr lang="en-US" sz="4000" b="1" dirty="0"/>
              <a:t>Elohim sent me before you to preserve for you a remnant in the earth, and </a:t>
            </a:r>
            <a:r>
              <a:rPr lang="en-US" sz="4000" b="1" u="sng" dirty="0"/>
              <a:t>to keep you alive by a great deliverance</a:t>
            </a:r>
            <a:r>
              <a:rPr lang="en-US" sz="4000" b="1" dirty="0" smtClean="0"/>
              <a:t>. Now</a:t>
            </a:r>
            <a:r>
              <a:rPr lang="en-US" sz="4000" b="1" dirty="0"/>
              <a:t>, therefore, it was not you who sent me here, but Elohim; and He has made me a father to Pharaoh and lord of all his household and ruler over all </a:t>
            </a:r>
            <a:r>
              <a:rPr lang="en-US" sz="4000" b="1" dirty="0" smtClean="0"/>
              <a:t>the </a:t>
            </a:r>
            <a:r>
              <a:rPr lang="en-US" sz="4000" b="1" dirty="0"/>
              <a:t>land of </a:t>
            </a:r>
            <a:r>
              <a:rPr lang="en-US" sz="4000" b="1" dirty="0" err="1"/>
              <a:t>Mitzrayim</a:t>
            </a:r>
            <a:r>
              <a:rPr lang="en-US" sz="4000" b="1" dirty="0" smtClean="0"/>
              <a:t>.</a:t>
            </a:r>
          </a:p>
          <a:p>
            <a:pPr marL="0" indent="0">
              <a:buNone/>
            </a:pPr>
            <a:r>
              <a:rPr lang="en-US" sz="4000" b="1" dirty="0" smtClean="0"/>
              <a:t>By Samson: Judges 15:18  </a:t>
            </a:r>
            <a:r>
              <a:rPr lang="en-US" sz="4000" b="1" dirty="0"/>
              <a:t>Then he became very thirsty, and he called to Yahuwah and said, "You have given </a:t>
            </a:r>
            <a:r>
              <a:rPr lang="en-US" sz="4000" b="1" u="sng" dirty="0"/>
              <a:t>this great deliverance by the hand of Your servant</a:t>
            </a:r>
            <a:r>
              <a:rPr lang="en-US" sz="4000" b="1" dirty="0"/>
              <a:t>, and now shall I die of thirst and fall into the hands of the uncircumcised</a:t>
            </a:r>
            <a:r>
              <a:rPr lang="en-US" sz="4000" b="1" dirty="0" smtClean="0"/>
              <a:t>?"</a:t>
            </a:r>
            <a:endParaRPr lang="en-US" sz="4000" b="1" dirty="0"/>
          </a:p>
        </p:txBody>
      </p:sp>
    </p:spTree>
    <p:extLst>
      <p:ext uri="{BB962C8B-B14F-4D97-AF65-F5344CB8AC3E}">
        <p14:creationId xmlns:p14="http://schemas.microsoft.com/office/powerpoint/2010/main" val="411819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“Great Deliverances”</a:t>
            </a:r>
          </a:p>
          <a:p>
            <a:pPr marL="0" indent="0">
              <a:buNone/>
            </a:pPr>
            <a:r>
              <a:rPr lang="en-US" sz="4000" b="1" dirty="0" smtClean="0"/>
              <a:t>By </a:t>
            </a:r>
            <a:r>
              <a:rPr lang="en-US" sz="4000" b="1" dirty="0" err="1" smtClean="0"/>
              <a:t>Yonathan</a:t>
            </a:r>
            <a:r>
              <a:rPr lang="en-US" sz="4000" b="1" dirty="0" smtClean="0"/>
              <a:t>: 1 Samuel 14:45  </a:t>
            </a:r>
            <a:r>
              <a:rPr lang="en-US" sz="4000" b="1" dirty="0"/>
              <a:t>But the people said to Saul, "Must Jonathan die, who has brought about </a:t>
            </a:r>
            <a:r>
              <a:rPr lang="en-US" sz="4000" b="1" u="sng" dirty="0"/>
              <a:t>this great deliverance in Israel</a:t>
            </a:r>
            <a:r>
              <a:rPr lang="en-US" sz="4000" b="1" dirty="0"/>
              <a:t>? Far from it! As Yahuwah lives, not one hair of his head shall fall to the ground, for he has worked with Elohim this day." So the people rescued Jonathan and he did not die</a:t>
            </a:r>
            <a:r>
              <a:rPr lang="en-US" sz="4000" b="1" dirty="0" smtClean="0"/>
              <a:t>.</a:t>
            </a:r>
          </a:p>
          <a:p>
            <a:pPr marL="0" indent="0">
              <a:buNone/>
            </a:pPr>
            <a:r>
              <a:rPr lang="en-US" sz="4000" b="1" dirty="0" smtClean="0"/>
              <a:t>1 Samuel 19:5  </a:t>
            </a:r>
            <a:r>
              <a:rPr lang="en-US" sz="4000" b="1" dirty="0"/>
              <a:t>For he took his life in his hand and struck the Philistine, and Yahuwah brought about a </a:t>
            </a:r>
            <a:r>
              <a:rPr lang="en-US" sz="4000" b="1" u="sng" dirty="0"/>
              <a:t>great deliverance for all Israel</a:t>
            </a:r>
            <a:r>
              <a:rPr lang="en-US" sz="4000" b="1" dirty="0"/>
              <a:t>; you saw [it] and rejoiced. </a:t>
            </a:r>
          </a:p>
        </p:txBody>
      </p:sp>
    </p:spTree>
    <p:extLst>
      <p:ext uri="{BB962C8B-B14F-4D97-AF65-F5344CB8AC3E}">
        <p14:creationId xmlns:p14="http://schemas.microsoft.com/office/powerpoint/2010/main" val="21356616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“Great Deliverances”</a:t>
            </a:r>
          </a:p>
          <a:p>
            <a:pPr marL="0" indent="0">
              <a:buNone/>
            </a:pPr>
            <a:r>
              <a:rPr lang="en-US" sz="4000" b="1" dirty="0" smtClean="0"/>
              <a:t>For David: Psalm 18:48-50 </a:t>
            </a:r>
            <a:r>
              <a:rPr lang="en-US" dirty="0" smtClean="0"/>
              <a:t> </a:t>
            </a:r>
            <a:r>
              <a:rPr lang="en-US" sz="4000" b="1" dirty="0"/>
              <a:t>He delivers me from my enemies; Surely You lift me above those who rise up against me; You rescue me from the violent man</a:t>
            </a:r>
            <a:r>
              <a:rPr lang="en-US" sz="4000" b="1" dirty="0" smtClean="0"/>
              <a:t>. </a:t>
            </a:r>
            <a:r>
              <a:rPr lang="en-US" sz="4000" b="1" dirty="0"/>
              <a:t>Therefore I will give thanks to You among the nations, Yahuwah, And I will sing praises to Your </a:t>
            </a:r>
            <a:r>
              <a:rPr lang="en-US" sz="4000" b="1" dirty="0" smtClean="0"/>
              <a:t>name. </a:t>
            </a:r>
            <a:r>
              <a:rPr lang="en-US" sz="4000" b="1" u="sng" dirty="0"/>
              <a:t>He gives great deliverance to His king</a:t>
            </a:r>
            <a:r>
              <a:rPr lang="en-US" sz="4000" b="1" dirty="0"/>
              <a:t>, And shows act of love to His anointed, To David and his descendants forever.</a:t>
            </a:r>
          </a:p>
        </p:txBody>
      </p:sp>
    </p:spTree>
    <p:extLst>
      <p:ext uri="{BB962C8B-B14F-4D97-AF65-F5344CB8AC3E}">
        <p14:creationId xmlns:p14="http://schemas.microsoft.com/office/powerpoint/2010/main" val="326462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Deliverance/Salvation</a:t>
            </a:r>
          </a:p>
          <a:p>
            <a:pPr marL="0" indent="0">
              <a:buNone/>
            </a:pPr>
            <a:r>
              <a:rPr lang="en-US" sz="4000" b="1" dirty="0" smtClean="0">
                <a:latin typeface="Bwhebb" panose="00000400000000000000" pitchFamily="2" charset="0"/>
              </a:rPr>
              <a:t>h</a:t>
            </a:r>
            <a:r>
              <a:rPr lang="en-US" sz="4000" b="1" dirty="0">
                <a:latin typeface="Bwhebb" panose="00000400000000000000" pitchFamily="2" charset="0"/>
              </a:rPr>
              <a:t>['</a:t>
            </a:r>
            <a:r>
              <a:rPr lang="en-US" sz="4000" b="1" dirty="0" err="1">
                <a:latin typeface="Bwhebb" panose="00000400000000000000" pitchFamily="2" charset="0"/>
              </a:rPr>
              <a:t>WvT</a:t>
            </a:r>
            <a:r>
              <a:rPr lang="en-US" sz="4000" b="1" dirty="0">
                <a:latin typeface="Bwhebb" panose="00000400000000000000" pitchFamily="2" charset="0"/>
              </a:rPr>
              <a:t>. </a:t>
            </a:r>
            <a:r>
              <a:rPr lang="en-US" sz="4000" b="1" dirty="0" smtClean="0"/>
              <a:t>(</a:t>
            </a:r>
            <a:r>
              <a:rPr lang="en-US" sz="4000" b="1" i="1" dirty="0" err="1" smtClean="0"/>
              <a:t>teshua</a:t>
            </a:r>
            <a:r>
              <a:rPr lang="en-US" sz="4000" b="1" dirty="0" smtClean="0"/>
              <a:t>, noun) </a:t>
            </a:r>
            <a:r>
              <a:rPr lang="en-US" sz="4000" dirty="0"/>
              <a:t>- </a:t>
            </a:r>
            <a:r>
              <a:rPr lang="en-US" sz="4000" b="1" dirty="0"/>
              <a:t>help, deliverance, salvation, victory</a:t>
            </a:r>
            <a:r>
              <a:rPr lang="en-US" sz="4000" dirty="0" smtClean="0"/>
              <a:t>.</a:t>
            </a:r>
            <a:r>
              <a:rPr lang="en-US" sz="4000" b="1" dirty="0" smtClean="0"/>
              <a:t> Judges 15:18, 13X in Psalms, also elsewhere – [not to be confused with </a:t>
            </a:r>
            <a:r>
              <a:rPr lang="en-US" sz="4000" b="1" dirty="0" err="1" smtClean="0"/>
              <a:t>teshuvah</a:t>
            </a:r>
            <a:r>
              <a:rPr lang="en-US" sz="4000" b="1" dirty="0" smtClean="0"/>
              <a:t>, “repentance”]</a:t>
            </a:r>
          </a:p>
          <a:p>
            <a:pPr marL="0" indent="0">
              <a:buNone/>
            </a:pPr>
            <a:r>
              <a:rPr lang="en-US" sz="4000" b="1" dirty="0">
                <a:latin typeface="Bwhebb" panose="00000400000000000000" pitchFamily="2" charset="0"/>
              </a:rPr>
              <a:t>h['</a:t>
            </a:r>
            <a:r>
              <a:rPr lang="en-US" sz="4000" b="1" dirty="0" err="1">
                <a:latin typeface="Bwhebb" panose="00000400000000000000" pitchFamily="2" charset="0"/>
              </a:rPr>
              <a:t>Wvy</a:t>
            </a:r>
            <a:r>
              <a:rPr lang="en-US" sz="4000" b="1" dirty="0" smtClean="0">
                <a:latin typeface="Bwhebb" panose="00000400000000000000" pitchFamily="2" charset="0"/>
              </a:rPr>
              <a:t>&gt; </a:t>
            </a:r>
            <a:r>
              <a:rPr lang="en-US" sz="4000" b="1" dirty="0" smtClean="0"/>
              <a:t>(</a:t>
            </a:r>
            <a:r>
              <a:rPr lang="en-US" sz="4000" b="1" i="1" dirty="0" err="1" smtClean="0"/>
              <a:t>yeshua</a:t>
            </a:r>
            <a:r>
              <a:rPr lang="en-US" sz="4000" b="1" dirty="0" smtClean="0"/>
              <a:t>, noun) </a:t>
            </a:r>
            <a:r>
              <a:rPr lang="en-US" sz="4000" dirty="0" smtClean="0"/>
              <a:t>- </a:t>
            </a:r>
            <a:r>
              <a:rPr lang="en-US" sz="4000" b="1" dirty="0"/>
              <a:t>help, salvation </a:t>
            </a:r>
            <a:endParaRPr lang="en-US" sz="4000" b="1" dirty="0" smtClean="0"/>
          </a:p>
          <a:p>
            <a:pPr marL="0" indent="0">
              <a:buNone/>
            </a:pPr>
            <a:r>
              <a:rPr lang="en-US" sz="4000" b="1" dirty="0">
                <a:latin typeface="Bwhebb" panose="00000400000000000000" pitchFamily="2" charset="0"/>
              </a:rPr>
              <a:t>[</a:t>
            </a:r>
            <a:r>
              <a:rPr lang="en-US" sz="4000" b="1" dirty="0" err="1" smtClean="0">
                <a:latin typeface="Bwhebb" panose="00000400000000000000" pitchFamily="2" charset="0"/>
              </a:rPr>
              <a:t>v;yE</a:t>
            </a:r>
            <a:r>
              <a:rPr lang="en-US" sz="4000" b="1" dirty="0" smtClean="0">
                <a:latin typeface="Bwhebb" panose="00000400000000000000" pitchFamily="2" charset="0"/>
              </a:rPr>
              <a:t> </a:t>
            </a:r>
            <a:r>
              <a:rPr lang="en-US" sz="4000" b="1" dirty="0" smtClean="0"/>
              <a:t>(</a:t>
            </a:r>
            <a:r>
              <a:rPr lang="en-US" sz="4000" b="1" i="1" dirty="0" err="1" smtClean="0"/>
              <a:t>yesha</a:t>
            </a:r>
            <a:r>
              <a:rPr lang="en-US" sz="4000" b="1" dirty="0" smtClean="0"/>
              <a:t>, verb) - </a:t>
            </a:r>
            <a:r>
              <a:rPr lang="en-US" sz="4000" b="1" dirty="0"/>
              <a:t>help, deliverance, </a:t>
            </a:r>
            <a:r>
              <a:rPr lang="en-US" sz="4000" b="1" dirty="0" smtClean="0"/>
              <a:t>salvation – </a:t>
            </a:r>
            <a:r>
              <a:rPr lang="en-US" sz="4000" b="1" dirty="0" err="1" smtClean="0"/>
              <a:t>Yeshayahu</a:t>
            </a:r>
            <a:r>
              <a:rPr lang="en-US" sz="4000" b="1" dirty="0" smtClean="0"/>
              <a:t> (Isaiah) (</a:t>
            </a:r>
            <a:r>
              <a:rPr lang="en-US" sz="4000" b="1" dirty="0" err="1" smtClean="0"/>
              <a:t>Yahu</a:t>
            </a:r>
            <a:r>
              <a:rPr lang="en-US" sz="4000" b="1" dirty="0" smtClean="0"/>
              <a:t> delivers), also Yahusha or </a:t>
            </a:r>
            <a:r>
              <a:rPr lang="en-US" sz="4000" b="1" dirty="0" err="1" smtClean="0"/>
              <a:t>Yehoshua</a:t>
            </a:r>
            <a:r>
              <a:rPr lang="en-US" sz="4000" b="1" dirty="0" smtClean="0"/>
              <a:t> (“Jesus”) (</a:t>
            </a:r>
            <a:r>
              <a:rPr lang="en-US" sz="4000" b="1" dirty="0" err="1" smtClean="0"/>
              <a:t>Yahu</a:t>
            </a:r>
            <a:r>
              <a:rPr lang="en-US" sz="4000" b="1" dirty="0" smtClean="0"/>
              <a:t> delivers)</a:t>
            </a:r>
            <a:endParaRPr lang="en-US" sz="4000" b="1" dirty="0"/>
          </a:p>
        </p:txBody>
      </p:sp>
    </p:spTree>
    <p:extLst>
      <p:ext uri="{BB962C8B-B14F-4D97-AF65-F5344CB8AC3E}">
        <p14:creationId xmlns:p14="http://schemas.microsoft.com/office/powerpoint/2010/main" val="1624404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Escape as Deliverance</a:t>
            </a:r>
          </a:p>
          <a:p>
            <a:pPr marL="0" indent="0">
              <a:buNone/>
            </a:pPr>
            <a:r>
              <a:rPr lang="en-US" sz="4000" dirty="0" err="1">
                <a:latin typeface="Bwhebb" panose="00000400000000000000" pitchFamily="2" charset="0"/>
              </a:rPr>
              <a:t>hj'yleP.Æhj'leP</a:t>
            </a:r>
            <a:r>
              <a:rPr lang="en-US" sz="4000" dirty="0">
                <a:latin typeface="Bwhebb" panose="00000400000000000000" pitchFamily="2" charset="0"/>
              </a:rPr>
              <a:t>. </a:t>
            </a:r>
            <a:r>
              <a:rPr lang="en-US" sz="4000" dirty="0" smtClean="0"/>
              <a:t>(</a:t>
            </a:r>
            <a:r>
              <a:rPr lang="en-US" sz="4000" dirty="0" err="1" smtClean="0"/>
              <a:t>pelaytah</a:t>
            </a:r>
            <a:r>
              <a:rPr lang="en-US" sz="4000" dirty="0" smtClean="0"/>
              <a:t>) </a:t>
            </a:r>
            <a:r>
              <a:rPr lang="en-US" dirty="0" smtClean="0"/>
              <a:t>- </a:t>
            </a:r>
            <a:r>
              <a:rPr lang="en-US" sz="4000" dirty="0" smtClean="0"/>
              <a:t>1</a:t>
            </a:r>
            <a:r>
              <a:rPr lang="en-US" sz="4000" dirty="0"/>
              <a:t>. a survivor, survival, someone or something remaining; </a:t>
            </a:r>
            <a:r>
              <a:rPr lang="en-US" sz="4000" dirty="0" smtClean="0"/>
              <a:t>2</a:t>
            </a:r>
            <a:r>
              <a:rPr lang="en-US" sz="4000" dirty="0"/>
              <a:t>. </a:t>
            </a:r>
            <a:r>
              <a:rPr lang="en-US" sz="4000" b="1" dirty="0"/>
              <a:t>escape, </a:t>
            </a:r>
            <a:r>
              <a:rPr lang="en-US" sz="4000" b="1" dirty="0" smtClean="0"/>
              <a:t>deliverance</a:t>
            </a:r>
            <a:r>
              <a:rPr lang="en-US" sz="4000" dirty="0"/>
              <a:t> </a:t>
            </a:r>
            <a:r>
              <a:rPr lang="en-US" sz="4000" dirty="0" smtClean="0"/>
              <a:t>(only used 4 times in </a:t>
            </a:r>
            <a:r>
              <a:rPr lang="en-US" sz="4000" dirty="0" err="1" smtClean="0"/>
              <a:t>Tanach</a:t>
            </a:r>
            <a:r>
              <a:rPr lang="en-US" sz="4000" dirty="0" smtClean="0"/>
              <a:t>)</a:t>
            </a:r>
          </a:p>
          <a:p>
            <a:pPr marL="0" indent="0">
              <a:buNone/>
            </a:pPr>
            <a:r>
              <a:rPr lang="en-US" sz="4000" dirty="0" smtClean="0"/>
              <a:t>… he will provide a way of escape so that you may be able to bear (the temptation)</a:t>
            </a:r>
          </a:p>
          <a:p>
            <a:pPr marL="0" indent="0">
              <a:buNone/>
            </a:pPr>
            <a:endParaRPr lang="en-US" sz="4000" b="1" dirty="0"/>
          </a:p>
        </p:txBody>
      </p:sp>
    </p:spTree>
    <p:extLst>
      <p:ext uri="{BB962C8B-B14F-4D97-AF65-F5344CB8AC3E}">
        <p14:creationId xmlns:p14="http://schemas.microsoft.com/office/powerpoint/2010/main" val="39287994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Judges Were Deliverers</a:t>
            </a:r>
          </a:p>
          <a:p>
            <a:pPr marL="0" indent="0">
              <a:buNone/>
            </a:pPr>
            <a:r>
              <a:rPr lang="en-US" sz="4000" b="1" dirty="0" smtClean="0"/>
              <a:t>Judges 3:7-9  The </a:t>
            </a:r>
            <a:r>
              <a:rPr lang="en-US" sz="4000" b="1" dirty="0"/>
              <a:t>sons of Israel did what was evil in the sight of Yahuwah, and forgot Yahuwah their Elohim and served the </a:t>
            </a:r>
            <a:r>
              <a:rPr lang="en-US" sz="4000" b="1" dirty="0" err="1"/>
              <a:t>Baals</a:t>
            </a:r>
            <a:r>
              <a:rPr lang="en-US" sz="4000" b="1" dirty="0"/>
              <a:t> and the </a:t>
            </a:r>
            <a:r>
              <a:rPr lang="en-US" sz="4000" b="1" dirty="0" err="1"/>
              <a:t>Asheroth</a:t>
            </a:r>
            <a:r>
              <a:rPr lang="en-US" sz="4000" b="1" dirty="0" smtClean="0"/>
              <a:t>. </a:t>
            </a:r>
            <a:r>
              <a:rPr lang="en-US" sz="4000" b="1" dirty="0"/>
              <a:t>Then the anger of Yahuwah was kindled against Israel, so that He sold them into the hands of </a:t>
            </a:r>
            <a:r>
              <a:rPr lang="en-US" sz="4000" b="1" dirty="0" err="1"/>
              <a:t>Cushan-rishathaim</a:t>
            </a:r>
            <a:r>
              <a:rPr lang="en-US" sz="4000" b="1" dirty="0"/>
              <a:t> king of Mesopotamia; and the sons of Israel served </a:t>
            </a:r>
            <a:r>
              <a:rPr lang="en-US" sz="4000" b="1" dirty="0" err="1"/>
              <a:t>Cushan-rishathaim</a:t>
            </a:r>
            <a:r>
              <a:rPr lang="en-US" sz="4000" b="1" dirty="0"/>
              <a:t> eight </a:t>
            </a:r>
            <a:r>
              <a:rPr lang="en-US" sz="4000" b="1" dirty="0" smtClean="0"/>
              <a:t>years. </a:t>
            </a:r>
            <a:r>
              <a:rPr lang="en-US" sz="4000" b="1" dirty="0"/>
              <a:t>When the sons of Israel cried to Yahuwah, </a:t>
            </a:r>
            <a:r>
              <a:rPr lang="en-US" sz="4000" b="1" u="sng" dirty="0"/>
              <a:t>Yahuwah raised up a </a:t>
            </a:r>
            <a:r>
              <a:rPr lang="en-US" sz="4000" b="1" u="sng" dirty="0" smtClean="0"/>
              <a:t>deliverer (</a:t>
            </a:r>
            <a:r>
              <a:rPr lang="en-US" sz="4000" b="1" u="sng" dirty="0" err="1" smtClean="0"/>
              <a:t>Heb</a:t>
            </a:r>
            <a:r>
              <a:rPr lang="en-US" sz="4000" b="1" u="sng" dirty="0" smtClean="0"/>
              <a:t> </a:t>
            </a:r>
            <a:r>
              <a:rPr lang="en-US" sz="4000" b="1" i="1" u="sng" dirty="0" err="1" smtClean="0"/>
              <a:t>moshiah</a:t>
            </a:r>
            <a:r>
              <a:rPr lang="en-US" sz="4000" b="1" u="sng" dirty="0" smtClean="0"/>
              <a:t>)</a:t>
            </a:r>
            <a:r>
              <a:rPr lang="en-US" sz="4000" b="1" dirty="0" smtClean="0"/>
              <a:t> </a:t>
            </a:r>
            <a:r>
              <a:rPr lang="en-US" sz="4000" b="1" dirty="0"/>
              <a:t>for the sons of Israel to deliver them, </a:t>
            </a:r>
            <a:r>
              <a:rPr lang="en-US" sz="4000" b="1" dirty="0" err="1"/>
              <a:t>Othniel</a:t>
            </a:r>
            <a:r>
              <a:rPr lang="en-US" sz="4000" b="1" dirty="0"/>
              <a:t> the son of </a:t>
            </a:r>
            <a:r>
              <a:rPr lang="en-US" sz="4000" b="1" dirty="0" err="1"/>
              <a:t>Kenaz</a:t>
            </a:r>
            <a:r>
              <a:rPr lang="en-US" sz="4000" b="1" dirty="0"/>
              <a:t>, Caleb's younger brother</a:t>
            </a:r>
            <a:r>
              <a:rPr lang="en-US" sz="4000" b="1" dirty="0" smtClean="0"/>
              <a:t>.</a:t>
            </a:r>
            <a:endParaRPr lang="en-US" sz="4000" b="1" dirty="0"/>
          </a:p>
        </p:txBody>
      </p:sp>
    </p:spTree>
    <p:extLst>
      <p:ext uri="{BB962C8B-B14F-4D97-AF65-F5344CB8AC3E}">
        <p14:creationId xmlns:p14="http://schemas.microsoft.com/office/powerpoint/2010/main" val="2245996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err="1" smtClean="0">
                <a:latin typeface="Times New Roman" panose="02020603050405020304" pitchFamily="18" charset="0"/>
                <a:cs typeface="Times New Roman" panose="02020603050405020304" pitchFamily="18" charset="0"/>
              </a:rPr>
              <a:t>Moshiah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smtClean="0">
                <a:latin typeface="Bwhebb" panose="00000400000000000000" pitchFamily="2" charset="0"/>
              </a:rPr>
              <a:t>[:</a:t>
            </a:r>
            <a:r>
              <a:rPr lang="en-US" sz="4000" dirty="0" err="1">
                <a:latin typeface="Bwhebb" panose="00000400000000000000" pitchFamily="2" charset="0"/>
              </a:rPr>
              <a:t>yvi</a:t>
            </a:r>
            <a:r>
              <a:rPr lang="en-US" sz="4000" dirty="0">
                <a:latin typeface="Bwhebb" panose="00000400000000000000" pitchFamily="2" charset="0"/>
              </a:rPr>
              <a:t>(Am </a:t>
            </a:r>
            <a:r>
              <a:rPr lang="en-US" sz="4000" b="1" dirty="0" smtClean="0"/>
              <a:t>(</a:t>
            </a:r>
            <a:r>
              <a:rPr lang="en-US" sz="4000" b="1" dirty="0" err="1" smtClean="0"/>
              <a:t>moshiah</a:t>
            </a:r>
            <a:r>
              <a:rPr lang="en-US" sz="4000" b="1" dirty="0" smtClean="0"/>
              <a:t>) – from</a:t>
            </a:r>
            <a:r>
              <a:rPr lang="en-US" sz="4000" b="1" dirty="0" smtClean="0">
                <a:latin typeface="Bwhebb" panose="00000400000000000000" pitchFamily="2" charset="0"/>
              </a:rPr>
              <a:t> </a:t>
            </a:r>
            <a:r>
              <a:rPr lang="en-US" sz="4000" dirty="0">
                <a:latin typeface="Bwhebb" panose="00000400000000000000" pitchFamily="2" charset="0"/>
              </a:rPr>
              <a:t>[</a:t>
            </a:r>
            <a:r>
              <a:rPr lang="en-US" sz="4000" dirty="0" err="1">
                <a:latin typeface="Bwhebb" panose="00000400000000000000" pitchFamily="2" charset="0"/>
              </a:rPr>
              <a:t>v;y</a:t>
            </a:r>
            <a:r>
              <a:rPr lang="en-US" sz="4000" dirty="0">
                <a:latin typeface="Bwhebb" panose="00000400000000000000" pitchFamily="2" charset="0"/>
              </a:rPr>
              <a:t>" </a:t>
            </a:r>
            <a:r>
              <a:rPr lang="en-US" sz="4000" dirty="0"/>
              <a:t>(</a:t>
            </a:r>
            <a:r>
              <a:rPr lang="en-US" sz="4000" dirty="0" err="1" smtClean="0"/>
              <a:t>yasha</a:t>
            </a:r>
            <a:r>
              <a:rPr lang="en-US" sz="4000" dirty="0" smtClean="0"/>
              <a:t>) </a:t>
            </a:r>
            <a:r>
              <a:rPr lang="en-US" sz="4000" b="1" dirty="0"/>
              <a:t>be saved, be delivered (</a:t>
            </a:r>
            <a:r>
              <a:rPr lang="en-US" sz="4000" b="1" dirty="0" err="1"/>
              <a:t>Niphal</a:t>
            </a:r>
            <a:r>
              <a:rPr lang="en-US" sz="4000" b="1" dirty="0"/>
              <a:t>); save, deliver, give victory, help; be safe; take vengeance, preserve (</a:t>
            </a:r>
            <a:r>
              <a:rPr lang="en-US" sz="4000" b="1" dirty="0" err="1"/>
              <a:t>Hiphil</a:t>
            </a:r>
            <a:r>
              <a:rPr lang="en-US" sz="4000" b="1" dirty="0"/>
              <a:t>); </a:t>
            </a:r>
            <a:r>
              <a:rPr lang="en-US" sz="4000" dirty="0"/>
              <a:t>ASV, "rescue" "defend cause": RSV, substantive "savior." </a:t>
            </a:r>
            <a:endParaRPr lang="en-US" sz="4000" dirty="0" smtClean="0"/>
          </a:p>
          <a:p>
            <a:pPr>
              <a:buFontTx/>
              <a:buChar char="-"/>
            </a:pPr>
            <a:r>
              <a:rPr lang="en-US" sz="4000" b="1" dirty="0" smtClean="0"/>
              <a:t>Aha moment: Messiah means “Savior”</a:t>
            </a:r>
          </a:p>
          <a:p>
            <a:pPr>
              <a:buFontTx/>
              <a:buChar char="-"/>
            </a:pPr>
            <a:r>
              <a:rPr lang="en-US" sz="4000" dirty="0" smtClean="0"/>
              <a:t>Also in verse 11:  </a:t>
            </a:r>
            <a:r>
              <a:rPr lang="en-US" sz="4000" dirty="0"/>
              <a:t>"</a:t>
            </a:r>
            <a:r>
              <a:rPr lang="en-US" sz="4000" b="1" dirty="0"/>
              <a:t>I, even I, am Yahuwah, And there is no savior besides Me</a:t>
            </a:r>
            <a:r>
              <a:rPr lang="en-US" sz="4000" dirty="0" smtClean="0"/>
              <a:t>.”</a:t>
            </a:r>
            <a:endParaRPr lang="en-US" sz="4000" dirty="0"/>
          </a:p>
        </p:txBody>
      </p:sp>
    </p:spTree>
    <p:extLst>
      <p:ext uri="{BB962C8B-B14F-4D97-AF65-F5344CB8AC3E}">
        <p14:creationId xmlns:p14="http://schemas.microsoft.com/office/powerpoint/2010/main" val="2287024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err="1" smtClean="0">
                <a:latin typeface="Times New Roman" panose="02020603050405020304" pitchFamily="18" charset="0"/>
                <a:cs typeface="Times New Roman" panose="02020603050405020304" pitchFamily="18" charset="0"/>
              </a:rPr>
              <a:t>Moshiach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a:latin typeface="Bwhebb" panose="00000400000000000000" pitchFamily="2" charset="0"/>
              </a:rPr>
              <a:t>xv;m</a:t>
            </a:r>
            <a:r>
              <a:rPr lang="en-US" sz="4000" b="1" dirty="0">
                <a:latin typeface="Bwhebb" panose="00000400000000000000" pitchFamily="2" charset="0"/>
              </a:rPr>
              <a:t>' </a:t>
            </a:r>
            <a:r>
              <a:rPr lang="en-US" sz="4000" dirty="0" smtClean="0">
                <a:latin typeface="Bwhebb" panose="00000400000000000000" pitchFamily="2" charset="0"/>
              </a:rPr>
              <a:t>(</a:t>
            </a:r>
            <a:r>
              <a:rPr lang="en-US" sz="4000" dirty="0" smtClean="0"/>
              <a:t>(</a:t>
            </a:r>
            <a:r>
              <a:rPr lang="en-US" sz="4000" dirty="0" err="1" smtClean="0"/>
              <a:t>mashach</a:t>
            </a:r>
            <a:r>
              <a:rPr lang="en-US" sz="4000" dirty="0" smtClean="0"/>
              <a:t>) - smear</a:t>
            </a:r>
            <a:r>
              <a:rPr lang="en-US" sz="4000" dirty="0"/>
              <a:t>, </a:t>
            </a:r>
            <a:r>
              <a:rPr lang="en-US" sz="4000" dirty="0" smtClean="0"/>
              <a:t>anoint, </a:t>
            </a:r>
            <a:r>
              <a:rPr lang="en-US" sz="4000" i="1" dirty="0" smtClean="0"/>
              <a:t>wipe </a:t>
            </a:r>
            <a:r>
              <a:rPr lang="en-US" sz="4000" dirty="0" smtClean="0"/>
              <a:t>or </a:t>
            </a:r>
            <a:r>
              <a:rPr lang="en-US" sz="4000" i="1" dirty="0" smtClean="0"/>
              <a:t>stroke </a:t>
            </a:r>
            <a:r>
              <a:rPr lang="en-US" sz="4000" i="1" dirty="0"/>
              <a:t>with the hand </a:t>
            </a:r>
            <a:endParaRPr lang="en-US" sz="4000" i="1" dirty="0" smtClean="0"/>
          </a:p>
          <a:p>
            <a:pPr marL="0" indent="0">
              <a:buNone/>
            </a:pPr>
            <a:r>
              <a:rPr lang="en-US" sz="4000" b="1" dirty="0" smtClean="0">
                <a:latin typeface="Bwhebb" panose="00000400000000000000" pitchFamily="2" charset="0"/>
              </a:rPr>
              <a:t>x</a:t>
            </a:r>
            <a:r>
              <a:rPr lang="en-US" sz="4000" dirty="0" smtClean="0">
                <a:latin typeface="Bwhebb" panose="00000400000000000000" pitchFamily="2" charset="0"/>
              </a:rPr>
              <a:t>:yvi(Am</a:t>
            </a:r>
            <a:r>
              <a:rPr lang="en-US" sz="4000" b="1" i="1" dirty="0" smtClean="0"/>
              <a:t> </a:t>
            </a:r>
            <a:r>
              <a:rPr lang="en-US" sz="4000" b="1" i="1" dirty="0" err="1" smtClean="0"/>
              <a:t>Moshiach</a:t>
            </a:r>
            <a:r>
              <a:rPr lang="en-US" sz="4000" dirty="0" smtClean="0"/>
              <a:t> - an anointed one.  But, Messiah also means “anointed one” when taken from this Hebrew root</a:t>
            </a:r>
          </a:p>
          <a:p>
            <a:pPr>
              <a:buFontTx/>
              <a:buChar char="-"/>
            </a:pPr>
            <a:r>
              <a:rPr lang="en-US" sz="4000" dirty="0" smtClean="0"/>
              <a:t>Summary:</a:t>
            </a:r>
          </a:p>
          <a:p>
            <a:pPr>
              <a:buFontTx/>
              <a:buChar char="-"/>
            </a:pPr>
            <a:r>
              <a:rPr lang="en-US" sz="4000" dirty="0" err="1" smtClean="0"/>
              <a:t>Moshiah</a:t>
            </a:r>
            <a:r>
              <a:rPr lang="en-US" sz="4000" dirty="0" smtClean="0"/>
              <a:t> means Savior</a:t>
            </a:r>
          </a:p>
          <a:p>
            <a:pPr>
              <a:buFontTx/>
              <a:buChar char="-"/>
            </a:pPr>
            <a:r>
              <a:rPr lang="en-US" sz="4000" dirty="0" err="1" smtClean="0"/>
              <a:t>Moshiach</a:t>
            </a:r>
            <a:r>
              <a:rPr lang="en-US" sz="4000" dirty="0" smtClean="0"/>
              <a:t> means Anointed (actually rare in OT)</a:t>
            </a:r>
            <a:endParaRPr lang="en-US" sz="4000" dirty="0"/>
          </a:p>
        </p:txBody>
      </p:sp>
    </p:spTree>
    <p:extLst>
      <p:ext uri="{BB962C8B-B14F-4D97-AF65-F5344CB8AC3E}">
        <p14:creationId xmlns:p14="http://schemas.microsoft.com/office/powerpoint/2010/main" val="1244447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err="1" smtClean="0">
                <a:latin typeface="Times New Roman" panose="02020603050405020304" pitchFamily="18" charset="0"/>
                <a:cs typeface="Times New Roman" panose="02020603050405020304" pitchFamily="18" charset="0"/>
              </a:rPr>
              <a:t>Aharon</a:t>
            </a:r>
            <a:r>
              <a:rPr lang="en-US" sz="4400" b="1" dirty="0" smtClean="0">
                <a:latin typeface="Times New Roman" panose="02020603050405020304" pitchFamily="18" charset="0"/>
                <a:cs typeface="Times New Roman" panose="02020603050405020304" pitchFamily="18" charset="0"/>
              </a:rPr>
              <a:t> &amp; Sons Were Anointed Ones</a:t>
            </a:r>
          </a:p>
          <a:p>
            <a:pPr marL="0" indent="0">
              <a:buNone/>
            </a:pPr>
            <a:r>
              <a:rPr lang="en-US" sz="4000" b="1" dirty="0" smtClean="0"/>
              <a:t>Exodus 40:13-15  "You </a:t>
            </a:r>
            <a:r>
              <a:rPr lang="en-US" sz="4000" b="1" dirty="0"/>
              <a:t>shall put the holy garments on </a:t>
            </a:r>
            <a:r>
              <a:rPr lang="en-US" sz="4000" b="1" dirty="0" err="1"/>
              <a:t>Aharon</a:t>
            </a:r>
            <a:r>
              <a:rPr lang="en-US" sz="4000" b="1" dirty="0"/>
              <a:t> and anoint </a:t>
            </a:r>
            <a:r>
              <a:rPr lang="en-US" sz="4000" b="1" dirty="0" smtClean="0"/>
              <a:t>(</a:t>
            </a:r>
            <a:r>
              <a:rPr lang="en-US" sz="4000" b="1" i="1" dirty="0" err="1" smtClean="0"/>
              <a:t>mashach</a:t>
            </a:r>
            <a:r>
              <a:rPr lang="en-US" sz="4000" b="1" dirty="0" smtClean="0"/>
              <a:t>) him </a:t>
            </a:r>
            <a:r>
              <a:rPr lang="en-US" sz="4000" b="1" dirty="0"/>
              <a:t>and consecrate him, that he may minister as a priest to </a:t>
            </a:r>
            <a:r>
              <a:rPr lang="en-US" sz="4000" b="1" dirty="0" smtClean="0"/>
              <a:t>Me. </a:t>
            </a:r>
            <a:r>
              <a:rPr lang="en-US" sz="4000" b="1" dirty="0"/>
              <a:t>"You shall bring his sons and put tunics on </a:t>
            </a:r>
            <a:r>
              <a:rPr lang="en-US" sz="4000" b="1" dirty="0" smtClean="0"/>
              <a:t>them; </a:t>
            </a:r>
            <a:r>
              <a:rPr lang="en-US" sz="4000" b="1" dirty="0"/>
              <a:t>and you shall anoint them even as you have anointed their father, that they may minister as priests to Me; and their anointing will qualify them for a perpetual priesthood throughout their generations."</a:t>
            </a:r>
          </a:p>
        </p:txBody>
      </p:sp>
    </p:spTree>
    <p:extLst>
      <p:ext uri="{BB962C8B-B14F-4D97-AF65-F5344CB8AC3E}">
        <p14:creationId xmlns:p14="http://schemas.microsoft.com/office/powerpoint/2010/main" val="4097982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Judges Were Deliverers</a:t>
            </a:r>
          </a:p>
          <a:p>
            <a:pPr marL="0" indent="0">
              <a:buNone/>
            </a:pPr>
            <a:r>
              <a:rPr lang="en-US" sz="4000" b="1" dirty="0" smtClean="0"/>
              <a:t>Judges 3:14-16 </a:t>
            </a:r>
            <a:r>
              <a:rPr lang="en-US" sz="4000" b="1" dirty="0"/>
              <a:t>The sons of Israel served </a:t>
            </a:r>
            <a:r>
              <a:rPr lang="en-US" sz="4000" b="1" dirty="0" err="1"/>
              <a:t>Eglon</a:t>
            </a:r>
            <a:r>
              <a:rPr lang="en-US" sz="4000" b="1" dirty="0"/>
              <a:t> the king of Moab eighteen years</a:t>
            </a:r>
            <a:r>
              <a:rPr lang="en-US" sz="4000" b="1" dirty="0" smtClean="0"/>
              <a:t>. </a:t>
            </a:r>
            <a:r>
              <a:rPr lang="en-US" sz="4000" b="1" dirty="0"/>
              <a:t>But when the sons of Israel cried to Yahuwah, </a:t>
            </a:r>
            <a:r>
              <a:rPr lang="en-US" sz="4000" b="1" u="sng" dirty="0"/>
              <a:t>Yahuwah raised up a </a:t>
            </a:r>
            <a:r>
              <a:rPr lang="en-US" sz="4000" b="1" u="sng" dirty="0" smtClean="0"/>
              <a:t>deliverer (</a:t>
            </a:r>
            <a:r>
              <a:rPr lang="en-US" sz="4000" b="1" i="1" u="sng" dirty="0" err="1" smtClean="0"/>
              <a:t>moshiah</a:t>
            </a:r>
            <a:r>
              <a:rPr lang="en-US" sz="4000" b="1" u="sng" dirty="0" smtClean="0"/>
              <a:t>) </a:t>
            </a:r>
            <a:r>
              <a:rPr lang="en-US" sz="4000" b="1" u="sng" dirty="0"/>
              <a:t>for them</a:t>
            </a:r>
            <a:r>
              <a:rPr lang="en-US" sz="4000" b="1" dirty="0"/>
              <a:t>, Ehud the son of Gera, the </a:t>
            </a:r>
            <a:r>
              <a:rPr lang="en-US" sz="4000" b="1" dirty="0" err="1"/>
              <a:t>Benjamite</a:t>
            </a:r>
            <a:r>
              <a:rPr lang="en-US" sz="4000" b="1" dirty="0"/>
              <a:t>, a left-handed man. And the sons of Israel sent tribute by him to </a:t>
            </a:r>
            <a:r>
              <a:rPr lang="en-US" sz="4000" b="1" dirty="0" err="1"/>
              <a:t>Eglon</a:t>
            </a:r>
            <a:r>
              <a:rPr lang="en-US" sz="4000" b="1" dirty="0"/>
              <a:t> the king of Moab</a:t>
            </a:r>
            <a:r>
              <a:rPr lang="en-US" sz="4000" b="1" dirty="0" smtClean="0"/>
              <a:t>. </a:t>
            </a:r>
            <a:r>
              <a:rPr lang="en-US" sz="4000" b="1" dirty="0"/>
              <a:t>Ehud made himself a sword which had two edges, a cubit in length, and he bound it on his right thigh under his cloak.</a:t>
            </a:r>
            <a:endParaRPr lang="en-US" sz="5400" b="1" dirty="0"/>
          </a:p>
        </p:txBody>
      </p:sp>
    </p:spTree>
    <p:extLst>
      <p:ext uri="{BB962C8B-B14F-4D97-AF65-F5344CB8AC3E}">
        <p14:creationId xmlns:p14="http://schemas.microsoft.com/office/powerpoint/2010/main" val="16682373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Kings Were Deliverers</a:t>
            </a:r>
          </a:p>
          <a:p>
            <a:pPr marL="0" indent="0">
              <a:buNone/>
            </a:pPr>
            <a:r>
              <a:rPr lang="en-US" sz="4000" b="1" dirty="0" smtClean="0"/>
              <a:t>2 Kings 13:4-6 </a:t>
            </a:r>
            <a:r>
              <a:rPr lang="en-US" sz="4000" b="1" dirty="0"/>
              <a:t>Then </a:t>
            </a:r>
            <a:r>
              <a:rPr lang="en-US" sz="4000" b="1" dirty="0" err="1"/>
              <a:t>Jehoahaz</a:t>
            </a:r>
            <a:r>
              <a:rPr lang="en-US" sz="4000" b="1" dirty="0"/>
              <a:t> entreated the favor of Yahuwah, and Yahuwah listened to him; for He saw the oppression of Israel, how the king of Aram oppressed them</a:t>
            </a:r>
            <a:r>
              <a:rPr lang="en-US" sz="4000" b="1" dirty="0" smtClean="0"/>
              <a:t>. </a:t>
            </a:r>
            <a:r>
              <a:rPr lang="en-US" sz="4000" b="1" u="sng" dirty="0"/>
              <a:t>Yahuwah gave Israel a </a:t>
            </a:r>
            <a:r>
              <a:rPr lang="en-US" sz="4000" b="1" u="sng" dirty="0" smtClean="0"/>
              <a:t>deliverer (</a:t>
            </a:r>
            <a:r>
              <a:rPr lang="en-US" sz="4000" b="1" u="sng" dirty="0" err="1" smtClean="0"/>
              <a:t>Heb</a:t>
            </a:r>
            <a:r>
              <a:rPr lang="en-US" sz="4000" b="1" u="sng" dirty="0" smtClean="0"/>
              <a:t> </a:t>
            </a:r>
            <a:r>
              <a:rPr lang="en-US" sz="4000" b="1" i="1" u="sng" dirty="0" err="1" smtClean="0"/>
              <a:t>moshiah</a:t>
            </a:r>
            <a:r>
              <a:rPr lang="en-US" sz="4000" b="1" u="sng" dirty="0" smtClean="0"/>
              <a:t>)</a:t>
            </a:r>
            <a:r>
              <a:rPr lang="en-US" sz="4000" b="1" dirty="0" smtClean="0"/>
              <a:t>, </a:t>
            </a:r>
            <a:r>
              <a:rPr lang="en-US" sz="4000" b="1" dirty="0"/>
              <a:t>so that they escaped from under the hand of the </a:t>
            </a:r>
            <a:r>
              <a:rPr lang="en-US" sz="4000" b="1" dirty="0" err="1"/>
              <a:t>Arameans</a:t>
            </a:r>
            <a:r>
              <a:rPr lang="en-US" sz="4000" b="1" dirty="0"/>
              <a:t>; and the sons of Israel lived in their tents as </a:t>
            </a:r>
            <a:r>
              <a:rPr lang="en-US" sz="4000" b="1" dirty="0" smtClean="0"/>
              <a:t>formerly. Nevertheless </a:t>
            </a:r>
            <a:r>
              <a:rPr lang="en-US" sz="4000" b="1" dirty="0"/>
              <a:t>they did not turn away from the sins of the house of Jeroboam, with which he made Israel sin, but walked in them; and the </a:t>
            </a:r>
            <a:r>
              <a:rPr lang="en-US" sz="4000" b="1" dirty="0" err="1"/>
              <a:t>Asherah</a:t>
            </a:r>
            <a:r>
              <a:rPr lang="en-US" sz="4000" b="1" dirty="0"/>
              <a:t> also remained standing in Samaria</a:t>
            </a:r>
            <a:r>
              <a:rPr lang="en-US" sz="4000" b="1" dirty="0" smtClean="0"/>
              <a:t>.</a:t>
            </a:r>
            <a:endParaRPr lang="en-US" sz="4000" b="1" dirty="0"/>
          </a:p>
        </p:txBody>
      </p:sp>
    </p:spTree>
    <p:extLst>
      <p:ext uri="{BB962C8B-B14F-4D97-AF65-F5344CB8AC3E}">
        <p14:creationId xmlns:p14="http://schemas.microsoft.com/office/powerpoint/2010/main" val="3356692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Yahuwah is David’s Deliverer</a:t>
            </a:r>
          </a:p>
          <a:p>
            <a:pPr marL="0" indent="0">
              <a:buNone/>
            </a:pPr>
            <a:r>
              <a:rPr lang="en-US" sz="4000" b="1" dirty="0" smtClean="0"/>
              <a:t>Psalm 18:2-5  Yahuwah </a:t>
            </a:r>
            <a:r>
              <a:rPr lang="en-US" sz="4000" b="1" dirty="0"/>
              <a:t>is my rock and my fortress and </a:t>
            </a:r>
            <a:r>
              <a:rPr lang="en-US" sz="4000" b="1" u="sng" dirty="0"/>
              <a:t>my </a:t>
            </a:r>
            <a:r>
              <a:rPr lang="en-US" sz="4000" b="1" u="sng" dirty="0" smtClean="0"/>
              <a:t>deliverer (</a:t>
            </a:r>
            <a:r>
              <a:rPr lang="en-US" sz="4000" b="1" u="sng" dirty="0" err="1" smtClean="0"/>
              <a:t>Heb</a:t>
            </a:r>
            <a:r>
              <a:rPr lang="en-US" sz="4000" b="1" u="sng" dirty="0" smtClean="0"/>
              <a:t> </a:t>
            </a:r>
            <a:r>
              <a:rPr lang="en-US" sz="4000" b="1" i="1" u="sng" dirty="0" err="1" smtClean="0"/>
              <a:t>pelaytah</a:t>
            </a:r>
            <a:r>
              <a:rPr lang="en-US" sz="4000" b="1" u="sng" dirty="0" smtClean="0"/>
              <a:t>, causes me to escape)</a:t>
            </a:r>
            <a:r>
              <a:rPr lang="en-US" sz="4000" b="1" dirty="0" smtClean="0"/>
              <a:t>, </a:t>
            </a:r>
            <a:r>
              <a:rPr lang="en-US" sz="4000" b="1" dirty="0"/>
              <a:t>My Elohim, my rock, in whom I take refuge; My shield and the horn of my salvation, my </a:t>
            </a:r>
            <a:r>
              <a:rPr lang="en-US" sz="4000" b="1" dirty="0" smtClean="0"/>
              <a:t>stronghold. </a:t>
            </a:r>
            <a:r>
              <a:rPr lang="en-US" sz="4000" b="1" dirty="0"/>
              <a:t>I call upon Yahuwah, who is worthy to be praised, And </a:t>
            </a:r>
            <a:r>
              <a:rPr lang="en-US" sz="4000" b="1" u="sng" dirty="0"/>
              <a:t>I am saved from my </a:t>
            </a:r>
            <a:r>
              <a:rPr lang="en-US" sz="4000" b="1" u="sng" dirty="0" smtClean="0"/>
              <a:t>enemies</a:t>
            </a:r>
            <a:r>
              <a:rPr lang="en-US" sz="4000" b="1" dirty="0" smtClean="0"/>
              <a:t>. </a:t>
            </a:r>
            <a:r>
              <a:rPr lang="en-US" sz="4000" b="1" dirty="0"/>
              <a:t>The cords of death encompassed me, And the torrents of ungodliness terrified </a:t>
            </a:r>
            <a:r>
              <a:rPr lang="en-US" sz="4000" b="1" dirty="0" smtClean="0"/>
              <a:t>me. </a:t>
            </a:r>
            <a:r>
              <a:rPr lang="en-US" sz="4000" b="1" dirty="0"/>
              <a:t>The cords of </a:t>
            </a:r>
            <a:r>
              <a:rPr lang="en-US" sz="4000" b="1" dirty="0" err="1"/>
              <a:t>Sheol</a:t>
            </a:r>
            <a:r>
              <a:rPr lang="en-US" sz="4000" b="1" dirty="0"/>
              <a:t> surrounded me; The snares of death confronted me.</a:t>
            </a:r>
          </a:p>
          <a:p>
            <a:pPr marL="0" indent="0">
              <a:buNone/>
            </a:pPr>
            <a:endParaRPr lang="en-US" sz="4000" b="1" dirty="0"/>
          </a:p>
        </p:txBody>
      </p:sp>
    </p:spTree>
    <p:extLst>
      <p:ext uri="{BB962C8B-B14F-4D97-AF65-F5344CB8AC3E}">
        <p14:creationId xmlns:p14="http://schemas.microsoft.com/office/powerpoint/2010/main" val="25769762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Deliverer Revealed</a:t>
            </a:r>
          </a:p>
          <a:p>
            <a:pPr marL="0" indent="0">
              <a:buNone/>
            </a:pPr>
            <a:r>
              <a:rPr lang="en-US" sz="4000" b="1" dirty="0" smtClean="0"/>
              <a:t>Isaiah 43:2-4  When </a:t>
            </a:r>
            <a:r>
              <a:rPr lang="en-US" sz="4000" b="1" dirty="0"/>
              <a:t>you pass through the waters, I will be with you; And through the rivers, they will not overflow you. When you walk through the fire, you will not be scorched, Nor will the flame burn you</a:t>
            </a:r>
            <a:r>
              <a:rPr lang="en-US" sz="4000" b="1" dirty="0" smtClean="0"/>
              <a:t>. </a:t>
            </a:r>
            <a:r>
              <a:rPr lang="en-US" sz="4000" b="1" u="sng" dirty="0" smtClean="0"/>
              <a:t>For </a:t>
            </a:r>
            <a:r>
              <a:rPr lang="en-US" sz="4000" b="1" u="sng" dirty="0"/>
              <a:t>I am Yahuwah your Elohim, The Holy One of Israel, your </a:t>
            </a:r>
            <a:r>
              <a:rPr lang="en-US" sz="4000" b="1" u="sng" dirty="0" smtClean="0"/>
              <a:t>Savior (</a:t>
            </a:r>
            <a:r>
              <a:rPr lang="en-US" sz="4000" b="1" i="1" u="sng" dirty="0" err="1" smtClean="0"/>
              <a:t>moshiah</a:t>
            </a:r>
            <a:r>
              <a:rPr lang="en-US" sz="4000" b="1" u="sng" dirty="0" smtClean="0"/>
              <a:t>)</a:t>
            </a:r>
            <a:r>
              <a:rPr lang="en-US" sz="4000" b="1" dirty="0" smtClean="0"/>
              <a:t>; </a:t>
            </a:r>
            <a:r>
              <a:rPr lang="en-US" sz="4000" b="1" dirty="0"/>
              <a:t>I have given </a:t>
            </a:r>
            <a:r>
              <a:rPr lang="en-US" sz="4000" b="1" dirty="0" err="1"/>
              <a:t>Mitzrayim</a:t>
            </a:r>
            <a:r>
              <a:rPr lang="en-US" sz="4000" b="1" dirty="0"/>
              <a:t> as your ransom, Cush and </a:t>
            </a:r>
            <a:r>
              <a:rPr lang="en-US" sz="4000" b="1" dirty="0" err="1"/>
              <a:t>Seba</a:t>
            </a:r>
            <a:r>
              <a:rPr lang="en-US" sz="4000" b="1" dirty="0"/>
              <a:t> in your </a:t>
            </a:r>
            <a:r>
              <a:rPr lang="en-US" sz="4000" b="1" dirty="0" smtClean="0"/>
              <a:t>place. Since </a:t>
            </a:r>
            <a:r>
              <a:rPr lang="en-US" sz="4000" b="1" dirty="0"/>
              <a:t>you are precious in My sight, [Since] you are honored and I love you, I will give [other] men in your place and [other] peoples in exchange for your life.</a:t>
            </a:r>
          </a:p>
        </p:txBody>
      </p:sp>
    </p:spTree>
    <p:extLst>
      <p:ext uri="{BB962C8B-B14F-4D97-AF65-F5344CB8AC3E}">
        <p14:creationId xmlns:p14="http://schemas.microsoft.com/office/powerpoint/2010/main" val="37952364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err="1" smtClean="0">
                <a:latin typeface="Times New Roman" panose="02020603050405020304" pitchFamily="18" charset="0"/>
                <a:cs typeface="Times New Roman" panose="02020603050405020304" pitchFamily="18" charset="0"/>
              </a:rPr>
              <a:t>Moshiach</a:t>
            </a:r>
            <a:r>
              <a:rPr lang="en-US" sz="4400" b="1" dirty="0" smtClean="0">
                <a:latin typeface="Times New Roman" panose="02020603050405020304" pitchFamily="18" charset="0"/>
                <a:cs typeface="Times New Roman" panose="02020603050405020304" pitchFamily="18" charset="0"/>
              </a:rPr>
              <a:t>/Savior in Torah</a:t>
            </a:r>
          </a:p>
          <a:p>
            <a:pPr marL="0" indent="0">
              <a:buNone/>
            </a:pPr>
            <a:r>
              <a:rPr lang="en-US" sz="4000" b="1" dirty="0" smtClean="0"/>
              <a:t>Deuteronomy 22:27 </a:t>
            </a:r>
            <a:r>
              <a:rPr lang="en-US" sz="4000" b="1" dirty="0"/>
              <a:t>"When he found her in the field, the engaged girl cried out, but there was no one to save </a:t>
            </a:r>
            <a:r>
              <a:rPr lang="en-US" sz="4000" b="1" dirty="0" smtClean="0"/>
              <a:t>her</a:t>
            </a:r>
            <a:r>
              <a:rPr lang="en-US" sz="4000" b="1" dirty="0"/>
              <a:t> </a:t>
            </a:r>
            <a:r>
              <a:rPr lang="en-US" sz="4000" b="1" dirty="0" smtClean="0"/>
              <a:t>(literally “no Savior”)</a:t>
            </a:r>
          </a:p>
          <a:p>
            <a:pPr marL="0" indent="0">
              <a:buNone/>
            </a:pPr>
            <a:r>
              <a:rPr lang="en-US" sz="4000" b="1" dirty="0" err="1" smtClean="0"/>
              <a:t>Devarim</a:t>
            </a:r>
            <a:r>
              <a:rPr lang="en-US" sz="4000" b="1" dirty="0" smtClean="0"/>
              <a:t> 28:29 …and </a:t>
            </a:r>
            <a:r>
              <a:rPr lang="en-US" sz="4000" b="1" dirty="0"/>
              <a:t>you will grope at noon, as the blind man gropes in darkness, and you will not prosper in your ways; but you shall only be oppressed and robbed continually, with none to save </a:t>
            </a:r>
            <a:r>
              <a:rPr lang="en-US" sz="4000" b="1" dirty="0" smtClean="0"/>
              <a:t>you (no Savior).</a:t>
            </a:r>
          </a:p>
          <a:p>
            <a:pPr marL="0" indent="0">
              <a:buNone/>
            </a:pPr>
            <a:r>
              <a:rPr lang="en-US" sz="4000" b="1" dirty="0" smtClean="0"/>
              <a:t>v31 </a:t>
            </a:r>
            <a:r>
              <a:rPr lang="en-US" sz="4000" dirty="0" smtClean="0"/>
              <a:t>…</a:t>
            </a:r>
            <a:r>
              <a:rPr lang="en-US" sz="4000" dirty="0"/>
              <a:t> </a:t>
            </a:r>
            <a:r>
              <a:rPr lang="en-US" sz="4000" b="1" dirty="0"/>
              <a:t>your sheep shall be given to your enemies, and you will have none to save </a:t>
            </a:r>
            <a:r>
              <a:rPr lang="en-US" sz="4000" b="1" dirty="0" smtClean="0"/>
              <a:t>you (no Savior).</a:t>
            </a:r>
            <a:endParaRPr lang="en-US" sz="4000" b="1" dirty="0"/>
          </a:p>
        </p:txBody>
      </p:sp>
    </p:spTree>
    <p:extLst>
      <p:ext uri="{BB962C8B-B14F-4D97-AF65-F5344CB8AC3E}">
        <p14:creationId xmlns:p14="http://schemas.microsoft.com/office/powerpoint/2010/main" val="1792929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err="1" smtClean="0">
                <a:latin typeface="Times New Roman" panose="02020603050405020304" pitchFamily="18" charset="0"/>
                <a:cs typeface="Times New Roman" panose="02020603050405020304" pitchFamily="18" charset="0"/>
              </a:rPr>
              <a:t>Moshiach</a:t>
            </a:r>
            <a:r>
              <a:rPr lang="en-US" sz="4400" b="1" dirty="0" smtClean="0">
                <a:latin typeface="Times New Roman" panose="02020603050405020304" pitchFamily="18" charset="0"/>
                <a:cs typeface="Times New Roman" panose="02020603050405020304" pitchFamily="18" charset="0"/>
              </a:rPr>
              <a:t>/Savior in Isaiah</a:t>
            </a:r>
          </a:p>
          <a:p>
            <a:pPr marL="0" indent="0">
              <a:buNone/>
            </a:pPr>
            <a:r>
              <a:rPr lang="en-US" sz="4000" b="1" dirty="0" smtClean="0"/>
              <a:t>19:19-20  In </a:t>
            </a:r>
            <a:r>
              <a:rPr lang="en-US" sz="4000" b="1" dirty="0"/>
              <a:t>that day there will be an altar to Yahuwah in the midst of the land of </a:t>
            </a:r>
            <a:r>
              <a:rPr lang="en-US" sz="4000" b="1" dirty="0" err="1"/>
              <a:t>Mitzrayim</a:t>
            </a:r>
            <a:r>
              <a:rPr lang="en-US" sz="4000" b="1" dirty="0"/>
              <a:t>, and a pillar to Yahuwah near its </a:t>
            </a:r>
            <a:r>
              <a:rPr lang="en-US" sz="4000" b="1" dirty="0" smtClean="0"/>
              <a:t>border. </a:t>
            </a:r>
            <a:r>
              <a:rPr lang="en-US" sz="4000" b="1" dirty="0"/>
              <a:t>It will become a sign and a witness to Yahuwah of hosts in the land of </a:t>
            </a:r>
            <a:r>
              <a:rPr lang="en-US" sz="4000" b="1" dirty="0" err="1"/>
              <a:t>Mitzrayim</a:t>
            </a:r>
            <a:r>
              <a:rPr lang="en-US" sz="4000" b="1" dirty="0"/>
              <a:t>; for they will cry to Yahuwah because of oppressors, and He will send them </a:t>
            </a:r>
            <a:r>
              <a:rPr lang="en-US" sz="4000" b="1" u="sng" dirty="0"/>
              <a:t>a </a:t>
            </a:r>
            <a:r>
              <a:rPr lang="en-US" sz="4000" b="1" u="sng" dirty="0" smtClean="0"/>
              <a:t>Savior (</a:t>
            </a:r>
            <a:r>
              <a:rPr lang="en-US" sz="4000" b="1" i="1" u="sng" dirty="0" err="1" smtClean="0"/>
              <a:t>moshiah</a:t>
            </a:r>
            <a:r>
              <a:rPr lang="en-US" sz="4000" b="1" u="sng" dirty="0" smtClean="0"/>
              <a:t>)</a:t>
            </a:r>
            <a:r>
              <a:rPr lang="en-US" sz="4000" b="1" dirty="0" smtClean="0"/>
              <a:t> </a:t>
            </a:r>
            <a:r>
              <a:rPr lang="en-US" sz="4000" b="1" dirty="0"/>
              <a:t>and a </a:t>
            </a:r>
            <a:r>
              <a:rPr lang="en-US" sz="4000" b="1" dirty="0" smtClean="0"/>
              <a:t>Champion (</a:t>
            </a:r>
            <a:r>
              <a:rPr lang="en-US" sz="4000" b="1" dirty="0" err="1" smtClean="0"/>
              <a:t>Heb</a:t>
            </a:r>
            <a:r>
              <a:rPr lang="en-US" sz="4000" b="1" dirty="0" smtClean="0"/>
              <a:t> </a:t>
            </a:r>
            <a:r>
              <a:rPr lang="en-US" sz="4000" b="1" dirty="0" err="1" smtClean="0"/>
              <a:t>Rav</a:t>
            </a:r>
            <a:r>
              <a:rPr lang="en-US" sz="4000" b="1" dirty="0" smtClean="0"/>
              <a:t>/Rabbi), </a:t>
            </a:r>
            <a:r>
              <a:rPr lang="en-US" sz="4000" b="1" dirty="0"/>
              <a:t>and He will deliver them.</a:t>
            </a:r>
          </a:p>
          <a:p>
            <a:pPr marL="0" indent="0">
              <a:buNone/>
            </a:pPr>
            <a:endParaRPr lang="en-US" sz="4000" b="1" dirty="0"/>
          </a:p>
        </p:txBody>
      </p:sp>
    </p:spTree>
    <p:extLst>
      <p:ext uri="{BB962C8B-B14F-4D97-AF65-F5344CB8AC3E}">
        <p14:creationId xmlns:p14="http://schemas.microsoft.com/office/powerpoint/2010/main" val="1390297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err="1" smtClean="0">
                <a:latin typeface="Times New Roman" panose="02020603050405020304" pitchFamily="18" charset="0"/>
                <a:cs typeface="Times New Roman" panose="02020603050405020304" pitchFamily="18" charset="0"/>
              </a:rPr>
              <a:t>Moshiach</a:t>
            </a:r>
            <a:r>
              <a:rPr lang="en-US" sz="4400" b="1" dirty="0" smtClean="0">
                <a:latin typeface="Times New Roman" panose="02020603050405020304" pitchFamily="18" charset="0"/>
                <a:cs typeface="Times New Roman" panose="02020603050405020304" pitchFamily="18" charset="0"/>
              </a:rPr>
              <a:t>/Savior in Isaiah</a:t>
            </a:r>
          </a:p>
          <a:p>
            <a:pPr marL="0" indent="0">
              <a:buNone/>
            </a:pPr>
            <a:r>
              <a:rPr lang="en-US" sz="4000" b="1" dirty="0" smtClean="0"/>
              <a:t>43:11 </a:t>
            </a:r>
            <a:r>
              <a:rPr lang="en-US" sz="4000" b="1" dirty="0"/>
              <a:t>"I, even I, am Yahuwah, And there is no </a:t>
            </a:r>
            <a:r>
              <a:rPr lang="en-US" sz="4000" b="1" u="sng" dirty="0"/>
              <a:t>savior</a:t>
            </a:r>
            <a:r>
              <a:rPr lang="en-US" sz="4000" b="1" dirty="0"/>
              <a:t> </a:t>
            </a:r>
            <a:r>
              <a:rPr lang="en-US" sz="4000" b="1" u="sng" dirty="0"/>
              <a:t>(</a:t>
            </a:r>
            <a:r>
              <a:rPr lang="en-US" sz="4000" b="1" i="1" u="sng" dirty="0" err="1"/>
              <a:t>moshiah</a:t>
            </a:r>
            <a:r>
              <a:rPr lang="en-US" sz="4000" b="1" u="sng" dirty="0"/>
              <a:t>)</a:t>
            </a:r>
            <a:r>
              <a:rPr lang="en-US" sz="4000" b="1" dirty="0"/>
              <a:t> </a:t>
            </a:r>
            <a:r>
              <a:rPr lang="en-US" sz="4000" b="1" dirty="0" smtClean="0"/>
              <a:t>besides </a:t>
            </a:r>
            <a:r>
              <a:rPr lang="en-US" sz="4000" b="1" dirty="0"/>
              <a:t>Me</a:t>
            </a:r>
            <a:r>
              <a:rPr lang="en-US" sz="4000" b="1" dirty="0" smtClean="0"/>
              <a:t>.</a:t>
            </a:r>
          </a:p>
          <a:p>
            <a:pPr marL="0" indent="0">
              <a:buNone/>
            </a:pPr>
            <a:r>
              <a:rPr lang="en-US" sz="4000" b="1" dirty="0" smtClean="0"/>
              <a:t>45:15 </a:t>
            </a:r>
            <a:r>
              <a:rPr lang="en-US" sz="4000" b="1" dirty="0"/>
              <a:t>Truly, You are a Elohim who hides Himself, O Elohim of Israel, </a:t>
            </a:r>
            <a:r>
              <a:rPr lang="en-US" sz="4000" b="1" u="sng" dirty="0" smtClean="0"/>
              <a:t>Savior </a:t>
            </a:r>
            <a:r>
              <a:rPr lang="en-US" sz="4000" b="1" u="sng" dirty="0"/>
              <a:t>(</a:t>
            </a:r>
            <a:r>
              <a:rPr lang="en-US" sz="4000" b="1" i="1" u="sng" dirty="0" err="1"/>
              <a:t>moshiah</a:t>
            </a:r>
            <a:r>
              <a:rPr lang="en-US" sz="4000" b="1" u="sng" dirty="0"/>
              <a:t>)</a:t>
            </a:r>
            <a:r>
              <a:rPr lang="en-US" sz="4000" b="1" dirty="0"/>
              <a:t> </a:t>
            </a:r>
            <a:r>
              <a:rPr lang="en-US" sz="4000" b="1" dirty="0" smtClean="0"/>
              <a:t>!</a:t>
            </a:r>
            <a:endParaRPr lang="en-US" sz="4000" b="1" dirty="0"/>
          </a:p>
          <a:p>
            <a:pPr marL="0" indent="0">
              <a:buNone/>
            </a:pPr>
            <a:endParaRPr lang="en-US" sz="4000" b="1" dirty="0"/>
          </a:p>
        </p:txBody>
      </p:sp>
    </p:spTree>
    <p:extLst>
      <p:ext uri="{BB962C8B-B14F-4D97-AF65-F5344CB8AC3E}">
        <p14:creationId xmlns:p14="http://schemas.microsoft.com/office/powerpoint/2010/main" val="11757202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Deliverance/Salvation By Yahuwah</a:t>
            </a:r>
          </a:p>
          <a:p>
            <a:pPr marL="0" indent="0">
              <a:buNone/>
            </a:pPr>
            <a:r>
              <a:rPr lang="en-US" sz="4000" b="1" dirty="0" smtClean="0"/>
              <a:t>Isaiah 25:8-9 </a:t>
            </a:r>
            <a:r>
              <a:rPr lang="en-US" sz="4000" b="1" dirty="0"/>
              <a:t>He will swallow up death for all time, And the Master Yahuwah will wipe tears away from all faces, And He will remove the reproach of His people from all the earth; For Yahuwah has spoken</a:t>
            </a:r>
            <a:r>
              <a:rPr lang="en-US" sz="4000" b="1" dirty="0" smtClean="0"/>
              <a:t>.  And </a:t>
            </a:r>
            <a:r>
              <a:rPr lang="en-US" sz="4000" b="1" dirty="0"/>
              <a:t>it will be said in that day, "Behold, this is our Elohim for whom we have waited that He might </a:t>
            </a:r>
            <a:r>
              <a:rPr lang="en-US" sz="4000" b="1" u="sng" dirty="0"/>
              <a:t>save</a:t>
            </a:r>
            <a:r>
              <a:rPr lang="en-US" sz="4000" b="1" dirty="0"/>
              <a:t> us. This is Yahuwah for whom we have waited; Let us rejoice and be glad in His salvation."</a:t>
            </a:r>
          </a:p>
          <a:p>
            <a:pPr marL="0" indent="0">
              <a:buNone/>
            </a:pPr>
            <a:endParaRPr lang="en-US" sz="4000" b="1" dirty="0"/>
          </a:p>
        </p:txBody>
      </p:sp>
    </p:spTree>
    <p:extLst>
      <p:ext uri="{BB962C8B-B14F-4D97-AF65-F5344CB8AC3E}">
        <p14:creationId xmlns:p14="http://schemas.microsoft.com/office/powerpoint/2010/main" val="17351371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Deliverance/Salvation By Yahuwah</a:t>
            </a:r>
          </a:p>
          <a:p>
            <a:pPr marL="0" indent="0">
              <a:buNone/>
            </a:pPr>
            <a:r>
              <a:rPr lang="en-US" sz="4000" b="1" dirty="0" smtClean="0"/>
              <a:t>Isaiah 30:15 </a:t>
            </a:r>
            <a:r>
              <a:rPr lang="en-US" sz="4000" b="1" dirty="0"/>
              <a:t>For thus the Master Yahuwah, the Holy One of Israel, has said, "</a:t>
            </a:r>
            <a:r>
              <a:rPr lang="en-US" sz="4000" b="1" u="sng" dirty="0"/>
              <a:t>In repentance and rest</a:t>
            </a:r>
            <a:r>
              <a:rPr lang="en-US" sz="4000" b="1" dirty="0"/>
              <a:t> you will be </a:t>
            </a:r>
            <a:r>
              <a:rPr lang="en-US" sz="4000" b="1" u="sng" dirty="0"/>
              <a:t>saved</a:t>
            </a:r>
            <a:r>
              <a:rPr lang="en-US" sz="4000" b="1" dirty="0"/>
              <a:t>, In quietness and trust is your strength." </a:t>
            </a:r>
            <a:endParaRPr lang="en-US" sz="4000" b="1" dirty="0" smtClean="0"/>
          </a:p>
          <a:p>
            <a:pPr marL="0" indent="0">
              <a:buNone/>
            </a:pPr>
            <a:r>
              <a:rPr lang="en-US" sz="4000" b="1" dirty="0" smtClean="0"/>
              <a:t>Isaiah 33:22 </a:t>
            </a:r>
            <a:r>
              <a:rPr lang="en-US" sz="4000" b="1" dirty="0"/>
              <a:t>For Yahuwah is our judge, Yahuwah is our lawgiver, Yahuwah is our king; He will </a:t>
            </a:r>
            <a:r>
              <a:rPr lang="en-US" sz="4000" b="1" u="sng" dirty="0"/>
              <a:t>save</a:t>
            </a:r>
            <a:r>
              <a:rPr lang="en-US" sz="4000" b="1" dirty="0"/>
              <a:t> </a:t>
            </a:r>
            <a:r>
              <a:rPr lang="en-US" sz="4000" b="1" dirty="0" smtClean="0"/>
              <a:t>us—</a:t>
            </a:r>
          </a:p>
          <a:p>
            <a:pPr marL="0" indent="0">
              <a:buNone/>
            </a:pPr>
            <a:r>
              <a:rPr lang="en-US" sz="4000" b="1" dirty="0" smtClean="0"/>
              <a:t>Is 35:4 </a:t>
            </a:r>
            <a:r>
              <a:rPr lang="en-US" sz="4000" b="1" dirty="0"/>
              <a:t>Say to those with anxious heart, "Take courage, fear not. Behold, your Elohim will come [with] vengeance; The recompense of Elohim will come, But He will </a:t>
            </a:r>
            <a:r>
              <a:rPr lang="en-US" sz="4000" b="1" u="sng" dirty="0"/>
              <a:t>save you</a:t>
            </a:r>
            <a:r>
              <a:rPr lang="en-US" sz="4000" b="1" dirty="0" smtClean="0"/>
              <a:t>."</a:t>
            </a:r>
            <a:endParaRPr lang="en-US" sz="4000" b="1" dirty="0"/>
          </a:p>
          <a:p>
            <a:pPr marL="0" indent="0">
              <a:buNone/>
            </a:pPr>
            <a:endParaRPr lang="en-US" sz="4000" b="1" dirty="0"/>
          </a:p>
        </p:txBody>
      </p:sp>
    </p:spTree>
    <p:extLst>
      <p:ext uri="{BB962C8B-B14F-4D97-AF65-F5344CB8AC3E}">
        <p14:creationId xmlns:p14="http://schemas.microsoft.com/office/powerpoint/2010/main" val="29408185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Deliverance/Salvation in the New Testament</a:t>
            </a:r>
          </a:p>
          <a:p>
            <a:pPr marL="0" indent="0">
              <a:buNone/>
            </a:pPr>
            <a:r>
              <a:rPr lang="en-US" sz="4000" b="1" dirty="0" err="1" smtClean="0">
                <a:latin typeface="Bwgrkn" panose="00000400000000000000" pitchFamily="2" charset="0"/>
              </a:rPr>
              <a:t>swthri,a</a:t>
            </a:r>
            <a:r>
              <a:rPr lang="en-US" sz="4000" dirty="0" smtClean="0"/>
              <a:t> (so-</a:t>
            </a:r>
            <a:r>
              <a:rPr lang="en-US" sz="4000" dirty="0" err="1" smtClean="0"/>
              <a:t>tay</a:t>
            </a:r>
            <a:r>
              <a:rPr lang="en-US" sz="4000" dirty="0" smtClean="0"/>
              <a:t>-ria) salvation</a:t>
            </a:r>
            <a:r>
              <a:rPr lang="en-US" sz="4000" dirty="0"/>
              <a:t>, deliverance; (1) physically, as rescue from danger </a:t>
            </a:r>
            <a:r>
              <a:rPr lang="en-US" sz="4000" i="1" dirty="0"/>
              <a:t>deliverance, preservation, safety </a:t>
            </a:r>
            <a:r>
              <a:rPr lang="en-US" sz="4000" dirty="0"/>
              <a:t>(HE 11.7); (2) as a religious technical term </a:t>
            </a:r>
            <a:r>
              <a:rPr lang="en-US" sz="4000" i="1" dirty="0"/>
              <a:t>safety of the soul </a:t>
            </a:r>
            <a:r>
              <a:rPr lang="en-US" sz="4000" dirty="0"/>
              <a:t>in a spiritual sense </a:t>
            </a:r>
            <a:r>
              <a:rPr lang="en-US" sz="4000" i="1" dirty="0"/>
              <a:t>salvation </a:t>
            </a:r>
            <a:r>
              <a:rPr lang="en-US" sz="4000" dirty="0"/>
              <a:t>(2C 7.10); (3) of the messianic deliverance at the end of the present age </a:t>
            </a:r>
            <a:r>
              <a:rPr lang="en-US" sz="4000" i="1" dirty="0" smtClean="0"/>
              <a:t>salvation</a:t>
            </a:r>
          </a:p>
          <a:p>
            <a:pPr marL="0" indent="0">
              <a:buNone/>
            </a:pPr>
            <a:r>
              <a:rPr lang="en-US" sz="4000" b="1" dirty="0" err="1" smtClean="0">
                <a:latin typeface="Bwgrkn" panose="00000400000000000000" pitchFamily="2" charset="0"/>
              </a:rPr>
              <a:t>swth,r</a:t>
            </a:r>
            <a:r>
              <a:rPr lang="en-US" sz="4000" dirty="0" smtClean="0">
                <a:latin typeface="Bwgrkn" panose="00000400000000000000" pitchFamily="2" charset="0"/>
              </a:rPr>
              <a:t> </a:t>
            </a:r>
            <a:r>
              <a:rPr lang="en-US" sz="4000" dirty="0" smtClean="0"/>
              <a:t>(</a:t>
            </a:r>
            <a:r>
              <a:rPr lang="en-US" sz="4000" dirty="0" err="1" smtClean="0"/>
              <a:t>sotair</a:t>
            </a:r>
            <a:r>
              <a:rPr lang="en-US" sz="4000" dirty="0" smtClean="0"/>
              <a:t>) - </a:t>
            </a:r>
            <a:r>
              <a:rPr lang="en-US" sz="4000" dirty="0"/>
              <a:t>as the agent of salvation or deliverance </a:t>
            </a:r>
            <a:r>
              <a:rPr lang="en-US" sz="4000" i="1" dirty="0"/>
              <a:t>savior, deliverer, rescuer</a:t>
            </a:r>
            <a:r>
              <a:rPr lang="en-US" sz="4000" dirty="0"/>
              <a:t>; (1) used of God as the source of salvation </a:t>
            </a:r>
            <a:r>
              <a:rPr lang="en-US" sz="4000" i="1" dirty="0"/>
              <a:t>Savior </a:t>
            </a:r>
            <a:r>
              <a:rPr lang="en-US" sz="4000" dirty="0"/>
              <a:t>(TI 1.3); (2) used of Jesus Christ as the agent sent by God to bring deliverance to mankind </a:t>
            </a:r>
            <a:r>
              <a:rPr lang="en-US" sz="4000" i="1" dirty="0"/>
              <a:t>Savior </a:t>
            </a:r>
            <a:r>
              <a:rPr lang="en-US" sz="4000" dirty="0"/>
              <a:t>(AC 13.23) </a:t>
            </a:r>
          </a:p>
        </p:txBody>
      </p:sp>
    </p:spTree>
    <p:extLst>
      <p:ext uri="{BB962C8B-B14F-4D97-AF65-F5344CB8AC3E}">
        <p14:creationId xmlns:p14="http://schemas.microsoft.com/office/powerpoint/2010/main" val="17743654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Deliverance/Salvation in the New Testament</a:t>
            </a:r>
          </a:p>
          <a:p>
            <a:pPr marL="0" indent="0">
              <a:buNone/>
            </a:pPr>
            <a:r>
              <a:rPr lang="en-US" sz="4000" b="1" dirty="0" smtClean="0"/>
              <a:t>The prophesy of Zechariah, Luke 1:69-71  And </a:t>
            </a:r>
            <a:r>
              <a:rPr lang="en-US" sz="4000" b="1" dirty="0"/>
              <a:t>has raised up a horn of </a:t>
            </a:r>
            <a:r>
              <a:rPr lang="en-US" sz="4000" b="1" u="sng" dirty="0"/>
              <a:t>salvation</a:t>
            </a:r>
            <a:r>
              <a:rPr lang="en-US" sz="4000" b="1" dirty="0"/>
              <a:t> for us In the house of David His servant-</a:t>
            </a:r>
            <a:r>
              <a:rPr lang="en-US" sz="4000" b="1" dirty="0" smtClean="0"/>
              <a:t>- </a:t>
            </a:r>
            <a:r>
              <a:rPr lang="en-US" sz="4000" b="1" dirty="0"/>
              <a:t>As He spoke by the mouth of His holy prophets from of old-</a:t>
            </a:r>
            <a:r>
              <a:rPr lang="en-US" sz="4000" b="1" dirty="0" smtClean="0"/>
              <a:t>- </a:t>
            </a:r>
            <a:r>
              <a:rPr lang="en-US" sz="4000" b="1" u="sng" dirty="0"/>
              <a:t>Salvation</a:t>
            </a:r>
            <a:r>
              <a:rPr lang="en-US" sz="4000" b="1" dirty="0"/>
              <a:t> FROM OUR ENEMIES, And FROM THE HAND OF ALL WHO HATE US</a:t>
            </a:r>
            <a:r>
              <a:rPr lang="en-US" sz="4000" b="1" dirty="0" smtClean="0"/>
              <a:t>;</a:t>
            </a:r>
          </a:p>
          <a:p>
            <a:pPr marL="0" indent="0">
              <a:buNone/>
            </a:pPr>
            <a:r>
              <a:rPr lang="en-US" sz="4000" dirty="0" smtClean="0"/>
              <a:t>- Yahusha saves us from our enemies</a:t>
            </a:r>
            <a:endParaRPr lang="en-US" sz="4000" dirty="0"/>
          </a:p>
        </p:txBody>
      </p:sp>
    </p:spTree>
    <p:extLst>
      <p:ext uri="{BB962C8B-B14F-4D97-AF65-F5344CB8AC3E}">
        <p14:creationId xmlns:p14="http://schemas.microsoft.com/office/powerpoint/2010/main" val="7527303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Deliverance/Salvation in the New Testament</a:t>
            </a:r>
          </a:p>
          <a:p>
            <a:pPr marL="0" indent="0">
              <a:buNone/>
            </a:pPr>
            <a:r>
              <a:rPr lang="en-US" sz="4000" b="1" dirty="0" smtClean="0"/>
              <a:t>About Zacchaeus, Luke 19:9-10  And </a:t>
            </a:r>
            <a:r>
              <a:rPr lang="en-US" sz="4000" b="1" dirty="0"/>
              <a:t>Yahusha said to him, "</a:t>
            </a:r>
            <a:r>
              <a:rPr lang="en-US" sz="4000" b="1" u="sng" dirty="0"/>
              <a:t>Today salvation has come to this house</a:t>
            </a:r>
            <a:r>
              <a:rPr lang="en-US" sz="4000" b="1" dirty="0"/>
              <a:t>, because he, too, is a son of Abraham</a:t>
            </a:r>
            <a:r>
              <a:rPr lang="en-US" sz="4000" b="1" dirty="0" smtClean="0"/>
              <a:t>. For </a:t>
            </a:r>
            <a:r>
              <a:rPr lang="en-US" sz="4000" b="1" dirty="0"/>
              <a:t>the Son of Man has come to seek and to save that which was lost</a:t>
            </a:r>
            <a:r>
              <a:rPr lang="en-US" sz="4000" b="1" dirty="0" smtClean="0"/>
              <a:t>.“</a:t>
            </a:r>
          </a:p>
          <a:p>
            <a:pPr>
              <a:buFontTx/>
              <a:buChar char="-"/>
            </a:pPr>
            <a:r>
              <a:rPr lang="en-US" sz="4000" dirty="0" smtClean="0"/>
              <a:t>Here “salvation” takes on the larger sense of restoration to the family and House of Israel (note the mention of Abraham)</a:t>
            </a:r>
          </a:p>
          <a:p>
            <a:pPr>
              <a:buFontTx/>
              <a:buChar char="-"/>
            </a:pPr>
            <a:r>
              <a:rPr lang="en-US" sz="4000" dirty="0" smtClean="0"/>
              <a:t>Yahusha </a:t>
            </a:r>
            <a:r>
              <a:rPr lang="en-US" sz="4000" dirty="0"/>
              <a:t>saves us from our </a:t>
            </a:r>
            <a:r>
              <a:rPr lang="en-US" sz="4000" dirty="0" smtClean="0"/>
              <a:t>separation from Israel</a:t>
            </a:r>
          </a:p>
          <a:p>
            <a:pPr>
              <a:buFontTx/>
              <a:buChar char="-"/>
            </a:pPr>
            <a:r>
              <a:rPr lang="en-US" sz="4000" dirty="0" smtClean="0"/>
              <a:t>This salvation came before Messiah’s death on the tree</a:t>
            </a:r>
            <a:endParaRPr lang="en-US" sz="4000" dirty="0"/>
          </a:p>
          <a:p>
            <a:pPr>
              <a:buFontTx/>
              <a:buChar char="-"/>
            </a:pPr>
            <a:endParaRPr lang="en-US" sz="4000" dirty="0"/>
          </a:p>
          <a:p>
            <a:pPr marL="0" indent="0">
              <a:buNone/>
            </a:pPr>
            <a:endParaRPr lang="en-US" sz="4000" b="1" dirty="0"/>
          </a:p>
        </p:txBody>
      </p:sp>
    </p:spTree>
    <p:extLst>
      <p:ext uri="{BB962C8B-B14F-4D97-AF65-F5344CB8AC3E}">
        <p14:creationId xmlns:p14="http://schemas.microsoft.com/office/powerpoint/2010/main" val="11059612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Deliverance/Salvation in the New Testament</a:t>
            </a:r>
          </a:p>
          <a:p>
            <a:pPr marL="0" indent="0">
              <a:buNone/>
            </a:pPr>
            <a:r>
              <a:rPr lang="en-US" sz="4000" b="1" dirty="0" smtClean="0"/>
              <a:t>2 Corinthians 6:1-2 </a:t>
            </a:r>
            <a:r>
              <a:rPr lang="en-US" sz="4000" b="1" dirty="0"/>
              <a:t>And working together [with Him], we also urge you not to receive the grace of Elohim in vain-</a:t>
            </a:r>
            <a:r>
              <a:rPr lang="en-US" sz="4000" b="1" dirty="0" smtClean="0"/>
              <a:t>- </a:t>
            </a:r>
            <a:r>
              <a:rPr lang="en-US" sz="4000" b="1" dirty="0"/>
              <a:t>for He says, "AT THE ACCEPTABLE TIME I LISTENED TO YOU, AND ON THE DAY OF SALVATION I HELPED YOU." Behold, now is "THE ACCEPTABLE TIME," behold, now is "THE DAY OF </a:t>
            </a:r>
            <a:r>
              <a:rPr lang="en-US" sz="4000" b="1" dirty="0" smtClean="0"/>
              <a:t>SALVATION“</a:t>
            </a:r>
          </a:p>
          <a:p>
            <a:pPr marL="0" indent="0">
              <a:buNone/>
            </a:pPr>
            <a:r>
              <a:rPr lang="en-US" sz="4000" b="1" dirty="0" smtClean="0"/>
              <a:t>- Salvation comes “now” which is to say, whenever anyone is ready to make Elohim their own personal Lord and Savior</a:t>
            </a:r>
            <a:endParaRPr lang="en-US" sz="4000" b="1" dirty="0"/>
          </a:p>
          <a:p>
            <a:pPr marL="0" indent="0">
              <a:buNone/>
            </a:pPr>
            <a:endParaRPr lang="en-US" sz="4000" b="1" dirty="0"/>
          </a:p>
        </p:txBody>
      </p:sp>
    </p:spTree>
    <p:extLst>
      <p:ext uri="{BB962C8B-B14F-4D97-AF65-F5344CB8AC3E}">
        <p14:creationId xmlns:p14="http://schemas.microsoft.com/office/powerpoint/2010/main" val="31447848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Yahusha is the Savior</a:t>
            </a:r>
          </a:p>
          <a:p>
            <a:pPr marL="0" indent="0">
              <a:buNone/>
            </a:pPr>
            <a:r>
              <a:rPr lang="en-US" sz="4000" b="1" dirty="0" smtClean="0"/>
              <a:t>4</a:t>
            </a:r>
            <a:r>
              <a:rPr lang="en-US" sz="4000" b="1" baseline="30000" dirty="0" smtClean="0"/>
              <a:t>th</a:t>
            </a:r>
            <a:r>
              <a:rPr lang="en-US" sz="4000" b="1" dirty="0" smtClean="0"/>
              <a:t> Gospel 4:40-42  So </a:t>
            </a:r>
            <a:r>
              <a:rPr lang="en-US" sz="4000" b="1" dirty="0"/>
              <a:t>when the Samaritans came to Yahusha, they were asking Him to stay with them; and He stayed there two days</a:t>
            </a:r>
            <a:r>
              <a:rPr lang="en-US" sz="4000" b="1" dirty="0" smtClean="0"/>
              <a:t>. </a:t>
            </a:r>
            <a:r>
              <a:rPr lang="en-US" sz="4000" b="1" dirty="0"/>
              <a:t>Many more believed because of His </a:t>
            </a:r>
            <a:r>
              <a:rPr lang="en-US" sz="4000" b="1" dirty="0" smtClean="0"/>
              <a:t>word; </a:t>
            </a:r>
            <a:r>
              <a:rPr lang="en-US" sz="4000" b="1" dirty="0"/>
              <a:t>and they were saying to the woman, "It is no longer because of what you said that we believe, for we have heard for ourselves and know that </a:t>
            </a:r>
            <a:r>
              <a:rPr lang="en-US" sz="4000" b="1" u="sng" dirty="0"/>
              <a:t>this One is indeed the Savior of the world</a:t>
            </a:r>
            <a:r>
              <a:rPr lang="en-US" sz="4000" b="1" dirty="0" smtClean="0"/>
              <a:t>.“</a:t>
            </a:r>
          </a:p>
          <a:p>
            <a:pPr marL="0" indent="0">
              <a:buNone/>
            </a:pPr>
            <a:r>
              <a:rPr lang="en-US" sz="4000" b="1" dirty="0" smtClean="0"/>
              <a:t>- How is this not a contradiction with the statements in the </a:t>
            </a:r>
            <a:r>
              <a:rPr lang="en-US" sz="4000" b="1" dirty="0" err="1" smtClean="0"/>
              <a:t>TaNaCH</a:t>
            </a:r>
            <a:r>
              <a:rPr lang="en-US" sz="4000" b="1" dirty="0" smtClean="0"/>
              <a:t> that Yahuwah is Israel’s Savior?</a:t>
            </a:r>
            <a:endParaRPr lang="en-US" sz="4000" b="1" dirty="0"/>
          </a:p>
        </p:txBody>
      </p:sp>
    </p:spTree>
    <p:extLst>
      <p:ext uri="{BB962C8B-B14F-4D97-AF65-F5344CB8AC3E}">
        <p14:creationId xmlns:p14="http://schemas.microsoft.com/office/powerpoint/2010/main" val="26338680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Yahusha is the Savior</a:t>
            </a:r>
          </a:p>
          <a:p>
            <a:pPr marL="0" indent="0">
              <a:buNone/>
            </a:pPr>
            <a:r>
              <a:rPr lang="en-US" sz="4000" b="1" dirty="0" smtClean="0"/>
              <a:t>Ephesians 5:23</a:t>
            </a:r>
          </a:p>
          <a:p>
            <a:pPr marL="0" indent="0">
              <a:buNone/>
            </a:pPr>
            <a:r>
              <a:rPr lang="en-US" sz="4000" b="1" dirty="0"/>
              <a:t>For the husband is the head of the wife, as Messiah also is the head of the assembly, He Himself [being] the Savior of the body.</a:t>
            </a:r>
            <a:endParaRPr lang="en-US" sz="5400" b="1" dirty="0"/>
          </a:p>
        </p:txBody>
      </p:sp>
    </p:spTree>
    <p:extLst>
      <p:ext uri="{BB962C8B-B14F-4D97-AF65-F5344CB8AC3E}">
        <p14:creationId xmlns:p14="http://schemas.microsoft.com/office/powerpoint/2010/main" val="26491676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Elohim is the Savior?!</a:t>
            </a:r>
          </a:p>
          <a:p>
            <a:pPr marL="0" indent="0">
              <a:buNone/>
            </a:pPr>
            <a:r>
              <a:rPr lang="en-US" sz="4000" b="1" dirty="0" smtClean="0"/>
              <a:t>1 Timothy 1:1</a:t>
            </a:r>
          </a:p>
          <a:p>
            <a:pPr marL="0" indent="0">
              <a:buNone/>
            </a:pPr>
            <a:r>
              <a:rPr lang="en-US" sz="4000" b="1" dirty="0"/>
              <a:t>Paul, an apostle of Messiah Yahusha according to the commandment of </a:t>
            </a:r>
            <a:r>
              <a:rPr lang="en-US" sz="4000" b="1" u="sng" dirty="0"/>
              <a:t>Elohim our Savior</a:t>
            </a:r>
            <a:r>
              <a:rPr lang="en-US" sz="4000" b="1" dirty="0"/>
              <a:t>, and of Messiah Yahusha, [who is] our </a:t>
            </a:r>
            <a:r>
              <a:rPr lang="en-US" sz="4000" b="1" dirty="0" smtClean="0"/>
              <a:t>hope…</a:t>
            </a:r>
          </a:p>
          <a:p>
            <a:pPr marL="0" indent="0">
              <a:buNone/>
            </a:pPr>
            <a:r>
              <a:rPr lang="en-US" sz="4000" b="1" dirty="0" smtClean="0"/>
              <a:t>1 Timothy 2:3-4 </a:t>
            </a:r>
            <a:r>
              <a:rPr lang="en-US" sz="4000" b="1" dirty="0"/>
              <a:t>This is good and acceptable in the sight of </a:t>
            </a:r>
            <a:r>
              <a:rPr lang="en-US" sz="4000" b="1" u="sng" dirty="0"/>
              <a:t>Elohim our Savior</a:t>
            </a:r>
            <a:r>
              <a:rPr lang="en-US" sz="4000" b="1" dirty="0" smtClean="0"/>
              <a:t>, </a:t>
            </a:r>
            <a:r>
              <a:rPr lang="en-US" sz="4000" b="1" dirty="0"/>
              <a:t>who desires all men to be saved and to come to the knowledge of the truth</a:t>
            </a:r>
            <a:r>
              <a:rPr lang="en-US" sz="4000" b="1" dirty="0" smtClean="0"/>
              <a:t>.</a:t>
            </a:r>
          </a:p>
          <a:p>
            <a:pPr marL="0" indent="0">
              <a:buNone/>
            </a:pPr>
            <a:r>
              <a:rPr lang="en-US" sz="4000" b="1" dirty="0" smtClean="0"/>
              <a:t>- A contradiction?  If so, the New Testament is full of these contradictions!</a:t>
            </a:r>
            <a:endParaRPr lang="en-US" sz="4000" b="1" dirty="0"/>
          </a:p>
        </p:txBody>
      </p:sp>
    </p:spTree>
    <p:extLst>
      <p:ext uri="{BB962C8B-B14F-4D97-AF65-F5344CB8AC3E}">
        <p14:creationId xmlns:p14="http://schemas.microsoft.com/office/powerpoint/2010/main" val="29946452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Elohim and Yahusha is the Savior</a:t>
            </a:r>
          </a:p>
          <a:p>
            <a:pPr marL="0" indent="0">
              <a:buNone/>
            </a:pPr>
            <a:r>
              <a:rPr lang="en-US" sz="4000" b="1" dirty="0" smtClean="0"/>
              <a:t>2 Timothy 1:8-10   Therefore </a:t>
            </a:r>
            <a:r>
              <a:rPr lang="en-US" sz="4000" b="1" dirty="0"/>
              <a:t>do not be ashamed of the testimony of our Lord or of me His prisoner, but join with [me] in suffering for the gospel according to the power of </a:t>
            </a:r>
            <a:r>
              <a:rPr lang="en-US" sz="4000" b="1" u="sng" dirty="0"/>
              <a:t>Elohim</a:t>
            </a:r>
            <a:r>
              <a:rPr lang="en-US" sz="4000" b="1" u="sng" dirty="0" smtClean="0"/>
              <a:t>, </a:t>
            </a:r>
            <a:r>
              <a:rPr lang="en-US" sz="4000" b="1" u="sng" dirty="0"/>
              <a:t>who has saved us</a:t>
            </a:r>
            <a:r>
              <a:rPr lang="en-US" sz="4000" b="1" dirty="0"/>
              <a:t> and called us with a holy calling, not according to our works, but according to His own purpose and grace which was granted us in Messiah Yahusha from all </a:t>
            </a:r>
            <a:r>
              <a:rPr lang="en-US" sz="4000" b="1" dirty="0" smtClean="0"/>
              <a:t>eternity, </a:t>
            </a:r>
            <a:r>
              <a:rPr lang="en-US" sz="4000" b="1" dirty="0"/>
              <a:t>but now has been revealed by the appearing of </a:t>
            </a:r>
            <a:r>
              <a:rPr lang="en-US" sz="4000" b="1" u="sng" dirty="0"/>
              <a:t>our Savior Messiah Yahusha</a:t>
            </a:r>
            <a:r>
              <a:rPr lang="en-US" sz="4000" b="1" dirty="0"/>
              <a:t>, who abolished death and brought life and immortality to light through the </a:t>
            </a:r>
            <a:r>
              <a:rPr lang="en-US" sz="4000" b="1" dirty="0" smtClean="0"/>
              <a:t>gospel…</a:t>
            </a:r>
          </a:p>
          <a:p>
            <a:pPr marL="0" indent="0">
              <a:buNone/>
            </a:pPr>
            <a:r>
              <a:rPr lang="en-US" sz="4000" b="1" dirty="0" smtClean="0"/>
              <a:t>-</a:t>
            </a:r>
            <a:r>
              <a:rPr lang="en-US" sz="4000" dirty="0" smtClean="0"/>
              <a:t> </a:t>
            </a:r>
            <a:r>
              <a:rPr lang="en-US" sz="4000" dirty="0"/>
              <a:t>Yahusha saves us from </a:t>
            </a:r>
            <a:r>
              <a:rPr lang="en-US" sz="4000" dirty="0" smtClean="0"/>
              <a:t>death</a:t>
            </a:r>
            <a:endParaRPr lang="en-US" sz="4000" dirty="0"/>
          </a:p>
        </p:txBody>
      </p:sp>
    </p:spTree>
    <p:extLst>
      <p:ext uri="{BB962C8B-B14F-4D97-AF65-F5344CB8AC3E}">
        <p14:creationId xmlns:p14="http://schemas.microsoft.com/office/powerpoint/2010/main" val="18151292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Peter Says Yahusha is Elohim and Savior</a:t>
            </a:r>
          </a:p>
          <a:p>
            <a:pPr marL="0" indent="0">
              <a:buNone/>
            </a:pPr>
            <a:r>
              <a:rPr lang="en-US" sz="4000" b="1" dirty="0" smtClean="0"/>
              <a:t>2 Peter 1:1</a:t>
            </a:r>
          </a:p>
          <a:p>
            <a:pPr marL="0" indent="0">
              <a:buNone/>
            </a:pPr>
            <a:r>
              <a:rPr lang="en-US" sz="4000" b="1" dirty="0" smtClean="0"/>
              <a:t>Simon </a:t>
            </a:r>
            <a:r>
              <a:rPr lang="en-US" sz="4000" b="1" dirty="0"/>
              <a:t>Peter, a bond-servant and apostle of Yahusha Messiah, To those who have received a faith of the same kind as ours, by </a:t>
            </a:r>
            <a:r>
              <a:rPr lang="en-US" sz="4000" b="1" u="sng" dirty="0"/>
              <a:t>the righteousness of our Elohim and Savior, Yahusha Messiah</a:t>
            </a:r>
            <a:r>
              <a:rPr lang="en-US" sz="4000" b="1" dirty="0" smtClean="0"/>
              <a:t>:</a:t>
            </a:r>
          </a:p>
          <a:p>
            <a:pPr marL="0" indent="0">
              <a:buNone/>
            </a:pPr>
            <a:r>
              <a:rPr lang="en-US" sz="4000" dirty="0" smtClean="0"/>
              <a:t>- Yahusha is our Elohim and Savior!</a:t>
            </a:r>
            <a:endParaRPr lang="en-US" sz="4000" dirty="0"/>
          </a:p>
          <a:p>
            <a:pPr marL="0" indent="0">
              <a:buNone/>
            </a:pPr>
            <a:endParaRPr lang="en-US" sz="4000" dirty="0"/>
          </a:p>
        </p:txBody>
      </p:sp>
    </p:spTree>
    <p:extLst>
      <p:ext uri="{BB962C8B-B14F-4D97-AF65-F5344CB8AC3E}">
        <p14:creationId xmlns:p14="http://schemas.microsoft.com/office/powerpoint/2010/main" val="33150174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Yahusha is Our Lord and Savior</a:t>
            </a:r>
          </a:p>
          <a:p>
            <a:pPr marL="0" indent="0">
              <a:buNone/>
            </a:pPr>
            <a:r>
              <a:rPr lang="en-US" sz="4000" b="1" dirty="0" smtClean="0"/>
              <a:t>2 Peter 1:10-11</a:t>
            </a:r>
          </a:p>
          <a:p>
            <a:pPr marL="0" indent="0">
              <a:buNone/>
            </a:pPr>
            <a:r>
              <a:rPr lang="en-US" sz="4000" b="1" dirty="0"/>
              <a:t>Therefore, brethren, be all the more diligent to make certain about His calling and choosing you; for as long as you practice these things, you will never stumble</a:t>
            </a:r>
            <a:r>
              <a:rPr lang="en-US" sz="4000" b="1" dirty="0" smtClean="0"/>
              <a:t>; </a:t>
            </a:r>
            <a:r>
              <a:rPr lang="en-US" sz="4000" b="1" dirty="0"/>
              <a:t>for in this way the entrance into the eternal kingdom of </a:t>
            </a:r>
            <a:r>
              <a:rPr lang="en-US" sz="4000" b="1" u="sng" dirty="0"/>
              <a:t>our Lord and Savior Yahusha Messiah</a:t>
            </a:r>
            <a:r>
              <a:rPr lang="en-US" sz="4000" b="1" dirty="0"/>
              <a:t> will be abundantly supplied to you</a:t>
            </a:r>
            <a:r>
              <a:rPr lang="en-US" sz="4000" b="1" dirty="0" smtClean="0"/>
              <a:t>.</a:t>
            </a:r>
          </a:p>
          <a:p>
            <a:pPr>
              <a:buFontTx/>
              <a:buChar char="-"/>
            </a:pPr>
            <a:r>
              <a:rPr lang="en-US" sz="4000" b="1" dirty="0" smtClean="0"/>
              <a:t>“Lord and Savior” is used many times in NT</a:t>
            </a:r>
          </a:p>
          <a:p>
            <a:pPr>
              <a:buFontTx/>
              <a:buChar char="-"/>
            </a:pPr>
            <a:r>
              <a:rPr lang="en-US" sz="4000" b="1" dirty="0" smtClean="0"/>
              <a:t> Same as “Elohim and Savior”?</a:t>
            </a:r>
            <a:endParaRPr lang="en-US" sz="4000" b="1" dirty="0"/>
          </a:p>
        </p:txBody>
      </p:sp>
    </p:spTree>
    <p:extLst>
      <p:ext uri="{BB962C8B-B14F-4D97-AF65-F5344CB8AC3E}">
        <p14:creationId xmlns:p14="http://schemas.microsoft.com/office/powerpoint/2010/main" val="16540502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Closing Remarks</a:t>
            </a:r>
          </a:p>
          <a:p>
            <a:pPr marL="0" indent="0">
              <a:buNone/>
            </a:pPr>
            <a:r>
              <a:rPr lang="en-US" sz="4000" b="1" dirty="0" smtClean="0"/>
              <a:t>Yahuwah has always been busy saving his people – this saving did not just begin with the cross</a:t>
            </a:r>
          </a:p>
          <a:p>
            <a:pPr marL="0" indent="0">
              <a:buNone/>
            </a:pPr>
            <a:r>
              <a:rPr lang="en-US" sz="4000" b="1" dirty="0" smtClean="0"/>
              <a:t>Yahuwah sometimes saves his people by miraculous means without the agency of a man</a:t>
            </a:r>
          </a:p>
          <a:p>
            <a:pPr marL="0" indent="0">
              <a:buNone/>
            </a:pPr>
            <a:r>
              <a:rPr lang="en-US" sz="4000" b="1" dirty="0" smtClean="0"/>
              <a:t>Yahuwah other times uses people who are submitted to him to save/deliver his people</a:t>
            </a:r>
          </a:p>
          <a:p>
            <a:pPr marL="0" indent="0">
              <a:buNone/>
            </a:pPr>
            <a:r>
              <a:rPr lang="en-US" sz="4000" b="1" dirty="0" smtClean="0"/>
              <a:t>The ultimate deliverance of people is through the man Yahusha</a:t>
            </a:r>
            <a:endParaRPr lang="en-US" sz="5400" b="1" dirty="0" smtClean="0"/>
          </a:p>
        </p:txBody>
      </p:sp>
    </p:spTree>
    <p:extLst>
      <p:ext uri="{BB962C8B-B14F-4D97-AF65-F5344CB8AC3E}">
        <p14:creationId xmlns:p14="http://schemas.microsoft.com/office/powerpoint/2010/main" val="17665787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200181</TotalTime>
  <Words>2788</Words>
  <Application>Microsoft Office PowerPoint</Application>
  <PresentationFormat>Widescreen</PresentationFormat>
  <Paragraphs>184</Paragraphs>
  <Slides>34</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1827</cp:revision>
  <dcterms:created xsi:type="dcterms:W3CDTF">2018-11-07T08:55:54Z</dcterms:created>
  <dcterms:modified xsi:type="dcterms:W3CDTF">2021-03-21T13:24:46Z</dcterms:modified>
</cp:coreProperties>
</file>