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306" r:id="rId2"/>
    <p:sldId id="311" r:id="rId3"/>
    <p:sldId id="312" r:id="rId4"/>
    <p:sldId id="313" r:id="rId5"/>
    <p:sldId id="314" r:id="rId6"/>
    <p:sldId id="315" r:id="rId7"/>
    <p:sldId id="316" r:id="rId8"/>
    <p:sldId id="317" r:id="rId9"/>
    <p:sldId id="318" r:id="rId10"/>
    <p:sldId id="319" r:id="rId11"/>
    <p:sldId id="320" r:id="rId12"/>
    <p:sldId id="321" r:id="rId13"/>
    <p:sldId id="322" r:id="rId14"/>
    <p:sldId id="323" r:id="rId15"/>
    <p:sldId id="324" r:id="rId16"/>
    <p:sldId id="325" r:id="rId17"/>
    <p:sldId id="326" r:id="rId18"/>
    <p:sldId id="327" r:id="rId19"/>
    <p:sldId id="328" r:id="rId20"/>
    <p:sldId id="329" r:id="rId21"/>
    <p:sldId id="330" r:id="rId22"/>
    <p:sldId id="331" r:id="rId23"/>
    <p:sldId id="332" r:id="rId24"/>
    <p:sldId id="333" r:id="rId25"/>
    <p:sldId id="334" r:id="rId26"/>
    <p:sldId id="335" r:id="rId27"/>
    <p:sldId id="336" r:id="rId28"/>
    <p:sldId id="337" r:id="rId29"/>
    <p:sldId id="338" r:id="rId30"/>
    <p:sldId id="339" r:id="rId31"/>
    <p:sldId id="340" r:id="rId32"/>
    <p:sldId id="341" r:id="rId33"/>
    <p:sldId id="342" r:id="rId34"/>
    <p:sldId id="343" r:id="rId35"/>
    <p:sldId id="344" r:id="rId36"/>
    <p:sldId id="345" r:id="rId37"/>
    <p:sldId id="346" r:id="rId38"/>
    <p:sldId id="347" r:id="rId39"/>
    <p:sldId id="348"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9" autoAdjust="0"/>
    <p:restoredTop sz="94660"/>
  </p:normalViewPr>
  <p:slideViewPr>
    <p:cSldViewPr snapToGrid="0">
      <p:cViewPr varScale="1">
        <p:scale>
          <a:sx n="104" d="100"/>
          <a:sy n="104" d="100"/>
        </p:scale>
        <p:origin x="114"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11/20/2018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994218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111339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0132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445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64769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65973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18243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03249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001667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712224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784187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00303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4479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057195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38657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36401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667249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49176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717816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6453174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100992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26570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10408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064316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876483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393825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230199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66650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069056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69947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185014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767861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338581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44114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386748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816625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03581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724538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930486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11/20/2018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11/20/2018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11/20/2018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11/20/2018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11/20/2018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11/20/2018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buNone/>
            </a:pPr>
            <a:r>
              <a:rPr lang="en-US" sz="5333" dirty="0">
                <a:solidFill>
                  <a:schemeClr val="tx1">
                    <a:lumMod val="95000"/>
                    <a:lumOff val="5000"/>
                  </a:schemeClr>
                </a:solidFill>
                <a:latin typeface="Helvetica" pitchFamily="34" charset="0"/>
                <a:cs typeface="Helvetica" pitchFamily="34" charset="0"/>
              </a:rPr>
              <a:t> Delighting in the Sabbath</a:t>
            </a: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3733" dirty="0">
                <a:solidFill>
                  <a:schemeClr val="tx1">
                    <a:lumMod val="95000"/>
                    <a:lumOff val="5000"/>
                  </a:schemeClr>
                </a:solidFill>
                <a:latin typeface="Helvetica" pitchFamily="34" charset="0"/>
                <a:cs typeface="Helvetica" pitchFamily="34" charset="0"/>
              </a:rPr>
              <a:t>How to Get the Most Out of the Seventh Day</a:t>
            </a:r>
          </a:p>
          <a:p>
            <a:pPr marL="0" indent="0" algn="ctr">
              <a:buNone/>
            </a:pPr>
            <a:r>
              <a:rPr lang="en-US" sz="3733" dirty="0">
                <a:solidFill>
                  <a:schemeClr val="tx1">
                    <a:lumMod val="95000"/>
                    <a:lumOff val="5000"/>
                  </a:schemeClr>
                </a:solidFill>
                <a:latin typeface="Helvetica" pitchFamily="34" charset="0"/>
                <a:cs typeface="Helvetica" pitchFamily="34" charset="0"/>
              </a:rPr>
              <a:t>o</a:t>
            </a:r>
            <a:r>
              <a:rPr lang="en-US" sz="3733" dirty="0">
                <a:solidFill>
                  <a:schemeClr val="tx1">
                    <a:lumMod val="95000"/>
                    <a:lumOff val="5000"/>
                  </a:schemeClr>
                </a:solidFill>
                <a:latin typeface="Helvetica" pitchFamily="34" charset="0"/>
                <a:cs typeface="Helvetica" pitchFamily="34" charset="0"/>
              </a:rPr>
              <a:t>r</a:t>
            </a:r>
          </a:p>
          <a:p>
            <a:pPr marL="0" indent="0" algn="ctr">
              <a:buNone/>
            </a:pPr>
            <a:r>
              <a:rPr lang="en-US" sz="3733" dirty="0">
                <a:solidFill>
                  <a:schemeClr val="tx1">
                    <a:lumMod val="95000"/>
                    <a:lumOff val="5000"/>
                  </a:schemeClr>
                </a:solidFill>
                <a:latin typeface="Helvetica" pitchFamily="34" charset="0"/>
                <a:cs typeface="Helvetica" pitchFamily="34" charset="0"/>
              </a:rPr>
              <a:t>Making an Attitude Adjustment About Sabbath</a:t>
            </a:r>
          </a:p>
        </p:txBody>
      </p:sp>
    </p:spTree>
    <p:extLst>
      <p:ext uri="{BB962C8B-B14F-4D97-AF65-F5344CB8AC3E}">
        <p14:creationId xmlns:p14="http://schemas.microsoft.com/office/powerpoint/2010/main" val="12197048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dirty="0"/>
              <a:t>Questions About the Sabbath</a:t>
            </a:r>
          </a:p>
          <a:p>
            <a:pPr marL="0" indent="0">
              <a:buNone/>
            </a:pPr>
            <a:r>
              <a:rPr lang="en-US" sz="3733" dirty="0"/>
              <a:t>What is the purpose of the Sabbath?</a:t>
            </a:r>
          </a:p>
          <a:p>
            <a:pPr marL="0" indent="0">
              <a:buNone/>
            </a:pPr>
            <a:r>
              <a:rPr lang="en-US" sz="3733" dirty="0"/>
              <a:t>What Does Guarding the Sabbath say about your relationship with the Creator?</a:t>
            </a:r>
          </a:p>
          <a:p>
            <a:pPr marL="0" indent="0">
              <a:buNone/>
            </a:pPr>
            <a:r>
              <a:rPr lang="en-US" sz="3733" dirty="0"/>
              <a:t>Did Messiah </a:t>
            </a:r>
            <a:r>
              <a:rPr lang="en-US" sz="3733" dirty="0" err="1"/>
              <a:t>Yahusha</a:t>
            </a:r>
            <a:r>
              <a:rPr lang="en-US" sz="3733" dirty="0"/>
              <a:t> work on the Sabbath?</a:t>
            </a:r>
          </a:p>
          <a:p>
            <a:pPr marL="0" indent="0">
              <a:buNone/>
            </a:pPr>
            <a:r>
              <a:rPr lang="en-US" sz="3733" dirty="0"/>
              <a:t>How can the Sabbath be a Delight?</a:t>
            </a:r>
          </a:p>
          <a:p>
            <a:pPr marL="0" indent="0">
              <a:buNone/>
            </a:pPr>
            <a:r>
              <a:rPr lang="en-US" sz="3733" dirty="0"/>
              <a:t>Is Keeping Sabbath a Salvation Issue?</a:t>
            </a:r>
          </a:p>
        </p:txBody>
      </p:sp>
    </p:spTree>
    <p:extLst>
      <p:ext uri="{BB962C8B-B14F-4D97-AF65-F5344CB8AC3E}">
        <p14:creationId xmlns:p14="http://schemas.microsoft.com/office/powerpoint/2010/main" val="16692592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i="1" dirty="0">
                <a:solidFill>
                  <a:schemeClr val="tx1">
                    <a:lumMod val="95000"/>
                    <a:lumOff val="5000"/>
                  </a:schemeClr>
                </a:solidFill>
              </a:rPr>
              <a:t>The Sabbath – A Burden?</a:t>
            </a:r>
            <a:endParaRPr lang="en-US" sz="4800" i="1" dirty="0">
              <a:solidFill>
                <a:schemeClr val="tx1">
                  <a:lumMod val="95000"/>
                  <a:lumOff val="5000"/>
                </a:schemeClr>
              </a:solidFill>
            </a:endParaRPr>
          </a:p>
          <a:p>
            <a:pPr marL="0" indent="0" algn="ctr">
              <a:buNone/>
            </a:pPr>
            <a:r>
              <a:rPr lang="en-US" dirty="0" smtClean="0"/>
              <a:t>Personal testimony</a:t>
            </a:r>
          </a:p>
          <a:p>
            <a:pPr marL="0" indent="0">
              <a:buNone/>
            </a:pPr>
            <a:r>
              <a:rPr lang="en-US" dirty="0" smtClean="0"/>
              <a:t>I needed an attitude adjustment</a:t>
            </a:r>
          </a:p>
          <a:p>
            <a:pPr marL="0" indent="0">
              <a:buNone/>
            </a:pPr>
            <a:r>
              <a:rPr lang="en-US" dirty="0" smtClean="0"/>
              <a:t>"</a:t>
            </a:r>
            <a:r>
              <a:rPr lang="en-US" dirty="0"/>
              <a:t>Come to me, all you who are weary and burdened, and I will give you rest.</a:t>
            </a:r>
          </a:p>
          <a:p>
            <a:pPr marL="0" indent="0">
              <a:buNone/>
            </a:pPr>
            <a:r>
              <a:rPr lang="en-US" dirty="0" smtClean="0"/>
              <a:t>Take </a:t>
            </a:r>
            <a:r>
              <a:rPr lang="en-US" dirty="0"/>
              <a:t>my yoke upon you and learn from me, for I am gentle and humble in heart, and you will find rest for your souls.</a:t>
            </a:r>
          </a:p>
          <a:p>
            <a:pPr marL="0" indent="0">
              <a:buNone/>
            </a:pPr>
            <a:r>
              <a:rPr lang="en-US" dirty="0" smtClean="0"/>
              <a:t>For </a:t>
            </a:r>
            <a:r>
              <a:rPr lang="en-US" dirty="0"/>
              <a:t>my yoke is easy and my burden is light</a:t>
            </a:r>
            <a:r>
              <a:rPr lang="en-US" dirty="0" smtClean="0"/>
              <a:t>.“ (Matthew 11:28-30)</a:t>
            </a:r>
            <a:endParaRPr lang="en-US" dirty="0"/>
          </a:p>
          <a:p>
            <a:pPr marL="0" indent="0" algn="ctr">
              <a:buNone/>
            </a:pPr>
            <a:endParaRPr lang="en-US" dirty="0"/>
          </a:p>
        </p:txBody>
      </p:sp>
    </p:spTree>
    <p:extLst>
      <p:ext uri="{BB962C8B-B14F-4D97-AF65-F5344CB8AC3E}">
        <p14:creationId xmlns:p14="http://schemas.microsoft.com/office/powerpoint/2010/main" val="9060595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i="1" dirty="0">
                <a:solidFill>
                  <a:schemeClr val="tx1">
                    <a:lumMod val="95000"/>
                    <a:lumOff val="5000"/>
                  </a:schemeClr>
                </a:solidFill>
              </a:rPr>
              <a:t>Isaiah 58:13-14</a:t>
            </a:r>
          </a:p>
          <a:p>
            <a:pPr marL="0" indent="0">
              <a:buNone/>
            </a:pPr>
            <a:r>
              <a:rPr lang="en-US" dirty="0" smtClean="0"/>
              <a:t>"</a:t>
            </a:r>
            <a:r>
              <a:rPr lang="en-US" dirty="0"/>
              <a:t>If you keep your feet from breaking the Sabbath and from doing as you please on my holy day, </a:t>
            </a:r>
            <a:r>
              <a:rPr lang="en-US" u="sng" dirty="0"/>
              <a:t>if you call the Sabbath a delight</a:t>
            </a:r>
            <a:r>
              <a:rPr lang="en-US" dirty="0"/>
              <a:t> and Yahuwah's holy day honorable, and if you honor it by not going your own way and not doing as you please or speaking idle words,</a:t>
            </a:r>
          </a:p>
          <a:p>
            <a:pPr marL="0" indent="0">
              <a:buNone/>
            </a:pPr>
            <a:r>
              <a:rPr lang="en-US" dirty="0" smtClean="0"/>
              <a:t>then </a:t>
            </a:r>
            <a:r>
              <a:rPr lang="en-US" dirty="0"/>
              <a:t>you will find your joy in Yahuwah, and I will cause you to ride on the heights of the land and to feast on the inheritance of your father </a:t>
            </a:r>
            <a:r>
              <a:rPr lang="en-US" dirty="0" err="1"/>
              <a:t>Ya'acov</a:t>
            </a:r>
            <a:r>
              <a:rPr lang="en-US" dirty="0"/>
              <a:t>." The mouth of Yahuwah has spoken.</a:t>
            </a:r>
          </a:p>
        </p:txBody>
      </p:sp>
    </p:spTree>
    <p:extLst>
      <p:ext uri="{BB962C8B-B14F-4D97-AF65-F5344CB8AC3E}">
        <p14:creationId xmlns:p14="http://schemas.microsoft.com/office/powerpoint/2010/main" val="28069033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i="1" dirty="0">
                <a:solidFill>
                  <a:schemeClr val="tx1">
                    <a:lumMod val="95000"/>
                    <a:lumOff val="5000"/>
                  </a:schemeClr>
                </a:solidFill>
              </a:rPr>
              <a:t>Delight</a:t>
            </a:r>
          </a:p>
          <a:p>
            <a:pPr marL="0" indent="0">
              <a:buNone/>
            </a:pPr>
            <a:r>
              <a:rPr lang="en-US" dirty="0" err="1" smtClean="0"/>
              <a:t>Heb</a:t>
            </a:r>
            <a:r>
              <a:rPr lang="en-US" dirty="0" smtClean="0"/>
              <a:t>, </a:t>
            </a:r>
            <a:r>
              <a:rPr lang="en-US" i="1" dirty="0" err="1" smtClean="0"/>
              <a:t>oneg</a:t>
            </a:r>
            <a:r>
              <a:rPr lang="en-US" dirty="0" smtClean="0"/>
              <a:t>, </a:t>
            </a:r>
            <a:r>
              <a:rPr lang="en-US" dirty="0" err="1">
                <a:latin typeface="Bwhebb" panose="00000400000000000000" pitchFamily="2" charset="0"/>
              </a:rPr>
              <a:t>gn</a:t>
            </a:r>
            <a:r>
              <a:rPr lang="en-US" dirty="0">
                <a:latin typeface="Bwhebb" panose="00000400000000000000" pitchFamily="2" charset="0"/>
              </a:rPr>
              <a:t>&lt;[</a:t>
            </a:r>
            <a:r>
              <a:rPr lang="en-US" dirty="0" smtClean="0">
                <a:latin typeface="Bwhebb" panose="00000400000000000000" pitchFamily="2" charset="0"/>
              </a:rPr>
              <a:t>o</a:t>
            </a:r>
            <a:r>
              <a:rPr lang="en-US" dirty="0" smtClean="0"/>
              <a:t>, </a:t>
            </a:r>
            <a:r>
              <a:rPr lang="en-US" b="1" dirty="0" smtClean="0"/>
              <a:t>daintiness</a:t>
            </a:r>
            <a:r>
              <a:rPr lang="en-US" b="1" dirty="0"/>
              <a:t>, exquisite </a:t>
            </a:r>
            <a:r>
              <a:rPr lang="en-US" b="1" dirty="0" smtClean="0"/>
              <a:t>delight, </a:t>
            </a:r>
            <a:r>
              <a:rPr lang="en-US" b="1" dirty="0"/>
              <a:t>be soft, delicate, </a:t>
            </a:r>
            <a:r>
              <a:rPr lang="en-US" b="1" dirty="0" smtClean="0"/>
              <a:t>dainty.</a:t>
            </a:r>
          </a:p>
          <a:p>
            <a:pPr marL="0" indent="0">
              <a:buNone/>
            </a:pPr>
            <a:r>
              <a:rPr lang="en-US" dirty="0" smtClean="0"/>
              <a:t>Isaiah 13:22  </a:t>
            </a:r>
            <a:r>
              <a:rPr lang="en-US" dirty="0"/>
              <a:t>Hyenas will howl in her strongholds, jackals in her </a:t>
            </a:r>
            <a:r>
              <a:rPr lang="en-US" u="sng" dirty="0"/>
              <a:t>luxurious</a:t>
            </a:r>
            <a:r>
              <a:rPr lang="en-US" dirty="0"/>
              <a:t> palaces. </a:t>
            </a:r>
            <a:endParaRPr lang="en-US" dirty="0" smtClean="0"/>
          </a:p>
          <a:p>
            <a:pPr marL="0" indent="0">
              <a:buNone/>
            </a:pPr>
            <a:r>
              <a:rPr lang="en-US" dirty="0" smtClean="0"/>
              <a:t>Traditionally, </a:t>
            </a:r>
            <a:r>
              <a:rPr lang="en-US" i="1" dirty="0" err="1" smtClean="0"/>
              <a:t>oneg</a:t>
            </a:r>
            <a:r>
              <a:rPr lang="en-US" dirty="0" smtClean="0"/>
              <a:t> refers to the pleasantness of the eating special meals and dressing up as Sabbath begins or the meal after the services.</a:t>
            </a:r>
          </a:p>
          <a:p>
            <a:pPr marL="0" indent="0">
              <a:buNone/>
            </a:pPr>
            <a:r>
              <a:rPr lang="en-US" dirty="0" smtClean="0"/>
              <a:t>The Whole of Sabbath is to be a delight</a:t>
            </a:r>
            <a:endParaRPr lang="en-US" dirty="0"/>
          </a:p>
        </p:txBody>
      </p:sp>
    </p:spTree>
    <p:extLst>
      <p:ext uri="{BB962C8B-B14F-4D97-AF65-F5344CB8AC3E}">
        <p14:creationId xmlns:p14="http://schemas.microsoft.com/office/powerpoint/2010/main" val="789679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i="1" dirty="0">
                <a:solidFill>
                  <a:schemeClr val="tx1">
                    <a:lumMod val="95000"/>
                    <a:lumOff val="5000"/>
                  </a:schemeClr>
                </a:solidFill>
              </a:rPr>
              <a:t>How I Can Delight in the Sabbath</a:t>
            </a:r>
          </a:p>
          <a:p>
            <a:pPr marL="0" indent="0">
              <a:buNone/>
            </a:pPr>
            <a:r>
              <a:rPr lang="en-US" dirty="0" smtClean="0"/>
              <a:t>By not going my own way</a:t>
            </a:r>
          </a:p>
          <a:p>
            <a:pPr marL="0" indent="0">
              <a:buNone/>
            </a:pPr>
            <a:r>
              <a:rPr lang="en-US" dirty="0" smtClean="0"/>
              <a:t>By setting apart this day</a:t>
            </a:r>
          </a:p>
          <a:p>
            <a:pPr marL="0" indent="0">
              <a:buNone/>
            </a:pPr>
            <a:r>
              <a:rPr lang="en-US" dirty="0"/>
              <a:t>By pursuing relationship with </a:t>
            </a:r>
            <a:r>
              <a:rPr lang="en-US" dirty="0" smtClean="0"/>
              <a:t>Yahuwah</a:t>
            </a:r>
          </a:p>
          <a:p>
            <a:pPr marL="0" indent="0">
              <a:buNone/>
            </a:pPr>
            <a:r>
              <a:rPr lang="en-US" dirty="0" smtClean="0"/>
              <a:t>By </a:t>
            </a:r>
            <a:r>
              <a:rPr lang="en-US" dirty="0"/>
              <a:t>assembling together on the </a:t>
            </a:r>
            <a:r>
              <a:rPr lang="en-US" dirty="0" smtClean="0"/>
              <a:t>Sabbath</a:t>
            </a:r>
          </a:p>
          <a:p>
            <a:pPr marL="0" indent="0">
              <a:buNone/>
            </a:pPr>
            <a:r>
              <a:rPr lang="en-US" dirty="0" smtClean="0"/>
              <a:t>By doing the work of Elohim</a:t>
            </a:r>
          </a:p>
          <a:p>
            <a:pPr marL="0" indent="0">
              <a:buNone/>
            </a:pPr>
            <a:r>
              <a:rPr lang="en-US" dirty="0" smtClean="0"/>
              <a:t>By expecting help and healing on the Sabbath</a:t>
            </a:r>
            <a:endParaRPr lang="en-US" dirty="0"/>
          </a:p>
        </p:txBody>
      </p:sp>
    </p:spTree>
    <p:extLst>
      <p:ext uri="{BB962C8B-B14F-4D97-AF65-F5344CB8AC3E}">
        <p14:creationId xmlns:p14="http://schemas.microsoft.com/office/powerpoint/2010/main" val="15856923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i="1" dirty="0">
                <a:solidFill>
                  <a:schemeClr val="tx1">
                    <a:lumMod val="95000"/>
                    <a:lumOff val="5000"/>
                  </a:schemeClr>
                </a:solidFill>
              </a:rPr>
              <a:t>Delighting in Yahuwah</a:t>
            </a:r>
          </a:p>
          <a:p>
            <a:pPr marL="0" indent="0">
              <a:buNone/>
            </a:pPr>
            <a:r>
              <a:rPr lang="en-US" dirty="0"/>
              <a:t>Blessed is the man who does not walk in the counsel of the wicked or stand in the way of sinners or sit in the seat of </a:t>
            </a:r>
            <a:r>
              <a:rPr lang="en-US" dirty="0" smtClean="0"/>
              <a:t>mockers.  But </a:t>
            </a:r>
            <a:r>
              <a:rPr lang="en-US" u="sng" dirty="0"/>
              <a:t>his delight is in the </a:t>
            </a:r>
            <a:r>
              <a:rPr lang="en-US" u="sng" dirty="0" smtClean="0"/>
              <a:t>Torah </a:t>
            </a:r>
            <a:r>
              <a:rPr lang="en-US" u="sng" dirty="0"/>
              <a:t>of Yahuwah</a:t>
            </a:r>
            <a:r>
              <a:rPr lang="en-US" dirty="0"/>
              <a:t>, and on his </a:t>
            </a:r>
            <a:r>
              <a:rPr lang="en-US" dirty="0" smtClean="0"/>
              <a:t>Torah </a:t>
            </a:r>
            <a:r>
              <a:rPr lang="en-US" dirty="0"/>
              <a:t>he meditates day and night</a:t>
            </a:r>
            <a:r>
              <a:rPr lang="en-US" dirty="0" smtClean="0"/>
              <a:t>. (Psalm 1:1-2)</a:t>
            </a:r>
          </a:p>
          <a:p>
            <a:pPr marL="0" indent="0">
              <a:buNone/>
            </a:pPr>
            <a:r>
              <a:rPr lang="en-US" dirty="0"/>
              <a:t>Praise Yahuwah. Blessed is the man who fears Yahuwah, </a:t>
            </a:r>
            <a:r>
              <a:rPr lang="en-US" u="sng" dirty="0"/>
              <a:t>who finds great delight in his commands</a:t>
            </a:r>
            <a:r>
              <a:rPr lang="en-US" dirty="0" smtClean="0"/>
              <a:t>.</a:t>
            </a:r>
            <a:r>
              <a:rPr lang="en-US" dirty="0"/>
              <a:t> </a:t>
            </a:r>
            <a:r>
              <a:rPr lang="en-US" dirty="0" smtClean="0"/>
              <a:t>(Psalm 112:1)</a:t>
            </a:r>
            <a:endParaRPr lang="en-US" dirty="0"/>
          </a:p>
        </p:txBody>
      </p:sp>
    </p:spTree>
    <p:extLst>
      <p:ext uri="{BB962C8B-B14F-4D97-AF65-F5344CB8AC3E}">
        <p14:creationId xmlns:p14="http://schemas.microsoft.com/office/powerpoint/2010/main" val="36131452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i="1" dirty="0">
                <a:solidFill>
                  <a:schemeClr val="tx1">
                    <a:lumMod val="95000"/>
                    <a:lumOff val="5000"/>
                  </a:schemeClr>
                </a:solidFill>
              </a:rPr>
              <a:t>Delight</a:t>
            </a:r>
          </a:p>
          <a:p>
            <a:pPr marL="0" indent="0">
              <a:buNone/>
            </a:pPr>
            <a:r>
              <a:rPr lang="en-US" dirty="0" smtClean="0"/>
              <a:t>Hebrew, </a:t>
            </a:r>
            <a:r>
              <a:rPr lang="en-US" dirty="0" err="1" smtClean="0"/>
              <a:t>chefetz</a:t>
            </a:r>
            <a:r>
              <a:rPr lang="en-US" dirty="0" smtClean="0"/>
              <a:t>, </a:t>
            </a:r>
            <a:r>
              <a:rPr lang="en-US" dirty="0" smtClean="0">
                <a:latin typeface="Bwhebb" panose="00000400000000000000" pitchFamily="2" charset="0"/>
              </a:rPr>
              <a:t>#</a:t>
            </a:r>
            <a:r>
              <a:rPr lang="en-US" dirty="0" err="1" smtClean="0">
                <a:latin typeface="Bwhebb" panose="00000400000000000000" pitchFamily="2" charset="0"/>
              </a:rPr>
              <a:t>p,xñe</a:t>
            </a:r>
            <a:r>
              <a:rPr lang="en-US" dirty="0" smtClean="0"/>
              <a:t>, delight</a:t>
            </a:r>
            <a:r>
              <a:rPr lang="en-US" dirty="0"/>
              <a:t>, </a:t>
            </a:r>
            <a:r>
              <a:rPr lang="en-US" dirty="0" smtClean="0"/>
              <a:t>pleasure</a:t>
            </a:r>
          </a:p>
          <a:p>
            <a:pPr marL="0" indent="0">
              <a:buNone/>
            </a:pPr>
            <a:r>
              <a:rPr lang="en-US" dirty="0"/>
              <a:t>The basic meaning is to feel great favor towards </a:t>
            </a:r>
            <a:r>
              <a:rPr lang="en-US" dirty="0" smtClean="0"/>
              <a:t>something </a:t>
            </a:r>
            <a:r>
              <a:rPr lang="en-US" dirty="0"/>
              <a:t>and it means "to experience emotional delight." </a:t>
            </a:r>
            <a:r>
              <a:rPr lang="en-US" dirty="0" smtClean="0"/>
              <a:t> </a:t>
            </a:r>
            <a:r>
              <a:rPr lang="en-US" dirty="0"/>
              <a:t>The word is used of </a:t>
            </a:r>
            <a:r>
              <a:rPr lang="en-US" dirty="0" smtClean="0"/>
              <a:t>Elohim </a:t>
            </a:r>
            <a:r>
              <a:rPr lang="en-US" dirty="0"/>
              <a:t>having delight in certain people. In David's song of deliverance, he says that </a:t>
            </a:r>
            <a:r>
              <a:rPr lang="en-US" dirty="0" smtClean="0"/>
              <a:t>Elohim </a:t>
            </a:r>
            <a:r>
              <a:rPr lang="en-US" dirty="0"/>
              <a:t>provided for him because he "delighted" in him (2Sam 22:20). The Queen of Sheba expressed a blessing to </a:t>
            </a:r>
            <a:r>
              <a:rPr lang="en-US" dirty="0" smtClean="0"/>
              <a:t>Elohim </a:t>
            </a:r>
            <a:r>
              <a:rPr lang="en-US" dirty="0"/>
              <a:t>because he "delighted" in Solomon (1Kings 10:9). </a:t>
            </a:r>
            <a:r>
              <a:rPr lang="en-US" dirty="0" smtClean="0"/>
              <a:t>Elohim </a:t>
            </a:r>
            <a:r>
              <a:rPr lang="en-US" dirty="0"/>
              <a:t>is said to experience this delight toward good works of men. In respect to himself, </a:t>
            </a:r>
            <a:r>
              <a:rPr lang="en-US" dirty="0" smtClean="0"/>
              <a:t>Elohim </a:t>
            </a:r>
            <a:r>
              <a:rPr lang="en-US" dirty="0"/>
              <a:t>engages in activities in which he takes "delight" (</a:t>
            </a:r>
            <a:r>
              <a:rPr lang="en-US" dirty="0" err="1"/>
              <a:t>Psa</a:t>
            </a:r>
            <a:r>
              <a:rPr lang="en-US" dirty="0"/>
              <a:t> 115:3; </a:t>
            </a:r>
            <a:r>
              <a:rPr lang="en-US" dirty="0" err="1"/>
              <a:t>Psa</a:t>
            </a:r>
            <a:r>
              <a:rPr lang="en-US" dirty="0"/>
              <a:t> 135:6). </a:t>
            </a:r>
          </a:p>
        </p:txBody>
      </p:sp>
    </p:spTree>
    <p:extLst>
      <p:ext uri="{BB962C8B-B14F-4D97-AF65-F5344CB8AC3E}">
        <p14:creationId xmlns:p14="http://schemas.microsoft.com/office/powerpoint/2010/main" val="20635683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i="1" dirty="0">
                <a:solidFill>
                  <a:schemeClr val="tx1">
                    <a:lumMod val="95000"/>
                    <a:lumOff val="5000"/>
                  </a:schemeClr>
                </a:solidFill>
              </a:rPr>
              <a:t>Delighting in Yahuwah</a:t>
            </a:r>
          </a:p>
          <a:p>
            <a:pPr marL="0" indent="0">
              <a:buNone/>
            </a:pPr>
            <a:r>
              <a:rPr lang="en-US" dirty="0"/>
              <a:t>Trust in Yahuwah and do good; dwell in the land and enjoy safe pasture.</a:t>
            </a:r>
          </a:p>
          <a:p>
            <a:pPr marL="0" indent="0">
              <a:buNone/>
            </a:pPr>
            <a:r>
              <a:rPr lang="en-US" u="sng" dirty="0" smtClean="0"/>
              <a:t>Delight </a:t>
            </a:r>
            <a:r>
              <a:rPr lang="en-US" u="sng" dirty="0"/>
              <a:t>yourself in Yahuwah</a:t>
            </a:r>
            <a:r>
              <a:rPr lang="en-US" dirty="0"/>
              <a:t> and he will give you the desires of your heart.</a:t>
            </a:r>
          </a:p>
          <a:p>
            <a:pPr marL="0" indent="0">
              <a:buNone/>
            </a:pPr>
            <a:r>
              <a:rPr lang="en-US" dirty="0" smtClean="0"/>
              <a:t>Commit </a:t>
            </a:r>
            <a:r>
              <a:rPr lang="en-US" dirty="0"/>
              <a:t>your way to Yahuwah; trust in him and he will do this:</a:t>
            </a:r>
          </a:p>
          <a:p>
            <a:pPr marL="0" indent="0">
              <a:buNone/>
            </a:pPr>
            <a:r>
              <a:rPr lang="en-US" dirty="0" smtClean="0"/>
              <a:t>He </a:t>
            </a:r>
            <a:r>
              <a:rPr lang="en-US" dirty="0"/>
              <a:t>will make your righteousness shine like the dawn, the justice of your cause like the noonday sun.</a:t>
            </a:r>
          </a:p>
          <a:p>
            <a:pPr marL="0" indent="0">
              <a:buNone/>
            </a:pPr>
            <a:r>
              <a:rPr lang="en-US" dirty="0" smtClean="0"/>
              <a:t>Be </a:t>
            </a:r>
            <a:r>
              <a:rPr lang="en-US" dirty="0"/>
              <a:t>still before Yahuwah and wait patiently for him</a:t>
            </a:r>
            <a:r>
              <a:rPr lang="en-US" dirty="0" smtClean="0"/>
              <a:t>; (Psalm 37:3-7)</a:t>
            </a:r>
            <a:endParaRPr lang="en-US" dirty="0"/>
          </a:p>
        </p:txBody>
      </p:sp>
    </p:spTree>
    <p:extLst>
      <p:ext uri="{BB962C8B-B14F-4D97-AF65-F5344CB8AC3E}">
        <p14:creationId xmlns:p14="http://schemas.microsoft.com/office/powerpoint/2010/main" val="37307301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i="1" dirty="0">
                <a:solidFill>
                  <a:schemeClr val="tx1">
                    <a:lumMod val="95000"/>
                    <a:lumOff val="5000"/>
                  </a:schemeClr>
                </a:solidFill>
              </a:rPr>
              <a:t>“Delighting” in Psalm 119</a:t>
            </a:r>
          </a:p>
          <a:p>
            <a:pPr marL="0" indent="0">
              <a:buNone/>
            </a:pPr>
            <a:r>
              <a:rPr lang="en-US" dirty="0" smtClean="0"/>
              <a:t>I </a:t>
            </a:r>
            <a:r>
              <a:rPr lang="en-US" dirty="0"/>
              <a:t>delight in your decrees; I will not neglect your word</a:t>
            </a:r>
            <a:r>
              <a:rPr lang="en-US" dirty="0" smtClean="0"/>
              <a:t>. (v16)</a:t>
            </a:r>
          </a:p>
          <a:p>
            <a:pPr marL="0" indent="0">
              <a:buNone/>
            </a:pPr>
            <a:r>
              <a:rPr lang="en-US" dirty="0"/>
              <a:t>Your statutes are my delight; they are my counselors</a:t>
            </a:r>
            <a:r>
              <a:rPr lang="en-US" dirty="0" smtClean="0"/>
              <a:t>.</a:t>
            </a:r>
            <a:r>
              <a:rPr lang="en-US" dirty="0"/>
              <a:t> </a:t>
            </a:r>
            <a:r>
              <a:rPr lang="en-US" dirty="0" smtClean="0"/>
              <a:t>(v24)</a:t>
            </a:r>
          </a:p>
          <a:p>
            <a:pPr marL="0" indent="0">
              <a:buNone/>
            </a:pPr>
            <a:r>
              <a:rPr lang="en-US" dirty="0"/>
              <a:t>Direct me in the path of your commands, for there I find delight</a:t>
            </a:r>
            <a:r>
              <a:rPr lang="en-US" dirty="0" smtClean="0"/>
              <a:t>.</a:t>
            </a:r>
            <a:r>
              <a:rPr lang="en-US" dirty="0"/>
              <a:t> </a:t>
            </a:r>
            <a:r>
              <a:rPr lang="en-US" dirty="0" smtClean="0"/>
              <a:t>(v35)</a:t>
            </a:r>
          </a:p>
          <a:p>
            <a:pPr marL="0" indent="0">
              <a:buNone/>
            </a:pPr>
            <a:r>
              <a:rPr lang="en-US" dirty="0" smtClean="0"/>
              <a:t>…for </a:t>
            </a:r>
            <a:r>
              <a:rPr lang="en-US" dirty="0"/>
              <a:t>I delight in your commands because I love them</a:t>
            </a:r>
            <a:r>
              <a:rPr lang="en-US" dirty="0" smtClean="0"/>
              <a:t>. (v47)</a:t>
            </a:r>
            <a:endParaRPr lang="en-US" dirty="0"/>
          </a:p>
        </p:txBody>
      </p:sp>
    </p:spTree>
    <p:extLst>
      <p:ext uri="{BB962C8B-B14F-4D97-AF65-F5344CB8AC3E}">
        <p14:creationId xmlns:p14="http://schemas.microsoft.com/office/powerpoint/2010/main" val="22745153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i="1" dirty="0">
                <a:solidFill>
                  <a:schemeClr val="tx1">
                    <a:lumMod val="95000"/>
                    <a:lumOff val="5000"/>
                  </a:schemeClr>
                </a:solidFill>
              </a:rPr>
              <a:t>The Sabbath as Honorable-Isaiah 58:13-14</a:t>
            </a:r>
          </a:p>
          <a:p>
            <a:pPr marL="0" indent="0">
              <a:buNone/>
            </a:pPr>
            <a:r>
              <a:rPr lang="en-US" dirty="0" smtClean="0"/>
              <a:t>"</a:t>
            </a:r>
            <a:r>
              <a:rPr lang="en-US" dirty="0"/>
              <a:t>If you keep your feet from breaking the Sabbath and from doing as you please on my holy day, if you call the Sabbath a delight and </a:t>
            </a:r>
            <a:r>
              <a:rPr lang="en-US" u="sng" dirty="0"/>
              <a:t>Yahuwah's holy day honorable</a:t>
            </a:r>
            <a:r>
              <a:rPr lang="en-US" dirty="0"/>
              <a:t>, and </a:t>
            </a:r>
            <a:r>
              <a:rPr lang="en-US" u="sng" dirty="0"/>
              <a:t>if you honor it</a:t>
            </a:r>
            <a:r>
              <a:rPr lang="en-US" dirty="0"/>
              <a:t> by not going your own way and not doing as you please or speaking idle words,</a:t>
            </a:r>
          </a:p>
          <a:p>
            <a:pPr marL="0" indent="0">
              <a:buNone/>
            </a:pPr>
            <a:r>
              <a:rPr lang="en-US" dirty="0" smtClean="0"/>
              <a:t>then </a:t>
            </a:r>
            <a:r>
              <a:rPr lang="en-US" dirty="0"/>
              <a:t>you will find your joy in Yahuwah, and I will cause you to ride on the heights of the land and to feast on the inheritance of your father </a:t>
            </a:r>
            <a:r>
              <a:rPr lang="en-US" dirty="0" err="1"/>
              <a:t>Ya'acov</a:t>
            </a:r>
            <a:r>
              <a:rPr lang="en-US" dirty="0"/>
              <a:t>." The mouth of Yahuwah has spoken.</a:t>
            </a:r>
          </a:p>
        </p:txBody>
      </p:sp>
    </p:spTree>
    <p:extLst>
      <p:ext uri="{BB962C8B-B14F-4D97-AF65-F5344CB8AC3E}">
        <p14:creationId xmlns:p14="http://schemas.microsoft.com/office/powerpoint/2010/main" val="27537164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i="1" dirty="0">
                <a:solidFill>
                  <a:schemeClr val="tx1">
                    <a:lumMod val="95000"/>
                    <a:lumOff val="5000"/>
                  </a:schemeClr>
                </a:solidFill>
              </a:rPr>
              <a:t>Honorable</a:t>
            </a:r>
          </a:p>
          <a:p>
            <a:pPr marL="0" indent="0">
              <a:buNone/>
            </a:pPr>
            <a:r>
              <a:rPr lang="en-US" dirty="0" err="1" smtClean="0"/>
              <a:t>Heb</a:t>
            </a:r>
            <a:r>
              <a:rPr lang="en-US" dirty="0" smtClean="0"/>
              <a:t>, </a:t>
            </a:r>
            <a:r>
              <a:rPr lang="en-US" i="1" dirty="0" err="1" smtClean="0"/>
              <a:t>cabed</a:t>
            </a:r>
            <a:r>
              <a:rPr lang="en-US" dirty="0" smtClean="0"/>
              <a:t> </a:t>
            </a:r>
            <a:r>
              <a:rPr lang="en-US" dirty="0" err="1" smtClean="0">
                <a:latin typeface="Bwhebb" panose="00000400000000000000" pitchFamily="2" charset="0"/>
              </a:rPr>
              <a:t>dbeK</a:t>
            </a:r>
            <a:r>
              <a:rPr lang="en-US" dirty="0" smtClean="0">
                <a:latin typeface="Bwhebb" panose="00000400000000000000" pitchFamily="2" charset="0"/>
              </a:rPr>
              <a:t>'</a:t>
            </a:r>
            <a:r>
              <a:rPr lang="en-US" dirty="0" smtClean="0"/>
              <a:t>, </a:t>
            </a:r>
            <a:r>
              <a:rPr lang="en-US" b="1" dirty="0" smtClean="0"/>
              <a:t>be </a:t>
            </a:r>
            <a:r>
              <a:rPr lang="en-US" b="1" dirty="0"/>
              <a:t>heavy, weighty, burden-some, </a:t>
            </a:r>
            <a:r>
              <a:rPr lang="en-US" b="1" dirty="0" err="1"/>
              <a:t>honoured</a:t>
            </a:r>
            <a:r>
              <a:rPr lang="en-US" b="1" dirty="0"/>
              <a:t> </a:t>
            </a:r>
            <a:endParaRPr lang="en-US" b="1" dirty="0" smtClean="0"/>
          </a:p>
          <a:p>
            <a:pPr marL="0" indent="0">
              <a:buNone/>
            </a:pPr>
            <a:r>
              <a:rPr lang="en-US" dirty="0" err="1" smtClean="0"/>
              <a:t>Deut</a:t>
            </a:r>
            <a:r>
              <a:rPr lang="en-US" dirty="0" smtClean="0"/>
              <a:t> 5:16 </a:t>
            </a:r>
            <a:r>
              <a:rPr lang="en-US" dirty="0"/>
              <a:t>"</a:t>
            </a:r>
            <a:r>
              <a:rPr lang="en-US" u="sng" dirty="0"/>
              <a:t>Honor</a:t>
            </a:r>
            <a:r>
              <a:rPr lang="en-US" dirty="0"/>
              <a:t> your father and your mother, as Yahuwah your Elohim has commanded you, so that you may live long and that it may go well with you in the land Yahuwah your Elohim is giving you.</a:t>
            </a:r>
          </a:p>
          <a:p>
            <a:pPr marL="0" indent="0">
              <a:buNone/>
            </a:pPr>
            <a:endParaRPr lang="en-US" dirty="0"/>
          </a:p>
        </p:txBody>
      </p:sp>
    </p:spTree>
    <p:extLst>
      <p:ext uri="{BB962C8B-B14F-4D97-AF65-F5344CB8AC3E}">
        <p14:creationId xmlns:p14="http://schemas.microsoft.com/office/powerpoint/2010/main" val="14538508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dirty="0"/>
              <a:t>Weightier</a:t>
            </a:r>
            <a:endParaRPr lang="en-US" sz="4800" dirty="0"/>
          </a:p>
          <a:p>
            <a:pPr marL="0" indent="0">
              <a:buNone/>
            </a:pPr>
            <a:r>
              <a:rPr lang="en-US" dirty="0"/>
              <a:t>John was a lamp that burned and gave light, and you chose for a time to enjoy his light.</a:t>
            </a:r>
          </a:p>
          <a:p>
            <a:pPr marL="0" indent="0">
              <a:buNone/>
            </a:pPr>
            <a:r>
              <a:rPr lang="en-US" dirty="0" smtClean="0"/>
              <a:t>"</a:t>
            </a:r>
            <a:r>
              <a:rPr lang="en-US" dirty="0"/>
              <a:t>I have testimony </a:t>
            </a:r>
            <a:r>
              <a:rPr lang="en-US" u="sng" dirty="0"/>
              <a:t>weightier</a:t>
            </a:r>
            <a:r>
              <a:rPr lang="en-US" dirty="0"/>
              <a:t> than that of John. For the very work that the Father has given me to finish, and which I am doing, testifies that the Father has sent me</a:t>
            </a:r>
            <a:r>
              <a:rPr lang="en-US" dirty="0" smtClean="0"/>
              <a:t>. (4</a:t>
            </a:r>
            <a:r>
              <a:rPr lang="en-US" baseline="30000" dirty="0" smtClean="0"/>
              <a:t>th</a:t>
            </a:r>
            <a:r>
              <a:rPr lang="en-US" dirty="0" smtClean="0"/>
              <a:t> Gospel 5:35-36)</a:t>
            </a:r>
            <a:endParaRPr lang="en-US" dirty="0"/>
          </a:p>
        </p:txBody>
      </p:sp>
    </p:spTree>
    <p:extLst>
      <p:ext uri="{BB962C8B-B14F-4D97-AF65-F5344CB8AC3E}">
        <p14:creationId xmlns:p14="http://schemas.microsoft.com/office/powerpoint/2010/main" val="2726638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dirty="0"/>
              <a:t>Weightier</a:t>
            </a:r>
            <a:endParaRPr lang="en-US" sz="4800" dirty="0"/>
          </a:p>
          <a:p>
            <a:pPr marL="0" indent="0">
              <a:buNone/>
            </a:pPr>
            <a:r>
              <a:rPr lang="en-US" dirty="0"/>
              <a:t>Woe to you, teachers of the law and Pharisees, you hypocrites! You give a tenth of your spices-- mint, dill and </a:t>
            </a:r>
            <a:r>
              <a:rPr lang="en-US" dirty="0" err="1"/>
              <a:t>cummin</a:t>
            </a:r>
            <a:r>
              <a:rPr lang="en-US" dirty="0"/>
              <a:t>. But you have neglected the </a:t>
            </a:r>
            <a:r>
              <a:rPr lang="en-US" u="sng" dirty="0"/>
              <a:t>more important matters</a:t>
            </a:r>
            <a:r>
              <a:rPr lang="en-US" dirty="0"/>
              <a:t> of the law-- justice, mercy and faithfulness. You should have practiced the latter, without neglecting the former</a:t>
            </a:r>
            <a:r>
              <a:rPr lang="en-US" dirty="0" smtClean="0"/>
              <a:t>.</a:t>
            </a:r>
            <a:r>
              <a:rPr lang="en-US" dirty="0"/>
              <a:t> </a:t>
            </a:r>
            <a:r>
              <a:rPr lang="en-US" dirty="0" smtClean="0"/>
              <a:t>(</a:t>
            </a:r>
            <a:r>
              <a:rPr lang="en-US" dirty="0"/>
              <a:t>M</a:t>
            </a:r>
            <a:r>
              <a:rPr lang="en-US" dirty="0" smtClean="0"/>
              <a:t>atthew 23:23)</a:t>
            </a:r>
            <a:endParaRPr lang="en-US" dirty="0"/>
          </a:p>
        </p:txBody>
      </p:sp>
    </p:spTree>
    <p:extLst>
      <p:ext uri="{BB962C8B-B14F-4D97-AF65-F5344CB8AC3E}">
        <p14:creationId xmlns:p14="http://schemas.microsoft.com/office/powerpoint/2010/main" val="30627301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800" dirty="0"/>
              <a:t>I Can Delight in the Sabbath By </a:t>
            </a:r>
            <a:r>
              <a:rPr lang="en-US" sz="4800" dirty="0"/>
              <a:t>not going my own way</a:t>
            </a:r>
          </a:p>
          <a:p>
            <a:pPr marL="0" indent="0">
              <a:buNone/>
            </a:pPr>
            <a:r>
              <a:rPr lang="en-US" dirty="0" smtClean="0"/>
              <a:t>Daniel resolved in his heart</a:t>
            </a:r>
          </a:p>
          <a:p>
            <a:pPr marL="0" indent="0">
              <a:buNone/>
            </a:pPr>
            <a:r>
              <a:rPr lang="en-US" dirty="0" smtClean="0"/>
              <a:t>Dan 1:1-8  </a:t>
            </a:r>
            <a:r>
              <a:rPr lang="mr-IN" dirty="0" smtClean="0"/>
              <a:t>…</a:t>
            </a:r>
            <a:r>
              <a:rPr lang="en-US" dirty="0" smtClean="0"/>
              <a:t>But </a:t>
            </a:r>
            <a:r>
              <a:rPr lang="en-US" dirty="0"/>
              <a:t>Daniel resolved not to defile himself with the royal food and wine, and he asked the chief official for permission not to defile himself this way</a:t>
            </a:r>
            <a:r>
              <a:rPr lang="en-US" dirty="0" smtClean="0"/>
              <a:t>.</a:t>
            </a:r>
            <a:endParaRPr lang="en-US" dirty="0"/>
          </a:p>
        </p:txBody>
      </p:sp>
    </p:spTree>
    <p:extLst>
      <p:ext uri="{BB962C8B-B14F-4D97-AF65-F5344CB8AC3E}">
        <p14:creationId xmlns:p14="http://schemas.microsoft.com/office/powerpoint/2010/main" val="42482221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i="1" dirty="0">
                <a:solidFill>
                  <a:schemeClr val="tx1">
                    <a:lumMod val="95000"/>
                    <a:lumOff val="5000"/>
                  </a:schemeClr>
                </a:solidFill>
              </a:rPr>
              <a:t>To Resolve</a:t>
            </a:r>
          </a:p>
          <a:p>
            <a:pPr marL="0" indent="0">
              <a:buNone/>
            </a:pPr>
            <a:r>
              <a:rPr lang="en-US" dirty="0" smtClean="0"/>
              <a:t>Definition: </a:t>
            </a:r>
            <a:r>
              <a:rPr lang="en-US" dirty="0"/>
              <a:t>to come to a definite or earnest decision about; determine (to do something</a:t>
            </a:r>
            <a:r>
              <a:rPr lang="en-US" dirty="0" smtClean="0"/>
              <a:t>) (Dictionary.com)</a:t>
            </a:r>
          </a:p>
          <a:p>
            <a:pPr marL="0" indent="0">
              <a:buNone/>
            </a:pPr>
            <a:r>
              <a:rPr lang="en-US" dirty="0" smtClean="0"/>
              <a:t>Resolute: </a:t>
            </a:r>
            <a:r>
              <a:rPr lang="en-US" dirty="0"/>
              <a:t>set in purpose or </a:t>
            </a:r>
            <a:r>
              <a:rPr lang="en-US" dirty="0" smtClean="0"/>
              <a:t>opinion, </a:t>
            </a:r>
            <a:r>
              <a:rPr lang="en-US" dirty="0"/>
              <a:t>characterized by firmness and determination</a:t>
            </a:r>
            <a:endParaRPr lang="en-US" dirty="0" smtClean="0"/>
          </a:p>
          <a:p>
            <a:pPr marL="0" indent="0">
              <a:buNone/>
            </a:pPr>
            <a:r>
              <a:rPr lang="en-US" dirty="0" smtClean="0"/>
              <a:t>Daniel was not double </a:t>
            </a:r>
            <a:r>
              <a:rPr lang="en-US" dirty="0"/>
              <a:t>minded about this </a:t>
            </a:r>
            <a:r>
              <a:rPr lang="en-US" dirty="0" smtClean="0"/>
              <a:t>matter.  He was single minded about obedience to Yahuwah.</a:t>
            </a:r>
            <a:endParaRPr lang="en-US" dirty="0"/>
          </a:p>
          <a:p>
            <a:pPr marL="0" indent="0">
              <a:buNone/>
            </a:pPr>
            <a:r>
              <a:rPr lang="en-US" dirty="0" smtClean="0"/>
              <a:t>The First Step in Delighting in the Sabbath is to be determined to keep it as Yah has shown me.</a:t>
            </a:r>
            <a:endParaRPr lang="en-US" dirty="0"/>
          </a:p>
          <a:p>
            <a:pPr marL="0" indent="0">
              <a:buNone/>
            </a:pPr>
            <a:r>
              <a:rPr lang="en-US" dirty="0" smtClean="0"/>
              <a:t> </a:t>
            </a:r>
            <a:endParaRPr lang="en-US" dirty="0"/>
          </a:p>
        </p:txBody>
      </p:sp>
    </p:spTree>
    <p:extLst>
      <p:ext uri="{BB962C8B-B14F-4D97-AF65-F5344CB8AC3E}">
        <p14:creationId xmlns:p14="http://schemas.microsoft.com/office/powerpoint/2010/main" val="32010423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i="1" dirty="0">
                <a:solidFill>
                  <a:schemeClr val="tx1">
                    <a:lumMod val="95000"/>
                    <a:lumOff val="5000"/>
                  </a:schemeClr>
                </a:solidFill>
              </a:rPr>
              <a:t>Not Going My Own Way</a:t>
            </a:r>
          </a:p>
          <a:p>
            <a:pPr marL="0" indent="0">
              <a:buNone/>
            </a:pPr>
            <a:r>
              <a:rPr lang="en-US" dirty="0" smtClean="0"/>
              <a:t>My Way v. His Way.  My ways are not His ways</a:t>
            </a:r>
          </a:p>
          <a:p>
            <a:pPr marL="0" indent="0">
              <a:buNone/>
            </a:pPr>
            <a:r>
              <a:rPr lang="en-US" dirty="0"/>
              <a:t>Let the wicked forsake his way and the evil man his thoughts. Let him turn to Yahuwah, and he will have mercy on him, and to our Elohim, for he will freely pardon</a:t>
            </a:r>
            <a:r>
              <a:rPr lang="en-US" dirty="0" smtClean="0"/>
              <a:t>.(Isaiah 55:7)</a:t>
            </a:r>
          </a:p>
          <a:p>
            <a:pPr marL="0" indent="0">
              <a:buNone/>
            </a:pPr>
            <a:r>
              <a:rPr lang="en-US" dirty="0"/>
              <a:t>“my ways” are those activities that have little or nothing to do with </a:t>
            </a:r>
            <a:r>
              <a:rPr lang="en-US" dirty="0" smtClean="0"/>
              <a:t>Him.  My ways feed my carnal nature.</a:t>
            </a:r>
          </a:p>
          <a:p>
            <a:pPr marL="0" indent="0">
              <a:buNone/>
            </a:pPr>
            <a:r>
              <a:rPr lang="en-US" dirty="0" smtClean="0"/>
              <a:t>Going my own way on Sabbath creates guilt</a:t>
            </a:r>
          </a:p>
          <a:p>
            <a:pPr marL="0" indent="0">
              <a:buNone/>
            </a:pPr>
            <a:r>
              <a:rPr lang="en-US" dirty="0" smtClean="0"/>
              <a:t>Guarding the Sabbath entails being selective about what we engage in on the Sabbath</a:t>
            </a:r>
          </a:p>
          <a:p>
            <a:pPr marL="0" indent="0">
              <a:buNone/>
            </a:pPr>
            <a:r>
              <a:rPr lang="en-US" dirty="0" smtClean="0"/>
              <a:t>Don’t ask me but be discerning about what you do.  “Is this activity about me or about Him?”</a:t>
            </a:r>
            <a:endParaRPr lang="en-US" dirty="0"/>
          </a:p>
        </p:txBody>
      </p:sp>
    </p:spTree>
    <p:extLst>
      <p:ext uri="{BB962C8B-B14F-4D97-AF65-F5344CB8AC3E}">
        <p14:creationId xmlns:p14="http://schemas.microsoft.com/office/powerpoint/2010/main" val="37682179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i="1" dirty="0">
                <a:solidFill>
                  <a:schemeClr val="tx1">
                    <a:lumMod val="95000"/>
                    <a:lumOff val="5000"/>
                  </a:schemeClr>
                </a:solidFill>
              </a:rPr>
              <a:t>The Promise in Isaiah 58</a:t>
            </a:r>
          </a:p>
          <a:p>
            <a:pPr marL="0" indent="0">
              <a:buNone/>
            </a:pPr>
            <a:r>
              <a:rPr lang="mr-IN" dirty="0" smtClean="0"/>
              <a:t>…</a:t>
            </a:r>
            <a:r>
              <a:rPr lang="en-US" dirty="0" smtClean="0"/>
              <a:t>then </a:t>
            </a:r>
            <a:r>
              <a:rPr lang="en-US" dirty="0"/>
              <a:t>you will find your joy in Yahuwah, and I will cause you to ride on the heights of the land and to feast on the inheritance of your father </a:t>
            </a:r>
            <a:r>
              <a:rPr lang="en-US" dirty="0" err="1"/>
              <a:t>Ya'acov</a:t>
            </a:r>
            <a:r>
              <a:rPr lang="en-US" dirty="0"/>
              <a:t>." The mouth of Yahuwah has spoken</a:t>
            </a:r>
            <a:r>
              <a:rPr lang="en-US" dirty="0" smtClean="0"/>
              <a:t>.</a:t>
            </a:r>
          </a:p>
          <a:p>
            <a:pPr marL="0" indent="0">
              <a:buNone/>
            </a:pPr>
            <a:r>
              <a:rPr lang="en-US" dirty="0" smtClean="0"/>
              <a:t>Is Sabbath Keeping a Salvation Issue?</a:t>
            </a:r>
          </a:p>
          <a:p>
            <a:pPr marL="0" indent="0">
              <a:buNone/>
            </a:pPr>
            <a:r>
              <a:rPr lang="en-US" dirty="0" smtClean="0"/>
              <a:t>What Salvation are you talking about?</a:t>
            </a:r>
          </a:p>
          <a:p>
            <a:pPr marL="0" indent="0">
              <a:buNone/>
            </a:pPr>
            <a:r>
              <a:rPr lang="en-US" dirty="0" smtClean="0"/>
              <a:t>Certainly the fulfillment of the Promises is on the line.</a:t>
            </a:r>
            <a:endParaRPr lang="en-US" dirty="0"/>
          </a:p>
        </p:txBody>
      </p:sp>
    </p:spTree>
    <p:extLst>
      <p:ext uri="{BB962C8B-B14F-4D97-AF65-F5344CB8AC3E}">
        <p14:creationId xmlns:p14="http://schemas.microsoft.com/office/powerpoint/2010/main" val="12888208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dirty="0"/>
              <a:t>The </a:t>
            </a:r>
            <a:r>
              <a:rPr lang="en-US" sz="4800" dirty="0"/>
              <a:t>Promise to All Those Who Guard Shabbat</a:t>
            </a:r>
            <a:endParaRPr lang="en-US" sz="4800" dirty="0"/>
          </a:p>
          <a:p>
            <a:pPr marL="0" indent="0">
              <a:buNone/>
            </a:pPr>
            <a:r>
              <a:rPr lang="en-US" dirty="0" smtClean="0"/>
              <a:t>This </a:t>
            </a:r>
            <a:r>
              <a:rPr lang="en-US" dirty="0"/>
              <a:t>is what Yahuwah says: "Maintain justice and do what is right, for my salvation is close at hand and my righteousness will soon be </a:t>
            </a:r>
            <a:r>
              <a:rPr lang="en-US" dirty="0" smtClean="0"/>
              <a:t>revealed.  Blessed </a:t>
            </a:r>
            <a:r>
              <a:rPr lang="en-US" dirty="0"/>
              <a:t>is the man who does this, the man who holds it fast, who keeps the Sabbath without desecrating it, and keeps his hand from doing any evil."</a:t>
            </a:r>
          </a:p>
          <a:p>
            <a:pPr marL="0" indent="0">
              <a:buNone/>
            </a:pPr>
            <a:r>
              <a:rPr lang="en-US" dirty="0" smtClean="0"/>
              <a:t>Let </a:t>
            </a:r>
            <a:r>
              <a:rPr lang="en-US" dirty="0"/>
              <a:t>no foreigner who has bound himself to Yahuwah say, "Yahuwah will surely exclude me from his people." And let not any eunuch complain, "I am only a dry tree</a:t>
            </a:r>
            <a:r>
              <a:rPr lang="en-US" dirty="0" smtClean="0"/>
              <a:t>." </a:t>
            </a:r>
            <a:r>
              <a:rPr lang="en-US" dirty="0"/>
              <a:t>For this is what Yahuwah says: "To the eunuchs who keep my Sabbaths, who choose what pleases me and hold fast to my covenant-</a:t>
            </a:r>
            <a:r>
              <a:rPr lang="en-US" dirty="0" smtClean="0"/>
              <a:t>- </a:t>
            </a:r>
            <a:r>
              <a:rPr lang="en-US" dirty="0"/>
              <a:t>to them I will give within my temple and its walls a memorial and a name better than sons and daughters; I will give them an everlasting name that will not be cut off.</a:t>
            </a:r>
          </a:p>
          <a:p>
            <a:pPr marL="0" indent="0">
              <a:buNone/>
            </a:pPr>
            <a:r>
              <a:rPr lang="en-US" dirty="0" smtClean="0"/>
              <a:t>(</a:t>
            </a:r>
            <a:r>
              <a:rPr lang="en-US" dirty="0" err="1" smtClean="0"/>
              <a:t>Yeshayahu</a:t>
            </a:r>
            <a:r>
              <a:rPr lang="en-US" dirty="0" smtClean="0"/>
              <a:t> [Isaiah] 56:1-5)</a:t>
            </a:r>
            <a:endParaRPr lang="en-US" dirty="0"/>
          </a:p>
        </p:txBody>
      </p:sp>
    </p:spTree>
    <p:extLst>
      <p:ext uri="{BB962C8B-B14F-4D97-AF65-F5344CB8AC3E}">
        <p14:creationId xmlns:p14="http://schemas.microsoft.com/office/powerpoint/2010/main" val="29524644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dirty="0"/>
              <a:t>The </a:t>
            </a:r>
            <a:r>
              <a:rPr lang="en-US" sz="4800" dirty="0"/>
              <a:t>Promise to All Those Who Guard Shabbat</a:t>
            </a:r>
            <a:endParaRPr lang="en-US" sz="4800" dirty="0"/>
          </a:p>
          <a:p>
            <a:pPr marL="0" indent="0">
              <a:buNone/>
            </a:pPr>
            <a:r>
              <a:rPr lang="en-US" dirty="0" smtClean="0"/>
              <a:t>And </a:t>
            </a:r>
            <a:r>
              <a:rPr lang="en-US" dirty="0"/>
              <a:t>foreigners who bind themselves to Yahuwah to serve him, to love the name of Yahuwah, and to worship him, all who keep the Sabbath without desecrating it and who hold fast to my covenant-</a:t>
            </a:r>
            <a:r>
              <a:rPr lang="en-US" dirty="0" smtClean="0"/>
              <a:t>- </a:t>
            </a:r>
            <a:r>
              <a:rPr lang="en-US" dirty="0"/>
              <a:t>these I will bring to my holy mountain and give them joy in my house of prayer. Their burnt offerings and sacrifices will be accepted on my altar; for my house will be called a house of prayer for all nations</a:t>
            </a:r>
            <a:r>
              <a:rPr lang="en-US" dirty="0" smtClean="0"/>
              <a:t>.“ (</a:t>
            </a:r>
            <a:r>
              <a:rPr lang="en-US" dirty="0" err="1" smtClean="0"/>
              <a:t>Yeshayahu</a:t>
            </a:r>
            <a:r>
              <a:rPr lang="en-US" dirty="0" smtClean="0"/>
              <a:t> [Isaiah] 56:6-7)</a:t>
            </a:r>
            <a:endParaRPr lang="en-US" dirty="0"/>
          </a:p>
          <a:p>
            <a:pPr marL="0" indent="0">
              <a:buNone/>
            </a:pPr>
            <a:endParaRPr lang="en-US" sz="3733" dirty="0"/>
          </a:p>
        </p:txBody>
      </p:sp>
    </p:spTree>
    <p:extLst>
      <p:ext uri="{BB962C8B-B14F-4D97-AF65-F5344CB8AC3E}">
        <p14:creationId xmlns:p14="http://schemas.microsoft.com/office/powerpoint/2010/main" val="19442610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800" dirty="0"/>
              <a:t>I Can Delight in the Sabbath By Setting This Day Apart (and ceasing)</a:t>
            </a:r>
            <a:endParaRPr lang="en-US" sz="4800" dirty="0"/>
          </a:p>
          <a:p>
            <a:pPr marL="0" indent="0">
              <a:buNone/>
            </a:pPr>
            <a:r>
              <a:rPr lang="en-US" dirty="0"/>
              <a:t>"Remember the Sabbath day </a:t>
            </a:r>
            <a:r>
              <a:rPr lang="en-US" u="sng" dirty="0"/>
              <a:t>by keeping it holy</a:t>
            </a:r>
            <a:r>
              <a:rPr lang="en-US" dirty="0" smtClean="0"/>
              <a:t>.  Six </a:t>
            </a:r>
            <a:r>
              <a:rPr lang="en-US" dirty="0"/>
              <a:t>days you shall labor and do all your work</a:t>
            </a:r>
            <a:r>
              <a:rPr lang="en-US" dirty="0" smtClean="0"/>
              <a:t>, but </a:t>
            </a:r>
            <a:r>
              <a:rPr lang="en-US" dirty="0"/>
              <a:t>the seventh day is a Sabbath to Yahuwah your Elohim. On it you shall not do any work, neither you, nor your son or daughter, nor your manservant or maidservant, nor your animals, nor the alien within your gates.</a:t>
            </a:r>
          </a:p>
          <a:p>
            <a:pPr marL="0" indent="0">
              <a:buNone/>
            </a:pPr>
            <a:r>
              <a:rPr lang="en-US" dirty="0" smtClean="0"/>
              <a:t>For </a:t>
            </a:r>
            <a:r>
              <a:rPr lang="en-US" dirty="0"/>
              <a:t>in six days Yahuwah made the heavens and the earth, the sea, and all that is in them, but he rested on the seventh day. Therefore Yahuwah blessed the Sabbath day and made it holy</a:t>
            </a:r>
            <a:r>
              <a:rPr lang="en-US" dirty="0" smtClean="0"/>
              <a:t>.</a:t>
            </a:r>
            <a:r>
              <a:rPr lang="en-US" dirty="0"/>
              <a:t> </a:t>
            </a:r>
            <a:r>
              <a:rPr lang="en-US" dirty="0" smtClean="0"/>
              <a:t>(</a:t>
            </a:r>
            <a:r>
              <a:rPr lang="en-US" dirty="0" err="1" smtClean="0"/>
              <a:t>Shemot</a:t>
            </a:r>
            <a:r>
              <a:rPr lang="en-US" dirty="0" smtClean="0"/>
              <a:t> [Exodus] 20:8-11)</a:t>
            </a:r>
            <a:endParaRPr lang="en-US" dirty="0"/>
          </a:p>
        </p:txBody>
      </p:sp>
    </p:spTree>
    <p:extLst>
      <p:ext uri="{BB962C8B-B14F-4D97-AF65-F5344CB8AC3E}">
        <p14:creationId xmlns:p14="http://schemas.microsoft.com/office/powerpoint/2010/main" val="5470166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dirty="0"/>
              <a:t>The day my Creator Declares is Holy</a:t>
            </a:r>
            <a:endParaRPr lang="en-US" sz="4800" dirty="0"/>
          </a:p>
          <a:p>
            <a:pPr marL="0" indent="0">
              <a:buNone/>
            </a:pPr>
            <a:r>
              <a:rPr lang="en-US" dirty="0" smtClean="0"/>
              <a:t>I must remember that this day has a purpose different than the other six days</a:t>
            </a:r>
          </a:p>
          <a:p>
            <a:pPr marL="0" indent="0">
              <a:buNone/>
            </a:pPr>
            <a:r>
              <a:rPr lang="en-US" dirty="0" smtClean="0"/>
              <a:t>He ceased and calls me to cease my work</a:t>
            </a:r>
            <a:endParaRPr lang="en-US" dirty="0"/>
          </a:p>
        </p:txBody>
      </p:sp>
    </p:spTree>
    <p:extLst>
      <p:ext uri="{BB962C8B-B14F-4D97-AF65-F5344CB8AC3E}">
        <p14:creationId xmlns:p14="http://schemas.microsoft.com/office/powerpoint/2010/main" val="28289571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dirty="0"/>
              <a:t>Guarding the Sabbath</a:t>
            </a:r>
            <a:endParaRPr lang="en-US" sz="4800" dirty="0"/>
          </a:p>
          <a:p>
            <a:pPr marL="0" indent="0">
              <a:buNone/>
            </a:pPr>
            <a:r>
              <a:rPr lang="en-US" dirty="0"/>
              <a:t>"</a:t>
            </a:r>
            <a:r>
              <a:rPr lang="en-US" u="sng" dirty="0"/>
              <a:t>Guard</a:t>
            </a:r>
            <a:r>
              <a:rPr lang="en-US" dirty="0"/>
              <a:t> the Sabbath day to keep it holy, as Yahuwah your Elohim has commanded </a:t>
            </a:r>
            <a:r>
              <a:rPr lang="en-US" dirty="0" smtClean="0"/>
              <a:t>you. </a:t>
            </a:r>
            <a:r>
              <a:rPr lang="en-US" dirty="0"/>
              <a:t>Six days you shall labor and do all your </a:t>
            </a:r>
            <a:r>
              <a:rPr lang="en-US" dirty="0" smtClean="0"/>
              <a:t>work, </a:t>
            </a:r>
            <a:r>
              <a:rPr lang="en-US" dirty="0"/>
              <a:t>but the seventh day is a Sabbath to Yahuwah your Elohim. You shall not do any work, neither you, nor your son or daughter, nor your manservant or maidservant, nor your ox, your donkey or any of your animals, nor the alien within your gates, so that your manservant and maidservant may rest, as you do.</a:t>
            </a:r>
          </a:p>
          <a:p>
            <a:pPr marL="0" indent="0">
              <a:buNone/>
            </a:pPr>
            <a:r>
              <a:rPr lang="en-US" dirty="0" smtClean="0"/>
              <a:t>Remember </a:t>
            </a:r>
            <a:r>
              <a:rPr lang="en-US" dirty="0"/>
              <a:t>that you were slaves in </a:t>
            </a:r>
            <a:r>
              <a:rPr lang="en-US" dirty="0" err="1"/>
              <a:t>Mitzrayim</a:t>
            </a:r>
            <a:r>
              <a:rPr lang="en-US" dirty="0"/>
              <a:t> and that Yahuwah your Elohim brought you out of there with a mighty hand and an outstretched arm. Therefore Yahuwah your Elohim has commanded you to observe the Sabbath day</a:t>
            </a:r>
            <a:r>
              <a:rPr lang="en-US" dirty="0" smtClean="0"/>
              <a:t>.</a:t>
            </a:r>
            <a:r>
              <a:rPr lang="en-US" dirty="0"/>
              <a:t> </a:t>
            </a:r>
            <a:r>
              <a:rPr lang="en-US" dirty="0" smtClean="0"/>
              <a:t>(</a:t>
            </a:r>
            <a:r>
              <a:rPr lang="en-US" dirty="0" err="1" smtClean="0"/>
              <a:t>Devarim</a:t>
            </a:r>
            <a:r>
              <a:rPr lang="en-US" dirty="0" smtClean="0"/>
              <a:t> [Deuteronomy] 5:12-15)</a:t>
            </a:r>
            <a:endParaRPr lang="en-US" dirty="0"/>
          </a:p>
        </p:txBody>
      </p:sp>
    </p:spTree>
    <p:extLst>
      <p:ext uri="{BB962C8B-B14F-4D97-AF65-F5344CB8AC3E}">
        <p14:creationId xmlns:p14="http://schemas.microsoft.com/office/powerpoint/2010/main" val="39355087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800" dirty="0"/>
              <a:t>I Can Delight in the Sabbath By Pursuing Relationship with Yahuwah</a:t>
            </a:r>
            <a:endParaRPr lang="en-US" sz="4800" dirty="0"/>
          </a:p>
          <a:p>
            <a:pPr marL="0" indent="0">
              <a:buNone/>
            </a:pPr>
            <a:r>
              <a:rPr lang="en-US" dirty="0" smtClean="0"/>
              <a:t>Yahuwah </a:t>
            </a:r>
            <a:r>
              <a:rPr lang="en-US" dirty="0"/>
              <a:t>said to </a:t>
            </a:r>
            <a:r>
              <a:rPr lang="en-US" dirty="0" err="1"/>
              <a:t>Mosheh</a:t>
            </a:r>
            <a:r>
              <a:rPr lang="en-US" dirty="0" smtClean="0"/>
              <a:t>, </a:t>
            </a:r>
            <a:r>
              <a:rPr lang="en-US" baseline="30000" dirty="0"/>
              <a:t>2</a:t>
            </a:r>
            <a:r>
              <a:rPr lang="en-US" dirty="0"/>
              <a:t> "Speak to the sons of </a:t>
            </a:r>
            <a:r>
              <a:rPr lang="en-US" dirty="0" err="1"/>
              <a:t>Yisrael</a:t>
            </a:r>
            <a:r>
              <a:rPr lang="en-US" dirty="0"/>
              <a:t> and say to them: '</a:t>
            </a:r>
            <a:r>
              <a:rPr lang="en-US" u="sng" dirty="0"/>
              <a:t>These are my appointments, the appointments of Yahuwah</a:t>
            </a:r>
            <a:r>
              <a:rPr lang="en-US" dirty="0"/>
              <a:t>, which you are to proclaim as set apart assemblies</a:t>
            </a:r>
            <a:r>
              <a:rPr lang="en-US" dirty="0" smtClean="0"/>
              <a:t>. </a:t>
            </a:r>
            <a:r>
              <a:rPr lang="en-US" baseline="30000" dirty="0"/>
              <a:t>3</a:t>
            </a:r>
            <a:r>
              <a:rPr lang="en-US" dirty="0"/>
              <a:t> "'There are six days when you may work, but the seventh day is a Sabbath of rest, a day of set apart assembly. You are not to do any work; wherever you live, it is a Sabbath to </a:t>
            </a:r>
            <a:r>
              <a:rPr lang="en-US" dirty="0" smtClean="0"/>
              <a:t>Yahuwah.</a:t>
            </a:r>
          </a:p>
          <a:p>
            <a:pPr marL="0" indent="0">
              <a:buNone/>
            </a:pPr>
            <a:r>
              <a:rPr lang="en-US" baseline="30000" dirty="0" smtClean="0"/>
              <a:t>4</a:t>
            </a:r>
            <a:r>
              <a:rPr lang="en-US" dirty="0" smtClean="0"/>
              <a:t> </a:t>
            </a:r>
            <a:r>
              <a:rPr lang="en-US" dirty="0"/>
              <a:t>"'These are Yahuwah's appointments, the set apart assemblies you are to proclaim at their appointed </a:t>
            </a:r>
            <a:r>
              <a:rPr lang="en-US" dirty="0" smtClean="0"/>
              <a:t>times (Leviticus 23)</a:t>
            </a:r>
          </a:p>
          <a:p>
            <a:pPr marL="0" indent="0">
              <a:buNone/>
            </a:pPr>
            <a:r>
              <a:rPr lang="en-US" dirty="0" err="1" smtClean="0"/>
              <a:t>Moed</a:t>
            </a:r>
            <a:r>
              <a:rPr lang="en-US" dirty="0" smtClean="0"/>
              <a:t> </a:t>
            </a:r>
            <a:r>
              <a:rPr lang="mr-IN" dirty="0" smtClean="0"/>
              <a:t>–</a:t>
            </a:r>
            <a:r>
              <a:rPr lang="en-US" dirty="0" smtClean="0"/>
              <a:t> set time, appointment</a:t>
            </a:r>
            <a:endParaRPr lang="en-US" dirty="0"/>
          </a:p>
        </p:txBody>
      </p:sp>
    </p:spTree>
    <p:extLst>
      <p:ext uri="{BB962C8B-B14F-4D97-AF65-F5344CB8AC3E}">
        <p14:creationId xmlns:p14="http://schemas.microsoft.com/office/powerpoint/2010/main" val="6652648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800" dirty="0"/>
              <a:t>I Can Delight in the Sabbath By Assembling Together on the Sabbath</a:t>
            </a:r>
            <a:endParaRPr lang="en-US" sz="4800" dirty="0"/>
          </a:p>
          <a:p>
            <a:pPr marL="0" indent="0">
              <a:buNone/>
            </a:pPr>
            <a:r>
              <a:rPr lang="en-US" dirty="0" smtClean="0"/>
              <a:t>The assembly of saints is commanded for the Sabbath.</a:t>
            </a:r>
            <a:r>
              <a:rPr lang="en-US" dirty="0"/>
              <a:t> Yahuwah said to </a:t>
            </a:r>
            <a:r>
              <a:rPr lang="en-US" dirty="0" err="1"/>
              <a:t>Mosheh</a:t>
            </a:r>
            <a:r>
              <a:rPr lang="en-US" dirty="0"/>
              <a:t>,</a:t>
            </a:r>
          </a:p>
          <a:p>
            <a:pPr marL="0" indent="0">
              <a:buNone/>
            </a:pPr>
            <a:r>
              <a:rPr lang="en-US" dirty="0"/>
              <a:t> </a:t>
            </a:r>
            <a:r>
              <a:rPr lang="en-US" baseline="30000" dirty="0"/>
              <a:t>2</a:t>
            </a:r>
            <a:r>
              <a:rPr lang="en-US" dirty="0"/>
              <a:t> "Speak to the sons of </a:t>
            </a:r>
            <a:r>
              <a:rPr lang="en-US" dirty="0" err="1"/>
              <a:t>Yisrael</a:t>
            </a:r>
            <a:r>
              <a:rPr lang="en-US" dirty="0"/>
              <a:t> and say to them: 'These are my appointments, the appointments of Yahuwah, which you are to proclaim as set apart assemblies.</a:t>
            </a:r>
          </a:p>
          <a:p>
            <a:pPr marL="0" indent="0">
              <a:buNone/>
            </a:pPr>
            <a:r>
              <a:rPr lang="en-US" dirty="0"/>
              <a:t> </a:t>
            </a:r>
            <a:r>
              <a:rPr lang="en-US" baseline="30000" dirty="0"/>
              <a:t>3</a:t>
            </a:r>
            <a:r>
              <a:rPr lang="en-US" dirty="0"/>
              <a:t> "'There are six days when you may work, but the seventh day is a Sabbath of rest, a day of set apart assembly. You are not to do any work; wherever you live, it is a Sabbath to Yahuwah.</a:t>
            </a:r>
          </a:p>
          <a:p>
            <a:pPr marL="0" indent="0">
              <a:buNone/>
            </a:pPr>
            <a:r>
              <a:rPr lang="en-US" dirty="0"/>
              <a:t> </a:t>
            </a:r>
            <a:r>
              <a:rPr lang="en-US" baseline="30000" dirty="0"/>
              <a:t>4</a:t>
            </a:r>
            <a:r>
              <a:rPr lang="en-US" dirty="0"/>
              <a:t> "'These are Yahuwah's appointments, the set apart assemblies you are to proclaim at their appointed times:</a:t>
            </a:r>
          </a:p>
        </p:txBody>
      </p:sp>
    </p:spTree>
    <p:extLst>
      <p:ext uri="{BB962C8B-B14F-4D97-AF65-F5344CB8AC3E}">
        <p14:creationId xmlns:p14="http://schemas.microsoft.com/office/powerpoint/2010/main" val="9438069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dirty="0"/>
              <a:t>Why Assemble?</a:t>
            </a:r>
          </a:p>
          <a:p>
            <a:pPr marL="0" indent="0">
              <a:buNone/>
            </a:pPr>
            <a:r>
              <a:rPr lang="en-US" sz="4800" dirty="0"/>
              <a:t>To proclaim the Word (</a:t>
            </a:r>
            <a:r>
              <a:rPr lang="en-US" sz="4800" dirty="0" err="1"/>
              <a:t>Vayiqra</a:t>
            </a:r>
            <a:r>
              <a:rPr lang="en-US" sz="4800" dirty="0"/>
              <a:t> 23:2-3)</a:t>
            </a:r>
          </a:p>
          <a:p>
            <a:pPr marL="0" indent="0">
              <a:buNone/>
            </a:pPr>
            <a:r>
              <a:rPr lang="en-US" sz="4800" dirty="0"/>
              <a:t>To fellowship together – developing a sense of community (Hebrews 10:25)</a:t>
            </a:r>
          </a:p>
          <a:p>
            <a:pPr marL="0" indent="0">
              <a:buNone/>
            </a:pPr>
            <a:endParaRPr lang="en-US" sz="4800" dirty="0"/>
          </a:p>
        </p:txBody>
      </p:sp>
    </p:spTree>
    <p:extLst>
      <p:ext uri="{BB962C8B-B14F-4D97-AF65-F5344CB8AC3E}">
        <p14:creationId xmlns:p14="http://schemas.microsoft.com/office/powerpoint/2010/main" val="30687665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800" dirty="0"/>
              <a:t>Not to forsake Assembling Together on the Sabbath</a:t>
            </a:r>
          </a:p>
          <a:p>
            <a:pPr marL="0" indent="0">
              <a:buNone/>
            </a:pPr>
            <a:r>
              <a:rPr lang="en-US" dirty="0"/>
              <a:t>And let us consider how we may spur one another on toward love and good deeds.</a:t>
            </a:r>
          </a:p>
          <a:p>
            <a:pPr marL="0" indent="0">
              <a:buNone/>
            </a:pPr>
            <a:r>
              <a:rPr lang="en-US" dirty="0" smtClean="0"/>
              <a:t>Let </a:t>
            </a:r>
            <a:r>
              <a:rPr lang="en-US" dirty="0"/>
              <a:t>us not give up meeting together, as some are in the habit of doing, but let us encourage one another-- and all the more as you see the Day approaching</a:t>
            </a:r>
            <a:r>
              <a:rPr lang="en-US" dirty="0" smtClean="0"/>
              <a:t>.</a:t>
            </a:r>
            <a:r>
              <a:rPr lang="en-US" sz="4800" dirty="0"/>
              <a:t> </a:t>
            </a:r>
            <a:r>
              <a:rPr lang="en-US" sz="4800" dirty="0"/>
              <a:t>(Hebrews 10:24-25)</a:t>
            </a:r>
            <a:endParaRPr lang="en-US" dirty="0"/>
          </a:p>
        </p:txBody>
      </p:sp>
    </p:spTree>
    <p:extLst>
      <p:ext uri="{BB962C8B-B14F-4D97-AF65-F5344CB8AC3E}">
        <p14:creationId xmlns:p14="http://schemas.microsoft.com/office/powerpoint/2010/main" val="27980050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800" dirty="0"/>
              <a:t>I Can Delight in the Sabbath By Doing the Work of Elohim</a:t>
            </a:r>
            <a:endParaRPr lang="en-US" sz="4800" dirty="0"/>
          </a:p>
          <a:p>
            <a:pPr marL="0" indent="0">
              <a:buNone/>
            </a:pPr>
            <a:r>
              <a:rPr lang="en-US" dirty="0" smtClean="0"/>
              <a:t>What is the work that Elohim rested from on the seventh day?</a:t>
            </a:r>
          </a:p>
          <a:p>
            <a:pPr marL="0" indent="0">
              <a:buNone/>
            </a:pPr>
            <a:r>
              <a:rPr lang="en-US" dirty="0" smtClean="0"/>
              <a:t>Did the priests work on the Shabbat?</a:t>
            </a:r>
          </a:p>
          <a:p>
            <a:pPr marL="0" indent="0">
              <a:buNone/>
            </a:pPr>
            <a:r>
              <a:rPr lang="en-US" dirty="0" smtClean="0"/>
              <a:t>Did </a:t>
            </a:r>
            <a:r>
              <a:rPr lang="en-US" dirty="0" err="1" smtClean="0"/>
              <a:t>Yahusha</a:t>
            </a:r>
            <a:r>
              <a:rPr lang="en-US" dirty="0" smtClean="0"/>
              <a:t> work on the Sabbath?</a:t>
            </a:r>
          </a:p>
          <a:p>
            <a:pPr marL="0" indent="0">
              <a:buNone/>
            </a:pPr>
            <a:r>
              <a:rPr lang="en-US" dirty="0" smtClean="0"/>
              <a:t>What about the work of Redemption? Of saving lives?</a:t>
            </a:r>
            <a:endParaRPr lang="en-US" dirty="0"/>
          </a:p>
        </p:txBody>
      </p:sp>
    </p:spTree>
    <p:extLst>
      <p:ext uri="{BB962C8B-B14F-4D97-AF65-F5344CB8AC3E}">
        <p14:creationId xmlns:p14="http://schemas.microsoft.com/office/powerpoint/2010/main" val="24992925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dirty="0"/>
              <a:t>Working on the Sabbath – The Example of the Master</a:t>
            </a:r>
            <a:endParaRPr lang="en-US" sz="4800" dirty="0"/>
          </a:p>
          <a:p>
            <a:pPr marL="0" indent="0">
              <a:buNone/>
            </a:pPr>
            <a:r>
              <a:rPr lang="en-US" dirty="0" err="1" smtClean="0"/>
              <a:t>Yahusha</a:t>
            </a:r>
            <a:r>
              <a:rPr lang="en-US" dirty="0" smtClean="0"/>
              <a:t> broke some Sabbath laws when he and his disciples ate grain in the fields - </a:t>
            </a:r>
            <a:endParaRPr lang="en-US" dirty="0"/>
          </a:p>
        </p:txBody>
      </p:sp>
    </p:spTree>
    <p:extLst>
      <p:ext uri="{BB962C8B-B14F-4D97-AF65-F5344CB8AC3E}">
        <p14:creationId xmlns:p14="http://schemas.microsoft.com/office/powerpoint/2010/main" val="4481009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lnSpcReduction="10000"/>
          </a:bodyPr>
          <a:lstStyle/>
          <a:p>
            <a:pPr marL="0" indent="0" algn="ctr">
              <a:buNone/>
            </a:pPr>
            <a:r>
              <a:rPr lang="en-US" sz="4800" dirty="0"/>
              <a:t>Working on the Sabbath – The Example of the Master</a:t>
            </a:r>
            <a:endParaRPr lang="en-US" sz="4800" dirty="0"/>
          </a:p>
          <a:p>
            <a:pPr marL="0" indent="0">
              <a:buNone/>
            </a:pPr>
            <a:r>
              <a:rPr lang="en-US" dirty="0"/>
              <a:t>At that time </a:t>
            </a:r>
            <a:r>
              <a:rPr lang="en-US" dirty="0" err="1"/>
              <a:t>Yahusha</a:t>
            </a:r>
            <a:r>
              <a:rPr lang="en-US" dirty="0"/>
              <a:t> went through the </a:t>
            </a:r>
            <a:r>
              <a:rPr lang="en-US" dirty="0" err="1"/>
              <a:t>grainfields</a:t>
            </a:r>
            <a:r>
              <a:rPr lang="en-US" dirty="0"/>
              <a:t> on the Sabbath. His disciples were hungry and began to pick some heads of grain and eat </a:t>
            </a:r>
            <a:r>
              <a:rPr lang="en-US" dirty="0" smtClean="0"/>
              <a:t>them. When </a:t>
            </a:r>
            <a:r>
              <a:rPr lang="en-US" dirty="0"/>
              <a:t>the Pharisees saw this, they said to him, "Look! Your disciples are doing what is unlawful on the Sabbath."</a:t>
            </a:r>
          </a:p>
          <a:p>
            <a:pPr marL="0" indent="0">
              <a:buNone/>
            </a:pPr>
            <a:r>
              <a:rPr lang="en-US" dirty="0" smtClean="0"/>
              <a:t>He </a:t>
            </a:r>
            <a:r>
              <a:rPr lang="en-US" dirty="0"/>
              <a:t>answered, "Haven't you read what David did when he and his companions were </a:t>
            </a:r>
            <a:r>
              <a:rPr lang="en-US" dirty="0" smtClean="0"/>
              <a:t>hungry? </a:t>
            </a:r>
            <a:r>
              <a:rPr lang="en-US" dirty="0"/>
              <a:t>He entered the house of Elohim, and he and his companions ate the consecrated bread-- which was not lawful for them to do, but only for the priests.</a:t>
            </a:r>
          </a:p>
          <a:p>
            <a:pPr marL="0" indent="0">
              <a:buNone/>
            </a:pPr>
            <a:r>
              <a:rPr lang="en-US" dirty="0" smtClean="0"/>
              <a:t>Or </a:t>
            </a:r>
            <a:r>
              <a:rPr lang="en-US" dirty="0"/>
              <a:t>haven't you read in the Law that on the Sabbath the priests in the temple desecrate the day and yet are </a:t>
            </a:r>
            <a:r>
              <a:rPr lang="en-US" dirty="0" smtClean="0"/>
              <a:t>innocent? </a:t>
            </a:r>
            <a:r>
              <a:rPr lang="en-US" dirty="0"/>
              <a:t>I tell you that one greater than the temple is </a:t>
            </a:r>
            <a:r>
              <a:rPr lang="en-US" dirty="0" smtClean="0"/>
              <a:t>here. </a:t>
            </a:r>
            <a:r>
              <a:rPr lang="en-US" dirty="0"/>
              <a:t>If you had known what these words mean, 'I desire mercy, not sacrifice,' you would not have condemned the innocent.</a:t>
            </a:r>
          </a:p>
          <a:p>
            <a:pPr marL="0" indent="0">
              <a:buNone/>
            </a:pPr>
            <a:r>
              <a:rPr lang="en-US" dirty="0" smtClean="0"/>
              <a:t>For </a:t>
            </a:r>
            <a:r>
              <a:rPr lang="en-US" dirty="0"/>
              <a:t>the Son of Man is Master of the Sabbath</a:t>
            </a:r>
            <a:r>
              <a:rPr lang="en-US" dirty="0" smtClean="0"/>
              <a:t>.“ (Matthew 12:1-8)</a:t>
            </a:r>
            <a:endParaRPr lang="en-US" dirty="0"/>
          </a:p>
        </p:txBody>
      </p:sp>
    </p:spTree>
    <p:extLst>
      <p:ext uri="{BB962C8B-B14F-4D97-AF65-F5344CB8AC3E}">
        <p14:creationId xmlns:p14="http://schemas.microsoft.com/office/powerpoint/2010/main" val="19483782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dirty="0"/>
              <a:t>Doing Good on the Sabbath</a:t>
            </a:r>
            <a:endParaRPr lang="en-US" sz="4800" dirty="0"/>
          </a:p>
          <a:p>
            <a:pPr marL="0" indent="0">
              <a:buNone/>
            </a:pPr>
            <a:r>
              <a:rPr lang="en-US" dirty="0" smtClean="0"/>
              <a:t>Going </a:t>
            </a:r>
            <a:r>
              <a:rPr lang="en-US" dirty="0"/>
              <a:t>on from that place, he went into their </a:t>
            </a:r>
            <a:r>
              <a:rPr lang="en-US" dirty="0" smtClean="0"/>
              <a:t>synagogue, </a:t>
            </a:r>
            <a:r>
              <a:rPr lang="en-US" dirty="0"/>
              <a:t>and a man with a shriveled hand was there. Looking for a reason to accuse </a:t>
            </a:r>
            <a:r>
              <a:rPr lang="en-US" dirty="0" err="1"/>
              <a:t>Yahusha</a:t>
            </a:r>
            <a:r>
              <a:rPr lang="en-US" dirty="0"/>
              <a:t>, they asked him, "Is it lawful to heal on the Sabbath?"</a:t>
            </a:r>
          </a:p>
          <a:p>
            <a:pPr marL="0" indent="0">
              <a:buNone/>
            </a:pPr>
            <a:r>
              <a:rPr lang="en-US" dirty="0" smtClean="0"/>
              <a:t>He </a:t>
            </a:r>
            <a:r>
              <a:rPr lang="en-US" dirty="0"/>
              <a:t>said to them, "If any of you has a sheep and it falls into a pit on the Sabbath, will you not take hold of it and lift it </a:t>
            </a:r>
            <a:r>
              <a:rPr lang="en-US" dirty="0" smtClean="0"/>
              <a:t>out? </a:t>
            </a:r>
            <a:r>
              <a:rPr lang="en-US" dirty="0"/>
              <a:t>How much more valuable is a man than a sheep! Therefore it is lawful to do good on the Sabbath."</a:t>
            </a:r>
          </a:p>
          <a:p>
            <a:pPr marL="0" indent="0">
              <a:buNone/>
            </a:pPr>
            <a:r>
              <a:rPr lang="en-US" dirty="0" smtClean="0"/>
              <a:t>Then </a:t>
            </a:r>
            <a:r>
              <a:rPr lang="en-US" dirty="0"/>
              <a:t>he said to the man, "Stretch out your hand." So he stretched it out and it was completely restored, just as sound as the </a:t>
            </a:r>
            <a:r>
              <a:rPr lang="en-US" dirty="0" smtClean="0"/>
              <a:t>other. </a:t>
            </a:r>
            <a:r>
              <a:rPr lang="en-US" dirty="0"/>
              <a:t>But the Pharisees went out and plotted how they might kill </a:t>
            </a:r>
            <a:r>
              <a:rPr lang="en-US" dirty="0" err="1"/>
              <a:t>Yahusha</a:t>
            </a:r>
            <a:r>
              <a:rPr lang="en-US" dirty="0"/>
              <a:t>.</a:t>
            </a:r>
          </a:p>
          <a:p>
            <a:pPr marL="0" indent="0">
              <a:buNone/>
            </a:pPr>
            <a:r>
              <a:rPr lang="en-US" dirty="0" smtClean="0"/>
              <a:t>(Matthew 12:9-14)</a:t>
            </a:r>
            <a:endParaRPr lang="en-US" dirty="0"/>
          </a:p>
        </p:txBody>
      </p:sp>
    </p:spTree>
    <p:extLst>
      <p:ext uri="{BB962C8B-B14F-4D97-AF65-F5344CB8AC3E}">
        <p14:creationId xmlns:p14="http://schemas.microsoft.com/office/powerpoint/2010/main" val="13201973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dirty="0"/>
              <a:t>What Sabbath laws did </a:t>
            </a:r>
            <a:r>
              <a:rPr lang="en-US" sz="4800" dirty="0" err="1"/>
              <a:t>Yahusha</a:t>
            </a:r>
            <a:r>
              <a:rPr lang="en-US" sz="4800" dirty="0"/>
              <a:t> break?</a:t>
            </a:r>
            <a:endParaRPr lang="en-US" sz="4800" dirty="0"/>
          </a:p>
          <a:p>
            <a:pPr marL="0" indent="0">
              <a:buNone/>
            </a:pPr>
            <a:r>
              <a:rPr lang="en-US" dirty="0" smtClean="0"/>
              <a:t>Torah permits the poor and hungry to glean from the edges of the fields:</a:t>
            </a:r>
          </a:p>
          <a:p>
            <a:pPr marL="0" indent="0">
              <a:buNone/>
            </a:pPr>
            <a:r>
              <a:rPr lang="en-US" dirty="0" smtClean="0"/>
              <a:t>"</a:t>
            </a:r>
            <a:r>
              <a:rPr lang="en-US" dirty="0"/>
              <a:t>'When you reap the harvest of your land, do not reap to the very edges of your field or gather the gleanings of your harvest.</a:t>
            </a:r>
          </a:p>
          <a:p>
            <a:pPr marL="0" indent="0">
              <a:buNone/>
            </a:pPr>
            <a:r>
              <a:rPr lang="en-US" dirty="0" smtClean="0"/>
              <a:t>Do </a:t>
            </a:r>
            <a:r>
              <a:rPr lang="en-US" dirty="0"/>
              <a:t>not go over your vineyard a second time or pick up the grapes that have fallen. Leave them for the poor and the alien. I am Yahuwah your Elohim</a:t>
            </a:r>
            <a:r>
              <a:rPr lang="en-US" dirty="0" smtClean="0"/>
              <a:t>. (</a:t>
            </a:r>
            <a:r>
              <a:rPr lang="en-US" dirty="0" err="1" smtClean="0"/>
              <a:t>Vayiqra</a:t>
            </a:r>
            <a:r>
              <a:rPr lang="en-US" dirty="0" smtClean="0"/>
              <a:t> [Leviticus] 19:9-10)</a:t>
            </a:r>
            <a:endParaRPr lang="en-US" dirty="0"/>
          </a:p>
          <a:p>
            <a:pPr marL="0" indent="0">
              <a:buNone/>
            </a:pPr>
            <a:endParaRPr lang="en-US" dirty="0"/>
          </a:p>
        </p:txBody>
      </p:sp>
    </p:spTree>
    <p:extLst>
      <p:ext uri="{BB962C8B-B14F-4D97-AF65-F5344CB8AC3E}">
        <p14:creationId xmlns:p14="http://schemas.microsoft.com/office/powerpoint/2010/main" val="12084890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dirty="0"/>
              <a:t>What Sabbath laws did </a:t>
            </a:r>
            <a:r>
              <a:rPr lang="en-US" sz="4800" dirty="0" err="1"/>
              <a:t>Yahusha</a:t>
            </a:r>
            <a:r>
              <a:rPr lang="en-US" sz="4800" dirty="0"/>
              <a:t> break?</a:t>
            </a:r>
            <a:endParaRPr lang="en-US" dirty="0"/>
          </a:p>
          <a:p>
            <a:pPr marL="0" indent="0">
              <a:buNone/>
            </a:pPr>
            <a:r>
              <a:rPr lang="en-US" dirty="0" smtClean="0"/>
              <a:t>There is no Sabbath law in Torah that forbids rubbing grain in the hand and eating.</a:t>
            </a:r>
          </a:p>
          <a:p>
            <a:pPr marL="0" indent="0">
              <a:buNone/>
            </a:pPr>
            <a:r>
              <a:rPr lang="en-US" dirty="0" err="1" smtClean="0"/>
              <a:t>Yahusha</a:t>
            </a:r>
            <a:r>
              <a:rPr lang="en-US" dirty="0" smtClean="0"/>
              <a:t> broke Pharisaic Sabbath law!</a:t>
            </a:r>
          </a:p>
          <a:p>
            <a:pPr marL="0" indent="0">
              <a:buNone/>
            </a:pPr>
            <a:r>
              <a:rPr lang="en-US" dirty="0" smtClean="0"/>
              <a:t>Thus, there is no indication here that </a:t>
            </a:r>
            <a:r>
              <a:rPr lang="en-US" dirty="0" err="1" smtClean="0"/>
              <a:t>Yahusha</a:t>
            </a:r>
            <a:r>
              <a:rPr lang="en-US" dirty="0" smtClean="0"/>
              <a:t> was “doing away with the Sabbath”</a:t>
            </a:r>
          </a:p>
          <a:p>
            <a:pPr marL="0" indent="0">
              <a:buNone/>
            </a:pPr>
            <a:r>
              <a:rPr lang="en-US" dirty="0" smtClean="0"/>
              <a:t>The Master and his disciples were simply enjoying the “</a:t>
            </a:r>
            <a:r>
              <a:rPr lang="en-US" dirty="0" err="1" smtClean="0"/>
              <a:t>oneg</a:t>
            </a:r>
            <a:r>
              <a:rPr lang="en-US" dirty="0" smtClean="0"/>
              <a:t>” of the Sabbath by eating!!</a:t>
            </a:r>
            <a:endParaRPr lang="en-US" dirty="0"/>
          </a:p>
        </p:txBody>
      </p:sp>
    </p:spTree>
    <p:extLst>
      <p:ext uri="{BB962C8B-B14F-4D97-AF65-F5344CB8AC3E}">
        <p14:creationId xmlns:p14="http://schemas.microsoft.com/office/powerpoint/2010/main" val="6914175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dirty="0"/>
              <a:t>The Father and the Son Both Work on the Sabbath! – the Healing of the Invalid</a:t>
            </a:r>
            <a:endParaRPr lang="en-US" sz="4800" dirty="0"/>
          </a:p>
          <a:p>
            <a:pPr marL="0" indent="0">
              <a:buNone/>
            </a:pPr>
            <a:r>
              <a:rPr lang="en-US" dirty="0" smtClean="0"/>
              <a:t>4</a:t>
            </a:r>
            <a:r>
              <a:rPr lang="en-US" baseline="30000" dirty="0" smtClean="0"/>
              <a:t>th</a:t>
            </a:r>
            <a:r>
              <a:rPr lang="en-US" dirty="0" smtClean="0"/>
              <a:t> Gospel 5:1-18</a:t>
            </a:r>
          </a:p>
          <a:p>
            <a:pPr marL="0" indent="0">
              <a:buNone/>
            </a:pPr>
            <a:r>
              <a:rPr lang="en-US" dirty="0"/>
              <a:t>So, because </a:t>
            </a:r>
            <a:r>
              <a:rPr lang="en-US" dirty="0" err="1"/>
              <a:t>Yahusha</a:t>
            </a:r>
            <a:r>
              <a:rPr lang="en-US" dirty="0"/>
              <a:t> was doing these things on the Sabbath, the </a:t>
            </a:r>
            <a:r>
              <a:rPr lang="en-US" dirty="0" err="1"/>
              <a:t>Yehudim</a:t>
            </a:r>
            <a:r>
              <a:rPr lang="en-US" dirty="0"/>
              <a:t> persecuted </a:t>
            </a:r>
            <a:r>
              <a:rPr lang="en-US" dirty="0" smtClean="0"/>
              <a:t>him. </a:t>
            </a:r>
            <a:r>
              <a:rPr lang="en-US" dirty="0" err="1"/>
              <a:t>Yahusha</a:t>
            </a:r>
            <a:r>
              <a:rPr lang="en-US" dirty="0"/>
              <a:t> said to them, "</a:t>
            </a:r>
            <a:r>
              <a:rPr lang="en-US" u="sng" dirty="0"/>
              <a:t>My Father is always at his work to this very day, and I, too, am working</a:t>
            </a:r>
            <a:r>
              <a:rPr lang="en-US" dirty="0" smtClean="0"/>
              <a:t>." </a:t>
            </a:r>
            <a:r>
              <a:rPr lang="en-US" dirty="0"/>
              <a:t>For this reason the </a:t>
            </a:r>
            <a:r>
              <a:rPr lang="en-US" dirty="0" err="1"/>
              <a:t>Yehudim</a:t>
            </a:r>
            <a:r>
              <a:rPr lang="en-US" dirty="0"/>
              <a:t> tried all the harder to kill him; </a:t>
            </a:r>
            <a:r>
              <a:rPr lang="en-US" u="sng" dirty="0"/>
              <a:t>not only was he breaking the Sabbath</a:t>
            </a:r>
            <a:r>
              <a:rPr lang="en-US" dirty="0"/>
              <a:t>, but he was even calling Elohim his own Father, making himself equal with Elohim</a:t>
            </a:r>
            <a:r>
              <a:rPr lang="en-US" dirty="0" smtClean="0"/>
              <a:t>. (16-18)</a:t>
            </a:r>
            <a:endParaRPr lang="en-US" dirty="0"/>
          </a:p>
          <a:p>
            <a:pPr marL="0" indent="0">
              <a:buNone/>
            </a:pPr>
            <a:endParaRPr lang="en-US" dirty="0"/>
          </a:p>
        </p:txBody>
      </p:sp>
    </p:spTree>
    <p:extLst>
      <p:ext uri="{BB962C8B-B14F-4D97-AF65-F5344CB8AC3E}">
        <p14:creationId xmlns:p14="http://schemas.microsoft.com/office/powerpoint/2010/main" val="465785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dirty="0" err="1"/>
              <a:t>Yahusha</a:t>
            </a:r>
            <a:r>
              <a:rPr lang="en-US" sz="4800" dirty="0"/>
              <a:t> Breaks Another Sabbath Law to Heal the Man Born Blind</a:t>
            </a:r>
            <a:endParaRPr lang="en-US" sz="4800" dirty="0"/>
          </a:p>
          <a:p>
            <a:pPr marL="0" indent="0">
              <a:buNone/>
            </a:pPr>
            <a:r>
              <a:rPr lang="en-US" dirty="0" smtClean="0"/>
              <a:t>4</a:t>
            </a:r>
            <a:r>
              <a:rPr lang="en-US" baseline="30000" dirty="0" smtClean="0"/>
              <a:t>th</a:t>
            </a:r>
            <a:r>
              <a:rPr lang="en-US" dirty="0" smtClean="0"/>
              <a:t> Gospel 9:1-16</a:t>
            </a:r>
          </a:p>
          <a:p>
            <a:pPr marL="0" indent="0">
              <a:buNone/>
            </a:pPr>
            <a:r>
              <a:rPr lang="en-US" dirty="0"/>
              <a:t>As he went along, he saw a man blind from </a:t>
            </a:r>
            <a:r>
              <a:rPr lang="en-US" dirty="0" smtClean="0"/>
              <a:t>birth. </a:t>
            </a:r>
            <a:r>
              <a:rPr lang="en-US" dirty="0"/>
              <a:t>His disciples asked him, "Rabbi, who sinned, this man or his parents, that he was born blind</a:t>
            </a:r>
            <a:r>
              <a:rPr lang="en-US" dirty="0" smtClean="0"/>
              <a:t>?" </a:t>
            </a:r>
            <a:r>
              <a:rPr lang="en-US" dirty="0"/>
              <a:t>"Neither this man nor his parents sinned," said </a:t>
            </a:r>
            <a:r>
              <a:rPr lang="en-US" dirty="0" err="1"/>
              <a:t>Yahusha</a:t>
            </a:r>
            <a:r>
              <a:rPr lang="en-US" dirty="0"/>
              <a:t>, "but </a:t>
            </a:r>
            <a:r>
              <a:rPr lang="en-US" u="sng" dirty="0"/>
              <a:t>this happened so that the work of Elohim might be displayed in his </a:t>
            </a:r>
            <a:r>
              <a:rPr lang="en-US" u="sng" dirty="0" smtClean="0"/>
              <a:t>life. </a:t>
            </a:r>
            <a:r>
              <a:rPr lang="en-US" u="sng" dirty="0"/>
              <a:t>As long as it is day, we must do the work of him who sent me. Night is coming, when no one can </a:t>
            </a:r>
            <a:r>
              <a:rPr lang="en-US" u="sng" dirty="0" smtClean="0"/>
              <a:t>work</a:t>
            </a:r>
            <a:r>
              <a:rPr lang="en-US" dirty="0" smtClean="0"/>
              <a:t>. </a:t>
            </a:r>
            <a:r>
              <a:rPr lang="en-US" dirty="0"/>
              <a:t>While I am in the world, I am the light of the world."</a:t>
            </a:r>
          </a:p>
          <a:p>
            <a:pPr marL="0" indent="0">
              <a:buNone/>
            </a:pPr>
            <a:r>
              <a:rPr lang="en-US" dirty="0" smtClean="0"/>
              <a:t>Having </a:t>
            </a:r>
            <a:r>
              <a:rPr lang="en-US" dirty="0"/>
              <a:t>said this, he spit on the ground, made some mud with the saliva, and put it on the man's </a:t>
            </a:r>
            <a:r>
              <a:rPr lang="en-US" dirty="0" smtClean="0"/>
              <a:t>eyes. </a:t>
            </a:r>
            <a:r>
              <a:rPr lang="en-US" dirty="0"/>
              <a:t>"Go," he told him, "wash in the Pool of Siloam" (this word means Sent). So the man went and washed, and came home seeing</a:t>
            </a:r>
            <a:r>
              <a:rPr lang="en-US" dirty="0" smtClean="0"/>
              <a:t>.</a:t>
            </a:r>
            <a:endParaRPr lang="en-US" dirty="0"/>
          </a:p>
        </p:txBody>
      </p:sp>
    </p:spTree>
    <p:extLst>
      <p:ext uri="{BB962C8B-B14F-4D97-AF65-F5344CB8AC3E}">
        <p14:creationId xmlns:p14="http://schemas.microsoft.com/office/powerpoint/2010/main" val="24810095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lnSpcReduction="10000"/>
          </a:bodyPr>
          <a:lstStyle/>
          <a:p>
            <a:pPr marL="0" indent="0" algn="ctr">
              <a:buNone/>
            </a:pPr>
            <a:r>
              <a:rPr lang="en-US" sz="4800" dirty="0" err="1"/>
              <a:t>Yahusha</a:t>
            </a:r>
            <a:r>
              <a:rPr lang="en-US" sz="4800" dirty="0"/>
              <a:t> Breaks Another Sabbath Law to Heal the Man Born Blind</a:t>
            </a:r>
            <a:endParaRPr lang="en-US" sz="4800" dirty="0"/>
          </a:p>
          <a:p>
            <a:pPr marL="0" indent="0">
              <a:buNone/>
            </a:pPr>
            <a:r>
              <a:rPr lang="en-US" dirty="0" smtClean="0"/>
              <a:t>4</a:t>
            </a:r>
            <a:r>
              <a:rPr lang="en-US" baseline="30000" dirty="0" smtClean="0"/>
              <a:t>th</a:t>
            </a:r>
            <a:r>
              <a:rPr lang="en-US" dirty="0" smtClean="0"/>
              <a:t> Gospel 9:1-16</a:t>
            </a:r>
          </a:p>
          <a:p>
            <a:pPr marL="0" indent="0">
              <a:buNone/>
            </a:pPr>
            <a:r>
              <a:rPr lang="en-US" dirty="0" smtClean="0"/>
              <a:t>His </a:t>
            </a:r>
            <a:r>
              <a:rPr lang="en-US" dirty="0"/>
              <a:t>neighbors and those who had formerly seen him begging asked, "Isn't this the same man who used to sit and beg</a:t>
            </a:r>
            <a:r>
              <a:rPr lang="en-US" dirty="0" smtClean="0"/>
              <a:t>?" </a:t>
            </a:r>
            <a:r>
              <a:rPr lang="en-US" dirty="0"/>
              <a:t>Some claimed that he was. Others said, "No, he only looks like him." But he himself insisted, "I am the man</a:t>
            </a:r>
            <a:r>
              <a:rPr lang="en-US" dirty="0" smtClean="0"/>
              <a:t>." </a:t>
            </a:r>
            <a:r>
              <a:rPr lang="en-US" dirty="0"/>
              <a:t>"How then were your eyes opened?" they </a:t>
            </a:r>
            <a:r>
              <a:rPr lang="en-US" dirty="0" smtClean="0"/>
              <a:t>demanded. </a:t>
            </a:r>
            <a:r>
              <a:rPr lang="en-US" dirty="0"/>
              <a:t>He replied, "The man they call </a:t>
            </a:r>
            <a:r>
              <a:rPr lang="en-US" dirty="0" err="1"/>
              <a:t>Yahusha</a:t>
            </a:r>
            <a:r>
              <a:rPr lang="en-US" dirty="0"/>
              <a:t> made some mud and put it on my eyes. He told me to go to Siloam and wash. So I went and washed, and then I could see</a:t>
            </a:r>
            <a:r>
              <a:rPr lang="en-US" dirty="0" smtClean="0"/>
              <a:t>." </a:t>
            </a:r>
            <a:r>
              <a:rPr lang="en-US" dirty="0"/>
              <a:t>"Where is this man?" they asked him. "I don't know," he said.</a:t>
            </a:r>
          </a:p>
          <a:p>
            <a:pPr marL="0" indent="0">
              <a:buNone/>
            </a:pPr>
            <a:r>
              <a:rPr lang="en-US" dirty="0" smtClean="0"/>
              <a:t>They </a:t>
            </a:r>
            <a:r>
              <a:rPr lang="en-US" dirty="0"/>
              <a:t>brought to the Pharisees the man who had been </a:t>
            </a:r>
            <a:r>
              <a:rPr lang="en-US" dirty="0" smtClean="0"/>
              <a:t>blind. </a:t>
            </a:r>
            <a:r>
              <a:rPr lang="en-US" dirty="0"/>
              <a:t>Now the day on which </a:t>
            </a:r>
            <a:r>
              <a:rPr lang="en-US" dirty="0" err="1"/>
              <a:t>Yahusha</a:t>
            </a:r>
            <a:r>
              <a:rPr lang="en-US" dirty="0"/>
              <a:t> had made the mud and opened the man's eyes was a </a:t>
            </a:r>
            <a:r>
              <a:rPr lang="en-US" dirty="0" smtClean="0"/>
              <a:t>Sabbath. </a:t>
            </a:r>
            <a:r>
              <a:rPr lang="en-US" dirty="0"/>
              <a:t>Therefore the Pharisees also asked him how he had received his sight. "</a:t>
            </a:r>
            <a:r>
              <a:rPr lang="en-US" u="sng" dirty="0"/>
              <a:t>He put mud on my eyes</a:t>
            </a:r>
            <a:r>
              <a:rPr lang="en-US" dirty="0"/>
              <a:t>," the man replied, "and I washed, and now I see</a:t>
            </a:r>
            <a:r>
              <a:rPr lang="en-US" dirty="0" smtClean="0"/>
              <a:t>." </a:t>
            </a:r>
            <a:r>
              <a:rPr lang="en-US" dirty="0"/>
              <a:t>Some of the Pharisees said, "</a:t>
            </a:r>
            <a:r>
              <a:rPr lang="en-US" u="sng" dirty="0"/>
              <a:t>This man is not from Elohim, for he does not keep the Sabbath</a:t>
            </a:r>
            <a:r>
              <a:rPr lang="en-US" dirty="0"/>
              <a:t>." But others asked, "How can a sinner do such miraculous signs?" So they were divided.</a:t>
            </a:r>
          </a:p>
          <a:p>
            <a:pPr marL="0" indent="0">
              <a:buNone/>
            </a:pPr>
            <a:endParaRPr lang="en-US" dirty="0"/>
          </a:p>
        </p:txBody>
      </p:sp>
    </p:spTree>
    <p:extLst>
      <p:ext uri="{BB962C8B-B14F-4D97-AF65-F5344CB8AC3E}">
        <p14:creationId xmlns:p14="http://schemas.microsoft.com/office/powerpoint/2010/main" val="39825662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800" dirty="0"/>
              <a:t>I Can Delight in the Sabbath By Expecting Help and Healing</a:t>
            </a:r>
            <a:endParaRPr lang="en-US" sz="4800" dirty="0"/>
          </a:p>
          <a:p>
            <a:pPr marL="0" indent="0">
              <a:buNone/>
            </a:pPr>
            <a:r>
              <a:rPr lang="en-US" dirty="0" smtClean="0"/>
              <a:t>Healing in its wings…</a:t>
            </a:r>
          </a:p>
          <a:p>
            <a:pPr marL="0" indent="0">
              <a:buNone/>
            </a:pPr>
            <a:r>
              <a:rPr lang="en-US" dirty="0"/>
              <a:t>But for you who revere my name, the sun of righteousness will rise with healing in its wings. And you will go out and leap like calves released from the stall</a:t>
            </a:r>
            <a:r>
              <a:rPr lang="en-US" dirty="0" smtClean="0"/>
              <a:t>.</a:t>
            </a:r>
            <a:r>
              <a:rPr lang="en-US" dirty="0"/>
              <a:t> </a:t>
            </a:r>
            <a:r>
              <a:rPr lang="en-US" dirty="0" smtClean="0"/>
              <a:t>(Malachi 4:2)</a:t>
            </a:r>
            <a:endParaRPr lang="en-US" dirty="0"/>
          </a:p>
        </p:txBody>
      </p:sp>
    </p:spTree>
    <p:extLst>
      <p:ext uri="{BB962C8B-B14F-4D97-AF65-F5344CB8AC3E}">
        <p14:creationId xmlns:p14="http://schemas.microsoft.com/office/powerpoint/2010/main" val="191602932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dirty="0" smtClean="0"/>
              <a:t>Sabbath Healings in the 4</a:t>
            </a:r>
            <a:r>
              <a:rPr lang="en-US" baseline="30000" dirty="0" smtClean="0"/>
              <a:t>th</a:t>
            </a:r>
            <a:r>
              <a:rPr lang="en-US" dirty="0" smtClean="0"/>
              <a:t> Gospel</a:t>
            </a:r>
          </a:p>
          <a:p>
            <a:pPr marL="0" indent="0">
              <a:buNone/>
            </a:pPr>
            <a:r>
              <a:rPr lang="en-US" dirty="0" smtClean="0"/>
              <a:t>The Healing of the Invalid (ch5)</a:t>
            </a:r>
          </a:p>
          <a:p>
            <a:pPr marL="0" indent="0">
              <a:buNone/>
            </a:pPr>
            <a:r>
              <a:rPr lang="en-US" dirty="0" smtClean="0"/>
              <a:t>The Healing of the man born blind (ch9)</a:t>
            </a:r>
            <a:endParaRPr lang="en-US" dirty="0"/>
          </a:p>
        </p:txBody>
      </p:sp>
    </p:spTree>
    <p:extLst>
      <p:ext uri="{BB962C8B-B14F-4D97-AF65-F5344CB8AC3E}">
        <p14:creationId xmlns:p14="http://schemas.microsoft.com/office/powerpoint/2010/main" val="27462637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800" dirty="0"/>
              <a:t>Coming into Agreement with the Almighty</a:t>
            </a:r>
            <a:endParaRPr lang="en-US" sz="3733" dirty="0">
              <a:solidFill>
                <a:schemeClr val="tx1">
                  <a:lumMod val="95000"/>
                  <a:lumOff val="5000"/>
                </a:schemeClr>
              </a:solidFill>
            </a:endParaRPr>
          </a:p>
          <a:p>
            <a:pPr marL="0" indent="0">
              <a:buNone/>
            </a:pPr>
            <a:r>
              <a:rPr lang="en-US" sz="3733" dirty="0">
                <a:solidFill>
                  <a:schemeClr val="tx1">
                    <a:lumMod val="95000"/>
                    <a:lumOff val="5000"/>
                  </a:schemeClr>
                </a:solidFill>
              </a:rPr>
              <a:t>Yahuwah declared the seventh day as holy and blessed.</a:t>
            </a:r>
          </a:p>
          <a:p>
            <a:pPr marL="0" indent="0">
              <a:buNone/>
            </a:pPr>
            <a:r>
              <a:rPr lang="en-US" sz="3733" dirty="0">
                <a:solidFill>
                  <a:schemeClr val="tx1">
                    <a:lumMod val="95000"/>
                    <a:lumOff val="5000"/>
                  </a:schemeClr>
                </a:solidFill>
              </a:rPr>
              <a:t>Yahuwah established Sabbath to be a delight.</a:t>
            </a:r>
          </a:p>
          <a:p>
            <a:pPr marL="0" indent="0">
              <a:buNone/>
            </a:pPr>
            <a:r>
              <a:rPr lang="en-US" sz="3733" dirty="0">
                <a:solidFill>
                  <a:schemeClr val="tx1">
                    <a:lumMod val="95000"/>
                    <a:lumOff val="5000"/>
                  </a:schemeClr>
                </a:solidFill>
              </a:rPr>
              <a:t>Yahuwah desires to meet with his people – and as such, he has established the seventh day for that purpose.</a:t>
            </a:r>
          </a:p>
          <a:p>
            <a:pPr marL="0" indent="0">
              <a:buNone/>
            </a:pPr>
            <a:r>
              <a:rPr lang="en-US" sz="3733" dirty="0">
                <a:solidFill>
                  <a:schemeClr val="tx1">
                    <a:lumMod val="95000"/>
                    <a:lumOff val="5000"/>
                  </a:schemeClr>
                </a:solidFill>
              </a:rPr>
              <a:t>If you had a son who is a king….</a:t>
            </a:r>
          </a:p>
          <a:p>
            <a:pPr marL="0" indent="0">
              <a:buNone/>
            </a:pPr>
            <a:endParaRPr lang="en-US" sz="4800" dirty="0"/>
          </a:p>
        </p:txBody>
      </p:sp>
    </p:spTree>
    <p:extLst>
      <p:ext uri="{BB962C8B-B14F-4D97-AF65-F5344CB8AC3E}">
        <p14:creationId xmlns:p14="http://schemas.microsoft.com/office/powerpoint/2010/main" val="19329389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3516</Words>
  <Application>Microsoft Office PowerPoint</Application>
  <PresentationFormat>Widescreen</PresentationFormat>
  <Paragraphs>199</Paragraphs>
  <Slides>39</Slides>
  <Notes>39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Arial</vt:lpstr>
      <vt:lpstr>Bwhebb</vt:lpstr>
      <vt:lpstr>Calibri</vt:lpstr>
      <vt:lpstr>Calibri Light</vt:lpstr>
      <vt:lpstr>Helvetica</vt:lpstr>
      <vt:lpstr>Mangal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5</cp:revision>
  <dcterms:created xsi:type="dcterms:W3CDTF">2018-11-07T08:55:54Z</dcterms:created>
  <dcterms:modified xsi:type="dcterms:W3CDTF">2018-11-20T19:46:35Z</dcterms:modified>
</cp:coreProperties>
</file>