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925" r:id="rId1"/>
  </p:sldMasterIdLst>
  <p:notesMasterIdLst>
    <p:notesMasterId r:id="rId51"/>
  </p:notesMasterIdLst>
  <p:sldIdLst>
    <p:sldId id="1080" r:id="rId2"/>
    <p:sldId id="1113" r:id="rId3"/>
    <p:sldId id="1045" r:id="rId4"/>
    <p:sldId id="1161" r:id="rId5"/>
    <p:sldId id="1162" r:id="rId6"/>
    <p:sldId id="1163" r:id="rId7"/>
    <p:sldId id="1173" r:id="rId8"/>
    <p:sldId id="1174" r:id="rId9"/>
    <p:sldId id="1177" r:id="rId10"/>
    <p:sldId id="1178" r:id="rId11"/>
    <p:sldId id="1176" r:id="rId12"/>
    <p:sldId id="1175" r:id="rId13"/>
    <p:sldId id="1131" r:id="rId14"/>
    <p:sldId id="1132" r:id="rId15"/>
    <p:sldId id="1139" r:id="rId16"/>
    <p:sldId id="1140" r:id="rId17"/>
    <p:sldId id="1150" r:id="rId18"/>
    <p:sldId id="1155" r:id="rId19"/>
    <p:sldId id="1133" r:id="rId20"/>
    <p:sldId id="1146" r:id="rId21"/>
    <p:sldId id="1134" r:id="rId22"/>
    <p:sldId id="1135" r:id="rId23"/>
    <p:sldId id="1136" r:id="rId24"/>
    <p:sldId id="1137" r:id="rId25"/>
    <p:sldId id="1138" r:id="rId26"/>
    <p:sldId id="1141" r:id="rId27"/>
    <p:sldId id="1148" r:id="rId28"/>
    <p:sldId id="1156" r:id="rId29"/>
    <p:sldId id="1151" r:id="rId30"/>
    <p:sldId id="1152" r:id="rId31"/>
    <p:sldId id="1153" r:id="rId32"/>
    <p:sldId id="1166" r:id="rId33"/>
    <p:sldId id="1157" r:id="rId34"/>
    <p:sldId id="1165" r:id="rId35"/>
    <p:sldId id="1158" r:id="rId36"/>
    <p:sldId id="1159" r:id="rId37"/>
    <p:sldId id="1160" r:id="rId38"/>
    <p:sldId id="1167" r:id="rId39"/>
    <p:sldId id="1147" r:id="rId40"/>
    <p:sldId id="1120" r:id="rId41"/>
    <p:sldId id="1124" r:id="rId42"/>
    <p:sldId id="1164" r:id="rId43"/>
    <p:sldId id="1144" r:id="rId44"/>
    <p:sldId id="1171" r:id="rId45"/>
    <p:sldId id="1168" r:id="rId46"/>
    <p:sldId id="1170" r:id="rId47"/>
    <p:sldId id="1172" r:id="rId48"/>
    <p:sldId id="1179" r:id="rId49"/>
    <p:sldId id="1121" r:id="rId50"/>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DEE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394" autoAdjust="0"/>
    <p:restoredTop sz="94585" autoAdjust="0"/>
  </p:normalViewPr>
  <p:slideViewPr>
    <p:cSldViewPr snapToGrid="0" snapToObjects="1">
      <p:cViewPr varScale="1">
        <p:scale>
          <a:sx n="144" d="100"/>
          <a:sy n="144" d="100"/>
        </p:scale>
        <p:origin x="324" y="12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8825CE-FD59-BE41-A671-CC59F812A072}" type="datetimeFigureOut">
              <a:rPr lang="en-US" smtClean="0"/>
              <a:pPr/>
              <a:t>12/30/2017</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BE03013-8287-D549-A06B-B0A86AFD7633}" type="slidenum">
              <a:rPr lang="en-US" smtClean="0"/>
              <a:pPr/>
              <a:t>‹#›</a:t>
            </a:fld>
            <a:endParaRPr lang="en-US" dirty="0"/>
          </a:p>
        </p:txBody>
      </p:sp>
    </p:spTree>
    <p:extLst>
      <p:ext uri="{BB962C8B-B14F-4D97-AF65-F5344CB8AC3E}">
        <p14:creationId xmlns:p14="http://schemas.microsoft.com/office/powerpoint/2010/main" val="352630422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9083220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782584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04983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90934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909202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501678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464262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842030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485937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810013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627336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830791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815610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402264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84377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106841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050950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511243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581512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171580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317481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135209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79562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553331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079488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8469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96433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5199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09623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40126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162708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746110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5667029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679543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4967130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2777514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620105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7862843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6819653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1503892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2816314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8056557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6602876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9451721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45</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844911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46</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10736730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47</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61650704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48</a:t>
            </a:fld>
            <a:endParaRPr lang="en-US">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61870189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979934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12/30/2017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04223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12/30/2017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20610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12/30/2017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8159802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12/30/2017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286101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CF8CCF-2C03-EE40-A581-F2F6974E5DFB}" type="datetimeFigureOut">
              <a:rPr lang="en-US" smtClean="0">
                <a:solidFill>
                  <a:prstClr val="black">
                    <a:tint val="75000"/>
                  </a:prstClr>
                </a:solidFill>
              </a:rPr>
              <a:pPr/>
              <a:t>12/30/2017</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2197415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CF8CCF-2C03-EE40-A581-F2F6974E5DFB}" type="datetimeFigureOut">
              <a:rPr lang="en-US" smtClean="0">
                <a:solidFill>
                  <a:prstClr val="black">
                    <a:tint val="75000"/>
                  </a:prstClr>
                </a:solidFill>
              </a:rPr>
              <a:pPr/>
              <a:t>12/30/2017</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5104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F8CCF-2C03-EE40-A581-F2F6974E5DFB}" type="datetimeFigureOut">
              <a:rPr lang="en-US" smtClean="0">
                <a:solidFill>
                  <a:prstClr val="black">
                    <a:tint val="75000"/>
                  </a:prstClr>
                </a:solidFill>
              </a:rPr>
              <a:pPr/>
              <a:t>12/30/2017</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857517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12/30/2017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600868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F8CCF-2C03-EE40-A581-F2F6974E5DFB}" type="datetimeFigureOut">
              <a:rPr lang="en-US" smtClean="0">
                <a:solidFill>
                  <a:prstClr val="black">
                    <a:tint val="75000"/>
                  </a:prstClr>
                </a:solidFill>
              </a:rPr>
              <a:pPr/>
              <a:t>12/30/2017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357043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12/30/2017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278794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CF8CCF-2C03-EE40-A581-F2F6974E5DFB}" type="datetimeFigureOut">
              <a:rPr lang="en-US" smtClean="0">
                <a:solidFill>
                  <a:prstClr val="black">
                    <a:tint val="75000"/>
                  </a:prstClr>
                </a:solidFill>
              </a:rPr>
              <a:pPr/>
              <a:t>12/30/2017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180853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1CF8CCF-2C03-EE40-A581-F2F6974E5DFB}" type="datetimeFigureOut">
              <a:rPr lang="en-US" smtClean="0">
                <a:solidFill>
                  <a:prstClr val="black">
                    <a:tint val="75000"/>
                  </a:prstClr>
                </a:solidFill>
              </a:rPr>
              <a:pPr/>
              <a:t>12/30/2017</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E43780-39AE-FD47-8E4A-A7BCC7E083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85229322"/>
      </p:ext>
    </p:extLst>
  </p:cSld>
  <p:clrMap bg1="lt1" tx1="dk1" bg2="lt2" tx2="dk2" accent1="accent1" accent2="accent2" accent3="accent3" accent4="accent4" accent5="accent5" accent6="accent6" hlink="hlink" folHlink="folHlink"/>
  <p:sldLayoutIdLst>
    <p:sldLayoutId id="2147484926" r:id="rId1"/>
    <p:sldLayoutId id="2147484927" r:id="rId2"/>
    <p:sldLayoutId id="2147484928" r:id="rId3"/>
    <p:sldLayoutId id="2147484929" r:id="rId4"/>
    <p:sldLayoutId id="2147484930" r:id="rId5"/>
    <p:sldLayoutId id="2147484931" r:id="rId6"/>
    <p:sldLayoutId id="2147484932" r:id="rId7"/>
    <p:sldLayoutId id="2147484933" r:id="rId8"/>
    <p:sldLayoutId id="2147484934" r:id="rId9"/>
    <p:sldLayoutId id="2147484935" r:id="rId10"/>
    <p:sldLayoutId id="214748493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050" y="449036"/>
            <a:ext cx="8278586" cy="4523013"/>
          </a:xfrm>
        </p:spPr>
        <p:txBody>
          <a:bodyPr>
            <a:normAutofit/>
          </a:bodyPr>
          <a:lstStyle/>
          <a:p>
            <a:pPr algn="ctr">
              <a:buNone/>
            </a:pPr>
            <a:r>
              <a:rPr lang="en-US" sz="4000" dirty="0" smtClean="0">
                <a:solidFill>
                  <a:schemeClr val="bg1"/>
                </a:solidFill>
                <a:latin typeface="Helvetica" pitchFamily="34" charset="0"/>
                <a:cs typeface="Helvetica" pitchFamily="34" charset="0"/>
              </a:rPr>
              <a:t>  </a:t>
            </a:r>
          </a:p>
          <a:p>
            <a:pPr marL="0" indent="0" algn="ctr">
              <a:spcBef>
                <a:spcPts val="0"/>
              </a:spcBef>
              <a:buNone/>
            </a:pPr>
            <a:r>
              <a:rPr lang="en-US" sz="4000" dirty="0" smtClean="0">
                <a:solidFill>
                  <a:schemeClr val="tx1">
                    <a:lumMod val="95000"/>
                    <a:lumOff val="5000"/>
                  </a:schemeClr>
                </a:solidFill>
                <a:latin typeface="Helvetica" pitchFamily="34" charset="0"/>
                <a:cs typeface="Helvetica" pitchFamily="34" charset="0"/>
              </a:rPr>
              <a:t> Dedicated</a:t>
            </a:r>
          </a:p>
          <a:p>
            <a:pPr algn="ctr">
              <a:buNone/>
            </a:pPr>
            <a:endParaRPr lang="en-US" sz="2800" dirty="0" smtClean="0">
              <a:solidFill>
                <a:schemeClr val="tx1">
                  <a:lumMod val="95000"/>
                  <a:lumOff val="5000"/>
                </a:schemeClr>
              </a:solidFill>
              <a:latin typeface="Helvetica" pitchFamily="34" charset="0"/>
              <a:cs typeface="Helvetica" pitchFamily="34" charset="0"/>
            </a:endParaRPr>
          </a:p>
          <a:p>
            <a:pPr marL="0" indent="0" algn="ctr">
              <a:buNone/>
            </a:pPr>
            <a:r>
              <a:rPr lang="en-US" sz="2800" dirty="0" smtClean="0">
                <a:solidFill>
                  <a:schemeClr val="tx1">
                    <a:lumMod val="95000"/>
                    <a:lumOff val="5000"/>
                  </a:schemeClr>
                </a:solidFill>
                <a:latin typeface="Helvetica" pitchFamily="34" charset="0"/>
                <a:cs typeface="Helvetica" pitchFamily="34" charset="0"/>
              </a:rPr>
              <a:t>Exploring a Life of Commitment to the Creator El</a:t>
            </a:r>
          </a:p>
        </p:txBody>
      </p:sp>
    </p:spTree>
    <p:extLst>
      <p:ext uri="{BB962C8B-B14F-4D97-AF65-F5344CB8AC3E}">
        <p14:creationId xmlns:p14="http://schemas.microsoft.com/office/powerpoint/2010/main" val="23217023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20000"/>
          </a:bodyPr>
          <a:lstStyle/>
          <a:p>
            <a:pPr marL="0" indent="0" algn="ctr">
              <a:buNone/>
            </a:pPr>
            <a:r>
              <a:rPr lang="en-US" dirty="0" smtClean="0"/>
              <a:t>Topics covered</a:t>
            </a:r>
          </a:p>
          <a:p>
            <a:pPr marL="0" indent="0">
              <a:buNone/>
            </a:pPr>
            <a:r>
              <a:rPr lang="en-US" dirty="0" smtClean="0"/>
              <a:t>Definition of “Dedicated”</a:t>
            </a:r>
          </a:p>
          <a:p>
            <a:pPr marL="0" indent="0">
              <a:buNone/>
            </a:pPr>
            <a:r>
              <a:rPr lang="en-US" dirty="0"/>
              <a:t>Love Yahuwah with All</a:t>
            </a:r>
          </a:p>
          <a:p>
            <a:pPr marL="0" indent="0">
              <a:buNone/>
            </a:pPr>
            <a:r>
              <a:rPr lang="en-US" dirty="0" smtClean="0"/>
              <a:t>Abraham </a:t>
            </a:r>
            <a:r>
              <a:rPr lang="en-US" dirty="0"/>
              <a:t>was Dedicated – Yahusha’s call to </a:t>
            </a:r>
            <a:r>
              <a:rPr lang="en-US" dirty="0" smtClean="0"/>
              <a:t>dedication</a:t>
            </a:r>
          </a:p>
          <a:p>
            <a:pPr marL="0" indent="0">
              <a:buNone/>
            </a:pPr>
            <a:r>
              <a:rPr lang="en-US" dirty="0" smtClean="0"/>
              <a:t>Joshua’s Declaration of Dedication</a:t>
            </a:r>
          </a:p>
          <a:p>
            <a:pPr marL="0" indent="0">
              <a:buNone/>
            </a:pPr>
            <a:r>
              <a:rPr lang="en-US" dirty="0" smtClean="0"/>
              <a:t>A Vow of Dedication -Nazir</a:t>
            </a:r>
            <a:endParaRPr lang="en-US" dirty="0"/>
          </a:p>
          <a:p>
            <a:pPr marL="0" indent="0">
              <a:buNone/>
            </a:pPr>
            <a:r>
              <a:rPr lang="en-US" dirty="0" smtClean="0"/>
              <a:t>Dedication of temple, house</a:t>
            </a:r>
          </a:p>
          <a:p>
            <a:pPr marL="0" indent="0">
              <a:buNone/>
            </a:pPr>
            <a:r>
              <a:rPr lang="en-US" dirty="0"/>
              <a:t>Dedication of child, circumcision, </a:t>
            </a:r>
            <a:r>
              <a:rPr lang="en-US" dirty="0" smtClean="0"/>
              <a:t>Jeremiah</a:t>
            </a:r>
          </a:p>
          <a:p>
            <a:pPr marL="0" indent="0">
              <a:buNone/>
            </a:pPr>
            <a:r>
              <a:rPr lang="en-US" dirty="0" smtClean="0"/>
              <a:t>Feast of Dedication - Hanukkah – What did Yahusha teach on this Occasion?</a:t>
            </a:r>
          </a:p>
          <a:p>
            <a:pPr marL="0" indent="0">
              <a:buNone/>
            </a:pPr>
            <a:r>
              <a:rPr lang="en-US" dirty="0" smtClean="0"/>
              <a:t>Faith/Faithfulness as a Dedicated Way of Life</a:t>
            </a:r>
          </a:p>
        </p:txBody>
      </p:sp>
    </p:spTree>
    <p:extLst>
      <p:ext uri="{BB962C8B-B14F-4D97-AF65-F5344CB8AC3E}">
        <p14:creationId xmlns:p14="http://schemas.microsoft.com/office/powerpoint/2010/main" val="3947657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dirty="0" smtClean="0"/>
              <a:t>What is Dedication?</a:t>
            </a:r>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r>
              <a:rPr lang="en-US" sz="1800" dirty="0" smtClean="0"/>
              <a:t>At least five Hebrew words are used in Scripture with the meaning of </a:t>
            </a:r>
            <a:r>
              <a:rPr lang="en-US" sz="1800" i="1" dirty="0" smtClean="0"/>
              <a:t>Dedication</a:t>
            </a:r>
            <a:r>
              <a:rPr lang="en-US" sz="1800" dirty="0" smtClean="0"/>
              <a:t>: </a:t>
            </a:r>
            <a:r>
              <a:rPr lang="en-US" sz="1800" dirty="0" err="1" smtClean="0"/>
              <a:t>Ahav</a:t>
            </a:r>
            <a:r>
              <a:rPr lang="en-US" sz="1800" dirty="0" smtClean="0"/>
              <a:t>, </a:t>
            </a:r>
            <a:r>
              <a:rPr lang="en-US" sz="1800" dirty="0" err="1" smtClean="0"/>
              <a:t>Nazar</a:t>
            </a:r>
            <a:r>
              <a:rPr lang="en-US" sz="1800" dirty="0" smtClean="0"/>
              <a:t>, </a:t>
            </a:r>
            <a:r>
              <a:rPr lang="en-US" sz="1800" dirty="0" err="1" smtClean="0"/>
              <a:t>Hanak</a:t>
            </a:r>
            <a:r>
              <a:rPr lang="en-US" sz="1800" dirty="0"/>
              <a:t>, </a:t>
            </a:r>
            <a:r>
              <a:rPr lang="en-US" sz="1800" dirty="0" err="1"/>
              <a:t>Qadash</a:t>
            </a:r>
            <a:r>
              <a:rPr lang="en-US" sz="1800" dirty="0" smtClean="0"/>
              <a:t>, </a:t>
            </a:r>
            <a:r>
              <a:rPr lang="en-US" sz="1800" dirty="0" err="1" smtClean="0"/>
              <a:t>Emunah</a:t>
            </a:r>
            <a:r>
              <a:rPr lang="en-US" sz="1800" dirty="0" smtClean="0"/>
              <a:t>.</a:t>
            </a:r>
          </a:p>
        </p:txBody>
      </p:sp>
      <p:graphicFrame>
        <p:nvGraphicFramePr>
          <p:cNvPr id="7" name="Table 6"/>
          <p:cNvGraphicFramePr>
            <a:graphicFrameLocks noGrp="1"/>
          </p:cNvGraphicFramePr>
          <p:nvPr>
            <p:extLst>
              <p:ext uri="{D42A27DB-BD31-4B8C-83A1-F6EECF244321}">
                <p14:modId xmlns:p14="http://schemas.microsoft.com/office/powerpoint/2010/main" val="3680076200"/>
              </p:ext>
            </p:extLst>
          </p:nvPr>
        </p:nvGraphicFramePr>
        <p:xfrm>
          <a:off x="457200" y="2439986"/>
          <a:ext cx="8229600" cy="1128713"/>
        </p:xfrm>
        <a:graphic>
          <a:graphicData uri="http://schemas.openxmlformats.org/drawingml/2006/table">
            <a:tbl>
              <a:tblPr/>
              <a:tblGrid>
                <a:gridCol w="3383444">
                  <a:extLst>
                    <a:ext uri="{9D8B030D-6E8A-4147-A177-3AD203B41FA5}">
                      <a16:colId xmlns:a16="http://schemas.microsoft.com/office/drawing/2014/main" val="2067401580"/>
                    </a:ext>
                  </a:extLst>
                </a:gridCol>
                <a:gridCol w="4846156">
                  <a:extLst>
                    <a:ext uri="{9D8B030D-6E8A-4147-A177-3AD203B41FA5}">
                      <a16:colId xmlns:a16="http://schemas.microsoft.com/office/drawing/2014/main" val="3489172930"/>
                    </a:ext>
                  </a:extLst>
                </a:gridCol>
              </a:tblGrid>
              <a:tr h="1128713">
                <a:tc>
                  <a:txBody>
                    <a:bodyPr/>
                    <a:lstStyle/>
                    <a:p>
                      <a:pPr marL="0" marR="0">
                        <a:spcBef>
                          <a:spcPts val="0"/>
                        </a:spcBef>
                        <a:spcAft>
                          <a:spcPts val="0"/>
                        </a:spcAft>
                      </a:pPr>
                      <a:r>
                        <a:rPr lang="en-US" dirty="0">
                          <a:solidFill>
                            <a:srgbClr val="000000"/>
                          </a:solidFill>
                          <a:effectLst/>
                        </a:rPr>
                        <a:t>synonyms:</a:t>
                      </a:r>
                    </a:p>
                  </a:txBody>
                  <a:tcPr marR="28575" anchor="ctr">
                    <a:lnL>
                      <a:noFill/>
                    </a:lnL>
                    <a:lnR>
                      <a:noFill/>
                    </a:lnR>
                    <a:lnT>
                      <a:noFill/>
                    </a:lnT>
                    <a:lnB>
                      <a:noFill/>
                    </a:lnB>
                  </a:tcPr>
                </a:tc>
                <a:tc>
                  <a:txBody>
                    <a:bodyPr/>
                    <a:lstStyle/>
                    <a:p>
                      <a:pPr marL="0" marR="0">
                        <a:spcBef>
                          <a:spcPts val="0"/>
                        </a:spcBef>
                        <a:spcAft>
                          <a:spcPts val="0"/>
                        </a:spcAft>
                      </a:pPr>
                      <a:r>
                        <a:rPr lang="en-US" dirty="0">
                          <a:solidFill>
                            <a:srgbClr val="000000"/>
                          </a:solidFill>
                          <a:effectLst/>
                        </a:rPr>
                        <a:t>committed, devoted, staunch, firm, steadfast, resolute, unwavering, loyal, faithful, true, dyed-in-the-wool; </a:t>
                      </a:r>
                    </a:p>
                  </a:txBody>
                  <a:tcPr anchor="ctr">
                    <a:lnL>
                      <a:noFill/>
                    </a:lnL>
                    <a:lnR>
                      <a:noFill/>
                    </a:lnR>
                    <a:lnT>
                      <a:noFill/>
                    </a:lnT>
                    <a:lnB>
                      <a:noFill/>
                    </a:lnB>
                  </a:tcPr>
                </a:tc>
                <a:extLst>
                  <a:ext uri="{0D108BD9-81ED-4DB2-BD59-A6C34878D82A}">
                    <a16:rowId xmlns:a16="http://schemas.microsoft.com/office/drawing/2014/main" val="3131417804"/>
                  </a:ext>
                </a:extLst>
              </a:tr>
            </a:tbl>
          </a:graphicData>
        </a:graphic>
      </p:graphicFrame>
      <p:sp>
        <p:nvSpPr>
          <p:cNvPr id="8" name="Rectangle 2"/>
          <p:cNvSpPr>
            <a:spLocks noChangeArrowheads="1"/>
          </p:cNvSpPr>
          <p:nvPr/>
        </p:nvSpPr>
        <p:spPr bwMode="auto">
          <a:xfrm>
            <a:off x="457200" y="1839824"/>
            <a:ext cx="8695522"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Arial" panose="020B0604020202020204" pitchFamily="34" charset="0"/>
              </a:rPr>
              <a:t>(of a person) devoted to a task or purpose; having single-minded loyalty or integrity.</a:t>
            </a:r>
          </a:p>
          <a:p>
            <a:pPr marL="0" marR="0" lvl="0" indent="0" algn="l" defTabSz="914400" rtl="0" eaLnBrk="0" fontAlgn="base" latinLnBrk="0" hangingPunct="0">
              <a:lnSpc>
                <a:spcPct val="100000"/>
              </a:lnSpc>
              <a:spcBef>
                <a:spcPct val="0"/>
              </a:spcBef>
              <a:spcAft>
                <a:spcPct val="0"/>
              </a:spcAft>
              <a:buClrTx/>
              <a:buSzTx/>
              <a:buFontTx/>
              <a:buNone/>
              <a:tabLst/>
            </a:pPr>
            <a:r>
              <a:rPr lang="en-US" dirty="0" smtClean="0">
                <a:latin typeface="Arial" panose="020B0604020202020204" pitchFamily="34" charset="0"/>
                <a:cs typeface="Arial" panose="020B0604020202020204" pitchFamily="34" charset="0"/>
              </a:rPr>
              <a:t>(of </a:t>
            </a:r>
            <a:r>
              <a:rPr lang="en-US" dirty="0">
                <a:latin typeface="Arial" panose="020B0604020202020204" pitchFamily="34" charset="0"/>
                <a:cs typeface="Arial" panose="020B0604020202020204" pitchFamily="34" charset="0"/>
              </a:rPr>
              <a:t>a thing) exclusively allocated to or intended for a particular service or purpose.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6647477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0000" lnSpcReduction="20000"/>
          </a:bodyPr>
          <a:lstStyle/>
          <a:p>
            <a:pPr marL="0" indent="0" algn="ctr">
              <a:buNone/>
            </a:pPr>
            <a:r>
              <a:rPr lang="en-US" sz="4000" i="1" dirty="0" err="1" smtClean="0"/>
              <a:t>Ahav</a:t>
            </a:r>
            <a:r>
              <a:rPr lang="en-US" sz="4000" i="1" dirty="0" smtClean="0"/>
              <a:t>/Love</a:t>
            </a:r>
            <a:r>
              <a:rPr lang="en-US" sz="4000" dirty="0" smtClean="0"/>
              <a:t> as Dedication</a:t>
            </a:r>
          </a:p>
          <a:p>
            <a:pPr marL="0" indent="0">
              <a:buNone/>
            </a:pPr>
            <a:r>
              <a:rPr lang="en-US" dirty="0" smtClean="0"/>
              <a:t>This is the word that is used of the love Elohim has for his people and the love that is commanded of us toward Him.  But also</a:t>
            </a:r>
            <a:r>
              <a:rPr lang="en-US" i="1" dirty="0" smtClean="0"/>
              <a:t>, </a:t>
            </a:r>
            <a:r>
              <a:rPr lang="en-US" i="1" dirty="0" err="1" smtClean="0"/>
              <a:t>ahab</a:t>
            </a:r>
            <a:r>
              <a:rPr lang="en-US" dirty="0" smtClean="0"/>
              <a:t> </a:t>
            </a:r>
            <a:r>
              <a:rPr lang="en-US" dirty="0"/>
              <a:t>frequently describes love between human beings. The love of father for son is exemplified by Abraham and Isaac (Gen </a:t>
            </a:r>
            <a:r>
              <a:rPr lang="en-US" dirty="0" smtClean="0"/>
              <a:t>22:2, </a:t>
            </a:r>
            <a:r>
              <a:rPr lang="en-US" dirty="0" err="1" smtClean="0"/>
              <a:t>yachid</a:t>
            </a:r>
            <a:r>
              <a:rPr lang="en-US" dirty="0" smtClean="0"/>
              <a:t>) </a:t>
            </a:r>
            <a:r>
              <a:rPr lang="en-US" dirty="0"/>
              <a:t>and Israel and Joseph (Gen 37:3). A slave might "love" his master and wish to </a:t>
            </a:r>
            <a:r>
              <a:rPr lang="en-US" dirty="0" err="1"/>
              <a:t>identure</a:t>
            </a:r>
            <a:r>
              <a:rPr lang="en-US" dirty="0"/>
              <a:t> himself to him for the rest of his Life (</a:t>
            </a:r>
            <a:r>
              <a:rPr lang="en-US" dirty="0" err="1"/>
              <a:t>Exo</a:t>
            </a:r>
            <a:r>
              <a:rPr lang="en-US" dirty="0"/>
              <a:t> 21:8). This is the word used in the rule "love your neighbor as yourself" (Lev 19:18). "Love" of the stranger is also incumbent on the faithful (</a:t>
            </a:r>
            <a:r>
              <a:rPr lang="en-US" dirty="0" err="1"/>
              <a:t>Deut</a:t>
            </a:r>
            <a:r>
              <a:rPr lang="en-US" dirty="0"/>
              <a:t> 10:19). Samson had apparently told Delilah that he "loved" her (Jud 14:16; Jud 16:15). Ruth "loved" Naomi her mother-in-law (Ruth 4:15), </a:t>
            </a:r>
            <a:r>
              <a:rPr lang="en-US" dirty="0" err="1"/>
              <a:t>Elkanah</a:t>
            </a:r>
            <a:r>
              <a:rPr lang="en-US" dirty="0"/>
              <a:t> "loved" his wife Hannah (1Sam 1:5), and Rebekah "loved" her son Jacob (Gen 25:28). Hiram's "love" for David illustrates international friendship or irenic polities between the two (1Kings 5:1). Notice that nowhere is the love of children toward parents mentioned. Rather, they are to honor, revere, and obey. </a:t>
            </a:r>
          </a:p>
          <a:p>
            <a:pPr marL="0" indent="0">
              <a:buNone/>
            </a:pPr>
            <a:endParaRPr lang="en-US" dirty="0" smtClean="0"/>
          </a:p>
          <a:p>
            <a:pPr marL="0" indent="0">
              <a:buNone/>
            </a:pPr>
            <a:endParaRPr lang="en-US" dirty="0"/>
          </a:p>
          <a:p>
            <a:endParaRPr lang="en-US" dirty="0"/>
          </a:p>
        </p:txBody>
      </p:sp>
    </p:spTree>
    <p:extLst>
      <p:ext uri="{BB962C8B-B14F-4D97-AF65-F5344CB8AC3E}">
        <p14:creationId xmlns:p14="http://schemas.microsoft.com/office/powerpoint/2010/main" val="1257181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20000"/>
          </a:bodyPr>
          <a:lstStyle/>
          <a:p>
            <a:pPr marL="0" indent="0" algn="ctr">
              <a:buNone/>
            </a:pPr>
            <a:r>
              <a:rPr lang="en-US" dirty="0" smtClean="0"/>
              <a:t>Our Dedication to the Almighty</a:t>
            </a:r>
          </a:p>
          <a:p>
            <a:pPr marL="0" indent="0">
              <a:buNone/>
            </a:pPr>
            <a:r>
              <a:rPr lang="en-US" baseline="30000" dirty="0" smtClean="0"/>
              <a:t>4</a:t>
            </a:r>
            <a:r>
              <a:rPr lang="en-US" dirty="0" smtClean="0"/>
              <a:t> </a:t>
            </a:r>
            <a:r>
              <a:rPr lang="en-US" dirty="0"/>
              <a:t>Hear, </a:t>
            </a:r>
            <a:r>
              <a:rPr lang="en-US" dirty="0" smtClean="0"/>
              <a:t>Yisrael</a:t>
            </a:r>
            <a:r>
              <a:rPr lang="en-US" dirty="0"/>
              <a:t>,</a:t>
            </a:r>
            <a:r>
              <a:rPr lang="en-US" dirty="0" smtClean="0"/>
              <a:t> </a:t>
            </a:r>
            <a:r>
              <a:rPr lang="en-US" dirty="0"/>
              <a:t>Yahuwah our Elohim, Yahuwah is </a:t>
            </a:r>
            <a:r>
              <a:rPr lang="en-US" dirty="0" smtClean="0"/>
              <a:t>one. </a:t>
            </a:r>
            <a:r>
              <a:rPr lang="en-US" baseline="30000" dirty="0" smtClean="0"/>
              <a:t>5</a:t>
            </a:r>
            <a:r>
              <a:rPr lang="en-US" dirty="0" smtClean="0"/>
              <a:t> </a:t>
            </a:r>
            <a:r>
              <a:rPr lang="en-US" dirty="0"/>
              <a:t>You shall love Yahuwah your Elohim with all your </a:t>
            </a:r>
            <a:r>
              <a:rPr lang="en-US" u="sng" dirty="0" smtClean="0"/>
              <a:t>heart</a:t>
            </a:r>
            <a:r>
              <a:rPr lang="en-US" dirty="0" smtClean="0"/>
              <a:t> </a:t>
            </a:r>
            <a:r>
              <a:rPr lang="en-US" dirty="0"/>
              <a:t>and with all your </a:t>
            </a:r>
            <a:r>
              <a:rPr lang="en-US" u="sng" dirty="0" smtClean="0"/>
              <a:t>soul</a:t>
            </a:r>
            <a:r>
              <a:rPr lang="en-US" dirty="0" smtClean="0"/>
              <a:t> </a:t>
            </a:r>
            <a:r>
              <a:rPr lang="en-US" dirty="0"/>
              <a:t>and with all your </a:t>
            </a:r>
            <a:r>
              <a:rPr lang="en-US" u="sng" dirty="0"/>
              <a:t>strength</a:t>
            </a:r>
            <a:r>
              <a:rPr lang="en-US" dirty="0" smtClean="0"/>
              <a:t>. (Devarim [Deuteronomy] 6)</a:t>
            </a:r>
            <a:endParaRPr lang="en-US" dirty="0"/>
          </a:p>
          <a:p>
            <a:pPr marL="0" indent="0">
              <a:buNone/>
            </a:pPr>
            <a:r>
              <a:rPr lang="en-US" dirty="0" err="1" smtClean="0"/>
              <a:t>Levav</a:t>
            </a:r>
            <a:r>
              <a:rPr lang="en-US" dirty="0" smtClean="0"/>
              <a:t> </a:t>
            </a:r>
            <a:r>
              <a:rPr lang="en-US" dirty="0" smtClean="0"/>
              <a:t>- Heart</a:t>
            </a:r>
            <a:r>
              <a:rPr lang="en-US" dirty="0"/>
              <a:t>, understanding, </a:t>
            </a:r>
            <a:r>
              <a:rPr lang="en-US" dirty="0" smtClean="0"/>
              <a:t>mind, the seat of consciousness</a:t>
            </a:r>
          </a:p>
          <a:p>
            <a:pPr marL="0" indent="0">
              <a:buNone/>
            </a:pPr>
            <a:r>
              <a:rPr lang="en-US" dirty="0" smtClean="0"/>
              <a:t>Nephesh - Life</a:t>
            </a:r>
            <a:r>
              <a:rPr lang="en-US" dirty="0"/>
              <a:t>, soul, creature, person, </a:t>
            </a:r>
            <a:r>
              <a:rPr lang="en-US" dirty="0" smtClean="0"/>
              <a:t>appetite, emotion</a:t>
            </a:r>
          </a:p>
          <a:p>
            <a:pPr marL="0" indent="0">
              <a:buNone/>
            </a:pPr>
            <a:r>
              <a:rPr lang="en-US" dirty="0" smtClean="0"/>
              <a:t>Me-od - Exceedingly</a:t>
            </a:r>
            <a:r>
              <a:rPr lang="en-US" dirty="0"/>
              <a:t>, much, force, </a:t>
            </a:r>
            <a:r>
              <a:rPr lang="en-US" dirty="0" smtClean="0"/>
              <a:t>abundance, effort, fervency</a:t>
            </a:r>
            <a:endParaRPr lang="en-US" dirty="0"/>
          </a:p>
        </p:txBody>
      </p:sp>
    </p:spTree>
    <p:extLst>
      <p:ext uri="{BB962C8B-B14F-4D97-AF65-F5344CB8AC3E}">
        <p14:creationId xmlns:p14="http://schemas.microsoft.com/office/powerpoint/2010/main" val="18312357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lnSpcReduction="10000"/>
          </a:bodyPr>
          <a:lstStyle/>
          <a:p>
            <a:pPr marL="0" indent="0">
              <a:buNone/>
            </a:pPr>
            <a:r>
              <a:rPr lang="en-US" dirty="0" smtClean="0"/>
              <a:t>How committed must you be to love Yahuwah your Elohim with all your mind, with all your being and with all your strength</a:t>
            </a:r>
            <a:r>
              <a:rPr lang="en-US" dirty="0" smtClean="0"/>
              <a:t>?</a:t>
            </a:r>
          </a:p>
          <a:p>
            <a:pPr marL="0" indent="0">
              <a:buNone/>
            </a:pPr>
            <a:r>
              <a:rPr lang="en-US" dirty="0" smtClean="0"/>
              <a:t>Doesn’t that just mean that there is none that you are more or equally committed to?</a:t>
            </a:r>
            <a:endParaRPr lang="en-US" dirty="0" smtClean="0"/>
          </a:p>
          <a:p>
            <a:pPr marL="0" indent="0">
              <a:buNone/>
            </a:pPr>
            <a:r>
              <a:rPr lang="en-US" dirty="0" smtClean="0"/>
              <a:t>What are your priorities?  </a:t>
            </a:r>
          </a:p>
          <a:p>
            <a:pPr marL="0" indent="0">
              <a:buNone/>
            </a:pPr>
            <a:r>
              <a:rPr lang="en-US" dirty="0" smtClean="0"/>
              <a:t>Who or what is Elohim in your life?</a:t>
            </a:r>
          </a:p>
          <a:p>
            <a:pPr marL="0" indent="0">
              <a:buNone/>
            </a:pPr>
            <a:r>
              <a:rPr lang="en-US" dirty="0" smtClean="0"/>
              <a:t>With every decision or choice </a:t>
            </a:r>
            <a:r>
              <a:rPr lang="en-US" dirty="0" smtClean="0"/>
              <a:t>you </a:t>
            </a:r>
            <a:r>
              <a:rPr lang="en-US" dirty="0" smtClean="0"/>
              <a:t>make, what is your first consideration?</a:t>
            </a:r>
            <a:endParaRPr lang="en-US" dirty="0"/>
          </a:p>
          <a:p>
            <a:endParaRPr lang="en-US" dirty="0"/>
          </a:p>
        </p:txBody>
      </p:sp>
    </p:spTree>
    <p:extLst>
      <p:ext uri="{BB962C8B-B14F-4D97-AF65-F5344CB8AC3E}">
        <p14:creationId xmlns:p14="http://schemas.microsoft.com/office/powerpoint/2010/main" val="14533664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7500" lnSpcReduction="20000"/>
          </a:bodyPr>
          <a:lstStyle/>
          <a:p>
            <a:pPr marL="0" indent="0" algn="ctr">
              <a:buNone/>
            </a:pPr>
            <a:r>
              <a:rPr lang="en-US" dirty="0" smtClean="0"/>
              <a:t>Loving Yahuwah your Elohim</a:t>
            </a:r>
          </a:p>
          <a:p>
            <a:pPr marL="0" indent="0">
              <a:buNone/>
            </a:pPr>
            <a:r>
              <a:rPr lang="en-US" dirty="0" smtClean="0"/>
              <a:t>How does the Bible define and explain what loving Elohim looks like?</a:t>
            </a:r>
          </a:p>
          <a:p>
            <a:pPr marL="0" indent="0">
              <a:buNone/>
            </a:pPr>
            <a:r>
              <a:rPr lang="en-US" dirty="0" smtClean="0"/>
              <a:t>Read on in </a:t>
            </a:r>
            <a:r>
              <a:rPr lang="en-US" dirty="0" err="1" smtClean="0"/>
              <a:t>Devarim</a:t>
            </a:r>
            <a:r>
              <a:rPr lang="en-US" dirty="0" smtClean="0"/>
              <a:t> 6…</a:t>
            </a:r>
          </a:p>
          <a:p>
            <a:pPr marL="0" indent="0">
              <a:buNone/>
            </a:pPr>
            <a:r>
              <a:rPr lang="en-US" baseline="30000" dirty="0"/>
              <a:t>6</a:t>
            </a:r>
            <a:r>
              <a:rPr lang="en-US" dirty="0"/>
              <a:t> These commandments that I give you today are to be upon your </a:t>
            </a:r>
            <a:r>
              <a:rPr lang="en-US" u="sng" dirty="0" smtClean="0"/>
              <a:t>mind</a:t>
            </a:r>
            <a:r>
              <a:rPr lang="en-US" dirty="0" smtClean="0"/>
              <a:t>.</a:t>
            </a:r>
            <a:endParaRPr lang="en-US" dirty="0"/>
          </a:p>
          <a:p>
            <a:pPr marL="0" indent="0">
              <a:buNone/>
            </a:pPr>
            <a:r>
              <a:rPr lang="en-US" baseline="30000" dirty="0" smtClean="0"/>
              <a:t>7</a:t>
            </a:r>
            <a:r>
              <a:rPr lang="en-US" dirty="0" smtClean="0"/>
              <a:t> </a:t>
            </a:r>
            <a:r>
              <a:rPr lang="en-US" dirty="0"/>
              <a:t>Impress them on your children. Talk about them when you sit at home and when you walk along the road, when you lie down and when you get up.</a:t>
            </a:r>
          </a:p>
          <a:p>
            <a:pPr marL="0" indent="0">
              <a:buNone/>
            </a:pPr>
            <a:r>
              <a:rPr lang="en-US" baseline="30000" dirty="0" smtClean="0"/>
              <a:t>8</a:t>
            </a:r>
            <a:r>
              <a:rPr lang="en-US" dirty="0" smtClean="0"/>
              <a:t> </a:t>
            </a:r>
            <a:r>
              <a:rPr lang="en-US" dirty="0"/>
              <a:t>Tie them as symbols on your hands and bind them on your foreheads.</a:t>
            </a:r>
          </a:p>
          <a:p>
            <a:pPr marL="0" indent="0">
              <a:buNone/>
            </a:pPr>
            <a:r>
              <a:rPr lang="en-US" dirty="0"/>
              <a:t> </a:t>
            </a:r>
            <a:r>
              <a:rPr lang="en-US" baseline="30000" dirty="0"/>
              <a:t>9</a:t>
            </a:r>
            <a:r>
              <a:rPr lang="en-US" dirty="0"/>
              <a:t> Write them on the doorframes of your houses and on your gates.</a:t>
            </a:r>
          </a:p>
          <a:p>
            <a:pPr marL="0" indent="0">
              <a:buNone/>
            </a:pPr>
            <a:endParaRPr lang="en-US" dirty="0"/>
          </a:p>
        </p:txBody>
      </p:sp>
    </p:spTree>
    <p:extLst>
      <p:ext uri="{BB962C8B-B14F-4D97-AF65-F5344CB8AC3E}">
        <p14:creationId xmlns:p14="http://schemas.microsoft.com/office/powerpoint/2010/main" val="13589074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0000" lnSpcReduction="20000"/>
          </a:bodyPr>
          <a:lstStyle/>
          <a:p>
            <a:pPr marL="0" indent="0" algn="ctr">
              <a:buNone/>
            </a:pPr>
            <a:r>
              <a:rPr lang="en-US" dirty="0" smtClean="0"/>
              <a:t>How to Love Yahuwah your Elohim</a:t>
            </a:r>
          </a:p>
          <a:p>
            <a:pPr marL="0" indent="0">
              <a:buNone/>
            </a:pPr>
            <a:r>
              <a:rPr lang="en-US" baseline="30000" dirty="0"/>
              <a:t>6</a:t>
            </a:r>
            <a:r>
              <a:rPr lang="en-US" dirty="0"/>
              <a:t> "I am Yahuwah your Elohim, who brought you out of </a:t>
            </a:r>
            <a:r>
              <a:rPr lang="en-US" dirty="0" err="1"/>
              <a:t>Mitzrayim</a:t>
            </a:r>
            <a:r>
              <a:rPr lang="en-US" dirty="0"/>
              <a:t>, out of the land of slavery.</a:t>
            </a:r>
          </a:p>
          <a:p>
            <a:pPr marL="0" indent="0">
              <a:buNone/>
            </a:pPr>
            <a:r>
              <a:rPr lang="en-US" baseline="30000" dirty="0" smtClean="0"/>
              <a:t>7</a:t>
            </a:r>
            <a:r>
              <a:rPr lang="en-US" dirty="0" smtClean="0"/>
              <a:t> </a:t>
            </a:r>
            <a:r>
              <a:rPr lang="en-US" dirty="0"/>
              <a:t>"You shall have no other gods </a:t>
            </a:r>
            <a:r>
              <a:rPr lang="en-US" dirty="0" smtClean="0"/>
              <a:t>before (besides, on or against my face) </a:t>
            </a:r>
            <a:r>
              <a:rPr lang="en-US" dirty="0"/>
              <a:t>me.</a:t>
            </a:r>
          </a:p>
          <a:p>
            <a:pPr marL="0" indent="0">
              <a:buNone/>
            </a:pPr>
            <a:r>
              <a:rPr lang="en-US" baseline="30000" dirty="0" smtClean="0"/>
              <a:t>8</a:t>
            </a:r>
            <a:r>
              <a:rPr lang="en-US" dirty="0" smtClean="0"/>
              <a:t> </a:t>
            </a:r>
            <a:r>
              <a:rPr lang="en-US" dirty="0"/>
              <a:t>"You shall not make for yourself an idol in the form of anything in heaven above or on the earth beneath or in the waters below.</a:t>
            </a:r>
          </a:p>
          <a:p>
            <a:pPr marL="0" indent="0">
              <a:buNone/>
            </a:pPr>
            <a:r>
              <a:rPr lang="en-US" baseline="30000" dirty="0" smtClean="0"/>
              <a:t>9</a:t>
            </a:r>
            <a:r>
              <a:rPr lang="en-US" dirty="0" smtClean="0"/>
              <a:t> </a:t>
            </a:r>
            <a:r>
              <a:rPr lang="en-US" dirty="0"/>
              <a:t>You shall not bow down to them. You shall not worship them. For I, Yahuwah your Elohim, am a jealous </a:t>
            </a:r>
            <a:r>
              <a:rPr lang="en-US" dirty="0" smtClean="0"/>
              <a:t>El, punishing (taking action on) </a:t>
            </a:r>
            <a:r>
              <a:rPr lang="en-US" dirty="0"/>
              <a:t>the children for the sin of the fathers to the third and fourth generation of those who hate me,</a:t>
            </a:r>
          </a:p>
          <a:p>
            <a:pPr marL="0" indent="0">
              <a:buNone/>
            </a:pPr>
            <a:r>
              <a:rPr lang="en-US" baseline="30000" dirty="0" smtClean="0"/>
              <a:t>10</a:t>
            </a:r>
            <a:r>
              <a:rPr lang="en-US" dirty="0" smtClean="0"/>
              <a:t> </a:t>
            </a:r>
            <a:r>
              <a:rPr lang="en-US" dirty="0"/>
              <a:t>but showing love to a thousand [generations] of those </a:t>
            </a:r>
            <a:r>
              <a:rPr lang="en-US" u="sng" dirty="0"/>
              <a:t>who love me and keep my commandments</a:t>
            </a:r>
            <a:r>
              <a:rPr lang="en-US" dirty="0" smtClean="0"/>
              <a:t>. (</a:t>
            </a:r>
            <a:r>
              <a:rPr lang="en-US" dirty="0" err="1" smtClean="0"/>
              <a:t>Devarim</a:t>
            </a:r>
            <a:r>
              <a:rPr lang="en-US" dirty="0" smtClean="0"/>
              <a:t> 5)</a:t>
            </a:r>
            <a:endParaRPr lang="en-US" dirty="0"/>
          </a:p>
        </p:txBody>
      </p:sp>
    </p:spTree>
    <p:extLst>
      <p:ext uri="{BB962C8B-B14F-4D97-AF65-F5344CB8AC3E}">
        <p14:creationId xmlns:p14="http://schemas.microsoft.com/office/powerpoint/2010/main" val="6173193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10000"/>
          </a:bodyPr>
          <a:lstStyle/>
          <a:p>
            <a:pPr marL="0" indent="0" algn="ctr">
              <a:buNone/>
            </a:pPr>
            <a:r>
              <a:rPr lang="en-US" dirty="0" smtClean="0"/>
              <a:t>How to Love Yahuwah your Elohim</a:t>
            </a:r>
          </a:p>
          <a:p>
            <a:pPr marL="0" indent="0">
              <a:buNone/>
            </a:pPr>
            <a:r>
              <a:rPr lang="en-US" dirty="0"/>
              <a:t>And he passed in front of </a:t>
            </a:r>
            <a:r>
              <a:rPr lang="en-US" dirty="0" err="1"/>
              <a:t>Mosheh</a:t>
            </a:r>
            <a:r>
              <a:rPr lang="en-US" dirty="0"/>
              <a:t>, proclaiming, "Yahuwah, Yahuwah, the compassionate and gracious Elohim, slow to anger, abounding in love and </a:t>
            </a:r>
            <a:r>
              <a:rPr lang="en-US" dirty="0" smtClean="0"/>
              <a:t>faithfulness, </a:t>
            </a:r>
            <a:r>
              <a:rPr lang="en-US" dirty="0"/>
              <a:t>maintaining love to thousands, and forgiving wickedness, rebellion and sin. Yet he does not leave the guilty unpunished; he punishes the children and their children for the sin of the fathers to the third and fourth generation</a:t>
            </a:r>
            <a:r>
              <a:rPr lang="en-US" dirty="0" smtClean="0"/>
              <a:t>.“ (</a:t>
            </a:r>
            <a:r>
              <a:rPr lang="en-US" dirty="0" err="1" smtClean="0"/>
              <a:t>Shemot</a:t>
            </a:r>
            <a:r>
              <a:rPr lang="en-US" dirty="0" smtClean="0"/>
              <a:t> 34:6-7)</a:t>
            </a:r>
            <a:endParaRPr lang="en-US" dirty="0"/>
          </a:p>
        </p:txBody>
      </p:sp>
    </p:spTree>
    <p:extLst>
      <p:ext uri="{BB962C8B-B14F-4D97-AF65-F5344CB8AC3E}">
        <p14:creationId xmlns:p14="http://schemas.microsoft.com/office/powerpoint/2010/main" val="21502368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20000"/>
          </a:bodyPr>
          <a:lstStyle/>
          <a:p>
            <a:pPr marL="0" indent="0" algn="ctr">
              <a:buNone/>
            </a:pPr>
            <a:r>
              <a:rPr lang="en-US" dirty="0" smtClean="0"/>
              <a:t>How to Love Yahuwah your Elohim</a:t>
            </a:r>
          </a:p>
          <a:p>
            <a:pPr marL="0" indent="0">
              <a:buNone/>
            </a:pPr>
            <a:r>
              <a:rPr lang="en-US" dirty="0" smtClean="0"/>
              <a:t>Know </a:t>
            </a:r>
            <a:r>
              <a:rPr lang="en-US" dirty="0"/>
              <a:t>therefore that Yahuwah your Elohim is Elohim; he is the faithful Elohim, keeping his covenant of love to a thousand generations of those who love him and keep his </a:t>
            </a:r>
            <a:r>
              <a:rPr lang="en-US" dirty="0" smtClean="0"/>
              <a:t>commands. </a:t>
            </a:r>
            <a:r>
              <a:rPr lang="en-US" dirty="0"/>
              <a:t>But those who hate him he will repay to their face by destruction; he will not be slow to repay to their face those who hate </a:t>
            </a:r>
            <a:r>
              <a:rPr lang="en-US" dirty="0" smtClean="0"/>
              <a:t>him. </a:t>
            </a:r>
            <a:r>
              <a:rPr lang="en-US" dirty="0"/>
              <a:t>Therefore, take care to follow the commands, decrees and laws I give you </a:t>
            </a:r>
            <a:r>
              <a:rPr lang="en-US" dirty="0" smtClean="0"/>
              <a:t>today. </a:t>
            </a:r>
            <a:r>
              <a:rPr lang="en-US" dirty="0"/>
              <a:t>If you pay attention to these laws and are careful to follow them, then Yahuwah your Elohim will keep his covenant of love with you, as he swore to your forefathers.</a:t>
            </a:r>
          </a:p>
          <a:p>
            <a:pPr marL="0" indent="0">
              <a:buNone/>
            </a:pPr>
            <a:r>
              <a:rPr lang="en-US" dirty="0" smtClean="0"/>
              <a:t>(</a:t>
            </a:r>
            <a:r>
              <a:rPr lang="en-US" dirty="0" err="1" smtClean="0"/>
              <a:t>Devarim</a:t>
            </a:r>
            <a:r>
              <a:rPr lang="en-US" dirty="0" smtClean="0"/>
              <a:t> 7: 9-12)</a:t>
            </a:r>
            <a:endParaRPr lang="en-US" dirty="0"/>
          </a:p>
        </p:txBody>
      </p:sp>
    </p:spTree>
    <p:extLst>
      <p:ext uri="{BB962C8B-B14F-4D97-AF65-F5344CB8AC3E}">
        <p14:creationId xmlns:p14="http://schemas.microsoft.com/office/powerpoint/2010/main" val="14185785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dirty="0" smtClean="0"/>
              <a:t>How to Love Yahuwah your Elohim</a:t>
            </a:r>
          </a:p>
          <a:p>
            <a:pPr marL="0" indent="0">
              <a:buNone/>
            </a:pPr>
            <a:r>
              <a:rPr lang="en-US" dirty="0" smtClean="0"/>
              <a:t>I </a:t>
            </a:r>
            <a:r>
              <a:rPr lang="en-US" dirty="0"/>
              <a:t>obey your statutes, for I love them greatly</a:t>
            </a:r>
            <a:r>
              <a:rPr lang="en-US" dirty="0" smtClean="0"/>
              <a:t>.</a:t>
            </a:r>
            <a:r>
              <a:rPr lang="en-US" dirty="0"/>
              <a:t> </a:t>
            </a:r>
            <a:r>
              <a:rPr lang="en-US" dirty="0" smtClean="0"/>
              <a:t>(Psalm 119:167)</a:t>
            </a:r>
          </a:p>
          <a:p>
            <a:pPr marL="0" indent="0">
              <a:buNone/>
            </a:pPr>
            <a:r>
              <a:rPr lang="en-US" dirty="0" smtClean="0"/>
              <a:t>This </a:t>
            </a:r>
            <a:r>
              <a:rPr lang="en-US" dirty="0"/>
              <a:t>is love for Elohim: to obey his commands. And his commands are not </a:t>
            </a:r>
            <a:r>
              <a:rPr lang="en-US" dirty="0" smtClean="0"/>
              <a:t>burdensome (1 John 5:3)</a:t>
            </a:r>
            <a:endParaRPr lang="en-US" dirty="0"/>
          </a:p>
        </p:txBody>
      </p:sp>
    </p:spTree>
    <p:extLst>
      <p:ext uri="{BB962C8B-B14F-4D97-AF65-F5344CB8AC3E}">
        <p14:creationId xmlns:p14="http://schemas.microsoft.com/office/powerpoint/2010/main" val="1411837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0000" lnSpcReduction="20000"/>
          </a:bodyPr>
          <a:lstStyle/>
          <a:p>
            <a:pPr marL="0" indent="0" algn="ctr">
              <a:buNone/>
            </a:pPr>
            <a:r>
              <a:rPr lang="en-US" dirty="0" err="1" smtClean="0"/>
              <a:t>Yahusha’s</a:t>
            </a:r>
            <a:r>
              <a:rPr lang="en-US" dirty="0" smtClean="0"/>
              <a:t> “Formula” in 4</a:t>
            </a:r>
            <a:r>
              <a:rPr lang="en-US" baseline="30000" dirty="0" smtClean="0"/>
              <a:t>th</a:t>
            </a:r>
            <a:r>
              <a:rPr lang="en-US" dirty="0" smtClean="0"/>
              <a:t> Gospel 14</a:t>
            </a:r>
          </a:p>
          <a:p>
            <a:pPr marL="0" indent="0">
              <a:buNone/>
            </a:pPr>
            <a:r>
              <a:rPr lang="en-US" baseline="30000" dirty="0"/>
              <a:t>15</a:t>
            </a:r>
            <a:r>
              <a:rPr lang="en-US" dirty="0"/>
              <a:t> "If you love me, you will obey what I command</a:t>
            </a:r>
            <a:r>
              <a:rPr lang="en-US" dirty="0" smtClean="0"/>
              <a:t>.</a:t>
            </a:r>
          </a:p>
          <a:p>
            <a:pPr marL="0" indent="0">
              <a:buNone/>
            </a:pPr>
            <a:r>
              <a:rPr lang="en-US" baseline="30000" dirty="0" smtClean="0"/>
              <a:t>21</a:t>
            </a:r>
            <a:r>
              <a:rPr lang="en-US" dirty="0" smtClean="0"/>
              <a:t> </a:t>
            </a:r>
            <a:r>
              <a:rPr lang="en-US" dirty="0"/>
              <a:t>Whoever has my commands and obeys them, he is the one who loves me. He who loves me will be loved by my Father, and I too will love him and show myself to him."</a:t>
            </a:r>
          </a:p>
          <a:p>
            <a:pPr marL="0" indent="0">
              <a:buNone/>
            </a:pPr>
            <a:r>
              <a:rPr lang="en-US" baseline="30000" dirty="0" smtClean="0"/>
              <a:t>22</a:t>
            </a:r>
            <a:r>
              <a:rPr lang="en-US" dirty="0" smtClean="0"/>
              <a:t> </a:t>
            </a:r>
            <a:r>
              <a:rPr lang="en-US" dirty="0"/>
              <a:t>Then </a:t>
            </a:r>
            <a:r>
              <a:rPr lang="en-US" dirty="0" err="1"/>
              <a:t>Yehudah</a:t>
            </a:r>
            <a:r>
              <a:rPr lang="en-US" dirty="0"/>
              <a:t> (not </a:t>
            </a:r>
            <a:r>
              <a:rPr lang="en-US" dirty="0" err="1"/>
              <a:t>Yehudah</a:t>
            </a:r>
            <a:r>
              <a:rPr lang="en-US" dirty="0"/>
              <a:t> Iscariot) said, "But, Master, why do you intend to show yourself to us and not to the world?"</a:t>
            </a:r>
          </a:p>
          <a:p>
            <a:pPr marL="0" indent="0">
              <a:buNone/>
            </a:pPr>
            <a:r>
              <a:rPr lang="en-US" baseline="30000" dirty="0" smtClean="0"/>
              <a:t>23</a:t>
            </a:r>
            <a:r>
              <a:rPr lang="en-US" dirty="0" smtClean="0"/>
              <a:t> </a:t>
            </a:r>
            <a:r>
              <a:rPr lang="en-US" dirty="0" err="1"/>
              <a:t>Yahusha</a:t>
            </a:r>
            <a:r>
              <a:rPr lang="en-US" dirty="0"/>
              <a:t> replied, "If anyone loves me, he will obey my teaching. My Father will love him, and we will come to him and make our home with him.</a:t>
            </a:r>
          </a:p>
          <a:p>
            <a:pPr marL="0" indent="0">
              <a:buNone/>
            </a:pPr>
            <a:r>
              <a:rPr lang="en-US" baseline="30000" dirty="0" smtClean="0"/>
              <a:t>24</a:t>
            </a:r>
            <a:r>
              <a:rPr lang="en-US" dirty="0" smtClean="0"/>
              <a:t> </a:t>
            </a:r>
            <a:r>
              <a:rPr lang="en-US" dirty="0"/>
              <a:t>He who does not love me will not obey my teaching. These words you hear are not my own; they belong to the Father who sent me.</a:t>
            </a:r>
          </a:p>
          <a:p>
            <a:pPr marL="0" indent="0">
              <a:buNone/>
            </a:pPr>
            <a:r>
              <a:rPr lang="en-US" baseline="30000" dirty="0" smtClean="0"/>
              <a:t>15:10</a:t>
            </a:r>
            <a:r>
              <a:rPr lang="en-US" dirty="0" smtClean="0"/>
              <a:t> </a:t>
            </a:r>
            <a:r>
              <a:rPr lang="en-US" dirty="0"/>
              <a:t>If you obey my commands, you will remain in my love, just as I have obeyed my Father's commands and remain in his love.</a:t>
            </a:r>
          </a:p>
        </p:txBody>
      </p:sp>
    </p:spTree>
    <p:extLst>
      <p:ext uri="{BB962C8B-B14F-4D97-AF65-F5344CB8AC3E}">
        <p14:creationId xmlns:p14="http://schemas.microsoft.com/office/powerpoint/2010/main" val="35532850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10000"/>
          </a:bodyPr>
          <a:lstStyle/>
          <a:p>
            <a:pPr marL="0" indent="0" algn="ctr">
              <a:buNone/>
            </a:pPr>
            <a:r>
              <a:rPr lang="en-US" dirty="0"/>
              <a:t>Abraham was </a:t>
            </a:r>
            <a:r>
              <a:rPr lang="en-US" dirty="0" smtClean="0"/>
              <a:t>Dedicated</a:t>
            </a:r>
          </a:p>
          <a:p>
            <a:pPr marL="0" indent="0">
              <a:buNone/>
            </a:pPr>
            <a:r>
              <a:rPr lang="en-US" dirty="0"/>
              <a:t>Yahuwah had said to Avram, "</a:t>
            </a:r>
            <a:r>
              <a:rPr lang="en-US" u="sng" dirty="0"/>
              <a:t>Leave your country, your people and your father's household and go to the land I will show </a:t>
            </a:r>
            <a:r>
              <a:rPr lang="en-US" u="sng" dirty="0" smtClean="0"/>
              <a:t>you</a:t>
            </a:r>
            <a:r>
              <a:rPr lang="en-US" dirty="0" smtClean="0"/>
              <a:t>. </a:t>
            </a:r>
            <a:r>
              <a:rPr lang="en-US" dirty="0"/>
              <a:t>"I will make you into a great nation and I will bless you; I will make your name great, and you will be a </a:t>
            </a:r>
            <a:r>
              <a:rPr lang="en-US" dirty="0" smtClean="0"/>
              <a:t>blessing. </a:t>
            </a:r>
            <a:r>
              <a:rPr lang="en-US" dirty="0"/>
              <a:t>I will bless those who bless you, and whoever curses you I will curse; and all peoples on earth will be blessed through you."</a:t>
            </a:r>
          </a:p>
          <a:p>
            <a:pPr marL="0" indent="0">
              <a:buNone/>
            </a:pPr>
            <a:r>
              <a:rPr lang="en-US" u="sng" dirty="0" smtClean="0"/>
              <a:t>So </a:t>
            </a:r>
            <a:r>
              <a:rPr lang="en-US" u="sng" dirty="0"/>
              <a:t>Avram left, as Yahuwah had told him</a:t>
            </a:r>
            <a:r>
              <a:rPr lang="en-US" dirty="0"/>
              <a:t>; and Lot went with him. Avram was seventy-five years old when he set out from Haran</a:t>
            </a:r>
            <a:r>
              <a:rPr lang="en-US" dirty="0" smtClean="0"/>
              <a:t>.</a:t>
            </a:r>
            <a:r>
              <a:rPr lang="en-US" dirty="0"/>
              <a:t> (Bereisheet [Genesis] </a:t>
            </a:r>
            <a:r>
              <a:rPr lang="en-US" dirty="0" smtClean="0"/>
              <a:t>12:1-4)</a:t>
            </a:r>
            <a:endParaRPr lang="en-US" dirty="0"/>
          </a:p>
          <a:p>
            <a:endParaRPr lang="en-US" dirty="0"/>
          </a:p>
        </p:txBody>
      </p:sp>
    </p:spTree>
    <p:extLst>
      <p:ext uri="{BB962C8B-B14F-4D97-AF65-F5344CB8AC3E}">
        <p14:creationId xmlns:p14="http://schemas.microsoft.com/office/powerpoint/2010/main" val="235027122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20000"/>
          </a:bodyPr>
          <a:lstStyle/>
          <a:p>
            <a:pPr marL="0" indent="0" algn="ctr">
              <a:buNone/>
            </a:pPr>
            <a:r>
              <a:rPr lang="en-US" dirty="0" smtClean="0"/>
              <a:t>Messiah Yahusha Taught This Kind of Dedication</a:t>
            </a:r>
          </a:p>
          <a:p>
            <a:pPr marL="0" indent="0">
              <a:buNone/>
            </a:pPr>
            <a:r>
              <a:rPr lang="en-US" dirty="0" smtClean="0"/>
              <a:t>"Do </a:t>
            </a:r>
            <a:r>
              <a:rPr lang="en-US" dirty="0"/>
              <a:t>not suppose that I have come to bring peace to the earth. I did not come to bring peace, but a </a:t>
            </a:r>
            <a:r>
              <a:rPr lang="en-US" dirty="0" smtClean="0"/>
              <a:t>sword. </a:t>
            </a:r>
            <a:r>
              <a:rPr lang="en-US" dirty="0"/>
              <a:t>For I have come to turn "'a man against his father, a daughter against her mother, a daughter-in-law against her mother-in-law-</a:t>
            </a:r>
            <a:r>
              <a:rPr lang="en-US" dirty="0" smtClean="0"/>
              <a:t>- </a:t>
            </a:r>
            <a:r>
              <a:rPr lang="en-US" u="sng" dirty="0"/>
              <a:t>a man's enemies will be the members of his own household</a:t>
            </a:r>
            <a:r>
              <a:rPr lang="en-US" dirty="0"/>
              <a:t>.'</a:t>
            </a:r>
          </a:p>
          <a:p>
            <a:pPr marL="0" indent="0">
              <a:buNone/>
            </a:pPr>
            <a:r>
              <a:rPr lang="en-US" dirty="0" smtClean="0"/>
              <a:t>"</a:t>
            </a:r>
            <a:r>
              <a:rPr lang="en-US" u="sng" dirty="0"/>
              <a:t>Anyone who loves his father or mother more than me is not worthy of me; anyone who loves his son or daughter more than me is not worthy of </a:t>
            </a:r>
            <a:r>
              <a:rPr lang="en-US" u="sng" dirty="0" smtClean="0"/>
              <a:t>me</a:t>
            </a:r>
            <a:r>
              <a:rPr lang="en-US" dirty="0" smtClean="0"/>
              <a:t>; </a:t>
            </a:r>
            <a:r>
              <a:rPr lang="en-US" dirty="0"/>
              <a:t>and anyone who does not </a:t>
            </a:r>
            <a:r>
              <a:rPr lang="en-US" dirty="0" smtClean="0"/>
              <a:t>pull up his stake </a:t>
            </a:r>
            <a:r>
              <a:rPr lang="en-US" dirty="0"/>
              <a:t>and follow me is not worthy of </a:t>
            </a:r>
            <a:r>
              <a:rPr lang="en-US" dirty="0" smtClean="0"/>
              <a:t>me. </a:t>
            </a:r>
            <a:r>
              <a:rPr lang="en-US" dirty="0"/>
              <a:t>Whoever finds his life will lose it, and whoever loses his life for my sake will find it</a:t>
            </a:r>
            <a:r>
              <a:rPr lang="en-US" dirty="0" smtClean="0"/>
              <a:t>. (Matthew 10:34-39)</a:t>
            </a:r>
            <a:endParaRPr lang="en-US" dirty="0"/>
          </a:p>
          <a:p>
            <a:pPr marL="0" indent="0">
              <a:buNone/>
            </a:pPr>
            <a:endParaRPr lang="en-US" dirty="0"/>
          </a:p>
        </p:txBody>
      </p:sp>
    </p:spTree>
    <p:extLst>
      <p:ext uri="{BB962C8B-B14F-4D97-AF65-F5344CB8AC3E}">
        <p14:creationId xmlns:p14="http://schemas.microsoft.com/office/powerpoint/2010/main" val="15548757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10000"/>
          </a:bodyPr>
          <a:lstStyle/>
          <a:p>
            <a:pPr marL="0" indent="0" algn="ctr">
              <a:buNone/>
            </a:pPr>
            <a:r>
              <a:rPr lang="en-US" dirty="0" smtClean="0"/>
              <a:t>Reward For Making the Right Choices</a:t>
            </a:r>
          </a:p>
          <a:p>
            <a:pPr marL="0" indent="0">
              <a:buNone/>
            </a:pPr>
            <a:r>
              <a:rPr lang="en-US" dirty="0" smtClean="0"/>
              <a:t>Kepha </a:t>
            </a:r>
            <a:r>
              <a:rPr lang="en-US" dirty="0"/>
              <a:t>answered him, "</a:t>
            </a:r>
            <a:r>
              <a:rPr lang="en-US" u="sng" dirty="0"/>
              <a:t>We have left everything</a:t>
            </a:r>
            <a:r>
              <a:rPr lang="en-US" dirty="0"/>
              <a:t> to follow you! What then will there be for us</a:t>
            </a:r>
            <a:r>
              <a:rPr lang="en-US" dirty="0" smtClean="0"/>
              <a:t>?" </a:t>
            </a:r>
            <a:r>
              <a:rPr lang="en-US" dirty="0"/>
              <a:t>Yahusha said to them, "I tell you the truth, at the renewal of all things, when the Son of Man sits on his glorious throne, you who have followed me will also sit on twelve thrones, judging the twelve tribes of </a:t>
            </a:r>
            <a:r>
              <a:rPr lang="en-US" dirty="0" smtClean="0"/>
              <a:t>Yisrael. </a:t>
            </a:r>
            <a:r>
              <a:rPr lang="en-US" dirty="0"/>
              <a:t>And </a:t>
            </a:r>
            <a:r>
              <a:rPr lang="en-US" u="sng" dirty="0"/>
              <a:t>everyone who has left houses or brothers or sisters or father or mother or children or fields for my sake will receive a hundred times as much and will inherit eternal </a:t>
            </a:r>
            <a:r>
              <a:rPr lang="en-US" u="sng" dirty="0" smtClean="0"/>
              <a:t>life</a:t>
            </a:r>
            <a:r>
              <a:rPr lang="en-US" dirty="0" smtClean="0"/>
              <a:t>. </a:t>
            </a:r>
            <a:r>
              <a:rPr lang="en-US" dirty="0"/>
              <a:t>But many who are first will be last, and many who are last will be first</a:t>
            </a:r>
            <a:r>
              <a:rPr lang="en-US" dirty="0" smtClean="0"/>
              <a:t>. (Matthew 19:27-30)</a:t>
            </a:r>
            <a:endParaRPr lang="en-US" dirty="0"/>
          </a:p>
          <a:p>
            <a:pPr marL="0" indent="0">
              <a:buNone/>
            </a:pPr>
            <a:endParaRPr lang="en-US" dirty="0"/>
          </a:p>
        </p:txBody>
      </p:sp>
    </p:spTree>
    <p:extLst>
      <p:ext uri="{BB962C8B-B14F-4D97-AF65-F5344CB8AC3E}">
        <p14:creationId xmlns:p14="http://schemas.microsoft.com/office/powerpoint/2010/main" val="215475537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a:bodyPr>
          <a:lstStyle/>
          <a:p>
            <a:pPr marL="0" indent="0">
              <a:buNone/>
            </a:pPr>
            <a:r>
              <a:rPr lang="en-US" dirty="0" smtClean="0"/>
              <a:t>What would you be willing to give up or let go to serve Yahuwah?</a:t>
            </a:r>
          </a:p>
          <a:p>
            <a:pPr marL="0" indent="0">
              <a:buNone/>
            </a:pPr>
            <a:r>
              <a:rPr lang="en-US" dirty="0" smtClean="0"/>
              <a:t>Would you be willing to leave father, leave mother, leave brother, sister, aunt, uncle, even your own children for the sake of Messiah?</a:t>
            </a:r>
          </a:p>
          <a:p>
            <a:pPr marL="0" indent="0">
              <a:buNone/>
            </a:pPr>
            <a:r>
              <a:rPr lang="en-US" dirty="0"/>
              <a:t>Would you give up the family traditions of Christmas, Easter, Halloween</a:t>
            </a:r>
            <a:r>
              <a:rPr lang="en-US" dirty="0" smtClean="0"/>
              <a:t>?</a:t>
            </a:r>
          </a:p>
          <a:p>
            <a:pPr marL="0" indent="0">
              <a:buNone/>
            </a:pPr>
            <a:r>
              <a:rPr lang="en-US" dirty="0" smtClean="0"/>
              <a:t>Would you give up a favorite hobby, favorite sporting events, any favorite recreational activity?</a:t>
            </a:r>
            <a:endParaRPr lang="en-US" dirty="0"/>
          </a:p>
          <a:p>
            <a:endParaRPr lang="en-US" dirty="0"/>
          </a:p>
        </p:txBody>
      </p:sp>
    </p:spTree>
    <p:extLst>
      <p:ext uri="{BB962C8B-B14F-4D97-AF65-F5344CB8AC3E}">
        <p14:creationId xmlns:p14="http://schemas.microsoft.com/office/powerpoint/2010/main" val="1408707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20000"/>
          </a:bodyPr>
          <a:lstStyle/>
          <a:p>
            <a:pPr marL="0" indent="0" algn="ctr">
              <a:buNone/>
            </a:pPr>
            <a:r>
              <a:rPr lang="en-US" dirty="0" smtClean="0"/>
              <a:t>Joshua’s Declaration of Dedication</a:t>
            </a:r>
          </a:p>
          <a:p>
            <a:pPr marL="0" indent="0">
              <a:buNone/>
            </a:pPr>
            <a:r>
              <a:rPr lang="en-US" baseline="30000" dirty="0" smtClean="0"/>
              <a:t>14</a:t>
            </a:r>
            <a:r>
              <a:rPr lang="en-US" dirty="0" smtClean="0"/>
              <a:t> </a:t>
            </a:r>
            <a:r>
              <a:rPr lang="en-US" dirty="0"/>
              <a:t>"Now fear Yahuwah and serve him with all faithfulness. Throw away the gods your forefathers worshiped beyond the River and in </a:t>
            </a:r>
            <a:r>
              <a:rPr lang="en-US" dirty="0" err="1"/>
              <a:t>Mitzrayim</a:t>
            </a:r>
            <a:r>
              <a:rPr lang="en-US" dirty="0"/>
              <a:t>, and serve Yahuwah.</a:t>
            </a:r>
          </a:p>
          <a:p>
            <a:pPr marL="0" indent="0">
              <a:buNone/>
            </a:pPr>
            <a:r>
              <a:rPr lang="en-US" baseline="30000" dirty="0" smtClean="0"/>
              <a:t>15</a:t>
            </a:r>
            <a:r>
              <a:rPr lang="en-US" dirty="0" smtClean="0"/>
              <a:t> </a:t>
            </a:r>
            <a:r>
              <a:rPr lang="en-US" dirty="0"/>
              <a:t>But if serving Yahuwah seems undesirable to you, then choose for yourselves this day whom you will serve, whether the gods your forefathers served beyond the River, or the gods of the Amorites, in whose land you are living. </a:t>
            </a:r>
            <a:r>
              <a:rPr lang="en-US" u="sng" dirty="0"/>
              <a:t>But as for me and my household, we will serve Yahuwah</a:t>
            </a:r>
            <a:r>
              <a:rPr lang="en-US" dirty="0"/>
              <a:t>."</a:t>
            </a:r>
          </a:p>
          <a:p>
            <a:pPr marL="0" indent="0">
              <a:buNone/>
            </a:pPr>
            <a:r>
              <a:rPr lang="en-US" baseline="30000" dirty="0" smtClean="0"/>
              <a:t>16</a:t>
            </a:r>
            <a:r>
              <a:rPr lang="en-US" dirty="0" smtClean="0"/>
              <a:t> </a:t>
            </a:r>
            <a:r>
              <a:rPr lang="en-US" dirty="0"/>
              <a:t>Then the people answered, "Far be it from us to forsake Yahuwah to serve other gods</a:t>
            </a:r>
            <a:r>
              <a:rPr lang="en-US" dirty="0" smtClean="0"/>
              <a:t>! (Joshua 24)</a:t>
            </a:r>
            <a:endParaRPr lang="en-US" dirty="0"/>
          </a:p>
          <a:p>
            <a:pPr marL="0" indent="0">
              <a:buNone/>
            </a:pPr>
            <a:endParaRPr lang="en-US" b="1" dirty="0" smtClean="0"/>
          </a:p>
          <a:p>
            <a:pPr marL="0" indent="0">
              <a:buNone/>
            </a:pPr>
            <a:endParaRPr lang="en-US" dirty="0" smtClean="0"/>
          </a:p>
          <a:p>
            <a:pPr marL="0" indent="0">
              <a:buNone/>
            </a:pPr>
            <a:endParaRPr lang="en-US" dirty="0"/>
          </a:p>
          <a:p>
            <a:endParaRPr lang="en-US" dirty="0"/>
          </a:p>
        </p:txBody>
      </p:sp>
    </p:spTree>
    <p:extLst>
      <p:ext uri="{BB962C8B-B14F-4D97-AF65-F5344CB8AC3E}">
        <p14:creationId xmlns:p14="http://schemas.microsoft.com/office/powerpoint/2010/main" val="403349959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0000" lnSpcReduction="20000"/>
          </a:bodyPr>
          <a:lstStyle/>
          <a:p>
            <a:pPr marL="0" indent="0" algn="ctr">
              <a:buNone/>
            </a:pPr>
            <a:r>
              <a:rPr lang="en-US" sz="4000" i="1" dirty="0" err="1" smtClean="0"/>
              <a:t>Nazar</a:t>
            </a:r>
            <a:r>
              <a:rPr lang="en-US" sz="4000" i="1" dirty="0" smtClean="0"/>
              <a:t>\</a:t>
            </a:r>
            <a:r>
              <a:rPr lang="en-US" sz="4000" i="1" dirty="0" err="1" smtClean="0"/>
              <a:t>Nazir</a:t>
            </a:r>
            <a:r>
              <a:rPr lang="en-US" sz="4000" i="1" dirty="0" smtClean="0"/>
              <a:t>\Nazirite</a:t>
            </a:r>
            <a:r>
              <a:rPr lang="en-US" sz="4000" dirty="0" smtClean="0"/>
              <a:t> as a Dedication</a:t>
            </a:r>
          </a:p>
          <a:p>
            <a:pPr marL="0" indent="0">
              <a:buNone/>
            </a:pPr>
            <a:r>
              <a:rPr lang="en-US" dirty="0"/>
              <a:t>The basic meaning of </a:t>
            </a:r>
            <a:r>
              <a:rPr lang="en-US" i="1" dirty="0" err="1" smtClean="0"/>
              <a:t>nazar</a:t>
            </a:r>
            <a:r>
              <a:rPr lang="en-US" dirty="0" smtClean="0"/>
              <a:t> </a:t>
            </a:r>
            <a:r>
              <a:rPr lang="en-US" dirty="0"/>
              <a:t>is </a:t>
            </a:r>
            <a:r>
              <a:rPr lang="en-US" i="1" dirty="0"/>
              <a:t>to separate</a:t>
            </a:r>
            <a:r>
              <a:rPr lang="en-US" dirty="0"/>
              <a:t>. When the word occurs in the </a:t>
            </a:r>
            <a:r>
              <a:rPr lang="en-US" dirty="0" err="1"/>
              <a:t>Niphal</a:t>
            </a:r>
            <a:r>
              <a:rPr lang="en-US" dirty="0"/>
              <a:t> with the preposition </a:t>
            </a:r>
            <a:r>
              <a:rPr lang="en-US" i="1" dirty="0"/>
              <a:t>min</a:t>
            </a:r>
            <a:r>
              <a:rPr lang="en-US" dirty="0"/>
              <a:t> </a:t>
            </a:r>
            <a:r>
              <a:rPr lang="en-US" dirty="0" smtClean="0"/>
              <a:t>(from) it </a:t>
            </a:r>
            <a:r>
              <a:rPr lang="en-US" dirty="0"/>
              <a:t>has the meaning "keep one self away from." The verb is used in the sense of separation in Lev 22:2 where Aaron and his sons were commanded through Moses to keep away from the holy offerings that were presented to the Lord. These were portions of the sacrifices which were set aside for the use of the priests. But they could not use them as long as they were ritually unclean (v. 3). </a:t>
            </a:r>
            <a:endParaRPr lang="en-US" dirty="0" smtClean="0"/>
          </a:p>
          <a:p>
            <a:pPr marL="0" indent="0">
              <a:buNone/>
            </a:pPr>
            <a:r>
              <a:rPr lang="en-US" dirty="0" smtClean="0"/>
              <a:t>The </a:t>
            </a:r>
            <a:r>
              <a:rPr lang="en-US" dirty="0"/>
              <a:t>word is used in the same construction in the sense of separating from idols (</a:t>
            </a:r>
            <a:r>
              <a:rPr lang="en-US" dirty="0" err="1"/>
              <a:t>Ezek</a:t>
            </a:r>
            <a:r>
              <a:rPr lang="en-US" dirty="0"/>
              <a:t> 14:7). It bears the meaning "abstain from" when used with </a:t>
            </a:r>
            <a:r>
              <a:rPr lang="en-US" i="1" dirty="0"/>
              <a:t>min</a:t>
            </a:r>
            <a:r>
              <a:rPr lang="en-US" dirty="0"/>
              <a:t> </a:t>
            </a:r>
            <a:r>
              <a:rPr lang="en-US" dirty="0" smtClean="0"/>
              <a:t>(from) in </a:t>
            </a:r>
            <a:r>
              <a:rPr lang="en-US" dirty="0"/>
              <a:t>the </a:t>
            </a:r>
            <a:r>
              <a:rPr lang="en-US" dirty="0" err="1"/>
              <a:t>Hiphil</a:t>
            </a:r>
            <a:r>
              <a:rPr lang="en-US" dirty="0"/>
              <a:t> in </a:t>
            </a:r>
            <a:r>
              <a:rPr lang="en-US" dirty="0" err="1"/>
              <a:t>Num</a:t>
            </a:r>
            <a:r>
              <a:rPr lang="en-US" dirty="0"/>
              <a:t> 6:3 where it occurs in connection with the Nazirite vow of abstinence. The idea of separation is inherent in the use of the word without </a:t>
            </a:r>
            <a:r>
              <a:rPr lang="en-US" i="1" dirty="0"/>
              <a:t>min</a:t>
            </a:r>
            <a:r>
              <a:rPr lang="en-US" dirty="0"/>
              <a:t> in Lev 15:31 where the Israelites were to be separated from uncleanness incurred as a result of certain physical discharges. </a:t>
            </a:r>
          </a:p>
          <a:p>
            <a:pPr marL="0" indent="0">
              <a:buNone/>
            </a:pPr>
            <a:endParaRPr lang="en-US" dirty="0" smtClean="0"/>
          </a:p>
          <a:p>
            <a:pPr marL="0" indent="0">
              <a:buNone/>
            </a:pPr>
            <a:endParaRPr lang="en-US" dirty="0"/>
          </a:p>
          <a:p>
            <a:endParaRPr lang="en-US" dirty="0"/>
          </a:p>
        </p:txBody>
      </p:sp>
    </p:spTree>
    <p:extLst>
      <p:ext uri="{BB962C8B-B14F-4D97-AF65-F5344CB8AC3E}">
        <p14:creationId xmlns:p14="http://schemas.microsoft.com/office/powerpoint/2010/main" val="32449646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20000"/>
          </a:bodyPr>
          <a:lstStyle/>
          <a:p>
            <a:pPr marL="0" indent="0" algn="ctr">
              <a:buNone/>
            </a:pPr>
            <a:r>
              <a:rPr lang="en-US" sz="3600" i="1" dirty="0" smtClean="0">
                <a:solidFill>
                  <a:schemeClr val="tx1">
                    <a:lumMod val="95000"/>
                    <a:lumOff val="5000"/>
                  </a:schemeClr>
                </a:solidFill>
              </a:rPr>
              <a:t>A Nazir Vow – Vow of Separation/Dedication</a:t>
            </a:r>
          </a:p>
          <a:p>
            <a:pPr marL="0" indent="0">
              <a:buNone/>
            </a:pPr>
            <a:r>
              <a:rPr lang="en-US" dirty="0" smtClean="0"/>
              <a:t>(Bamidbar [Numbers] 6) Yahuwah </a:t>
            </a:r>
            <a:r>
              <a:rPr lang="en-US" dirty="0"/>
              <a:t>said to Mosheh,</a:t>
            </a:r>
          </a:p>
          <a:p>
            <a:pPr marL="0" indent="0">
              <a:buNone/>
            </a:pPr>
            <a:r>
              <a:rPr lang="en-US" dirty="0" smtClean="0"/>
              <a:t>"Speak </a:t>
            </a:r>
            <a:r>
              <a:rPr lang="en-US" dirty="0"/>
              <a:t>to the sons of Yisrael and say to them: 'If a man or woman </a:t>
            </a:r>
            <a:r>
              <a:rPr lang="en-US" dirty="0" smtClean="0"/>
              <a:t>does the difficult thing of vowing a vow of dedication to dedicate oneself to Yahuwah,</a:t>
            </a:r>
          </a:p>
          <a:p>
            <a:pPr marL="0" indent="0">
              <a:buNone/>
            </a:pPr>
            <a:r>
              <a:rPr lang="en-US" dirty="0"/>
              <a:t>[</a:t>
            </a:r>
            <a:r>
              <a:rPr lang="en-US" dirty="0">
                <a:latin typeface="Bwhebb" panose="00000400000000000000" pitchFamily="2" charset="0"/>
              </a:rPr>
              <a:t>al'P</a:t>
            </a:r>
            <a:r>
              <a:rPr lang="en-US" dirty="0" smtClean="0">
                <a:latin typeface="Bwhebb" panose="00000400000000000000" pitchFamily="2" charset="0"/>
              </a:rPr>
              <a:t>'</a:t>
            </a:r>
            <a:r>
              <a:rPr lang="en-US" dirty="0" smtClean="0"/>
              <a:t>] </a:t>
            </a:r>
            <a:r>
              <a:rPr lang="en-US" b="1" dirty="0" smtClean="0"/>
              <a:t>(pala’) vb</a:t>
            </a:r>
            <a:r>
              <a:rPr lang="en-US" b="1" dirty="0"/>
              <a:t>. denom. Niph. </a:t>
            </a:r>
            <a:r>
              <a:rPr lang="en-US" dirty="0"/>
              <a:t>etc., be surpassing, </a:t>
            </a:r>
            <a:r>
              <a:rPr lang="en-US" dirty="0" smtClean="0"/>
              <a:t>extraordinary. </a:t>
            </a:r>
            <a:r>
              <a:rPr lang="en-US" b="1" dirty="0"/>
              <a:t>1. </a:t>
            </a:r>
            <a:r>
              <a:rPr lang="en-US" i="1" dirty="0"/>
              <a:t>do a hard or difficult </a:t>
            </a:r>
            <a:r>
              <a:rPr lang="en-US" i="1" dirty="0" smtClean="0"/>
              <a:t>thing,</a:t>
            </a:r>
            <a:r>
              <a:rPr lang="en-US" dirty="0" smtClean="0"/>
              <a:t> </a:t>
            </a:r>
            <a:r>
              <a:rPr lang="en-US" i="1" dirty="0"/>
              <a:t>make a hard </a:t>
            </a:r>
            <a:r>
              <a:rPr lang="en-US" i="1" dirty="0" smtClean="0"/>
              <a:t>vow</a:t>
            </a:r>
            <a:r>
              <a:rPr lang="en-US" dirty="0" smtClean="0"/>
              <a:t> </a:t>
            </a:r>
            <a:r>
              <a:rPr lang="en-US" dirty="0"/>
              <a:t>Nu </a:t>
            </a:r>
            <a:r>
              <a:rPr lang="en-US" dirty="0" smtClean="0"/>
              <a:t>6:2. </a:t>
            </a:r>
            <a:r>
              <a:rPr lang="en-US" b="1" dirty="0" smtClean="0"/>
              <a:t>2</a:t>
            </a:r>
            <a:r>
              <a:rPr lang="en-US" b="1" dirty="0"/>
              <a:t>. </a:t>
            </a:r>
            <a:r>
              <a:rPr lang="en-US" i="1" dirty="0"/>
              <a:t>make wonderful, do </a:t>
            </a:r>
            <a:r>
              <a:rPr lang="en-US" i="1" dirty="0" smtClean="0"/>
              <a:t>wondrously.</a:t>
            </a:r>
          </a:p>
          <a:p>
            <a:pPr marL="0" indent="0">
              <a:buNone/>
            </a:pPr>
            <a:r>
              <a:rPr lang="en-US" dirty="0">
                <a:latin typeface="Bwhebb" panose="00000400000000000000" pitchFamily="2" charset="0"/>
              </a:rPr>
              <a:t>ryzIn"</a:t>
            </a:r>
            <a:r>
              <a:rPr lang="en-US" dirty="0"/>
              <a:t> </a:t>
            </a:r>
            <a:r>
              <a:rPr lang="en-US" b="1" dirty="0" smtClean="0"/>
              <a:t>(nazir) n.m</a:t>
            </a:r>
            <a:r>
              <a:rPr lang="en-US" b="1" dirty="0"/>
              <a:t>.</a:t>
            </a:r>
            <a:r>
              <a:rPr lang="en-US" dirty="0"/>
              <a:t>:Gn 49, 26 one consecrated, </a:t>
            </a:r>
            <a:r>
              <a:rPr lang="en-US" dirty="0" smtClean="0"/>
              <a:t>devoted, dedicated</a:t>
            </a:r>
            <a:endParaRPr lang="en-US" dirty="0"/>
          </a:p>
          <a:p>
            <a:pPr marL="0" indent="0">
              <a:buNone/>
            </a:pPr>
            <a:endParaRPr lang="en-US" dirty="0"/>
          </a:p>
        </p:txBody>
      </p:sp>
    </p:spTree>
    <p:extLst>
      <p:ext uri="{BB962C8B-B14F-4D97-AF65-F5344CB8AC3E}">
        <p14:creationId xmlns:p14="http://schemas.microsoft.com/office/powerpoint/2010/main" val="164137721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a:bodyPr>
          <a:lstStyle/>
          <a:p>
            <a:pPr marL="0" indent="0" algn="ctr">
              <a:buNone/>
            </a:pPr>
            <a:r>
              <a:rPr lang="en-US" sz="3600" i="1" dirty="0" smtClean="0">
                <a:solidFill>
                  <a:schemeClr val="tx1">
                    <a:lumMod val="95000"/>
                    <a:lumOff val="5000"/>
                  </a:schemeClr>
                </a:solidFill>
              </a:rPr>
              <a:t>A Nazir Vow – Vow of Separation/Dedication</a:t>
            </a:r>
          </a:p>
          <a:p>
            <a:pPr marL="0" indent="0">
              <a:buNone/>
            </a:pPr>
            <a:r>
              <a:rPr lang="en-US" dirty="0" smtClean="0"/>
              <a:t>(Bamidbar [Numbers] 6:2-3) he </a:t>
            </a:r>
            <a:r>
              <a:rPr lang="en-US" dirty="0"/>
              <a:t>must abstain from wine and other fermented drink and must not drink vinegar made from wine or from other fermented drink. He must not drink grape juice or eat grapes or raisins.</a:t>
            </a:r>
          </a:p>
          <a:p>
            <a:pPr marL="0" indent="0">
              <a:buNone/>
            </a:pPr>
            <a:r>
              <a:rPr lang="en-US" dirty="0" smtClean="0"/>
              <a:t>As </a:t>
            </a:r>
            <a:r>
              <a:rPr lang="en-US" dirty="0"/>
              <a:t>long as he is a Nazirite, he must not eat anything that comes from the grapevine, not even the seeds or skins.</a:t>
            </a:r>
          </a:p>
          <a:p>
            <a:pPr marL="0" indent="0">
              <a:buNone/>
            </a:pPr>
            <a:endParaRPr lang="en-US" dirty="0"/>
          </a:p>
        </p:txBody>
      </p:sp>
    </p:spTree>
    <p:extLst>
      <p:ext uri="{BB962C8B-B14F-4D97-AF65-F5344CB8AC3E}">
        <p14:creationId xmlns:p14="http://schemas.microsoft.com/office/powerpoint/2010/main" val="13231591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7500" lnSpcReduction="20000"/>
          </a:bodyPr>
          <a:lstStyle/>
          <a:p>
            <a:pPr marL="0" indent="0" algn="ctr">
              <a:buNone/>
            </a:pPr>
            <a:endParaRPr lang="en-US" sz="3600" i="1" dirty="0" smtClean="0">
              <a:solidFill>
                <a:schemeClr val="tx1">
                  <a:lumMod val="95000"/>
                  <a:lumOff val="5000"/>
                </a:schemeClr>
              </a:solidFill>
            </a:endParaRPr>
          </a:p>
          <a:p>
            <a:pPr marL="0" indent="0">
              <a:buNone/>
            </a:pPr>
            <a:r>
              <a:rPr lang="en-US" baseline="30000" dirty="0" smtClean="0"/>
              <a:t>5 </a:t>
            </a:r>
            <a:r>
              <a:rPr lang="en-US" dirty="0" smtClean="0"/>
              <a:t>"</a:t>
            </a:r>
            <a:r>
              <a:rPr lang="en-US" dirty="0"/>
              <a:t>'During the entire period of his vow of separation no razor may be used on his head. He must be holy until the period of his separation to Yahuwah is over; he must let the hair of his head grow long.</a:t>
            </a:r>
          </a:p>
          <a:p>
            <a:pPr marL="0" indent="0">
              <a:buNone/>
            </a:pPr>
            <a:r>
              <a:rPr lang="en-US" baseline="30000" dirty="0" smtClean="0"/>
              <a:t>6</a:t>
            </a:r>
            <a:r>
              <a:rPr lang="en-US" dirty="0" smtClean="0"/>
              <a:t> </a:t>
            </a:r>
            <a:r>
              <a:rPr lang="en-US" dirty="0"/>
              <a:t>Throughout the period of his separation to Yahuwah he must not go near a dead body.</a:t>
            </a:r>
          </a:p>
          <a:p>
            <a:pPr marL="0" indent="0">
              <a:buNone/>
            </a:pPr>
            <a:r>
              <a:rPr lang="en-US" baseline="30000" dirty="0" smtClean="0"/>
              <a:t>7</a:t>
            </a:r>
            <a:r>
              <a:rPr lang="en-US" dirty="0" smtClean="0"/>
              <a:t> </a:t>
            </a:r>
            <a:r>
              <a:rPr lang="en-US" dirty="0"/>
              <a:t>Even if his own father or mother or brother or sister dies, he must not make himself unclean on account of them, because the symbol of his separation to Elohim is on his head.</a:t>
            </a:r>
          </a:p>
          <a:p>
            <a:pPr marL="0" indent="0">
              <a:buNone/>
            </a:pPr>
            <a:r>
              <a:rPr lang="en-US" baseline="30000" dirty="0" smtClean="0"/>
              <a:t>8</a:t>
            </a:r>
            <a:r>
              <a:rPr lang="en-US" dirty="0" smtClean="0"/>
              <a:t> </a:t>
            </a:r>
            <a:r>
              <a:rPr lang="en-US" dirty="0"/>
              <a:t>Throughout the period of his separation he is </a:t>
            </a:r>
            <a:r>
              <a:rPr lang="en-US" dirty="0" smtClean="0"/>
              <a:t>consecrated (dedicated) </a:t>
            </a:r>
            <a:r>
              <a:rPr lang="en-US" dirty="0"/>
              <a:t>to Yahuwah</a:t>
            </a:r>
            <a:r>
              <a:rPr lang="en-US" dirty="0" smtClean="0"/>
              <a:t>.</a:t>
            </a:r>
          </a:p>
          <a:p>
            <a:pPr marL="0" indent="0">
              <a:buNone/>
            </a:pPr>
            <a:r>
              <a:rPr lang="en-US" dirty="0" smtClean="0"/>
              <a:t>(</a:t>
            </a:r>
            <a:r>
              <a:rPr lang="en-US" dirty="0" err="1" smtClean="0"/>
              <a:t>cf</a:t>
            </a:r>
            <a:r>
              <a:rPr lang="en-US" dirty="0" smtClean="0"/>
              <a:t> high priest, Leviticus 21)</a:t>
            </a:r>
            <a:endParaRPr lang="en-US" dirty="0"/>
          </a:p>
        </p:txBody>
      </p:sp>
    </p:spTree>
    <p:extLst>
      <p:ext uri="{BB962C8B-B14F-4D97-AF65-F5344CB8AC3E}">
        <p14:creationId xmlns:p14="http://schemas.microsoft.com/office/powerpoint/2010/main" val="378006791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0000" lnSpcReduction="20000"/>
          </a:bodyPr>
          <a:lstStyle/>
          <a:p>
            <a:pPr marL="0" indent="0" algn="ctr">
              <a:buNone/>
            </a:pPr>
            <a:endParaRPr lang="en-US" sz="3600" i="1" dirty="0" smtClean="0">
              <a:solidFill>
                <a:schemeClr val="tx1">
                  <a:lumMod val="95000"/>
                  <a:lumOff val="5000"/>
                </a:schemeClr>
              </a:solidFill>
            </a:endParaRPr>
          </a:p>
          <a:p>
            <a:pPr marL="0" indent="0">
              <a:buNone/>
            </a:pPr>
            <a:r>
              <a:rPr lang="en-US" baseline="30000" dirty="0"/>
              <a:t>9</a:t>
            </a:r>
            <a:r>
              <a:rPr lang="en-US" baseline="30000" dirty="0" smtClean="0"/>
              <a:t> </a:t>
            </a:r>
            <a:r>
              <a:rPr lang="en-US" dirty="0" smtClean="0"/>
              <a:t>"</a:t>
            </a:r>
            <a:r>
              <a:rPr lang="en-US" dirty="0"/>
              <a:t>'If someone dies suddenly in his presence, thus defiling the hair he has dedicated, he must shave his head on the day of his cleansing-- the seventh day.</a:t>
            </a:r>
          </a:p>
          <a:p>
            <a:pPr marL="0" indent="0">
              <a:buNone/>
            </a:pPr>
            <a:r>
              <a:rPr lang="en-US" baseline="30000" dirty="0" smtClean="0"/>
              <a:t>10</a:t>
            </a:r>
            <a:r>
              <a:rPr lang="en-US" dirty="0" smtClean="0"/>
              <a:t> </a:t>
            </a:r>
            <a:r>
              <a:rPr lang="en-US" dirty="0"/>
              <a:t>Then on the eighth day he must bring two doves or two young pigeons to the priest at the entrance to the Tent of Appointment.</a:t>
            </a:r>
          </a:p>
          <a:p>
            <a:pPr marL="0" indent="0">
              <a:buNone/>
            </a:pPr>
            <a:r>
              <a:rPr lang="en-US" baseline="30000" dirty="0" smtClean="0"/>
              <a:t>11</a:t>
            </a:r>
            <a:r>
              <a:rPr lang="en-US" dirty="0" smtClean="0"/>
              <a:t> </a:t>
            </a:r>
            <a:r>
              <a:rPr lang="en-US" dirty="0"/>
              <a:t>The priest is to offer one as a sin offering and the other as a burnt offering to make atonement for him because he sinned by being in the presence of the dead body. That same day he is to consecrate his head.</a:t>
            </a:r>
          </a:p>
          <a:p>
            <a:pPr marL="0" indent="0">
              <a:buNone/>
            </a:pPr>
            <a:r>
              <a:rPr lang="en-US" baseline="30000" dirty="0" smtClean="0"/>
              <a:t>12</a:t>
            </a:r>
            <a:r>
              <a:rPr lang="en-US" dirty="0" smtClean="0"/>
              <a:t> </a:t>
            </a:r>
            <a:r>
              <a:rPr lang="en-US" dirty="0"/>
              <a:t>He must dedicate himself to Yahuwah for the period of his separation and must bring a year-old male lamb as a guilt offering. The previous days do not count, because he became defiled during his separation.</a:t>
            </a:r>
          </a:p>
        </p:txBody>
      </p:sp>
    </p:spTree>
    <p:extLst>
      <p:ext uri="{BB962C8B-B14F-4D97-AF65-F5344CB8AC3E}">
        <p14:creationId xmlns:p14="http://schemas.microsoft.com/office/powerpoint/2010/main" val="62342567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20000"/>
          </a:bodyPr>
          <a:lstStyle/>
          <a:p>
            <a:pPr marL="0" indent="0">
              <a:buNone/>
            </a:pPr>
            <a:r>
              <a:rPr lang="en-US" baseline="30000" dirty="0" smtClean="0"/>
              <a:t>13 </a:t>
            </a:r>
            <a:r>
              <a:rPr lang="en-US" dirty="0" smtClean="0"/>
              <a:t>"</a:t>
            </a:r>
            <a:r>
              <a:rPr lang="en-US" dirty="0"/>
              <a:t>'Now this is the law for the Nazirite when the period of his separation is over. He is to be brought to the entrance to the Tent of Appointment.</a:t>
            </a:r>
          </a:p>
          <a:p>
            <a:pPr marL="0" indent="0">
              <a:buNone/>
            </a:pPr>
            <a:r>
              <a:rPr lang="en-US" baseline="30000" dirty="0" smtClean="0"/>
              <a:t>14</a:t>
            </a:r>
            <a:r>
              <a:rPr lang="en-US" dirty="0" smtClean="0"/>
              <a:t> </a:t>
            </a:r>
            <a:r>
              <a:rPr lang="en-US" dirty="0"/>
              <a:t>There he is to present his offerings to Yahuwah: a year-old male lamb without defect for a burnt offering, a year-old ewe lamb without defect for a sin offering, a ram without defect for a fellowship offering,</a:t>
            </a:r>
          </a:p>
          <a:p>
            <a:pPr marL="0" indent="0">
              <a:buNone/>
            </a:pPr>
            <a:r>
              <a:rPr lang="en-US" baseline="30000" dirty="0" smtClean="0"/>
              <a:t>15</a:t>
            </a:r>
            <a:r>
              <a:rPr lang="en-US" dirty="0" smtClean="0"/>
              <a:t> </a:t>
            </a:r>
            <a:r>
              <a:rPr lang="en-US" dirty="0"/>
              <a:t>together with their grain offerings and drink offerings, and a basket of bread made without yeast-- cakes made of fine flour mixed with oil, and wafers spread with oil.</a:t>
            </a:r>
          </a:p>
          <a:p>
            <a:endParaRPr lang="en-US" dirty="0"/>
          </a:p>
        </p:txBody>
      </p:sp>
    </p:spTree>
    <p:extLst>
      <p:ext uri="{BB962C8B-B14F-4D97-AF65-F5344CB8AC3E}">
        <p14:creationId xmlns:p14="http://schemas.microsoft.com/office/powerpoint/2010/main" val="25657112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20000"/>
          </a:bodyPr>
          <a:lstStyle/>
          <a:p>
            <a:pPr marL="0" indent="0">
              <a:buNone/>
            </a:pPr>
            <a:r>
              <a:rPr lang="en-US" baseline="30000" dirty="0" smtClean="0"/>
              <a:t>16 </a:t>
            </a:r>
            <a:r>
              <a:rPr lang="en-US" dirty="0" smtClean="0"/>
              <a:t>"</a:t>
            </a:r>
            <a:r>
              <a:rPr lang="en-US" dirty="0"/>
              <a:t>'The priest is to present them before Yahuwah and make the sin offering and the burnt offering.</a:t>
            </a:r>
          </a:p>
          <a:p>
            <a:pPr marL="0" indent="0">
              <a:buNone/>
            </a:pPr>
            <a:r>
              <a:rPr lang="en-US" baseline="30000" dirty="0" smtClean="0"/>
              <a:t>17</a:t>
            </a:r>
            <a:r>
              <a:rPr lang="en-US" dirty="0" smtClean="0"/>
              <a:t> </a:t>
            </a:r>
            <a:r>
              <a:rPr lang="en-US" dirty="0"/>
              <a:t>He is to present the basket of unleavened bread and is to sacrifice the ram as a fellowship offering to Yahuwah, together with its grain offering and drink offering.</a:t>
            </a:r>
          </a:p>
          <a:p>
            <a:pPr marL="0" indent="0">
              <a:buNone/>
            </a:pPr>
            <a:r>
              <a:rPr lang="en-US" baseline="30000" dirty="0" smtClean="0"/>
              <a:t>18</a:t>
            </a:r>
            <a:r>
              <a:rPr lang="en-US" dirty="0" smtClean="0"/>
              <a:t> </a:t>
            </a:r>
            <a:r>
              <a:rPr lang="en-US" dirty="0"/>
              <a:t>"'Then at the entrance to the Tent of Appointment, the Nazirite must shave off the hair that he dedicated. He is to take the hair and put it in the fire that is under the sacrifice of the fellowship offering.</a:t>
            </a:r>
          </a:p>
          <a:p>
            <a:pPr marL="0" indent="0">
              <a:buNone/>
            </a:pPr>
            <a:r>
              <a:rPr lang="en-US" baseline="30000" dirty="0" smtClean="0"/>
              <a:t>19</a:t>
            </a:r>
            <a:r>
              <a:rPr lang="en-US" dirty="0" smtClean="0"/>
              <a:t> </a:t>
            </a:r>
            <a:r>
              <a:rPr lang="en-US" dirty="0"/>
              <a:t>"'After the Nazirite has shaved off the hair of his dedication, the priest is to place in his hands a boiled shoulder of the ram, and a cake and a wafer from the basket, both made without yeast.</a:t>
            </a:r>
          </a:p>
          <a:p>
            <a:endParaRPr lang="en-US" dirty="0"/>
          </a:p>
          <a:p>
            <a:endParaRPr lang="en-US" dirty="0"/>
          </a:p>
        </p:txBody>
      </p:sp>
    </p:spTree>
    <p:extLst>
      <p:ext uri="{BB962C8B-B14F-4D97-AF65-F5344CB8AC3E}">
        <p14:creationId xmlns:p14="http://schemas.microsoft.com/office/powerpoint/2010/main" val="77659856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10000"/>
          </a:bodyPr>
          <a:lstStyle/>
          <a:p>
            <a:pPr marL="0" indent="0">
              <a:buNone/>
            </a:pPr>
            <a:r>
              <a:rPr lang="en-US" baseline="30000" dirty="0"/>
              <a:t>20</a:t>
            </a:r>
            <a:r>
              <a:rPr lang="en-US" dirty="0"/>
              <a:t> The priest shall then wave them before Yahuwah as a wave offering; they are holy and belong to the priest, together with the breast that was waved and the thigh that was presented. After that, the Nazirite may drink wine.</a:t>
            </a:r>
          </a:p>
          <a:p>
            <a:pPr marL="0" indent="0">
              <a:buNone/>
            </a:pPr>
            <a:r>
              <a:rPr lang="en-US" baseline="30000" dirty="0" smtClean="0"/>
              <a:t>21</a:t>
            </a:r>
            <a:r>
              <a:rPr lang="en-US" dirty="0" smtClean="0"/>
              <a:t> </a:t>
            </a:r>
            <a:r>
              <a:rPr lang="en-US" dirty="0"/>
              <a:t>"'This is the law of the Nazirite who vows his offering to Yahuwah in accordance with his separation, in addition to whatever else he can afford. He must fulfill the vow he has made, according to the law of the Nazirite.'"</a:t>
            </a:r>
          </a:p>
          <a:p>
            <a:endParaRPr lang="en-US" dirty="0"/>
          </a:p>
          <a:p>
            <a:endParaRPr lang="en-US" dirty="0"/>
          </a:p>
        </p:txBody>
      </p:sp>
    </p:spTree>
    <p:extLst>
      <p:ext uri="{BB962C8B-B14F-4D97-AF65-F5344CB8AC3E}">
        <p14:creationId xmlns:p14="http://schemas.microsoft.com/office/powerpoint/2010/main" val="135937315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7500" lnSpcReduction="20000"/>
          </a:bodyPr>
          <a:lstStyle/>
          <a:p>
            <a:pPr marL="0" indent="0" algn="ctr">
              <a:buNone/>
            </a:pPr>
            <a:r>
              <a:rPr lang="en-US" dirty="0" smtClean="0"/>
              <a:t>Shimshon (Samson) the Nazirite (Dedicated)</a:t>
            </a:r>
          </a:p>
          <a:p>
            <a:pPr marL="0" indent="0">
              <a:buNone/>
            </a:pPr>
            <a:r>
              <a:rPr lang="en-US" dirty="0"/>
              <a:t>A certain man of Zorah, named Manoah, from the clan of the Danites, had a wife who was sterile and remained childless.</a:t>
            </a:r>
          </a:p>
          <a:p>
            <a:pPr marL="0" indent="0">
              <a:buNone/>
            </a:pPr>
            <a:r>
              <a:rPr lang="en-US" baseline="30000" dirty="0" smtClean="0"/>
              <a:t>3</a:t>
            </a:r>
            <a:r>
              <a:rPr lang="en-US" dirty="0" smtClean="0"/>
              <a:t> </a:t>
            </a:r>
            <a:r>
              <a:rPr lang="en-US" dirty="0"/>
              <a:t>The angel of Yahuwah appeared to her and said, "You are sterile and childless, but you are going to conceive and have a son.</a:t>
            </a:r>
          </a:p>
          <a:p>
            <a:pPr marL="0" indent="0">
              <a:buNone/>
            </a:pPr>
            <a:r>
              <a:rPr lang="en-US" baseline="30000" dirty="0" smtClean="0"/>
              <a:t>4</a:t>
            </a:r>
            <a:r>
              <a:rPr lang="en-US" dirty="0" smtClean="0"/>
              <a:t> </a:t>
            </a:r>
            <a:r>
              <a:rPr lang="en-US" dirty="0"/>
              <a:t>Now see to it that you drink no wine or other fermented drink and that you do not eat anything unclean,</a:t>
            </a:r>
          </a:p>
          <a:p>
            <a:pPr marL="0" indent="0">
              <a:buNone/>
            </a:pPr>
            <a:r>
              <a:rPr lang="en-US" baseline="30000" dirty="0" smtClean="0"/>
              <a:t>5</a:t>
            </a:r>
            <a:r>
              <a:rPr lang="en-US" dirty="0" smtClean="0"/>
              <a:t> </a:t>
            </a:r>
            <a:r>
              <a:rPr lang="en-US" dirty="0"/>
              <a:t>because you will conceive and give birth to a son. No razor may be used on his head, because the boy is to be a Nazirite, set apart to Elohim from birth, and he will begin the deliverance of Yisrael from the hands of the Philistines</a:t>
            </a:r>
            <a:r>
              <a:rPr lang="en-US" dirty="0" smtClean="0"/>
              <a:t>.“ (Judges 13)</a:t>
            </a:r>
            <a:endParaRPr lang="en-US" dirty="0"/>
          </a:p>
          <a:p>
            <a:pPr marL="0" indent="0">
              <a:buNone/>
            </a:pPr>
            <a:endParaRPr lang="en-US" dirty="0" smtClean="0"/>
          </a:p>
          <a:p>
            <a:pPr marL="0" indent="0">
              <a:buNone/>
            </a:pPr>
            <a:endParaRPr lang="en-US" dirty="0"/>
          </a:p>
          <a:p>
            <a:endParaRPr lang="en-US" dirty="0"/>
          </a:p>
        </p:txBody>
      </p:sp>
    </p:spTree>
    <p:extLst>
      <p:ext uri="{BB962C8B-B14F-4D97-AF65-F5344CB8AC3E}">
        <p14:creationId xmlns:p14="http://schemas.microsoft.com/office/powerpoint/2010/main" val="219769420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lnSpcReduction="20000"/>
          </a:bodyPr>
          <a:lstStyle/>
          <a:p>
            <a:pPr marL="0" indent="0" algn="ctr">
              <a:buNone/>
            </a:pPr>
            <a:r>
              <a:rPr lang="en-US" dirty="0" smtClean="0"/>
              <a:t>Shimshon (Samson) the Nazirite (Dedicated)</a:t>
            </a:r>
          </a:p>
          <a:p>
            <a:pPr marL="0" indent="0">
              <a:buNone/>
            </a:pPr>
            <a:r>
              <a:rPr lang="en-US" baseline="30000" dirty="0"/>
              <a:t>6</a:t>
            </a:r>
            <a:r>
              <a:rPr lang="en-US" dirty="0"/>
              <a:t> Then the woman went to her husband and told him, "A man of Elohim came to me. He looked like an angel of Elohim, very awesome. I didn't ask him where he came from, and he didn't tell me his name.</a:t>
            </a:r>
          </a:p>
          <a:p>
            <a:pPr marL="0" indent="0">
              <a:buNone/>
            </a:pPr>
            <a:r>
              <a:rPr lang="en-US" baseline="30000" dirty="0" smtClean="0"/>
              <a:t>7</a:t>
            </a:r>
            <a:r>
              <a:rPr lang="en-US" dirty="0" smtClean="0"/>
              <a:t> </a:t>
            </a:r>
            <a:r>
              <a:rPr lang="en-US" dirty="0"/>
              <a:t>But he said to me, 'You will conceive and give birth to a son. Now then, drink no wine or other fermented drink and do not eat anything unclean, because the boy will be </a:t>
            </a:r>
            <a:r>
              <a:rPr lang="en-US" u="sng" dirty="0"/>
              <a:t>a Nazirite of Elohim from birth until the day of his death</a:t>
            </a:r>
            <a:r>
              <a:rPr lang="en-US" dirty="0"/>
              <a:t>.'"</a:t>
            </a:r>
            <a:endParaRPr lang="en-US" dirty="0" smtClean="0"/>
          </a:p>
          <a:p>
            <a:pPr marL="0" indent="0">
              <a:buNone/>
            </a:pPr>
            <a:endParaRPr lang="en-US" dirty="0"/>
          </a:p>
          <a:p>
            <a:endParaRPr lang="en-US" dirty="0"/>
          </a:p>
        </p:txBody>
      </p:sp>
    </p:spTree>
    <p:extLst>
      <p:ext uri="{BB962C8B-B14F-4D97-AF65-F5344CB8AC3E}">
        <p14:creationId xmlns:p14="http://schemas.microsoft.com/office/powerpoint/2010/main" val="426359040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i="1" dirty="0" err="1" smtClean="0"/>
              <a:t>Chanak</a:t>
            </a:r>
            <a:r>
              <a:rPr lang="en-US" i="1" dirty="0" smtClean="0"/>
              <a:t>/</a:t>
            </a:r>
            <a:r>
              <a:rPr lang="en-US" i="1" dirty="0" err="1" smtClean="0"/>
              <a:t>Chanakah</a:t>
            </a:r>
            <a:r>
              <a:rPr lang="en-US" dirty="0" smtClean="0"/>
              <a:t> as a Dedication</a:t>
            </a:r>
          </a:p>
          <a:p>
            <a:pPr marL="0" indent="0">
              <a:buNone/>
            </a:pPr>
            <a:r>
              <a:rPr lang="en-US" dirty="0"/>
              <a:t>Hebrew </a:t>
            </a:r>
            <a:r>
              <a:rPr lang="en-US" sz="3600" dirty="0">
                <a:latin typeface="Bwhebb" panose="00000400000000000000" pitchFamily="2" charset="0"/>
              </a:rPr>
              <a:t>%</a:t>
            </a:r>
            <a:r>
              <a:rPr lang="en-US" sz="3600" dirty="0" err="1">
                <a:latin typeface="Bwhebb" panose="00000400000000000000" pitchFamily="2" charset="0"/>
              </a:rPr>
              <a:t>n:x</a:t>
            </a:r>
            <a:r>
              <a:rPr lang="en-US" sz="3600" dirty="0">
                <a:latin typeface="Bwhebb" panose="00000400000000000000" pitchFamily="2" charset="0"/>
              </a:rPr>
              <a:t>' (</a:t>
            </a:r>
            <a:r>
              <a:rPr lang="en-US" b="1" dirty="0"/>
              <a:t>(</a:t>
            </a:r>
            <a:r>
              <a:rPr lang="en-US" b="1" dirty="0" err="1"/>
              <a:t>chanak</a:t>
            </a:r>
            <a:r>
              <a:rPr lang="en-US" b="1" dirty="0"/>
              <a:t>) vb. train up, dedicate -- 1. </a:t>
            </a:r>
            <a:r>
              <a:rPr lang="en-US" i="1" dirty="0"/>
              <a:t>train</a:t>
            </a:r>
            <a:r>
              <a:rPr lang="en-US" dirty="0"/>
              <a:t>, </a:t>
            </a:r>
            <a:r>
              <a:rPr lang="en-US" i="1" dirty="0"/>
              <a:t>train up </a:t>
            </a:r>
            <a:r>
              <a:rPr lang="en-US" dirty="0"/>
              <a:t>a (the) youth. </a:t>
            </a:r>
            <a:r>
              <a:rPr lang="en-US" b="1" dirty="0"/>
              <a:t>2. </a:t>
            </a:r>
            <a:r>
              <a:rPr lang="en-US" i="1" dirty="0"/>
              <a:t>dedicate</a:t>
            </a:r>
            <a:r>
              <a:rPr lang="en-US" dirty="0"/>
              <a:t>, of formal opening of a new house; </a:t>
            </a:r>
            <a:r>
              <a:rPr lang="en-US" i="1" dirty="0"/>
              <a:t>dedicate</a:t>
            </a:r>
            <a:r>
              <a:rPr lang="en-US" dirty="0"/>
              <a:t>, </a:t>
            </a:r>
            <a:r>
              <a:rPr lang="en-US" i="1" dirty="0"/>
              <a:t>consecrate </a:t>
            </a:r>
            <a:r>
              <a:rPr lang="en-US" dirty="0"/>
              <a:t>temple; of midwife </a:t>
            </a:r>
            <a:r>
              <a:rPr lang="en-US" i="1" dirty="0"/>
              <a:t>rub palate </a:t>
            </a:r>
            <a:r>
              <a:rPr lang="en-US" dirty="0"/>
              <a:t>of new-born child with oil, etc., before it begins to suck </a:t>
            </a:r>
          </a:p>
          <a:p>
            <a:pPr marL="0" indent="0">
              <a:buNone/>
            </a:pPr>
            <a:r>
              <a:rPr lang="en-US" dirty="0" smtClean="0"/>
              <a:t>From </a:t>
            </a:r>
            <a:r>
              <a:rPr lang="en-US" b="1" i="1" dirty="0" err="1" smtClean="0"/>
              <a:t>chak</a:t>
            </a:r>
            <a:r>
              <a:rPr lang="en-US" dirty="0" smtClean="0"/>
              <a:t> the mouth or palate</a:t>
            </a:r>
          </a:p>
          <a:p>
            <a:pPr marL="0" indent="0">
              <a:buNone/>
            </a:pPr>
            <a:endParaRPr lang="en-US" dirty="0"/>
          </a:p>
          <a:p>
            <a:endParaRPr lang="en-US" dirty="0"/>
          </a:p>
        </p:txBody>
      </p:sp>
    </p:spTree>
    <p:extLst>
      <p:ext uri="{BB962C8B-B14F-4D97-AF65-F5344CB8AC3E}">
        <p14:creationId xmlns:p14="http://schemas.microsoft.com/office/powerpoint/2010/main" val="116824326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dirty="0" smtClean="0"/>
              <a:t>Train Up a Child</a:t>
            </a:r>
          </a:p>
          <a:p>
            <a:pPr marL="0" indent="0">
              <a:buNone/>
            </a:pPr>
            <a:r>
              <a:rPr lang="en-US" dirty="0" smtClean="0"/>
              <a:t>Train </a:t>
            </a:r>
            <a:r>
              <a:rPr lang="en-US" dirty="0"/>
              <a:t>up a child in the way he should go: and when he is old, he will not depart from it</a:t>
            </a:r>
            <a:r>
              <a:rPr lang="en-US" dirty="0" smtClean="0"/>
              <a:t>. (Proverbs 22:6)</a:t>
            </a:r>
          </a:p>
          <a:p>
            <a:pPr marL="0" indent="0">
              <a:buNone/>
            </a:pPr>
            <a:r>
              <a:rPr lang="en-US" dirty="0" smtClean="0"/>
              <a:t>Rubbing the palate of a newborn is just the beginning of training a child.</a:t>
            </a:r>
          </a:p>
          <a:p>
            <a:pPr marL="0" indent="0">
              <a:buNone/>
            </a:pPr>
            <a:r>
              <a:rPr lang="en-US" dirty="0" smtClean="0"/>
              <a:t>Parents responsibility of raising their children.</a:t>
            </a:r>
          </a:p>
          <a:p>
            <a:pPr marL="0" indent="0">
              <a:buNone/>
            </a:pPr>
            <a:endParaRPr lang="en-US" dirty="0"/>
          </a:p>
          <a:p>
            <a:endParaRPr lang="en-US" dirty="0"/>
          </a:p>
        </p:txBody>
      </p:sp>
    </p:spTree>
    <p:extLst>
      <p:ext uri="{BB962C8B-B14F-4D97-AF65-F5344CB8AC3E}">
        <p14:creationId xmlns:p14="http://schemas.microsoft.com/office/powerpoint/2010/main" val="112656136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lnSpcReduction="10000"/>
          </a:bodyPr>
          <a:lstStyle/>
          <a:p>
            <a:pPr marL="0" indent="0" algn="ctr">
              <a:buNone/>
            </a:pPr>
            <a:r>
              <a:rPr lang="en-US" dirty="0" smtClean="0"/>
              <a:t>Dedicating Your Child</a:t>
            </a:r>
          </a:p>
          <a:p>
            <a:pPr marL="0" lvl="0" indent="0">
              <a:buNone/>
            </a:pPr>
            <a:r>
              <a:rPr lang="en-US" sz="3000" dirty="0" smtClean="0">
                <a:solidFill>
                  <a:prstClr val="black"/>
                </a:solidFill>
              </a:rPr>
              <a:t>The Case of Vaccinations</a:t>
            </a:r>
            <a:endParaRPr lang="en-US" sz="3000" dirty="0">
              <a:solidFill>
                <a:prstClr val="black"/>
              </a:solidFill>
            </a:endParaRPr>
          </a:p>
          <a:p>
            <a:pPr marL="0" lvl="0" indent="0">
              <a:buNone/>
            </a:pPr>
            <a:r>
              <a:rPr lang="en-US" sz="3000" dirty="0" smtClean="0">
                <a:solidFill>
                  <a:prstClr val="black"/>
                </a:solidFill>
              </a:rPr>
              <a:t>The Case of TV as a Babysitter</a:t>
            </a:r>
          </a:p>
          <a:p>
            <a:pPr marL="0" lvl="0" indent="0">
              <a:buNone/>
            </a:pPr>
            <a:r>
              <a:rPr lang="en-US" sz="3000" dirty="0" smtClean="0">
                <a:solidFill>
                  <a:prstClr val="black"/>
                </a:solidFill>
              </a:rPr>
              <a:t>The Case of Santa Claus or any </a:t>
            </a:r>
            <a:r>
              <a:rPr lang="en-US" sz="3000" dirty="0" err="1" smtClean="0">
                <a:solidFill>
                  <a:prstClr val="black"/>
                </a:solidFill>
              </a:rPr>
              <a:t>Christmessy</a:t>
            </a:r>
            <a:r>
              <a:rPr lang="en-US" sz="3000" dirty="0" smtClean="0">
                <a:solidFill>
                  <a:prstClr val="black"/>
                </a:solidFill>
              </a:rPr>
              <a:t> Thing</a:t>
            </a:r>
          </a:p>
          <a:p>
            <a:pPr marL="0" lvl="0" indent="0">
              <a:buNone/>
            </a:pPr>
            <a:r>
              <a:rPr lang="en-US" sz="3000" dirty="0" smtClean="0">
                <a:solidFill>
                  <a:prstClr val="black"/>
                </a:solidFill>
              </a:rPr>
              <a:t>The Case of Fear and Anxiety, Unbelief, Course Jesting, Sarcasm, “Soft” Porn, Anger, Rejection, etc.</a:t>
            </a:r>
          </a:p>
          <a:p>
            <a:pPr marL="0" lvl="0" indent="0">
              <a:buNone/>
            </a:pPr>
            <a:r>
              <a:rPr lang="en-US" sz="3000" dirty="0" smtClean="0">
                <a:solidFill>
                  <a:prstClr val="black"/>
                </a:solidFill>
              </a:rPr>
              <a:t>Whatever you impose on your child, whatever you expose to your child, whatever you teach your child and whatever you model before your child is the thing you are dedicating your child to.</a:t>
            </a:r>
            <a:endParaRPr lang="en-US" sz="3000" dirty="0">
              <a:solidFill>
                <a:prstClr val="black"/>
              </a:solidFill>
            </a:endParaRPr>
          </a:p>
        </p:txBody>
      </p:sp>
    </p:spTree>
    <p:extLst>
      <p:ext uri="{BB962C8B-B14F-4D97-AF65-F5344CB8AC3E}">
        <p14:creationId xmlns:p14="http://schemas.microsoft.com/office/powerpoint/2010/main" val="1360420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20000"/>
          </a:bodyPr>
          <a:lstStyle/>
          <a:p>
            <a:pPr marL="0" indent="0" algn="ctr">
              <a:buNone/>
            </a:pPr>
            <a:r>
              <a:rPr lang="en-US" dirty="0" smtClean="0"/>
              <a:t>Circumcision as a Biblical Dedication</a:t>
            </a:r>
          </a:p>
          <a:p>
            <a:pPr marL="0" indent="0">
              <a:buNone/>
            </a:pPr>
            <a:r>
              <a:rPr lang="en-US" dirty="0"/>
              <a:t>This is my covenant with you and your descendants after you, the covenant you are to keep: Every male among you shall be </a:t>
            </a:r>
            <a:r>
              <a:rPr lang="en-US" dirty="0" smtClean="0"/>
              <a:t>circumcised. </a:t>
            </a:r>
            <a:r>
              <a:rPr lang="en-US" dirty="0"/>
              <a:t>You are to undergo circumcision, and it will be the sign of the covenant between me and </a:t>
            </a:r>
            <a:r>
              <a:rPr lang="en-US" dirty="0" smtClean="0"/>
              <a:t>you. </a:t>
            </a:r>
            <a:r>
              <a:rPr lang="en-US" dirty="0"/>
              <a:t>For the generations to come every male among you who is eight days old must be circumcised, including those born in your household or bought with money from a foreigner-- those who are not your </a:t>
            </a:r>
            <a:r>
              <a:rPr lang="en-US" dirty="0" smtClean="0"/>
              <a:t>offspring. </a:t>
            </a:r>
            <a:r>
              <a:rPr lang="en-US" dirty="0"/>
              <a:t>Whether born in your household or bought with your money, they must be circumcised. My covenant in your flesh is to be an everlasting covenant</a:t>
            </a:r>
            <a:r>
              <a:rPr lang="en-US" dirty="0" smtClean="0"/>
              <a:t>. (Bereisheet [Genesis] 17:10-13)</a:t>
            </a:r>
            <a:endParaRPr lang="en-US" dirty="0"/>
          </a:p>
          <a:p>
            <a:pPr marL="0" indent="0">
              <a:buNone/>
            </a:pPr>
            <a:endParaRPr lang="en-US" dirty="0"/>
          </a:p>
        </p:txBody>
      </p:sp>
    </p:spTree>
    <p:extLst>
      <p:ext uri="{BB962C8B-B14F-4D97-AF65-F5344CB8AC3E}">
        <p14:creationId xmlns:p14="http://schemas.microsoft.com/office/powerpoint/2010/main" val="180927768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0000" lnSpcReduction="20000"/>
          </a:bodyPr>
          <a:lstStyle/>
          <a:p>
            <a:pPr marL="0" indent="0" algn="ctr">
              <a:buNone/>
            </a:pPr>
            <a:r>
              <a:rPr lang="en-US" sz="4000" dirty="0" err="1" smtClean="0"/>
              <a:t>Shemuel’s</a:t>
            </a:r>
            <a:r>
              <a:rPr lang="en-US" sz="4000" dirty="0" smtClean="0"/>
              <a:t> Dedication</a:t>
            </a:r>
          </a:p>
          <a:p>
            <a:pPr marL="0" indent="0" algn="ctr">
              <a:buNone/>
            </a:pPr>
            <a:endParaRPr lang="en-US" baseline="30000" dirty="0"/>
          </a:p>
          <a:p>
            <a:pPr marL="0" indent="0">
              <a:buNone/>
            </a:pPr>
            <a:r>
              <a:rPr lang="en-US" dirty="0" err="1" smtClean="0"/>
              <a:t>Elkanah</a:t>
            </a:r>
            <a:r>
              <a:rPr lang="en-US" dirty="0" smtClean="0"/>
              <a:t> and Hannah</a:t>
            </a:r>
            <a:endParaRPr lang="en-US" baseline="30000" dirty="0"/>
          </a:p>
          <a:p>
            <a:pPr marL="0" indent="0">
              <a:buNone/>
            </a:pPr>
            <a:r>
              <a:rPr lang="en-US" baseline="30000" dirty="0" smtClean="0"/>
              <a:t>24</a:t>
            </a:r>
            <a:r>
              <a:rPr lang="en-US" dirty="0" smtClean="0"/>
              <a:t> </a:t>
            </a:r>
            <a:r>
              <a:rPr lang="en-US" dirty="0"/>
              <a:t>After he was weaned, she took the boy with her, young as he was, along with a three-year-old bull, an ephah of flour and a skin of wine, and brought him to the house of Yahuwah at Shiloh.</a:t>
            </a:r>
          </a:p>
          <a:p>
            <a:pPr marL="0" indent="0">
              <a:buNone/>
            </a:pPr>
            <a:r>
              <a:rPr lang="en-US" baseline="30000" dirty="0" smtClean="0"/>
              <a:t>25</a:t>
            </a:r>
            <a:r>
              <a:rPr lang="en-US" dirty="0" smtClean="0"/>
              <a:t> </a:t>
            </a:r>
            <a:r>
              <a:rPr lang="en-US" dirty="0"/>
              <a:t>When they had slaughtered the bull, they brought the boy to Eli,</a:t>
            </a:r>
          </a:p>
          <a:p>
            <a:pPr marL="0" indent="0">
              <a:buNone/>
            </a:pPr>
            <a:r>
              <a:rPr lang="en-US" baseline="30000" dirty="0" smtClean="0"/>
              <a:t>26</a:t>
            </a:r>
            <a:r>
              <a:rPr lang="en-US" dirty="0" smtClean="0"/>
              <a:t> </a:t>
            </a:r>
            <a:r>
              <a:rPr lang="en-US" dirty="0"/>
              <a:t>and she said to him, "As surely as you live, my master, I am the woman who stood here beside you praying to Yahuwah.</a:t>
            </a:r>
          </a:p>
          <a:p>
            <a:pPr marL="0" indent="0">
              <a:buNone/>
            </a:pPr>
            <a:r>
              <a:rPr lang="en-US" baseline="30000" dirty="0" smtClean="0"/>
              <a:t>27</a:t>
            </a:r>
            <a:r>
              <a:rPr lang="en-US" dirty="0" smtClean="0"/>
              <a:t> </a:t>
            </a:r>
            <a:r>
              <a:rPr lang="en-US" dirty="0"/>
              <a:t>I prayed for this child, and Yahuwah has granted me what I asked of him.</a:t>
            </a:r>
          </a:p>
          <a:p>
            <a:pPr marL="0" indent="0">
              <a:buNone/>
            </a:pPr>
            <a:r>
              <a:rPr lang="en-US" baseline="30000" dirty="0" smtClean="0"/>
              <a:t>28</a:t>
            </a:r>
            <a:r>
              <a:rPr lang="en-US" dirty="0" smtClean="0"/>
              <a:t> </a:t>
            </a:r>
            <a:r>
              <a:rPr lang="en-US" dirty="0"/>
              <a:t>So now I give him to Yahuwah. For his whole life he will be given over to Yahuwah." And he worshiped Yahuwah there</a:t>
            </a:r>
            <a:r>
              <a:rPr lang="en-US" dirty="0" smtClean="0"/>
              <a:t>. (1 Samuel 1)</a:t>
            </a:r>
            <a:endParaRPr lang="en-US" dirty="0"/>
          </a:p>
          <a:p>
            <a:pPr marL="0" indent="0">
              <a:buNone/>
            </a:pPr>
            <a:endParaRPr lang="en-US" dirty="0"/>
          </a:p>
          <a:p>
            <a:endParaRPr lang="en-US" dirty="0"/>
          </a:p>
        </p:txBody>
      </p:sp>
    </p:spTree>
    <p:extLst>
      <p:ext uri="{BB962C8B-B14F-4D97-AF65-F5344CB8AC3E}">
        <p14:creationId xmlns:p14="http://schemas.microsoft.com/office/powerpoint/2010/main" val="48150389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dirty="0" smtClean="0"/>
              <a:t>Hanukah the Feast of Dedication</a:t>
            </a:r>
          </a:p>
          <a:p>
            <a:pPr marL="0" indent="0">
              <a:buNone/>
            </a:pPr>
            <a:r>
              <a:rPr lang="en-US" dirty="0" err="1" smtClean="0"/>
              <a:t>Chanok</a:t>
            </a:r>
            <a:r>
              <a:rPr lang="en-US" dirty="0" smtClean="0"/>
              <a:t> – “Enoch”</a:t>
            </a:r>
          </a:p>
          <a:p>
            <a:pPr marL="0" indent="0">
              <a:buNone/>
            </a:pPr>
            <a:r>
              <a:rPr lang="en-US" dirty="0" smtClean="0"/>
              <a:t>Chanukah - </a:t>
            </a:r>
            <a:r>
              <a:rPr lang="en-US" b="1" dirty="0"/>
              <a:t> </a:t>
            </a:r>
            <a:r>
              <a:rPr lang="en-US" dirty="0">
                <a:latin typeface="Bwhebb" panose="00000400000000000000" pitchFamily="2" charset="0"/>
              </a:rPr>
              <a:t>hK'nUx] </a:t>
            </a:r>
            <a:r>
              <a:rPr lang="en-US" b="1" dirty="0"/>
              <a:t>n.f. dedication, consecration</a:t>
            </a:r>
            <a:r>
              <a:rPr lang="en-US" dirty="0"/>
              <a:t>; dedication of wall of </a:t>
            </a:r>
            <a:r>
              <a:rPr lang="en-US" dirty="0" smtClean="0"/>
              <a:t>Jerusalem. </a:t>
            </a:r>
            <a:r>
              <a:rPr lang="en-US" dirty="0"/>
              <a:t>by sacrifices and processions, with music; of altar in temple; of 'the house', i.e. the temple (re-dedication by Judas Maccab</a:t>
            </a:r>
            <a:r>
              <a:rPr lang="en-US" dirty="0" smtClean="0"/>
              <a:t>.)</a:t>
            </a:r>
          </a:p>
          <a:p>
            <a:pPr marL="0" indent="0">
              <a:buNone/>
            </a:pPr>
            <a:endParaRPr lang="en-US" dirty="0" smtClean="0"/>
          </a:p>
          <a:p>
            <a:pPr marL="0" indent="0">
              <a:buNone/>
            </a:pPr>
            <a:endParaRPr lang="en-US" dirty="0"/>
          </a:p>
          <a:p>
            <a:endParaRPr lang="en-US" dirty="0"/>
          </a:p>
        </p:txBody>
      </p:sp>
    </p:spTree>
    <p:extLst>
      <p:ext uri="{BB962C8B-B14F-4D97-AF65-F5344CB8AC3E}">
        <p14:creationId xmlns:p14="http://schemas.microsoft.com/office/powerpoint/2010/main" val="42008302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62500" lnSpcReduction="20000"/>
          </a:bodyPr>
          <a:lstStyle/>
          <a:p>
            <a:pPr marL="0" indent="0" algn="ctr">
              <a:buNone/>
            </a:pPr>
            <a:r>
              <a:rPr lang="en-US" sz="3800" dirty="0" smtClean="0"/>
              <a:t>Hanukkah / the Feast of Dedication (1 Maccabees 4)</a:t>
            </a:r>
          </a:p>
          <a:p>
            <a:pPr marL="0" indent="0">
              <a:buNone/>
            </a:pPr>
            <a:r>
              <a:rPr lang="en-US" baseline="30000" dirty="0" smtClean="0"/>
              <a:t>41</a:t>
            </a:r>
            <a:r>
              <a:rPr lang="en-US" dirty="0" smtClean="0"/>
              <a:t> Then </a:t>
            </a:r>
            <a:r>
              <a:rPr lang="en-US" dirty="0" err="1" smtClean="0"/>
              <a:t>Yehudah</a:t>
            </a:r>
            <a:r>
              <a:rPr lang="en-US" dirty="0" smtClean="0"/>
              <a:t> detailed men to fight against those in the citadel until he had cleansed the sanctuary.</a:t>
            </a:r>
          </a:p>
          <a:p>
            <a:pPr marL="0" indent="0">
              <a:buNone/>
            </a:pPr>
            <a:r>
              <a:rPr lang="en-US" baseline="30000" dirty="0" smtClean="0"/>
              <a:t>42</a:t>
            </a:r>
            <a:r>
              <a:rPr lang="en-US" dirty="0" smtClean="0"/>
              <a:t> </a:t>
            </a:r>
            <a:r>
              <a:rPr lang="en-US" dirty="0"/>
              <a:t>He chose blameless priests devoted to the law,</a:t>
            </a:r>
          </a:p>
          <a:p>
            <a:pPr marL="0" indent="0">
              <a:buNone/>
            </a:pPr>
            <a:r>
              <a:rPr lang="en-US" baseline="30000" dirty="0" smtClean="0"/>
              <a:t>43</a:t>
            </a:r>
            <a:r>
              <a:rPr lang="en-US" dirty="0" smtClean="0"/>
              <a:t> </a:t>
            </a:r>
            <a:r>
              <a:rPr lang="en-US" dirty="0"/>
              <a:t>and they cleansed the sanctuary and removed the defiled stones to an unclean place.</a:t>
            </a:r>
          </a:p>
          <a:p>
            <a:pPr marL="0" indent="0">
              <a:buNone/>
            </a:pPr>
            <a:r>
              <a:rPr lang="en-US" baseline="30000" dirty="0" smtClean="0"/>
              <a:t>44</a:t>
            </a:r>
            <a:r>
              <a:rPr lang="en-US" dirty="0" smtClean="0"/>
              <a:t> </a:t>
            </a:r>
            <a:r>
              <a:rPr lang="en-US" dirty="0"/>
              <a:t>They deliberated what to do about the altar of burnt offering, which had been profaned.</a:t>
            </a:r>
          </a:p>
          <a:p>
            <a:pPr marL="0" indent="0">
              <a:buNone/>
            </a:pPr>
            <a:r>
              <a:rPr lang="en-US" baseline="30000" dirty="0" smtClean="0"/>
              <a:t>45</a:t>
            </a:r>
            <a:r>
              <a:rPr lang="en-US" dirty="0" smtClean="0"/>
              <a:t> </a:t>
            </a:r>
            <a:r>
              <a:rPr lang="en-US" dirty="0"/>
              <a:t>And they thought it best to tear it down, so that it would not be a lasting shame to them that the Gentiles had defiled it. So they tore down the altar,</a:t>
            </a:r>
          </a:p>
          <a:p>
            <a:pPr marL="0" indent="0">
              <a:buNone/>
            </a:pPr>
            <a:r>
              <a:rPr lang="en-US" baseline="30000" dirty="0" smtClean="0"/>
              <a:t>46</a:t>
            </a:r>
            <a:r>
              <a:rPr lang="en-US" dirty="0" smtClean="0"/>
              <a:t> </a:t>
            </a:r>
            <a:r>
              <a:rPr lang="en-US" dirty="0"/>
              <a:t>and stored the stones in a convenient place on the temple hill until a prophet should come to tell what to do with them.</a:t>
            </a:r>
          </a:p>
          <a:p>
            <a:pPr marL="0" indent="0">
              <a:buNone/>
            </a:pPr>
            <a:r>
              <a:rPr lang="en-US" baseline="30000" dirty="0" smtClean="0"/>
              <a:t>47</a:t>
            </a:r>
            <a:r>
              <a:rPr lang="en-US" dirty="0" smtClean="0"/>
              <a:t> </a:t>
            </a:r>
            <a:r>
              <a:rPr lang="en-US" dirty="0"/>
              <a:t>Then they took unhewn stones, as the law directs, and built a new altar like the former one.</a:t>
            </a:r>
          </a:p>
          <a:p>
            <a:pPr marL="0" indent="0">
              <a:buNone/>
            </a:pPr>
            <a:r>
              <a:rPr lang="en-US" baseline="30000" dirty="0" smtClean="0"/>
              <a:t>48</a:t>
            </a:r>
            <a:r>
              <a:rPr lang="en-US" dirty="0" smtClean="0"/>
              <a:t> </a:t>
            </a:r>
            <a:r>
              <a:rPr lang="en-US" dirty="0"/>
              <a:t>They also rebuilt the sanctuary and the interior of the temple, and consecrated the courts</a:t>
            </a:r>
            <a:r>
              <a:rPr lang="en-US" dirty="0" smtClean="0"/>
              <a:t>.</a:t>
            </a:r>
          </a:p>
          <a:p>
            <a:pPr marL="0" indent="0">
              <a:buNone/>
            </a:pPr>
            <a:endParaRPr lang="en-US" dirty="0"/>
          </a:p>
          <a:p>
            <a:endParaRPr lang="en-US" dirty="0"/>
          </a:p>
        </p:txBody>
      </p:sp>
    </p:spTree>
    <p:extLst>
      <p:ext uri="{BB962C8B-B14F-4D97-AF65-F5344CB8AC3E}">
        <p14:creationId xmlns:p14="http://schemas.microsoft.com/office/powerpoint/2010/main" val="30928691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55000" lnSpcReduction="20000"/>
          </a:bodyPr>
          <a:lstStyle/>
          <a:p>
            <a:pPr marL="0" indent="0" algn="ctr">
              <a:buNone/>
            </a:pPr>
            <a:r>
              <a:rPr lang="en-US" sz="4400" dirty="0" smtClean="0"/>
              <a:t>Hanukkah the Feast of Dedication</a:t>
            </a:r>
          </a:p>
          <a:p>
            <a:pPr marL="0" indent="0">
              <a:buNone/>
            </a:pPr>
            <a:r>
              <a:rPr lang="en-US" baseline="30000" dirty="0" smtClean="0"/>
              <a:t>49</a:t>
            </a:r>
            <a:r>
              <a:rPr lang="en-US" dirty="0" smtClean="0"/>
              <a:t> They made new set-apart vessels, and brought the menorah, the altar of incense, and the table into the temple.</a:t>
            </a:r>
          </a:p>
          <a:p>
            <a:pPr marL="0" indent="0">
              <a:buNone/>
            </a:pPr>
            <a:r>
              <a:rPr lang="en-US" baseline="30000" dirty="0" smtClean="0"/>
              <a:t>50</a:t>
            </a:r>
            <a:r>
              <a:rPr lang="en-US" dirty="0" smtClean="0"/>
              <a:t> </a:t>
            </a:r>
            <a:r>
              <a:rPr lang="en-US" dirty="0"/>
              <a:t>Then they offered incense on the altar and lit the lamps on the menorah, and these gave light in the temple.</a:t>
            </a:r>
          </a:p>
          <a:p>
            <a:pPr marL="0" indent="0">
              <a:buNone/>
            </a:pPr>
            <a:r>
              <a:rPr lang="en-US" baseline="30000" dirty="0" smtClean="0"/>
              <a:t>51</a:t>
            </a:r>
            <a:r>
              <a:rPr lang="en-US" dirty="0" smtClean="0"/>
              <a:t> </a:t>
            </a:r>
            <a:r>
              <a:rPr lang="en-US" dirty="0"/>
              <a:t>They placed the bread on the table and hung up the curtains. Thus they finished all the work they had undertaken.</a:t>
            </a:r>
          </a:p>
          <a:p>
            <a:pPr marL="0" indent="0">
              <a:buNone/>
            </a:pPr>
            <a:r>
              <a:rPr lang="en-US" baseline="30000" dirty="0" smtClean="0"/>
              <a:t>52</a:t>
            </a:r>
            <a:r>
              <a:rPr lang="en-US" dirty="0" smtClean="0"/>
              <a:t> </a:t>
            </a:r>
            <a:r>
              <a:rPr lang="en-US" dirty="0"/>
              <a:t>Early in the morning on the twenty-fifth day of the ninth month, which is the month of </a:t>
            </a:r>
            <a:r>
              <a:rPr lang="en-US" dirty="0" err="1"/>
              <a:t>Chislev</a:t>
            </a:r>
            <a:r>
              <a:rPr lang="en-US" dirty="0"/>
              <a:t>, in the one hundred forty-eighth year,</a:t>
            </a:r>
          </a:p>
          <a:p>
            <a:pPr marL="0" indent="0">
              <a:buNone/>
            </a:pPr>
            <a:r>
              <a:rPr lang="en-US" baseline="30000" dirty="0" smtClean="0"/>
              <a:t>53</a:t>
            </a:r>
            <a:r>
              <a:rPr lang="en-US" dirty="0" smtClean="0"/>
              <a:t> </a:t>
            </a:r>
            <a:r>
              <a:rPr lang="en-US" dirty="0"/>
              <a:t>they rose and offered sacrifice, as the law directs, on the new altar of burnt offering that they had built.</a:t>
            </a:r>
          </a:p>
          <a:p>
            <a:pPr marL="0" indent="0">
              <a:buNone/>
            </a:pPr>
            <a:r>
              <a:rPr lang="en-US" baseline="30000" dirty="0" smtClean="0"/>
              <a:t>54</a:t>
            </a:r>
            <a:r>
              <a:rPr lang="en-US" dirty="0" smtClean="0"/>
              <a:t> </a:t>
            </a:r>
            <a:r>
              <a:rPr lang="en-US" dirty="0"/>
              <a:t>At the very season and on the very day that the Gentiles had profaned it, it was dedicated with songs and harps and lutes and cymbals.</a:t>
            </a:r>
          </a:p>
          <a:p>
            <a:pPr marL="0" indent="0">
              <a:buNone/>
            </a:pPr>
            <a:r>
              <a:rPr lang="en-US" baseline="30000" dirty="0" smtClean="0"/>
              <a:t>55</a:t>
            </a:r>
            <a:r>
              <a:rPr lang="en-US" dirty="0" smtClean="0"/>
              <a:t> </a:t>
            </a:r>
            <a:r>
              <a:rPr lang="en-US" dirty="0"/>
              <a:t>All the people fell on their faces and worshiped and blessed Heaven, who had prospered them.</a:t>
            </a:r>
          </a:p>
          <a:p>
            <a:pPr marL="0" indent="0">
              <a:buNone/>
            </a:pPr>
            <a:r>
              <a:rPr lang="en-US" baseline="30000" dirty="0" smtClean="0"/>
              <a:t>56</a:t>
            </a:r>
            <a:r>
              <a:rPr lang="en-US" dirty="0" smtClean="0"/>
              <a:t> </a:t>
            </a:r>
            <a:r>
              <a:rPr lang="en-US" dirty="0"/>
              <a:t>So they celebrated the dedication of the altar for eight days, and joyfully offered burnt offerings; they offered a sacrifice of well-being and a thanksgiving offering.</a:t>
            </a:r>
          </a:p>
          <a:p>
            <a:pPr marL="0" indent="0">
              <a:buNone/>
            </a:pPr>
            <a:endParaRPr lang="en-US" dirty="0" smtClean="0"/>
          </a:p>
          <a:p>
            <a:pPr marL="0" indent="0">
              <a:buNone/>
            </a:pPr>
            <a:endParaRPr lang="en-US" dirty="0"/>
          </a:p>
          <a:p>
            <a:endParaRPr lang="en-US" dirty="0"/>
          </a:p>
        </p:txBody>
      </p:sp>
    </p:spTree>
    <p:extLst>
      <p:ext uri="{BB962C8B-B14F-4D97-AF65-F5344CB8AC3E}">
        <p14:creationId xmlns:p14="http://schemas.microsoft.com/office/powerpoint/2010/main" val="16434305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0000" lnSpcReduction="20000"/>
          </a:bodyPr>
          <a:lstStyle/>
          <a:p>
            <a:pPr marL="0" indent="0" algn="ctr">
              <a:buNone/>
            </a:pPr>
            <a:r>
              <a:rPr lang="en-US" sz="4000" dirty="0" smtClean="0"/>
              <a:t>Yahusha’s Teaching at the Feast of Dedication</a:t>
            </a:r>
          </a:p>
          <a:p>
            <a:pPr marL="0" indent="0">
              <a:buNone/>
            </a:pPr>
            <a:r>
              <a:rPr lang="en-US" dirty="0" smtClean="0"/>
              <a:t>Then </a:t>
            </a:r>
            <a:r>
              <a:rPr lang="en-US" dirty="0"/>
              <a:t>came the Feast of Dedication at Yerushalayim. It was </a:t>
            </a:r>
            <a:r>
              <a:rPr lang="en-US" dirty="0" smtClean="0"/>
              <a:t>winter, </a:t>
            </a:r>
            <a:r>
              <a:rPr lang="en-US" dirty="0"/>
              <a:t>and Yahusha was in the temple area walking in Shlomoh's </a:t>
            </a:r>
            <a:r>
              <a:rPr lang="en-US" dirty="0" smtClean="0"/>
              <a:t>Colonnade. </a:t>
            </a:r>
            <a:r>
              <a:rPr lang="en-US" dirty="0"/>
              <a:t>The Yehudim gathered around him, saying, "How long will you keep us in suspense? If you are the Messiah, tell us plainly</a:t>
            </a:r>
            <a:r>
              <a:rPr lang="en-US" dirty="0" smtClean="0"/>
              <a:t>." </a:t>
            </a:r>
            <a:r>
              <a:rPr lang="en-US" dirty="0"/>
              <a:t>Yahusha answered, "I did tell you, but you do not believe. The miracles I do in my Father's name speak for </a:t>
            </a:r>
            <a:r>
              <a:rPr lang="en-US" dirty="0" smtClean="0"/>
              <a:t>me, </a:t>
            </a:r>
            <a:r>
              <a:rPr lang="en-US" dirty="0"/>
              <a:t>but you do not believe because you are not my sheep</a:t>
            </a:r>
            <a:r>
              <a:rPr lang="en-US" dirty="0" smtClean="0"/>
              <a:t>.</a:t>
            </a:r>
          </a:p>
          <a:p>
            <a:pPr marL="0" indent="0">
              <a:buNone/>
            </a:pPr>
            <a:r>
              <a:rPr lang="en-US" dirty="0" smtClean="0"/>
              <a:t>My </a:t>
            </a:r>
            <a:r>
              <a:rPr lang="en-US" dirty="0"/>
              <a:t>sheep listen to my voice; I know them, and they follow </a:t>
            </a:r>
            <a:r>
              <a:rPr lang="en-US" dirty="0" smtClean="0"/>
              <a:t>me. </a:t>
            </a:r>
            <a:r>
              <a:rPr lang="en-US" dirty="0"/>
              <a:t>I give them eternal life, and they shall never perish; no one can snatch them out of my </a:t>
            </a:r>
            <a:r>
              <a:rPr lang="en-US" dirty="0" smtClean="0"/>
              <a:t>hand. </a:t>
            </a:r>
            <a:r>
              <a:rPr lang="en-US" dirty="0"/>
              <a:t>My Father, who has given them to me, is greater than all; no one can snatch them out of my Father's </a:t>
            </a:r>
            <a:r>
              <a:rPr lang="en-US" dirty="0" smtClean="0"/>
              <a:t>hand. </a:t>
            </a:r>
            <a:r>
              <a:rPr lang="en-US" dirty="0"/>
              <a:t>I and the Father are one</a:t>
            </a:r>
            <a:r>
              <a:rPr lang="en-US" dirty="0" smtClean="0"/>
              <a:t>.“ (4</a:t>
            </a:r>
            <a:r>
              <a:rPr lang="en-US" baseline="30000" dirty="0" smtClean="0"/>
              <a:t>th</a:t>
            </a:r>
            <a:r>
              <a:rPr lang="en-US" dirty="0" smtClean="0"/>
              <a:t> Gospel 10:22-30)</a:t>
            </a:r>
            <a:endParaRPr lang="en-US" dirty="0"/>
          </a:p>
          <a:p>
            <a:pPr marL="0" indent="0">
              <a:buNone/>
            </a:pPr>
            <a:endParaRPr lang="en-US" dirty="0" smtClean="0"/>
          </a:p>
          <a:p>
            <a:pPr marL="0" indent="0">
              <a:buNone/>
            </a:pPr>
            <a:endParaRPr lang="en-US" dirty="0"/>
          </a:p>
          <a:p>
            <a:endParaRPr lang="en-US" dirty="0"/>
          </a:p>
        </p:txBody>
      </p:sp>
    </p:spTree>
    <p:extLst>
      <p:ext uri="{BB962C8B-B14F-4D97-AF65-F5344CB8AC3E}">
        <p14:creationId xmlns:p14="http://schemas.microsoft.com/office/powerpoint/2010/main" val="63071976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62500" lnSpcReduction="20000"/>
          </a:bodyPr>
          <a:lstStyle/>
          <a:p>
            <a:pPr marL="0" indent="0" algn="ctr">
              <a:buNone/>
            </a:pPr>
            <a:r>
              <a:rPr lang="en-US" sz="4500" dirty="0" err="1"/>
              <a:t>Yahusha’s</a:t>
            </a:r>
            <a:r>
              <a:rPr lang="en-US" sz="4500" dirty="0"/>
              <a:t> Teaching at the Feast of </a:t>
            </a:r>
            <a:r>
              <a:rPr lang="en-US" sz="4500" dirty="0" smtClean="0"/>
              <a:t>Dedication (cont.)</a:t>
            </a:r>
            <a:endParaRPr lang="en-US" sz="4500" dirty="0"/>
          </a:p>
          <a:p>
            <a:pPr marL="0" indent="0">
              <a:buNone/>
            </a:pPr>
            <a:r>
              <a:rPr lang="en-US" dirty="0" smtClean="0"/>
              <a:t>Again </a:t>
            </a:r>
            <a:r>
              <a:rPr lang="en-US" dirty="0"/>
              <a:t>the </a:t>
            </a:r>
            <a:r>
              <a:rPr lang="en-US" dirty="0" err="1"/>
              <a:t>Yehudim</a:t>
            </a:r>
            <a:r>
              <a:rPr lang="en-US" dirty="0"/>
              <a:t> picked up stones to stone </a:t>
            </a:r>
            <a:r>
              <a:rPr lang="en-US" dirty="0" smtClean="0"/>
              <a:t>him, </a:t>
            </a:r>
            <a:r>
              <a:rPr lang="en-US" dirty="0"/>
              <a:t>but </a:t>
            </a:r>
            <a:r>
              <a:rPr lang="en-US" dirty="0" err="1"/>
              <a:t>Yahusha</a:t>
            </a:r>
            <a:r>
              <a:rPr lang="en-US" dirty="0"/>
              <a:t> said to them, "I have shown you many great miracles from the Father. For which of these do you stone me?"</a:t>
            </a:r>
          </a:p>
          <a:p>
            <a:pPr marL="0" indent="0">
              <a:buNone/>
            </a:pPr>
            <a:r>
              <a:rPr lang="en-US" dirty="0" smtClean="0"/>
              <a:t>"We </a:t>
            </a:r>
            <a:r>
              <a:rPr lang="en-US" dirty="0"/>
              <a:t>are not stoning you for any of these," replied the </a:t>
            </a:r>
            <a:r>
              <a:rPr lang="en-US" dirty="0" err="1"/>
              <a:t>Yehudim</a:t>
            </a:r>
            <a:r>
              <a:rPr lang="en-US" dirty="0"/>
              <a:t>, "but for blasphemy, because you, a mere man, claim to be Elohim."</a:t>
            </a:r>
          </a:p>
          <a:p>
            <a:pPr marL="0" indent="0">
              <a:buNone/>
            </a:pPr>
            <a:r>
              <a:rPr lang="en-US" dirty="0" err="1" smtClean="0"/>
              <a:t>Yahusha</a:t>
            </a:r>
            <a:r>
              <a:rPr lang="en-US" dirty="0" smtClean="0"/>
              <a:t> </a:t>
            </a:r>
            <a:r>
              <a:rPr lang="en-US" dirty="0"/>
              <a:t>answered them, "Is it not written in your Law, 'I have said you are gods</a:t>
            </a:r>
            <a:r>
              <a:rPr lang="en-US" dirty="0" smtClean="0"/>
              <a:t>'?  If </a:t>
            </a:r>
            <a:r>
              <a:rPr lang="en-US" dirty="0"/>
              <a:t>he called them 'gods,' to whom the word of Elohim came-- and the Scripture cannot be broken-</a:t>
            </a:r>
            <a:r>
              <a:rPr lang="en-US" dirty="0" smtClean="0"/>
              <a:t>- </a:t>
            </a:r>
            <a:r>
              <a:rPr lang="en-US" dirty="0"/>
              <a:t>what about the one whom </a:t>
            </a:r>
            <a:r>
              <a:rPr lang="en-US" u="sng" dirty="0"/>
              <a:t>the Father set apart as his very own</a:t>
            </a:r>
            <a:r>
              <a:rPr lang="en-US" dirty="0"/>
              <a:t> and sent into the world? </a:t>
            </a:r>
            <a:r>
              <a:rPr lang="en-US" u="sng" dirty="0"/>
              <a:t>Why then do you accuse me of blasphemy because I said, 'I am Elohim's Son</a:t>
            </a:r>
            <a:r>
              <a:rPr lang="en-US" dirty="0" smtClean="0"/>
              <a:t>'? </a:t>
            </a:r>
            <a:r>
              <a:rPr lang="en-US" dirty="0"/>
              <a:t>Do not believe me unless I do what my Father </a:t>
            </a:r>
            <a:r>
              <a:rPr lang="en-US" dirty="0" smtClean="0"/>
              <a:t>does. </a:t>
            </a:r>
            <a:r>
              <a:rPr lang="en-US" dirty="0"/>
              <a:t>But if I do it, even though you do not believe me, believe the miracles, that you may know and understand that the Father is in me, and I in the Father."</a:t>
            </a:r>
          </a:p>
          <a:p>
            <a:pPr marL="0" indent="0">
              <a:buNone/>
            </a:pPr>
            <a:r>
              <a:rPr lang="en-US" dirty="0" smtClean="0"/>
              <a:t>Again </a:t>
            </a:r>
            <a:r>
              <a:rPr lang="en-US" dirty="0"/>
              <a:t>they tried to seize him, but he escaped their grasp</a:t>
            </a:r>
            <a:r>
              <a:rPr lang="en-US" dirty="0" smtClean="0"/>
              <a:t>. </a:t>
            </a:r>
            <a:r>
              <a:rPr lang="en-US" dirty="0"/>
              <a:t>(4</a:t>
            </a:r>
            <a:r>
              <a:rPr lang="en-US" baseline="30000" dirty="0"/>
              <a:t>th</a:t>
            </a:r>
            <a:r>
              <a:rPr lang="en-US" dirty="0"/>
              <a:t> Gospel </a:t>
            </a:r>
            <a:r>
              <a:rPr lang="en-US" dirty="0" smtClean="0"/>
              <a:t>10:31-39)</a:t>
            </a:r>
            <a:endParaRPr lang="en-US" dirty="0"/>
          </a:p>
          <a:p>
            <a:pPr marL="0" indent="0">
              <a:buNone/>
            </a:pPr>
            <a:endParaRPr lang="en-US" dirty="0" smtClean="0"/>
          </a:p>
          <a:p>
            <a:pPr marL="0" indent="0">
              <a:buNone/>
            </a:pPr>
            <a:endParaRPr lang="en-US" dirty="0"/>
          </a:p>
          <a:p>
            <a:endParaRPr lang="en-US" dirty="0"/>
          </a:p>
        </p:txBody>
      </p:sp>
    </p:spTree>
    <p:extLst>
      <p:ext uri="{BB962C8B-B14F-4D97-AF65-F5344CB8AC3E}">
        <p14:creationId xmlns:p14="http://schemas.microsoft.com/office/powerpoint/2010/main" val="71349764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i="1" dirty="0" err="1" smtClean="0"/>
              <a:t>Qadash</a:t>
            </a:r>
            <a:r>
              <a:rPr lang="en-US" i="1" dirty="0" smtClean="0"/>
              <a:t>/Holy</a:t>
            </a:r>
            <a:r>
              <a:rPr lang="en-US" dirty="0" smtClean="0"/>
              <a:t> as Dedication</a:t>
            </a:r>
          </a:p>
          <a:p>
            <a:pPr marL="0" indent="0">
              <a:buNone/>
            </a:pPr>
            <a:r>
              <a:rPr lang="en-US" dirty="0" err="1" smtClean="0"/>
              <a:t>Qadash</a:t>
            </a:r>
            <a:r>
              <a:rPr lang="en-US" dirty="0" smtClean="0"/>
              <a:t> </a:t>
            </a:r>
            <a:r>
              <a:rPr lang="en-US" dirty="0" err="1"/>
              <a:t>q</a:t>
            </a:r>
            <a:r>
              <a:rPr lang="en-US" dirty="0" err="1" smtClean="0"/>
              <a:t>odesh</a:t>
            </a:r>
            <a:r>
              <a:rPr lang="en-US" dirty="0" smtClean="0"/>
              <a:t> </a:t>
            </a:r>
            <a:r>
              <a:rPr lang="en-US" dirty="0" err="1" smtClean="0"/>
              <a:t>qadosh</a:t>
            </a:r>
            <a:r>
              <a:rPr lang="en-US" dirty="0" smtClean="0"/>
              <a:t> </a:t>
            </a:r>
            <a:r>
              <a:rPr lang="en-US" dirty="0" err="1" smtClean="0"/>
              <a:t>miqdash</a:t>
            </a:r>
            <a:r>
              <a:rPr lang="en-US" dirty="0" smtClean="0"/>
              <a:t> – holy, separated, set apart</a:t>
            </a:r>
          </a:p>
          <a:p>
            <a:pPr marL="0" indent="0">
              <a:buNone/>
            </a:pPr>
            <a:r>
              <a:rPr lang="en-US" dirty="0" smtClean="0"/>
              <a:t>For a special, exclusive purpose</a:t>
            </a:r>
          </a:p>
          <a:p>
            <a:pPr marL="0" indent="0">
              <a:buNone/>
            </a:pPr>
            <a:endParaRPr lang="en-US" dirty="0"/>
          </a:p>
          <a:p>
            <a:endParaRPr lang="en-US" dirty="0"/>
          </a:p>
        </p:txBody>
      </p:sp>
    </p:spTree>
    <p:extLst>
      <p:ext uri="{BB962C8B-B14F-4D97-AF65-F5344CB8AC3E}">
        <p14:creationId xmlns:p14="http://schemas.microsoft.com/office/powerpoint/2010/main" val="120447529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85000" lnSpcReduction="20000"/>
          </a:bodyPr>
          <a:lstStyle/>
          <a:p>
            <a:pPr marL="0" indent="0" algn="ctr">
              <a:buNone/>
            </a:pPr>
            <a:r>
              <a:rPr lang="en-US" dirty="0" smtClean="0"/>
              <a:t>The Dedication of the Alter</a:t>
            </a:r>
          </a:p>
          <a:p>
            <a:pPr marL="0" indent="0">
              <a:buNone/>
            </a:pPr>
            <a:r>
              <a:rPr lang="en-US" dirty="0"/>
              <a:t>When </a:t>
            </a:r>
            <a:r>
              <a:rPr lang="en-US" dirty="0" err="1"/>
              <a:t>Mosheh</a:t>
            </a:r>
            <a:r>
              <a:rPr lang="en-US" dirty="0"/>
              <a:t> finished setting up the tabernacle, he anointed it and </a:t>
            </a:r>
            <a:r>
              <a:rPr lang="en-US" dirty="0" smtClean="0"/>
              <a:t>consecrated (</a:t>
            </a:r>
            <a:r>
              <a:rPr lang="en-US" dirty="0" err="1" smtClean="0"/>
              <a:t>kadash</a:t>
            </a:r>
            <a:r>
              <a:rPr lang="en-US" dirty="0" smtClean="0"/>
              <a:t>) </a:t>
            </a:r>
            <a:r>
              <a:rPr lang="en-US" dirty="0"/>
              <a:t>it and all its furnishings. He also anointed and consecrated </a:t>
            </a:r>
            <a:r>
              <a:rPr lang="en-US" dirty="0" smtClean="0"/>
              <a:t>(</a:t>
            </a:r>
            <a:r>
              <a:rPr lang="en-US" dirty="0" err="1" smtClean="0"/>
              <a:t>kadash</a:t>
            </a:r>
            <a:r>
              <a:rPr lang="en-US" dirty="0" smtClean="0"/>
              <a:t>) the </a:t>
            </a:r>
            <a:r>
              <a:rPr lang="en-US" dirty="0"/>
              <a:t>altar and all its utensils.</a:t>
            </a:r>
          </a:p>
          <a:p>
            <a:pPr marL="0" indent="0">
              <a:buNone/>
            </a:pPr>
            <a:r>
              <a:rPr lang="en-US" baseline="30000" dirty="0" smtClean="0"/>
              <a:t>2</a:t>
            </a:r>
            <a:r>
              <a:rPr lang="en-US" dirty="0" smtClean="0"/>
              <a:t> </a:t>
            </a:r>
            <a:r>
              <a:rPr lang="en-US" dirty="0"/>
              <a:t>Then the leaders of </a:t>
            </a:r>
            <a:r>
              <a:rPr lang="en-US" dirty="0" err="1"/>
              <a:t>Yisrael</a:t>
            </a:r>
            <a:r>
              <a:rPr lang="en-US" dirty="0"/>
              <a:t>, the heads of families who were the tribal leaders in charge of those who were counted, made offerings.</a:t>
            </a:r>
          </a:p>
          <a:p>
            <a:pPr marL="0" indent="0">
              <a:buNone/>
            </a:pPr>
            <a:r>
              <a:rPr lang="en-US" baseline="30000" dirty="0" smtClean="0"/>
              <a:t>3</a:t>
            </a:r>
            <a:r>
              <a:rPr lang="en-US" dirty="0" smtClean="0"/>
              <a:t> </a:t>
            </a:r>
            <a:r>
              <a:rPr lang="en-US" dirty="0"/>
              <a:t>They brought as their gifts before Yahuwah six covered carts and twelve oxen-- an ox from each leader and a cart from every two. These they presented </a:t>
            </a:r>
            <a:r>
              <a:rPr lang="en-US" dirty="0" smtClean="0"/>
              <a:t>before </a:t>
            </a:r>
            <a:r>
              <a:rPr lang="en-US" dirty="0"/>
              <a:t>the tabernacle</a:t>
            </a:r>
            <a:r>
              <a:rPr lang="en-US" dirty="0" smtClean="0"/>
              <a:t>. Numbers 7:1-3</a:t>
            </a:r>
          </a:p>
          <a:p>
            <a:pPr marL="0" indent="0">
              <a:buNone/>
            </a:pPr>
            <a:endParaRPr lang="en-US" dirty="0"/>
          </a:p>
          <a:p>
            <a:endParaRPr lang="en-US" dirty="0"/>
          </a:p>
        </p:txBody>
      </p:sp>
    </p:spTree>
    <p:extLst>
      <p:ext uri="{BB962C8B-B14F-4D97-AF65-F5344CB8AC3E}">
        <p14:creationId xmlns:p14="http://schemas.microsoft.com/office/powerpoint/2010/main" val="319370145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62500" lnSpcReduction="20000"/>
          </a:bodyPr>
          <a:lstStyle/>
          <a:p>
            <a:pPr marL="0" indent="0" algn="ctr">
              <a:buNone/>
            </a:pPr>
            <a:r>
              <a:rPr lang="en-US" sz="3800" dirty="0" smtClean="0"/>
              <a:t>The Dedication of a House, Land, Field</a:t>
            </a:r>
          </a:p>
          <a:p>
            <a:pPr marL="0" indent="0">
              <a:buNone/>
            </a:pPr>
            <a:r>
              <a:rPr lang="en-US" dirty="0" smtClean="0"/>
              <a:t>Leviticus 27</a:t>
            </a:r>
          </a:p>
          <a:p>
            <a:pPr marL="0" indent="0">
              <a:buNone/>
            </a:pPr>
            <a:r>
              <a:rPr lang="en-US" baseline="30000" dirty="0"/>
              <a:t>14</a:t>
            </a:r>
            <a:r>
              <a:rPr lang="en-US" dirty="0"/>
              <a:t> "'If a man dedicates his house as something holy to Yahuwah, the priest will judge its quality as good or bad. Whatever value the priest then sets, so it will remain.</a:t>
            </a:r>
          </a:p>
          <a:p>
            <a:pPr marL="0" indent="0">
              <a:buNone/>
            </a:pPr>
            <a:r>
              <a:rPr lang="en-US" baseline="30000" dirty="0" smtClean="0"/>
              <a:t>15</a:t>
            </a:r>
            <a:r>
              <a:rPr lang="en-US" dirty="0" smtClean="0"/>
              <a:t> </a:t>
            </a:r>
            <a:r>
              <a:rPr lang="en-US" dirty="0"/>
              <a:t>If the man who dedicates his house redeems it, he must add a fifth to its value, and the house will again become his.</a:t>
            </a:r>
          </a:p>
          <a:p>
            <a:pPr marL="0" indent="0">
              <a:buNone/>
            </a:pPr>
            <a:r>
              <a:rPr lang="en-US" baseline="30000" dirty="0" smtClean="0"/>
              <a:t>16</a:t>
            </a:r>
            <a:r>
              <a:rPr lang="en-US" dirty="0" smtClean="0"/>
              <a:t> </a:t>
            </a:r>
            <a:r>
              <a:rPr lang="en-US" dirty="0"/>
              <a:t>"'If a man dedicates to Yahuwah part of his family land, its value is to be set according to the amount of seed required for it-- fifty shekels of silver to a homer of barley seed.</a:t>
            </a:r>
          </a:p>
          <a:p>
            <a:pPr marL="0" indent="0">
              <a:buNone/>
            </a:pPr>
            <a:r>
              <a:rPr lang="en-US" baseline="30000" dirty="0" smtClean="0"/>
              <a:t>17</a:t>
            </a:r>
            <a:r>
              <a:rPr lang="en-US" dirty="0" smtClean="0"/>
              <a:t> </a:t>
            </a:r>
            <a:r>
              <a:rPr lang="en-US" dirty="0"/>
              <a:t>If he dedicates his field during the Year of Yovel, the value that has been set remains.</a:t>
            </a:r>
          </a:p>
          <a:p>
            <a:pPr marL="0" indent="0">
              <a:buNone/>
            </a:pPr>
            <a:r>
              <a:rPr lang="en-US" baseline="30000" dirty="0" smtClean="0"/>
              <a:t>18</a:t>
            </a:r>
            <a:r>
              <a:rPr lang="en-US" dirty="0" smtClean="0"/>
              <a:t> </a:t>
            </a:r>
            <a:r>
              <a:rPr lang="en-US" dirty="0"/>
              <a:t>But if he dedicates his field after the Yovel, the priest will determine the value according to the number of years that remain until the next Year of Yovel, and its set value will be reduced.</a:t>
            </a:r>
          </a:p>
          <a:p>
            <a:pPr marL="0" indent="0">
              <a:buNone/>
            </a:pPr>
            <a:r>
              <a:rPr lang="en-US" baseline="30000" dirty="0" smtClean="0"/>
              <a:t>19</a:t>
            </a:r>
            <a:r>
              <a:rPr lang="en-US" dirty="0" smtClean="0"/>
              <a:t> </a:t>
            </a:r>
            <a:r>
              <a:rPr lang="en-US" dirty="0"/>
              <a:t>If the man who dedicates the field wishes to redeem it, he must add a fifth to its value, and the field will again become his.</a:t>
            </a:r>
          </a:p>
          <a:p>
            <a:pPr marL="0" indent="0">
              <a:buNone/>
            </a:pPr>
            <a:endParaRPr lang="en-US" dirty="0" smtClean="0"/>
          </a:p>
          <a:p>
            <a:pPr marL="0" indent="0">
              <a:buNone/>
            </a:pPr>
            <a:endParaRPr lang="en-US" dirty="0"/>
          </a:p>
          <a:p>
            <a:endParaRPr lang="en-US" dirty="0"/>
          </a:p>
        </p:txBody>
      </p:sp>
    </p:spTree>
    <p:extLst>
      <p:ext uri="{BB962C8B-B14F-4D97-AF65-F5344CB8AC3E}">
        <p14:creationId xmlns:p14="http://schemas.microsoft.com/office/powerpoint/2010/main" val="241583991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62500" lnSpcReduction="20000"/>
          </a:bodyPr>
          <a:lstStyle/>
          <a:p>
            <a:pPr marL="0" indent="0" algn="ctr">
              <a:buNone/>
            </a:pPr>
            <a:r>
              <a:rPr lang="en-US" dirty="0" smtClean="0"/>
              <a:t>The Dedication (more)</a:t>
            </a:r>
          </a:p>
          <a:p>
            <a:pPr marL="0" indent="0">
              <a:buNone/>
            </a:pPr>
            <a:r>
              <a:rPr lang="en-US" dirty="0" smtClean="0"/>
              <a:t>Leviticus 27</a:t>
            </a:r>
          </a:p>
          <a:p>
            <a:pPr marL="0" indent="0">
              <a:buNone/>
            </a:pPr>
            <a:r>
              <a:rPr lang="en-US" baseline="30000" dirty="0" smtClean="0"/>
              <a:t>20</a:t>
            </a:r>
            <a:r>
              <a:rPr lang="en-US" dirty="0" smtClean="0"/>
              <a:t> </a:t>
            </a:r>
            <a:r>
              <a:rPr lang="en-US" dirty="0"/>
              <a:t>If, however, he does not redeem the field, or if he has sold it to someone else, it can never be redeemed.</a:t>
            </a:r>
          </a:p>
          <a:p>
            <a:pPr marL="0" indent="0">
              <a:buNone/>
            </a:pPr>
            <a:r>
              <a:rPr lang="en-US" baseline="30000" dirty="0" smtClean="0"/>
              <a:t>21</a:t>
            </a:r>
            <a:r>
              <a:rPr lang="en-US" dirty="0" smtClean="0"/>
              <a:t> </a:t>
            </a:r>
            <a:r>
              <a:rPr lang="en-US" dirty="0"/>
              <a:t>When the field is released in the Yovel, it will become holy, like a field devoted to Yahuwah; it will become the property of the priests.</a:t>
            </a:r>
          </a:p>
          <a:p>
            <a:pPr marL="0" indent="0">
              <a:buNone/>
            </a:pPr>
            <a:r>
              <a:rPr lang="en-US" baseline="30000" dirty="0" smtClean="0"/>
              <a:t>22</a:t>
            </a:r>
            <a:r>
              <a:rPr lang="en-US" dirty="0" smtClean="0"/>
              <a:t> </a:t>
            </a:r>
            <a:r>
              <a:rPr lang="en-US" dirty="0"/>
              <a:t>"'If a man dedicates to Yahuwah a field he has bought, which is not part of his family land,</a:t>
            </a:r>
          </a:p>
          <a:p>
            <a:pPr marL="0" indent="0">
              <a:buNone/>
            </a:pPr>
            <a:r>
              <a:rPr lang="en-US" baseline="30000" dirty="0" smtClean="0"/>
              <a:t>23</a:t>
            </a:r>
            <a:r>
              <a:rPr lang="en-US" dirty="0" smtClean="0"/>
              <a:t> </a:t>
            </a:r>
            <a:r>
              <a:rPr lang="en-US" dirty="0"/>
              <a:t>the priest will determine its value up to the Year of Yovel, and the man must pay its value on that day as something holy to Yahuwah.</a:t>
            </a:r>
          </a:p>
          <a:p>
            <a:pPr marL="0" indent="0">
              <a:buNone/>
            </a:pPr>
            <a:r>
              <a:rPr lang="en-US" baseline="30000" dirty="0" smtClean="0"/>
              <a:t>24</a:t>
            </a:r>
            <a:r>
              <a:rPr lang="en-US" dirty="0" smtClean="0"/>
              <a:t> </a:t>
            </a:r>
            <a:r>
              <a:rPr lang="en-US" dirty="0"/>
              <a:t>In the Year of Yovel the field will revert to the person from whom he bought it, the one whose land it was.</a:t>
            </a:r>
          </a:p>
          <a:p>
            <a:pPr marL="0" indent="0">
              <a:buNone/>
            </a:pPr>
            <a:r>
              <a:rPr lang="en-US" baseline="30000" dirty="0" smtClean="0"/>
              <a:t>25</a:t>
            </a:r>
            <a:r>
              <a:rPr lang="en-US" dirty="0" smtClean="0"/>
              <a:t> </a:t>
            </a:r>
            <a:r>
              <a:rPr lang="en-US" dirty="0"/>
              <a:t>Every value is to be set according to the sanctuary shekel, twenty gerahs to the shekel.</a:t>
            </a:r>
          </a:p>
          <a:p>
            <a:pPr marL="0" indent="0">
              <a:buNone/>
            </a:pPr>
            <a:r>
              <a:rPr lang="en-US" baseline="30000" dirty="0" smtClean="0"/>
              <a:t>26</a:t>
            </a:r>
            <a:r>
              <a:rPr lang="en-US" dirty="0" smtClean="0"/>
              <a:t> </a:t>
            </a:r>
            <a:r>
              <a:rPr lang="en-US" dirty="0"/>
              <a:t>"'No one, however, may dedicate the firstborn of an animal, since the firstborn already belongs to Yahuwah; whether an ox or a sheep, it is Yahuwah's.</a:t>
            </a:r>
          </a:p>
          <a:p>
            <a:pPr marL="0" indent="0">
              <a:buNone/>
            </a:pPr>
            <a:endParaRPr lang="en-US" dirty="0" smtClean="0"/>
          </a:p>
          <a:p>
            <a:pPr marL="0" indent="0">
              <a:buNone/>
            </a:pPr>
            <a:endParaRPr lang="en-US" dirty="0"/>
          </a:p>
          <a:p>
            <a:endParaRPr lang="en-US" dirty="0"/>
          </a:p>
        </p:txBody>
      </p:sp>
    </p:spTree>
    <p:extLst>
      <p:ext uri="{BB962C8B-B14F-4D97-AF65-F5344CB8AC3E}">
        <p14:creationId xmlns:p14="http://schemas.microsoft.com/office/powerpoint/2010/main" val="31378419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70000" lnSpcReduction="20000"/>
          </a:bodyPr>
          <a:lstStyle/>
          <a:p>
            <a:pPr marL="0" indent="0" algn="ctr">
              <a:buNone/>
            </a:pPr>
            <a:r>
              <a:rPr lang="en-US" dirty="0" smtClean="0"/>
              <a:t>Jeremiah was Dedicated as a Child (1:4-10)</a:t>
            </a:r>
          </a:p>
          <a:p>
            <a:pPr marL="0" indent="0">
              <a:buNone/>
            </a:pPr>
            <a:r>
              <a:rPr lang="en-US" dirty="0"/>
              <a:t>The word of Yahuwah came to me, saying</a:t>
            </a:r>
            <a:r>
              <a:rPr lang="en-US" dirty="0" smtClean="0"/>
              <a:t>, "</a:t>
            </a:r>
            <a:r>
              <a:rPr lang="en-US" dirty="0"/>
              <a:t>Before I formed you in the womb I knew you, before you were born </a:t>
            </a:r>
            <a:r>
              <a:rPr lang="en-US" u="sng" dirty="0"/>
              <a:t>I set you apart</a:t>
            </a:r>
            <a:r>
              <a:rPr lang="en-US" dirty="0"/>
              <a:t>; I appointed you as a prophet to the nations."</a:t>
            </a:r>
          </a:p>
          <a:p>
            <a:pPr marL="0" indent="0">
              <a:buNone/>
            </a:pPr>
            <a:r>
              <a:rPr lang="en-US" dirty="0" smtClean="0"/>
              <a:t>"Ah</a:t>
            </a:r>
            <a:r>
              <a:rPr lang="en-US" dirty="0"/>
              <a:t>, Adonai Yahuwah," I said, "I do not know how to speak; I am only a child."</a:t>
            </a:r>
          </a:p>
          <a:p>
            <a:pPr marL="0" indent="0">
              <a:buNone/>
            </a:pPr>
            <a:r>
              <a:rPr lang="en-US" dirty="0" smtClean="0"/>
              <a:t>But </a:t>
            </a:r>
            <a:r>
              <a:rPr lang="en-US" dirty="0"/>
              <a:t>Yahuwah said to me, "Do not say, 'I am only a child.' You must go to everyone I send you to and say whatever I command </a:t>
            </a:r>
            <a:r>
              <a:rPr lang="en-US" dirty="0" smtClean="0"/>
              <a:t>you. Do </a:t>
            </a:r>
            <a:r>
              <a:rPr lang="en-US" dirty="0"/>
              <a:t>not be afraid of them, for I am with you and will rescue you," declares Yahuwah.</a:t>
            </a:r>
          </a:p>
          <a:p>
            <a:pPr marL="0" indent="0">
              <a:buNone/>
            </a:pPr>
            <a:r>
              <a:rPr lang="en-US" dirty="0" smtClean="0"/>
              <a:t>Then </a:t>
            </a:r>
            <a:r>
              <a:rPr lang="en-US" dirty="0"/>
              <a:t>Yahuwah reached out his hand and touched my mouth and said to me, "Now, I have put my words in your </a:t>
            </a:r>
            <a:r>
              <a:rPr lang="en-US" dirty="0" smtClean="0"/>
              <a:t>mouth. </a:t>
            </a:r>
            <a:r>
              <a:rPr lang="en-US" dirty="0"/>
              <a:t>See, today I appoint you over nations and kingdoms to uproot and tear down, to destroy and overthrow, to build and to plant."</a:t>
            </a:r>
          </a:p>
          <a:p>
            <a:pPr marL="0" indent="0">
              <a:buNone/>
            </a:pPr>
            <a:endParaRPr lang="en-US" dirty="0"/>
          </a:p>
          <a:p>
            <a:endParaRPr lang="en-US" dirty="0"/>
          </a:p>
        </p:txBody>
      </p:sp>
    </p:spTree>
    <p:extLst>
      <p:ext uri="{BB962C8B-B14F-4D97-AF65-F5344CB8AC3E}">
        <p14:creationId xmlns:p14="http://schemas.microsoft.com/office/powerpoint/2010/main" val="106085501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fontScale="92500"/>
          </a:bodyPr>
          <a:lstStyle/>
          <a:p>
            <a:pPr marL="0" indent="0" algn="ctr">
              <a:buNone/>
            </a:pPr>
            <a:r>
              <a:rPr lang="en-US" i="1" dirty="0" err="1" smtClean="0"/>
              <a:t>Emunah</a:t>
            </a:r>
            <a:r>
              <a:rPr lang="en-US" dirty="0" smtClean="0"/>
              <a:t>/</a:t>
            </a:r>
            <a:r>
              <a:rPr lang="en-US" i="1" dirty="0" smtClean="0"/>
              <a:t>Faith/Faithfulness</a:t>
            </a:r>
            <a:r>
              <a:rPr lang="en-US" dirty="0" smtClean="0"/>
              <a:t> as Dedication</a:t>
            </a:r>
          </a:p>
          <a:p>
            <a:pPr marL="0" indent="0">
              <a:buNone/>
            </a:pPr>
            <a:r>
              <a:rPr lang="en-US" sz="3600" dirty="0" err="1" smtClean="0">
                <a:latin typeface="Bwhebb" pitchFamily="2" charset="0"/>
              </a:rPr>
              <a:t>hn"Wma</a:t>
            </a:r>
            <a:r>
              <a:rPr lang="en-US" sz="3600" dirty="0">
                <a:latin typeface="Bwhebb" pitchFamily="2" charset="0"/>
              </a:rPr>
              <a:t>/,</a:t>
            </a:r>
            <a:r>
              <a:rPr lang="en-US" dirty="0"/>
              <a:t>  pronounced </a:t>
            </a:r>
            <a:r>
              <a:rPr lang="en-US" i="1" dirty="0"/>
              <a:t>e-mu-nah</a:t>
            </a:r>
          </a:p>
          <a:p>
            <a:pPr marL="0" indent="0">
              <a:buNone/>
            </a:pPr>
            <a:r>
              <a:rPr lang="en-US" i="1" dirty="0">
                <a:latin typeface="Times New Roman" pitchFamily="18" charset="0"/>
                <a:cs typeface="Times New Roman" pitchFamily="18" charset="0"/>
              </a:rPr>
              <a:t>The Theological Wordbook of the Old Testament</a:t>
            </a:r>
            <a:r>
              <a:rPr lang="en-US" dirty="0">
                <a:latin typeface="Times New Roman" pitchFamily="18" charset="0"/>
                <a:cs typeface="Times New Roman" pitchFamily="18" charset="0"/>
              </a:rPr>
              <a:t> defines this word as "firmness, fidelity, steadiness."  </a:t>
            </a:r>
          </a:p>
          <a:p>
            <a:pPr marL="0" indent="0">
              <a:buNone/>
            </a:pPr>
            <a:r>
              <a:rPr lang="en-US" i="1" dirty="0">
                <a:latin typeface="Times New Roman" pitchFamily="18" charset="0"/>
                <a:cs typeface="Times New Roman" pitchFamily="18" charset="0"/>
              </a:rPr>
              <a:t>The BDB Hebrew Lexicon</a:t>
            </a:r>
            <a:r>
              <a:rPr lang="en-US" dirty="0">
                <a:latin typeface="Times New Roman" pitchFamily="18" charset="0"/>
                <a:cs typeface="Times New Roman" pitchFamily="18" charset="0"/>
              </a:rPr>
              <a:t> defines it as "firmness, steadfastness, fidelity."  </a:t>
            </a:r>
          </a:p>
          <a:p>
            <a:pPr marL="0" indent="0">
              <a:buNone/>
            </a:pPr>
            <a:r>
              <a:rPr lang="en-US" dirty="0">
                <a:latin typeface="Times New Roman" pitchFamily="18" charset="0"/>
                <a:cs typeface="Times New Roman" pitchFamily="18" charset="0"/>
              </a:rPr>
              <a:t>And the </a:t>
            </a:r>
            <a:r>
              <a:rPr lang="en-US" i="1" dirty="0">
                <a:latin typeface="Times New Roman" pitchFamily="18" charset="0"/>
                <a:cs typeface="Times New Roman" pitchFamily="18" charset="0"/>
              </a:rPr>
              <a:t>Hebrew and Aramaic Lexicon of the Old Testament</a:t>
            </a:r>
            <a:r>
              <a:rPr lang="en-US" dirty="0">
                <a:latin typeface="Times New Roman" pitchFamily="18" charset="0"/>
                <a:cs typeface="Times New Roman" pitchFamily="18" charset="0"/>
              </a:rPr>
              <a:t> says, "steadfastness, trustworthiness, faithfulness, honesty, permanent official duty."</a:t>
            </a:r>
          </a:p>
          <a:p>
            <a:pPr marL="0" indent="0">
              <a:buNone/>
            </a:pPr>
            <a:endParaRPr lang="en-US" dirty="0"/>
          </a:p>
          <a:p>
            <a:endParaRPr lang="en-US" dirty="0"/>
          </a:p>
        </p:txBody>
      </p:sp>
    </p:spTree>
    <p:extLst>
      <p:ext uri="{BB962C8B-B14F-4D97-AF65-F5344CB8AC3E}">
        <p14:creationId xmlns:p14="http://schemas.microsoft.com/office/powerpoint/2010/main" val="277200937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lnSpcReduction="10000"/>
          </a:bodyPr>
          <a:lstStyle/>
          <a:p>
            <a:pPr marL="0" indent="0" algn="ctr">
              <a:buNone/>
            </a:pPr>
            <a:r>
              <a:rPr lang="en-US" i="1" dirty="0" smtClean="0"/>
              <a:t>Elohim is Faithful</a:t>
            </a:r>
            <a:endParaRPr lang="en-US" dirty="0" smtClean="0"/>
          </a:p>
          <a:p>
            <a:pPr marL="0" indent="0">
              <a:buNone/>
            </a:pPr>
            <a:r>
              <a:rPr lang="en-US" dirty="0" smtClean="0"/>
              <a:t>Would </a:t>
            </a:r>
            <a:r>
              <a:rPr lang="en-US" dirty="0" smtClean="0"/>
              <a:t>we render the word </a:t>
            </a:r>
            <a:r>
              <a:rPr lang="en-US" i="1" dirty="0" err="1" smtClean="0"/>
              <a:t>emunah</a:t>
            </a:r>
            <a:r>
              <a:rPr lang="en-US" dirty="0" smtClean="0"/>
              <a:t> as </a:t>
            </a:r>
            <a:r>
              <a:rPr lang="en-US" i="1" dirty="0" smtClean="0"/>
              <a:t>faith</a:t>
            </a:r>
            <a:r>
              <a:rPr lang="en-US" dirty="0" smtClean="0"/>
              <a:t> when we speak of the character of Elohim?</a:t>
            </a:r>
            <a:endParaRPr lang="en-US" dirty="0"/>
          </a:p>
          <a:p>
            <a:pPr marL="0" indent="0">
              <a:buNone/>
            </a:pPr>
            <a:r>
              <a:rPr lang="en-US" dirty="0" smtClean="0"/>
              <a:t>What would that look like?  What exactly does Elohim have to believe in order to have faith?</a:t>
            </a:r>
          </a:p>
          <a:p>
            <a:pPr marL="0" indent="0">
              <a:buNone/>
            </a:pPr>
            <a:r>
              <a:rPr lang="en-US" dirty="0" smtClean="0"/>
              <a:t>The demons… (James)</a:t>
            </a:r>
          </a:p>
          <a:p>
            <a:pPr marL="0" indent="0">
              <a:buNone/>
            </a:pPr>
            <a:r>
              <a:rPr lang="en-US" dirty="0" smtClean="0"/>
              <a:t>So </a:t>
            </a:r>
            <a:r>
              <a:rPr lang="en-US" i="1" dirty="0" err="1" smtClean="0"/>
              <a:t>emunah</a:t>
            </a:r>
            <a:r>
              <a:rPr lang="en-US" dirty="0" smtClean="0"/>
              <a:t> does not mean faith in the Greek sense of what is in the mind.  It means faithful or steadfast, always firm and unchanging</a:t>
            </a:r>
            <a:r>
              <a:rPr lang="en-US" dirty="0" smtClean="0"/>
              <a:t>. Loyal.</a:t>
            </a:r>
            <a:endParaRPr lang="en-US" dirty="0"/>
          </a:p>
        </p:txBody>
      </p:sp>
    </p:spTree>
    <p:extLst>
      <p:ext uri="{BB962C8B-B14F-4D97-AF65-F5344CB8AC3E}">
        <p14:creationId xmlns:p14="http://schemas.microsoft.com/office/powerpoint/2010/main" val="199741858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1485900" y="219075"/>
            <a:ext cx="6172200" cy="638175"/>
          </a:xfrm>
        </p:spPr>
        <p:txBody>
          <a:bodyPr>
            <a:normAutofit fontScale="90000"/>
          </a:bodyPr>
          <a:lstStyle/>
          <a:p>
            <a:r>
              <a:rPr lang="en-US" sz="1650" b="1" i="1" dirty="0"/>
              <a:t/>
            </a:r>
            <a:br>
              <a:rPr lang="en-US" sz="1650" b="1" i="1" dirty="0"/>
            </a:br>
            <a:r>
              <a:rPr lang="en-US" sz="1650" b="1" i="1" dirty="0"/>
              <a:t/>
            </a:r>
            <a:br>
              <a:rPr lang="en-US" sz="1650" b="1" i="1" dirty="0"/>
            </a:br>
            <a:r>
              <a:rPr lang="en-US" sz="1650" b="1" i="1" dirty="0"/>
              <a:t/>
            </a:r>
            <a:br>
              <a:rPr lang="en-US" sz="1650" b="1" i="1" dirty="0"/>
            </a:br>
            <a:r>
              <a:rPr lang="en-US" sz="1650" b="1" i="1" dirty="0"/>
              <a:t/>
            </a:r>
            <a:br>
              <a:rPr lang="en-US" sz="1650" b="1" i="1" dirty="0"/>
            </a:br>
            <a:r>
              <a:rPr lang="en-US" sz="3600" dirty="0">
                <a:latin typeface="Times New Roman" pitchFamily="18" charset="0"/>
                <a:cs typeface="Times New Roman" pitchFamily="18" charset="0"/>
              </a:rPr>
              <a:t>The Just Shall Live </a:t>
            </a:r>
            <a:r>
              <a:rPr lang="en-US" sz="3600" b="1" u="sng" dirty="0">
                <a:latin typeface="Times New Roman" pitchFamily="18" charset="0"/>
                <a:cs typeface="Times New Roman" pitchFamily="18" charset="0"/>
              </a:rPr>
              <a:t>By Faith</a:t>
            </a:r>
            <a:r>
              <a:rPr lang="en-US" sz="3600" b="1" i="1" dirty="0"/>
              <a:t/>
            </a:r>
            <a:br>
              <a:rPr lang="en-US" sz="3600" b="1" i="1" dirty="0"/>
            </a:br>
            <a:r>
              <a:rPr lang="en-US" sz="2000" b="1" i="1" dirty="0"/>
              <a:t/>
            </a:r>
            <a:br>
              <a:rPr lang="en-US" sz="2000" b="1" i="1" dirty="0"/>
            </a:br>
            <a:r>
              <a:rPr lang="en-US" sz="1650" b="1" i="1" dirty="0"/>
              <a:t/>
            </a:r>
            <a:br>
              <a:rPr lang="en-US" sz="1650" b="1" i="1" dirty="0"/>
            </a:br>
            <a:r>
              <a:rPr lang="en-US" sz="1650" b="1" i="1" dirty="0"/>
              <a:t/>
            </a:r>
            <a:br>
              <a:rPr lang="en-US" sz="1650" b="1" i="1" dirty="0"/>
            </a:br>
            <a:endParaRPr lang="en-US" sz="1650" dirty="0"/>
          </a:p>
        </p:txBody>
      </p:sp>
      <p:sp>
        <p:nvSpPr>
          <p:cNvPr id="3" name="Subtitle 2"/>
          <p:cNvSpPr>
            <a:spLocks noGrp="1"/>
          </p:cNvSpPr>
          <p:nvPr>
            <p:ph idx="1"/>
          </p:nvPr>
        </p:nvSpPr>
        <p:spPr>
          <a:xfrm>
            <a:off x="563217" y="857250"/>
            <a:ext cx="7580244" cy="3886200"/>
          </a:xfrm>
        </p:spPr>
        <p:txBody>
          <a:bodyPr>
            <a:normAutofit fontScale="92500"/>
          </a:bodyPr>
          <a:lstStyle/>
          <a:p>
            <a:pPr marL="0" indent="0">
              <a:buNone/>
            </a:pPr>
            <a:r>
              <a:rPr lang="en-US" dirty="0">
                <a:effectLst/>
                <a:latin typeface="Times New Roman" pitchFamily="18" charset="0"/>
                <a:cs typeface="Times New Roman" pitchFamily="18" charset="0"/>
              </a:rPr>
              <a:t>Habakkuk 2:4</a:t>
            </a:r>
            <a:endParaRPr lang="en-US" dirty="0" smtClean="0">
              <a:effectLst/>
              <a:latin typeface="Times New Roman" pitchFamily="18" charset="0"/>
              <a:cs typeface="Times New Roman" pitchFamily="18" charset="0"/>
            </a:endParaRPr>
          </a:p>
          <a:p>
            <a:pPr marL="0" indent="0">
              <a:buNone/>
            </a:pPr>
            <a:r>
              <a:rPr lang="en-US" sz="3600" dirty="0" err="1">
                <a:latin typeface="Bwhebb" pitchFamily="2" charset="0"/>
              </a:rPr>
              <a:t>hy</a:t>
            </a:r>
            <a:r>
              <a:rPr lang="en-US" sz="3600" dirty="0">
                <a:latin typeface="Bwhebb" pitchFamily="2" charset="0"/>
              </a:rPr>
              <a:t>&lt;)</a:t>
            </a:r>
            <a:r>
              <a:rPr lang="en-US" sz="3600" dirty="0" err="1">
                <a:latin typeface="Bwhebb" pitchFamily="2" charset="0"/>
              </a:rPr>
              <a:t>x.yI</a:t>
            </a:r>
            <a:r>
              <a:rPr lang="en-US" sz="3600" dirty="0">
                <a:latin typeface="Bwhebb" pitchFamily="2" charset="0"/>
              </a:rPr>
              <a:t> </a:t>
            </a:r>
            <a:r>
              <a:rPr lang="en-US" sz="3600" dirty="0" err="1">
                <a:latin typeface="Bwhebb" pitchFamily="2" charset="0"/>
              </a:rPr>
              <a:t>Atðn"Wma</a:t>
            </a:r>
            <a:r>
              <a:rPr lang="en-US" sz="3600" dirty="0">
                <a:latin typeface="Bwhebb" pitchFamily="2" charset="0"/>
              </a:rPr>
              <a:t>/B, </a:t>
            </a:r>
            <a:r>
              <a:rPr lang="en-US" sz="3600" dirty="0" err="1">
                <a:latin typeface="Bwhebb" pitchFamily="2" charset="0"/>
              </a:rPr>
              <a:t>qyDIÞc;w</a:t>
            </a:r>
            <a:r>
              <a:rPr lang="en-US" sz="3600" dirty="0">
                <a:latin typeface="Bwhebb" pitchFamily="2" charset="0"/>
              </a:rPr>
              <a:t>&gt;</a:t>
            </a:r>
          </a:p>
          <a:p>
            <a:pPr marL="0" indent="0">
              <a:buNone/>
            </a:pPr>
            <a:r>
              <a:rPr lang="en-US" sz="3300" dirty="0">
                <a:latin typeface="Bwgrkn" pitchFamily="2" charset="0"/>
              </a:rPr>
              <a:t>~O de. </a:t>
            </a:r>
            <a:r>
              <a:rPr lang="en-US" sz="3300" dirty="0" err="1">
                <a:latin typeface="Bwgrkn" pitchFamily="2" charset="0"/>
              </a:rPr>
              <a:t>di,kaioj</a:t>
            </a:r>
            <a:r>
              <a:rPr lang="en-US" sz="3300" dirty="0">
                <a:latin typeface="Bwgrkn" pitchFamily="2" charset="0"/>
              </a:rPr>
              <a:t> </a:t>
            </a:r>
            <a:r>
              <a:rPr lang="en-US" sz="3300" dirty="0" err="1">
                <a:latin typeface="Bwgrkn" pitchFamily="2" charset="0"/>
              </a:rPr>
              <a:t>evk</a:t>
            </a:r>
            <a:r>
              <a:rPr lang="en-US" sz="3300" dirty="0">
                <a:latin typeface="Bwgrkn" pitchFamily="2" charset="0"/>
              </a:rPr>
              <a:t> </a:t>
            </a:r>
            <a:r>
              <a:rPr lang="en-US" sz="3300" dirty="0" err="1">
                <a:latin typeface="Bwgrkn" pitchFamily="2" charset="0"/>
              </a:rPr>
              <a:t>pi,stewj</a:t>
            </a:r>
            <a:r>
              <a:rPr lang="en-US" sz="3300" dirty="0">
                <a:latin typeface="Bwgrkn" pitchFamily="2" charset="0"/>
              </a:rPr>
              <a:t> </a:t>
            </a:r>
            <a:r>
              <a:rPr lang="en-US" sz="3300" dirty="0" err="1">
                <a:latin typeface="Bwgrkn" pitchFamily="2" charset="0"/>
              </a:rPr>
              <a:t>zh,setaiÅ</a:t>
            </a:r>
            <a:r>
              <a:rPr lang="en-US" sz="3300" dirty="0">
                <a:latin typeface="Bwgrkn" pitchFamily="2" charset="0"/>
              </a:rPr>
              <a:t> </a:t>
            </a:r>
            <a:r>
              <a:rPr lang="en-US" dirty="0">
                <a:effectLst/>
                <a:latin typeface="Times New Roman" pitchFamily="18" charset="0"/>
                <a:cs typeface="Times New Roman" pitchFamily="18" charset="0"/>
              </a:rPr>
              <a:t>	</a:t>
            </a:r>
            <a:r>
              <a:rPr lang="en-US" dirty="0" smtClean="0">
                <a:effectLst/>
                <a:latin typeface="Times New Roman" pitchFamily="18" charset="0"/>
                <a:cs typeface="Times New Roman" pitchFamily="18" charset="0"/>
              </a:rPr>
              <a:t>			(Romans 1:17)</a:t>
            </a:r>
          </a:p>
          <a:p>
            <a:pPr marL="0" indent="0">
              <a:buNone/>
            </a:pPr>
            <a:r>
              <a:rPr lang="en-US" dirty="0" smtClean="0">
                <a:effectLst/>
                <a:latin typeface="Times New Roman" pitchFamily="18" charset="0"/>
                <a:cs typeface="Times New Roman" pitchFamily="18" charset="0"/>
              </a:rPr>
              <a:t>“The righteous one by faithfulness shall live.”</a:t>
            </a:r>
          </a:p>
          <a:p>
            <a:pPr marL="0" indent="0">
              <a:buNone/>
            </a:pPr>
            <a:r>
              <a:rPr lang="en-US" dirty="0" smtClean="0">
                <a:effectLst/>
                <a:latin typeface="Times New Roman" pitchFamily="18" charset="0"/>
                <a:cs typeface="Times New Roman" pitchFamily="18" charset="0"/>
              </a:rPr>
              <a:t>Hebrew </a:t>
            </a:r>
            <a:r>
              <a:rPr lang="en-US" i="1" dirty="0" err="1" smtClean="0">
                <a:effectLst/>
                <a:latin typeface="Times New Roman" pitchFamily="18" charset="0"/>
                <a:cs typeface="Times New Roman" pitchFamily="18" charset="0"/>
              </a:rPr>
              <a:t>emunah</a:t>
            </a:r>
            <a:r>
              <a:rPr lang="en-US" dirty="0" smtClean="0">
                <a:effectLst/>
                <a:latin typeface="Times New Roman" pitchFamily="18" charset="0"/>
                <a:cs typeface="Times New Roman" pitchFamily="18" charset="0"/>
              </a:rPr>
              <a:t> here translated “faithfulness” or “faith”</a:t>
            </a:r>
          </a:p>
        </p:txBody>
      </p:sp>
    </p:spTree>
    <p:extLst>
      <p:ext uri="{BB962C8B-B14F-4D97-AF65-F5344CB8AC3E}">
        <p14:creationId xmlns:p14="http://schemas.microsoft.com/office/powerpoint/2010/main" val="357287206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1485900" y="219075"/>
            <a:ext cx="6172200" cy="638175"/>
          </a:xfrm>
        </p:spPr>
        <p:txBody>
          <a:bodyPr>
            <a:normAutofit fontScale="90000"/>
          </a:bodyPr>
          <a:lstStyle/>
          <a:p>
            <a:r>
              <a:rPr lang="en-US" sz="1650" b="1" i="1" dirty="0"/>
              <a:t/>
            </a:r>
            <a:br>
              <a:rPr lang="en-US" sz="1650" b="1" i="1" dirty="0"/>
            </a:br>
            <a:r>
              <a:rPr lang="en-US" sz="1650" b="1" i="1" dirty="0"/>
              <a:t/>
            </a:r>
            <a:br>
              <a:rPr lang="en-US" sz="1650" b="1" i="1" dirty="0"/>
            </a:br>
            <a:r>
              <a:rPr lang="en-US" sz="1650" b="1" i="1" dirty="0"/>
              <a:t/>
            </a:r>
            <a:br>
              <a:rPr lang="en-US" sz="1650" b="1" i="1" dirty="0"/>
            </a:br>
            <a:r>
              <a:rPr lang="en-US" sz="1650" b="1" i="1" dirty="0"/>
              <a:t/>
            </a:r>
            <a:br>
              <a:rPr lang="en-US" sz="1650" b="1" i="1" dirty="0"/>
            </a:br>
            <a:r>
              <a:rPr lang="en-US" sz="3000" dirty="0">
                <a:latin typeface="Times New Roman" pitchFamily="18" charset="0"/>
                <a:cs typeface="Times New Roman" pitchFamily="18" charset="0"/>
              </a:rPr>
              <a:t>Faith/Faithfulness is an Action Word</a:t>
            </a:r>
            <a:r>
              <a:rPr lang="en-US" sz="3000" b="1" i="1" dirty="0"/>
              <a:t/>
            </a:r>
            <a:br>
              <a:rPr lang="en-US" sz="3000" b="1" i="1" dirty="0"/>
            </a:br>
            <a:r>
              <a:rPr lang="en-US" sz="1650" b="1" i="1" dirty="0"/>
              <a:t/>
            </a:r>
            <a:br>
              <a:rPr lang="en-US" sz="1650" b="1" i="1" dirty="0"/>
            </a:br>
            <a:r>
              <a:rPr lang="en-US" sz="1650" b="1" i="1" dirty="0"/>
              <a:t/>
            </a:r>
            <a:br>
              <a:rPr lang="en-US" sz="1650" b="1" i="1" dirty="0"/>
            </a:br>
            <a:r>
              <a:rPr lang="en-US" sz="1650" b="1" i="1" dirty="0"/>
              <a:t/>
            </a:r>
            <a:br>
              <a:rPr lang="en-US" sz="1650" b="1" i="1" dirty="0"/>
            </a:br>
            <a:endParaRPr lang="en-US" sz="1650" dirty="0"/>
          </a:p>
        </p:txBody>
      </p:sp>
      <p:sp>
        <p:nvSpPr>
          <p:cNvPr id="3" name="Subtitle 2"/>
          <p:cNvSpPr>
            <a:spLocks noGrp="1"/>
          </p:cNvSpPr>
          <p:nvPr>
            <p:ph idx="1"/>
          </p:nvPr>
        </p:nvSpPr>
        <p:spPr>
          <a:xfrm>
            <a:off x="636104" y="857250"/>
            <a:ext cx="7021996" cy="3886200"/>
          </a:xfrm>
        </p:spPr>
        <p:txBody>
          <a:bodyPr>
            <a:normAutofit fontScale="85000" lnSpcReduction="20000"/>
          </a:bodyPr>
          <a:lstStyle/>
          <a:p>
            <a:pPr marL="0" indent="0">
              <a:buNone/>
            </a:pPr>
            <a:r>
              <a:rPr lang="en-US" i="1" u="sng" dirty="0" err="1" smtClean="0">
                <a:effectLst/>
                <a:latin typeface="Times New Roman" pitchFamily="18" charset="0"/>
                <a:cs typeface="Times New Roman" pitchFamily="18" charset="0"/>
              </a:rPr>
              <a:t>Emunah</a:t>
            </a:r>
            <a:r>
              <a:rPr lang="en-US" dirty="0">
                <a:effectLst/>
                <a:latin typeface="Times New Roman" pitchFamily="18" charset="0"/>
                <a:cs typeface="Times New Roman" pitchFamily="18" charset="0"/>
              </a:rPr>
              <a:t> </a:t>
            </a:r>
            <a:r>
              <a:rPr lang="en-US" dirty="0" smtClean="0">
                <a:effectLst/>
                <a:latin typeface="Times New Roman" pitchFamily="18" charset="0"/>
                <a:cs typeface="Times New Roman" pitchFamily="18" charset="0"/>
              </a:rPr>
              <a:t>is not mere mental assent </a:t>
            </a:r>
            <a:r>
              <a:rPr lang="en-US" dirty="0">
                <a:effectLst/>
                <a:latin typeface="Times New Roman" pitchFamily="18" charset="0"/>
                <a:cs typeface="Times New Roman" pitchFamily="18" charset="0"/>
              </a:rPr>
              <a:t>to a thing or believing that something exists.  It does not mean "to agree in mind only."  </a:t>
            </a:r>
            <a:r>
              <a:rPr lang="en-US" dirty="0" smtClean="0">
                <a:effectLst/>
                <a:latin typeface="Times New Roman" pitchFamily="18" charset="0"/>
                <a:cs typeface="Times New Roman" pitchFamily="18" charset="0"/>
              </a:rPr>
              <a:t>It is not </a:t>
            </a:r>
            <a:r>
              <a:rPr lang="en-US" dirty="0">
                <a:effectLst/>
                <a:latin typeface="Times New Roman" pitchFamily="18" charset="0"/>
                <a:cs typeface="Times New Roman" pitchFamily="18" charset="0"/>
              </a:rPr>
              <a:t>wishing something or </a:t>
            </a:r>
            <a:r>
              <a:rPr lang="en-US" dirty="0" smtClean="0">
                <a:effectLst/>
                <a:latin typeface="Times New Roman" pitchFamily="18" charset="0"/>
                <a:cs typeface="Times New Roman" pitchFamily="18" charset="0"/>
              </a:rPr>
              <a:t>"</a:t>
            </a:r>
            <a:r>
              <a:rPr lang="en-US" dirty="0">
                <a:effectLst/>
                <a:latin typeface="Times New Roman" pitchFamily="18" charset="0"/>
                <a:cs typeface="Times New Roman" pitchFamily="18" charset="0"/>
              </a:rPr>
              <a:t>believing" it is </a:t>
            </a:r>
            <a:r>
              <a:rPr lang="en-US" dirty="0" smtClean="0">
                <a:effectLst/>
                <a:latin typeface="Times New Roman" pitchFamily="18" charset="0"/>
                <a:cs typeface="Times New Roman" pitchFamily="18" charset="0"/>
              </a:rPr>
              <a:t>so. </a:t>
            </a:r>
            <a:endParaRPr lang="en-US" i="1" u="sng" dirty="0" smtClean="0">
              <a:effectLst/>
              <a:latin typeface="Times New Roman" pitchFamily="18" charset="0"/>
              <a:cs typeface="Times New Roman" pitchFamily="18" charset="0"/>
            </a:endParaRPr>
          </a:p>
          <a:p>
            <a:pPr marL="0" indent="0">
              <a:buNone/>
            </a:pPr>
            <a:r>
              <a:rPr lang="en-US" i="1" u="sng" dirty="0" err="1" smtClean="0">
                <a:effectLst/>
                <a:latin typeface="Times New Roman" pitchFamily="18" charset="0"/>
                <a:cs typeface="Times New Roman" pitchFamily="18" charset="0"/>
              </a:rPr>
              <a:t>Emunah</a:t>
            </a:r>
            <a:r>
              <a:rPr lang="en-US" dirty="0" smtClean="0">
                <a:effectLst/>
                <a:latin typeface="Times New Roman" pitchFamily="18" charset="0"/>
                <a:cs typeface="Times New Roman" pitchFamily="18" charset="0"/>
              </a:rPr>
              <a:t> </a:t>
            </a:r>
            <a:r>
              <a:rPr lang="en-US" dirty="0">
                <a:effectLst/>
                <a:latin typeface="Times New Roman" pitchFamily="18" charset="0"/>
                <a:cs typeface="Times New Roman" pitchFamily="18" charset="0"/>
              </a:rPr>
              <a:t>is an action word.  It embodies the doing of a thing.  It suggests complete steadfast obedience and fidelity to this thing "believed" in</a:t>
            </a:r>
            <a:r>
              <a:rPr lang="en-US" dirty="0" smtClean="0">
                <a:effectLst/>
                <a:latin typeface="Times New Roman" pitchFamily="18" charset="0"/>
                <a:cs typeface="Times New Roman" pitchFamily="18" charset="0"/>
              </a:rPr>
              <a:t>.</a:t>
            </a:r>
          </a:p>
          <a:p>
            <a:pPr marL="0" indent="0">
              <a:buNone/>
            </a:pPr>
            <a:r>
              <a:rPr lang="en-US" i="1" dirty="0" err="1" smtClean="0">
                <a:effectLst/>
                <a:latin typeface="Times New Roman" pitchFamily="18" charset="0"/>
                <a:cs typeface="Times New Roman" pitchFamily="18" charset="0"/>
              </a:rPr>
              <a:t>Emunah</a:t>
            </a:r>
            <a:r>
              <a:rPr lang="en-US" dirty="0" smtClean="0">
                <a:effectLst/>
                <a:latin typeface="Times New Roman" pitchFamily="18" charset="0"/>
                <a:cs typeface="Times New Roman" pitchFamily="18" charset="0"/>
              </a:rPr>
              <a:t> is a word of substance.  It does not refer to the thoughts of the mind, but to the actions performed by the person.</a:t>
            </a:r>
          </a:p>
        </p:txBody>
      </p:sp>
    </p:spTree>
    <p:extLst>
      <p:ext uri="{BB962C8B-B14F-4D97-AF65-F5344CB8AC3E}">
        <p14:creationId xmlns:p14="http://schemas.microsoft.com/office/powerpoint/2010/main" val="246679284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1485900" y="219075"/>
            <a:ext cx="6172200" cy="638175"/>
          </a:xfrm>
        </p:spPr>
        <p:txBody>
          <a:bodyPr>
            <a:normAutofit fontScale="90000"/>
          </a:bodyPr>
          <a:lstStyle/>
          <a:p>
            <a:r>
              <a:rPr lang="en-US" sz="3000" b="1" i="1" dirty="0"/>
              <a:t/>
            </a:r>
            <a:br>
              <a:rPr lang="en-US" sz="3000" b="1" i="1" dirty="0"/>
            </a:br>
            <a:r>
              <a:rPr lang="en-US" sz="1650" b="1" i="1" dirty="0"/>
              <a:t/>
            </a:r>
            <a:br>
              <a:rPr lang="en-US" sz="1650" b="1" i="1" dirty="0"/>
            </a:br>
            <a:r>
              <a:rPr lang="en-US" sz="1650" b="1" i="1" dirty="0"/>
              <a:t/>
            </a:r>
            <a:br>
              <a:rPr lang="en-US" sz="1650" b="1" i="1" dirty="0"/>
            </a:br>
            <a:r>
              <a:rPr lang="en-US" sz="1650" b="1" i="1" dirty="0"/>
              <a:t/>
            </a:r>
            <a:br>
              <a:rPr lang="en-US" sz="1650" b="1" i="1" dirty="0"/>
            </a:br>
            <a:endParaRPr lang="en-US" sz="1650" dirty="0"/>
          </a:p>
        </p:txBody>
      </p:sp>
      <p:sp>
        <p:nvSpPr>
          <p:cNvPr id="3" name="Subtitle 2"/>
          <p:cNvSpPr>
            <a:spLocks noGrp="1"/>
          </p:cNvSpPr>
          <p:nvPr>
            <p:ph idx="1"/>
          </p:nvPr>
        </p:nvSpPr>
        <p:spPr>
          <a:xfrm>
            <a:off x="437323" y="219075"/>
            <a:ext cx="7885042" cy="4524375"/>
          </a:xfrm>
        </p:spPr>
        <p:txBody>
          <a:bodyPr>
            <a:normAutofit fontScale="85000" lnSpcReduction="20000"/>
          </a:bodyPr>
          <a:lstStyle/>
          <a:p>
            <a:pPr marL="0" indent="0" algn="ctr">
              <a:buNone/>
            </a:pPr>
            <a:r>
              <a:rPr lang="en-US" sz="3500" dirty="0" smtClean="0">
                <a:latin typeface="Times New Roman" pitchFamily="18" charset="0"/>
                <a:cs typeface="Times New Roman" pitchFamily="18" charset="0"/>
              </a:rPr>
              <a:t>Faithfulness is Covenant Loyalty</a:t>
            </a:r>
            <a:endParaRPr lang="en-US" sz="3500" dirty="0" smtClean="0">
              <a:latin typeface="Times New Roman" pitchFamily="18" charset="0"/>
              <a:cs typeface="Times New Roman" pitchFamily="18" charset="0"/>
            </a:endParaRPr>
          </a:p>
          <a:p>
            <a:pPr marL="0" indent="0">
              <a:buNone/>
            </a:pPr>
            <a:r>
              <a:rPr lang="en-US" dirty="0" smtClean="0"/>
              <a:t>Then </a:t>
            </a:r>
            <a:r>
              <a:rPr lang="en-US" dirty="0" err="1"/>
              <a:t>Mosheh</a:t>
            </a:r>
            <a:r>
              <a:rPr lang="en-US" dirty="0"/>
              <a:t> went up to Elohim, and Yahuwah called to him from the mountain and said, "This is what you are to say to the house of </a:t>
            </a:r>
            <a:r>
              <a:rPr lang="en-US" dirty="0" err="1"/>
              <a:t>Ya'acov</a:t>
            </a:r>
            <a:r>
              <a:rPr lang="en-US" dirty="0"/>
              <a:t> and what you are to tell the people of </a:t>
            </a:r>
            <a:r>
              <a:rPr lang="en-US" dirty="0" err="1" smtClean="0"/>
              <a:t>Yisrael</a:t>
            </a:r>
            <a:r>
              <a:rPr lang="en-US" dirty="0" smtClean="0"/>
              <a:t>: </a:t>
            </a:r>
            <a:r>
              <a:rPr lang="en-US" dirty="0"/>
              <a:t>'You yourselves have seen what I did to </a:t>
            </a:r>
            <a:r>
              <a:rPr lang="en-US" dirty="0" err="1"/>
              <a:t>Mitzrayim</a:t>
            </a:r>
            <a:r>
              <a:rPr lang="en-US" dirty="0"/>
              <a:t>, and how I carried you on eagles' wings and brought you to </a:t>
            </a:r>
            <a:r>
              <a:rPr lang="en-US" dirty="0" smtClean="0"/>
              <a:t>myself. </a:t>
            </a:r>
            <a:r>
              <a:rPr lang="en-US" u="sng" dirty="0"/>
              <a:t>Now if you obey me fully and keep my covenant, then out of all nations you will be my treasured possession</a:t>
            </a:r>
            <a:r>
              <a:rPr lang="en-US" dirty="0"/>
              <a:t>. Although the whole earth is </a:t>
            </a:r>
            <a:r>
              <a:rPr lang="en-US" dirty="0" smtClean="0"/>
              <a:t>mine, </a:t>
            </a:r>
            <a:r>
              <a:rPr lang="en-US" dirty="0"/>
              <a:t>you will be for me a kingdom of priests and a holy nation.' These are the words you are to speak to the sons of </a:t>
            </a:r>
            <a:r>
              <a:rPr lang="en-US" dirty="0" err="1"/>
              <a:t>Yisrael</a:t>
            </a:r>
            <a:r>
              <a:rPr lang="en-US" dirty="0" smtClean="0"/>
              <a:t>.“</a:t>
            </a:r>
            <a:r>
              <a:rPr lang="en-US" dirty="0" smtClean="0">
                <a:latin typeface="Times New Roman" pitchFamily="18" charset="0"/>
                <a:cs typeface="Times New Roman" pitchFamily="18" charset="0"/>
              </a:rPr>
              <a:t> (Exodus 19:3-6)</a:t>
            </a:r>
            <a:endParaRPr lang="en-US" dirty="0"/>
          </a:p>
        </p:txBody>
      </p:sp>
    </p:spTree>
    <p:extLst>
      <p:ext uri="{BB962C8B-B14F-4D97-AF65-F5344CB8AC3E}">
        <p14:creationId xmlns:p14="http://schemas.microsoft.com/office/powerpoint/2010/main" val="205595278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1485900" y="219075"/>
            <a:ext cx="6172200" cy="638175"/>
          </a:xfrm>
        </p:spPr>
        <p:txBody>
          <a:bodyPr>
            <a:normAutofit fontScale="90000"/>
          </a:bodyPr>
          <a:lstStyle/>
          <a:p>
            <a:r>
              <a:rPr lang="en-US" sz="3000" b="1" i="1" dirty="0"/>
              <a:t/>
            </a:r>
            <a:br>
              <a:rPr lang="en-US" sz="3000" b="1" i="1" dirty="0"/>
            </a:br>
            <a:r>
              <a:rPr lang="en-US" sz="1650" b="1" i="1" dirty="0"/>
              <a:t/>
            </a:r>
            <a:br>
              <a:rPr lang="en-US" sz="1650" b="1" i="1" dirty="0"/>
            </a:br>
            <a:r>
              <a:rPr lang="en-US" sz="1650" b="1" i="1" dirty="0"/>
              <a:t/>
            </a:r>
            <a:br>
              <a:rPr lang="en-US" sz="1650" b="1" i="1" dirty="0"/>
            </a:br>
            <a:r>
              <a:rPr lang="en-US" sz="1650" b="1" i="1" dirty="0"/>
              <a:t/>
            </a:r>
            <a:br>
              <a:rPr lang="en-US" sz="1650" b="1" i="1" dirty="0"/>
            </a:br>
            <a:endParaRPr lang="en-US" sz="1650" dirty="0"/>
          </a:p>
        </p:txBody>
      </p:sp>
      <p:sp>
        <p:nvSpPr>
          <p:cNvPr id="3" name="Subtitle 2"/>
          <p:cNvSpPr>
            <a:spLocks noGrp="1"/>
          </p:cNvSpPr>
          <p:nvPr>
            <p:ph idx="1"/>
          </p:nvPr>
        </p:nvSpPr>
        <p:spPr>
          <a:xfrm>
            <a:off x="437323" y="219075"/>
            <a:ext cx="7885042" cy="4524375"/>
          </a:xfrm>
        </p:spPr>
        <p:txBody>
          <a:bodyPr>
            <a:normAutofit fontScale="85000" lnSpcReduction="10000"/>
          </a:bodyPr>
          <a:lstStyle/>
          <a:p>
            <a:pPr marL="0" indent="0">
              <a:buNone/>
            </a:pPr>
            <a:r>
              <a:rPr lang="en-US" sz="3500" dirty="0" smtClean="0">
                <a:latin typeface="Times New Roman" pitchFamily="18" charset="0"/>
                <a:cs typeface="Times New Roman" pitchFamily="18" charset="0"/>
              </a:rPr>
              <a:t>A Biblical </a:t>
            </a:r>
            <a:r>
              <a:rPr lang="en-US" sz="3500" dirty="0">
                <a:latin typeface="Times New Roman" pitchFamily="18" charset="0"/>
                <a:cs typeface="Times New Roman" pitchFamily="18" charset="0"/>
              </a:rPr>
              <a:t>Understanding of Faith/Faithfulness</a:t>
            </a:r>
            <a:endParaRPr lang="en-US" sz="3500" dirty="0" smtClean="0">
              <a:latin typeface="Times New Roman" pitchFamily="18" charset="0"/>
              <a:cs typeface="Times New Roman" pitchFamily="18" charset="0"/>
            </a:endParaRPr>
          </a:p>
          <a:p>
            <a:pPr marL="0" indent="0">
              <a:buNone/>
            </a:pPr>
            <a:r>
              <a:rPr lang="en-US" dirty="0" smtClean="0">
                <a:latin typeface="Times New Roman" pitchFamily="18" charset="0"/>
                <a:cs typeface="Times New Roman" pitchFamily="18" charset="0"/>
              </a:rPr>
              <a:t>Our “faith” is not what we believe.  Faith is a dedication to the Almighty to do what he commands us.  Faith is faithfulness to perform what we have agreed to do in the covenant he has established.</a:t>
            </a:r>
          </a:p>
          <a:p>
            <a:pPr marL="0" indent="0">
              <a:buNone/>
            </a:pPr>
            <a:r>
              <a:rPr lang="en-US" dirty="0" smtClean="0">
                <a:effectLst/>
                <a:latin typeface="Times New Roman" pitchFamily="18" charset="0"/>
                <a:cs typeface="Times New Roman" pitchFamily="18" charset="0"/>
              </a:rPr>
              <a:t>Elohim has stipulated how we can have relationship with him and how we can receive eternal life.  When we keep our part in the agreement, we reap the benefits of that covenant. And Elohim will be faithful to perform what he has promised.</a:t>
            </a:r>
          </a:p>
          <a:p>
            <a:pPr marL="0" indent="0">
              <a:buNone/>
            </a:pPr>
            <a:r>
              <a:rPr lang="en-US" dirty="0" smtClean="0">
                <a:latin typeface="Times New Roman" pitchFamily="18" charset="0"/>
                <a:cs typeface="Times New Roman" pitchFamily="18" charset="0"/>
              </a:rPr>
              <a:t>Thus, faithfulness is an expression of Dedication</a:t>
            </a:r>
            <a:endParaRPr lang="en-US" dirty="0" smtClean="0">
              <a:effectLst/>
              <a:latin typeface="Times New Roman" pitchFamily="18" charset="0"/>
              <a:cs typeface="Times New Roman" pitchFamily="18" charset="0"/>
            </a:endParaRPr>
          </a:p>
        </p:txBody>
      </p:sp>
    </p:spTree>
    <p:extLst>
      <p:ext uri="{BB962C8B-B14F-4D97-AF65-F5344CB8AC3E}">
        <p14:creationId xmlns:p14="http://schemas.microsoft.com/office/powerpoint/2010/main" val="33459677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363" y="261258"/>
            <a:ext cx="8139793" cy="4735286"/>
          </a:xfrm>
        </p:spPr>
        <p:txBody>
          <a:bodyPr>
            <a:normAutofit/>
          </a:bodyPr>
          <a:lstStyle/>
          <a:p>
            <a:pPr marL="0" indent="0" algn="ctr">
              <a:buNone/>
            </a:pPr>
            <a:r>
              <a:rPr lang="en-US" dirty="0" smtClean="0"/>
              <a:t>Summary</a:t>
            </a:r>
          </a:p>
          <a:p>
            <a:pPr marL="0" indent="0">
              <a:buNone/>
            </a:pPr>
            <a:r>
              <a:rPr lang="en-US" dirty="0" smtClean="0"/>
              <a:t>Dedication is about being wholly, completely and immovably committed to a course of action.</a:t>
            </a:r>
          </a:p>
          <a:p>
            <a:pPr marL="0" indent="0">
              <a:buNone/>
            </a:pPr>
            <a:r>
              <a:rPr lang="en-US" dirty="0" smtClean="0"/>
              <a:t>When we are dedicated to Yahuwah, we will be fully compliant with his will, including his commands and instructions about how we will live.</a:t>
            </a:r>
          </a:p>
          <a:p>
            <a:pPr marL="0" indent="0">
              <a:buNone/>
            </a:pPr>
            <a:endParaRPr lang="en-US" dirty="0"/>
          </a:p>
          <a:p>
            <a:endParaRPr lang="en-US" dirty="0"/>
          </a:p>
        </p:txBody>
      </p:sp>
    </p:spTree>
    <p:extLst>
      <p:ext uri="{BB962C8B-B14F-4D97-AF65-F5344CB8AC3E}">
        <p14:creationId xmlns:p14="http://schemas.microsoft.com/office/powerpoint/2010/main" val="3510038768"/>
      </p:ext>
    </p:extLst>
  </p:cSld>
  <p:clrMapOvr>
    <a:masterClrMapping/>
  </p:clrMapOvr>
  <p:timing>
    <p:tnLst>
      <p:par>
        <p:cTn id="1" dur="indefinite" restart="never" nodeType="tmRoot"/>
      </p:par>
    </p:tnLst>
  </p:timing>
</p:sld>
</file>

<file path=ppt/theme/theme1.xml><?xml version="1.0" encoding="utf-8"?>
<a:theme xmlns:a="http://schemas.openxmlformats.org/drawingml/2006/main" name="1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66119</TotalTime>
  <Words>5538</Words>
  <Application>Microsoft Office PowerPoint</Application>
  <PresentationFormat>On-screen Show (16:9)</PresentationFormat>
  <Paragraphs>293</Paragraphs>
  <Slides>49</Slides>
  <Notes>49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49</vt:i4>
      </vt:variant>
    </vt:vector>
  </HeadingPairs>
  <TitlesOfParts>
    <vt:vector size="56" baseType="lpstr">
      <vt:lpstr>Arial</vt:lpstr>
      <vt:lpstr>Bwgrkn</vt:lpstr>
      <vt:lpstr>Bwhebb</vt:lpstr>
      <vt:lpstr>Calibri</vt:lpstr>
      <vt:lpstr>Helvetica</vt:lpstr>
      <vt:lpstr>Times New Roman</vt:lpstr>
      <vt:lpstr>16_Office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The Just Shall Live By Faith    </vt:lpstr>
      <vt:lpstr>    Faith/Faithfulness is an Action Word    </vt:lpstr>
      <vt:lpstr>    </vt:lpstr>
      <vt:lpstr>    </vt:lpstr>
      <vt:lpstr>PowerPoint Presentation</vt:lpstr>
    </vt:vector>
  </TitlesOfParts>
  <Company>Abundant Life Ministries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Arthur Bailey</dc:creator>
  <cp:lastModifiedBy>David</cp:lastModifiedBy>
  <cp:revision>647</cp:revision>
  <dcterms:created xsi:type="dcterms:W3CDTF">2012-08-10T17:43:01Z</dcterms:created>
  <dcterms:modified xsi:type="dcterms:W3CDTF">2017-12-30T13:38:22Z</dcterms:modified>
</cp:coreProperties>
</file>